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6"/>
  </p:notesMasterIdLst>
  <p:sldIdLst>
    <p:sldId id="256" r:id="rId2"/>
    <p:sldId id="257" r:id="rId3"/>
    <p:sldId id="264" r:id="rId4"/>
    <p:sldId id="260" r:id="rId5"/>
    <p:sldId id="266" r:id="rId6"/>
    <p:sldId id="267" r:id="rId7"/>
    <p:sldId id="259" r:id="rId8"/>
    <p:sldId id="261" r:id="rId9"/>
    <p:sldId id="268" r:id="rId10"/>
    <p:sldId id="269" r:id="rId11"/>
    <p:sldId id="262" r:id="rId12"/>
    <p:sldId id="270" r:id="rId13"/>
    <p:sldId id="273" r:id="rId14"/>
    <p:sldId id="272" r:id="rId15"/>
    <p:sldId id="271" r:id="rId16"/>
    <p:sldId id="274" r:id="rId17"/>
    <p:sldId id="275" r:id="rId18"/>
    <p:sldId id="276" r:id="rId19"/>
    <p:sldId id="277" r:id="rId20"/>
    <p:sldId id="278" r:id="rId21"/>
    <p:sldId id="295" r:id="rId22"/>
    <p:sldId id="279" r:id="rId23"/>
    <p:sldId id="294" r:id="rId24"/>
    <p:sldId id="28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08" autoAdjust="0"/>
    <p:restoredTop sz="94660"/>
  </p:normalViewPr>
  <p:slideViewPr>
    <p:cSldViewPr snapToGrid="0">
      <p:cViewPr varScale="1">
        <p:scale>
          <a:sx n="68" d="100"/>
          <a:sy n="68"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09:46.939"/>
    </inkml:context>
    <inkml:brush xml:id="br0">
      <inkml:brushProperty name="width" value="0.05" units="cm"/>
      <inkml:brushProperty name="height" value="0.05" units="cm"/>
    </inkml:brush>
  </inkml:definitions>
  <inkml:trace contextRef="#ctx0" brushRef="#br0">3 0 96,'-3'0'4313,"3"0"-6233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09:46.940"/>
    </inkml:context>
    <inkml:brush xml:id="br0">
      <inkml:brushProperty name="width" value="0.05" units="cm"/>
      <inkml:brushProperty name="height" value="0.05" units="cm"/>
    </inkml:brush>
  </inkml:definitions>
  <inkml:trace contextRef="#ctx0" brushRef="#br0">1 1 488,'0'0'1484,"0"0"-617,0 0-136,0 0-57,0 0-172,0 0-95,0 0 8,0 0 102,0 0 67,0 0-21,0 0-92,0 0-99,0 0-60,0 0-80,0 0-86,0 0-72,0 0-28,19 6-637,-7-2-3633,-12-3 1826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09:46.941"/>
    </inkml:context>
    <inkml:brush xml:id="br0">
      <inkml:brushProperty name="width" value="0.05" units="cm"/>
      <inkml:brushProperty name="height" value="0.05" units="cm"/>
    </inkml:brush>
  </inkml:definitions>
  <inkml:trace contextRef="#ctx0" brushRef="#br0">0 1 3537,'0'0'796,"0"0"-169,0 0-42,0 0-119,1 3 1195,1 2-3913,-2-5 305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7253292-D451-46BE-97AD-51A4073440B5}" type="datetimeFigureOut">
              <a:rPr lang="en-US" smtClean="0"/>
              <a:t>1/13/2022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B7410B6-DE18-46C5-A937-D1B6B137348F}" type="slidenum">
              <a:rPr lang="en-US" smtClean="0"/>
              <a:t>‹#›</a:t>
            </a:fld>
            <a:endParaRPr lang="en-US"/>
          </a:p>
        </p:txBody>
      </p:sp>
    </p:spTree>
    <p:extLst>
      <p:ext uri="{BB962C8B-B14F-4D97-AF65-F5344CB8AC3E}">
        <p14:creationId xmlns:p14="http://schemas.microsoft.com/office/powerpoint/2010/main" val="189737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EF797C-63F0-4F43-A0C7-8DD7386DB054}"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721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B82CA-3ADE-4B26-A341-0B584BB25295}"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4616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7CE0B-A0A4-44F0-B282-EA02D6DCA472}"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0588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3300"/>
              </a:lnSpc>
              <a:defRPr sz="3375" b="1" baseline="0">
                <a:solidFill>
                  <a:schemeClr val="bg1"/>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2550"/>
              </a:lnSpc>
              <a:spcBef>
                <a:spcPts val="0"/>
              </a:spcBef>
              <a:buNone/>
              <a:defRPr sz="2700" b="1">
                <a:solidFill>
                  <a:srgbClr val="FFD966"/>
                </a:solidFill>
                <a:latin typeface="Arial Narrow" panose="020B0606020202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1"/>
            <a:ext cx="10972800" cy="3018408"/>
          </a:xfrm>
          <a:prstGeom prst="rect">
            <a:avLst/>
          </a:prstGeom>
        </p:spPr>
        <p:txBody>
          <a:bodyPr/>
          <a:lstStyle>
            <a:lvl1pPr>
              <a:defRPr sz="2400" baseline="0">
                <a:solidFill>
                  <a:schemeClr val="bg1"/>
                </a:solidFill>
                <a:latin typeface="Arial Narrow" panose="020B0606020202030204" pitchFamily="34" charset="0"/>
              </a:defRPr>
            </a:lvl1pPr>
            <a:lvl2pPr marL="514350" indent="-171450">
              <a:buFont typeface="Wingdings" panose="05000000000000000000" pitchFamily="2" charset="2"/>
              <a:buChar char="§"/>
              <a:defRPr sz="2100" baseline="0">
                <a:solidFill>
                  <a:srgbClr val="FFD966"/>
                </a:solidFill>
                <a:latin typeface="Arial Narrow" panose="020B0606020202030204" pitchFamily="34" charset="0"/>
              </a:defRPr>
            </a:lvl2pPr>
            <a:lvl3pPr>
              <a:defRPr sz="1800" baseline="0">
                <a:solidFill>
                  <a:schemeClr val="bg1"/>
                </a:solidFill>
                <a:latin typeface="Arial Narrow" panose="020B0606020202030204" pitchFamily="34" charset="0"/>
              </a:defRPr>
            </a:lvl3pPr>
            <a:lvl4pPr marL="1200150" indent="-171450">
              <a:buFont typeface="Wingdings" panose="05000000000000000000" pitchFamily="2" charset="2"/>
              <a:buChar char="§"/>
              <a:defRPr sz="1650" baseline="0">
                <a:solidFill>
                  <a:srgbClr val="FFD966"/>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83552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xample: Picture or graph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3300"/>
              </a:lnSpc>
              <a:defRPr sz="3375" b="1" baseline="0">
                <a:solidFill>
                  <a:schemeClr val="bg1"/>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2550"/>
              </a:lnSpc>
              <a:spcBef>
                <a:spcPts val="0"/>
              </a:spcBef>
              <a:buNone/>
              <a:defRPr sz="2700" b="1">
                <a:solidFill>
                  <a:srgbClr val="FFD966"/>
                </a:solidFill>
                <a:latin typeface="Arial Narrow" panose="020B0606020202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2"/>
            <a:ext cx="10972800" cy="3027285"/>
          </a:xfrm>
          <a:prstGeom prst="rect">
            <a:avLst/>
          </a:prstGeom>
          <a:effectLst>
            <a:outerShdw blurRad="101600" algn="tl" rotWithShape="0">
              <a:schemeClr val="tx2">
                <a:lumMod val="50000"/>
                <a:alpha val="70000"/>
              </a:schemeClr>
            </a:outerShdw>
          </a:effectLst>
        </p:spPr>
        <p:txBody>
          <a:bodyPr tIns="914400"/>
          <a:lstStyle>
            <a:lvl1pPr marL="0" indent="0" algn="ctr">
              <a:lnSpc>
                <a:spcPts val="2025"/>
              </a:lnSpc>
              <a:spcBef>
                <a:spcPts val="0"/>
              </a:spcBef>
              <a:buNone/>
              <a:defRPr sz="1800" baseline="0">
                <a:solidFill>
                  <a:schemeClr val="bg1"/>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951655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3300"/>
              </a:lnSpc>
              <a:defRPr sz="3375" b="1" baseline="0">
                <a:solidFill>
                  <a:schemeClr val="bg1"/>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2550"/>
              </a:lnSpc>
              <a:spcBef>
                <a:spcPts val="0"/>
              </a:spcBef>
              <a:buNone/>
              <a:defRPr sz="2700" b="1">
                <a:solidFill>
                  <a:srgbClr val="FFD966"/>
                </a:solidFill>
                <a:latin typeface="Arial Narrow" panose="020B0606020202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1" y="2743205"/>
            <a:ext cx="5427299" cy="3116061"/>
          </a:xfrm>
          <a:prstGeom prst="rect">
            <a:avLst/>
          </a:prstGeom>
        </p:spPr>
        <p:txBody>
          <a:bodyPr/>
          <a:lstStyle>
            <a:lvl1pPr>
              <a:defRPr sz="2400" baseline="0">
                <a:solidFill>
                  <a:schemeClr val="bg1"/>
                </a:solidFill>
                <a:latin typeface="Arial Narrow" panose="020B0606020202030204" pitchFamily="34" charset="0"/>
              </a:defRPr>
            </a:lvl1pPr>
            <a:lvl2pPr marL="514350" indent="-171450">
              <a:buFont typeface="Wingdings" panose="05000000000000000000" pitchFamily="2" charset="2"/>
              <a:buChar char="§"/>
              <a:defRPr sz="2100" baseline="0">
                <a:solidFill>
                  <a:srgbClr val="FFD966"/>
                </a:solidFill>
                <a:latin typeface="Arial Narrow" panose="020B0606020202030204" pitchFamily="34" charset="0"/>
              </a:defRPr>
            </a:lvl2pPr>
            <a:lvl3pPr>
              <a:defRPr sz="1800" baseline="0">
                <a:solidFill>
                  <a:schemeClr val="bg1"/>
                </a:solidFill>
                <a:latin typeface="Arial Narrow" panose="020B0606020202030204" pitchFamily="34" charset="0"/>
              </a:defRPr>
            </a:lvl3pPr>
            <a:lvl4pPr marL="1200150" indent="-171450">
              <a:buFont typeface="Wingdings" panose="05000000000000000000" pitchFamily="2" charset="2"/>
              <a:buChar char="§"/>
              <a:defRPr sz="1650" baseline="0">
                <a:solidFill>
                  <a:srgbClr val="FFD966"/>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116062"/>
          </a:xfrm>
          <a:prstGeom prst="rect">
            <a:avLst/>
          </a:prstGeom>
          <a:effectLst>
            <a:outerShdw blurRad="88900" algn="tl" rotWithShape="0">
              <a:schemeClr val="tx2">
                <a:lumMod val="50000"/>
                <a:alpha val="70000"/>
              </a:schemeClr>
            </a:outerShdw>
          </a:effectLst>
        </p:spPr>
        <p:txBody>
          <a:bodyPr tIns="914400"/>
          <a:lstStyle>
            <a:lvl1pPr marL="0" indent="0" algn="ctr">
              <a:lnSpc>
                <a:spcPts val="1800"/>
              </a:lnSpc>
              <a:spcBef>
                <a:spcPts val="0"/>
              </a:spcBef>
              <a:buNone/>
              <a:defRPr sz="1800" baseline="0">
                <a:solidFill>
                  <a:schemeClr val="bg1"/>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42208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31531-EE2F-49B2-8A0A-830775A81920}"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4596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7C419A-AB5E-4DCD-BA92-8D9392E3C55D}"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3094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A4356C-4B50-4538-B412-2C3A7A8E28C2}"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088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372277-F64A-4E11-8562-741EBFBE49BE}" type="datetime1">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82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FA12AA-8A65-4BA0-96A2-64146153E98E}" type="datetime1">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5665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4605A-1BA4-4370-A3D2-93DBB0B9917B}" type="datetime1">
              <a:rPr lang="en-US" smtClean="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092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5F02B-FDB2-4A4B-B599-37FEC03B6D87}"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2956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D55E14-ADC6-4A88-A38F-32D3D7C2B18C}"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6018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customXml" Target="../ink/ink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customXml" Target="../ink/ink1.xml"/><Relationship Id="rId20" Type="http://schemas.openxmlformats.org/officeDocument/2006/relationships/image" Target="../media/image2.emf"/><Relationship Id="rId29"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1.png"/><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customXml" Target="../ink/ink2.xml"/><Relationship Id="rId31" Type="http://schemas.openxmlformats.org/officeDocument/2006/relationships/image" Target="../media/image9.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 Id="rId27" Type="http://schemas.openxmlformats.org/officeDocument/2006/relationships/image" Target="../media/image5.png"/><Relationship Id="rId30"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A45B-4199-4A0F-A118-785A36F7DEC0}" type="datetime1">
              <a:rPr lang="en-US" smtClean="0"/>
              <a:t>1/13/2022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bottom-blue-band">
            <a:extLst>
              <a:ext uri="{FF2B5EF4-FFF2-40B4-BE49-F238E27FC236}">
                <a16:creationId xmlns:a16="http://schemas.microsoft.com/office/drawing/2014/main" id="{FA0022A9-E316-48FD-8F83-546DC4386423}"/>
              </a:ext>
            </a:extLst>
          </p:cNvPr>
          <p:cNvSpPr/>
          <p:nvPr userDrawn="1"/>
        </p:nvSpPr>
        <p:spPr>
          <a:xfrm>
            <a:off x="0" y="0"/>
            <a:ext cx="12252560" cy="6858000"/>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8" name="bottom-blue-band">
            <a:extLst>
              <a:ext uri="{FF2B5EF4-FFF2-40B4-BE49-F238E27FC236}">
                <a16:creationId xmlns:a16="http://schemas.microsoft.com/office/drawing/2014/main" id="{9648D760-4560-47DF-968F-BA36841336E9}"/>
              </a:ext>
            </a:extLst>
          </p:cNvPr>
          <p:cNvSpPr/>
          <p:nvPr userDrawn="1"/>
        </p:nvSpPr>
        <p:spPr>
          <a:xfrm>
            <a:off x="0" y="6082875"/>
            <a:ext cx="12252560" cy="807398"/>
          </a:xfrm>
          <a:prstGeom prst="rect">
            <a:avLst/>
          </a:prstGeom>
          <a:solidFill>
            <a:srgbClr val="1E384B">
              <a:alpha val="6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F8F1D4AF-B52B-4483-BF28-72E54CC553DA}"/>
                  </a:ext>
                </a:extLst>
              </p14:cNvPr>
              <p14:cNvContentPartPr/>
              <p14:nvPr userDrawn="1"/>
            </p14:nvContentPartPr>
            <p14:xfrm>
              <a:off x="8473769" y="4429825"/>
              <a:ext cx="1440" cy="360"/>
            </p14:xfrm>
          </p:contentPart>
        </mc:Choice>
        <mc:Fallback xmlns="">
          <p:pic>
            <p:nvPicPr>
              <p:cNvPr id="9" name="Ink 8">
                <a:extLst>
                  <a:ext uri="{FF2B5EF4-FFF2-40B4-BE49-F238E27FC236}">
                    <a16:creationId xmlns:a16="http://schemas.microsoft.com/office/drawing/2014/main" id="{F8F1D4AF-B52B-4483-BF28-72E54CC553DA}"/>
                  </a:ext>
                </a:extLst>
              </p:cNvPr>
              <p:cNvPicPr/>
              <p:nvPr/>
            </p:nvPicPr>
            <p:blipFill>
              <a:blip r:embed="rId18"/>
              <a:stretch>
                <a:fillRect/>
              </a:stretch>
            </p:blipFill>
            <p:spPr>
              <a:xfrm>
                <a:off x="8464769" y="4420825"/>
                <a:ext cx="1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15D6E5D8-B0F5-4A4F-BFAA-C0EB299D9C23}"/>
                  </a:ext>
                </a:extLst>
              </p14:cNvPr>
              <p14:cNvContentPartPr/>
              <p14:nvPr userDrawn="1"/>
            </p14:nvContentPartPr>
            <p14:xfrm>
              <a:off x="8835929" y="4630705"/>
              <a:ext cx="11520" cy="4320"/>
            </p14:xfrm>
          </p:contentPart>
        </mc:Choice>
        <mc:Fallback xmlns="">
          <p:pic>
            <p:nvPicPr>
              <p:cNvPr id="10" name="Ink 9">
                <a:extLst>
                  <a:ext uri="{FF2B5EF4-FFF2-40B4-BE49-F238E27FC236}">
                    <a16:creationId xmlns:a16="http://schemas.microsoft.com/office/drawing/2014/main" id="{15D6E5D8-B0F5-4A4F-BFAA-C0EB299D9C23}"/>
                  </a:ext>
                </a:extLst>
              </p:cNvPr>
              <p:cNvPicPr/>
              <p:nvPr/>
            </p:nvPicPr>
            <p:blipFill>
              <a:blip r:embed="rId20"/>
              <a:stretch>
                <a:fillRect/>
              </a:stretch>
            </p:blipFill>
            <p:spPr>
              <a:xfrm>
                <a:off x="8826929" y="4621705"/>
                <a:ext cx="29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573A146A-91E5-4F4F-ACA0-EE7A7C201552}"/>
                  </a:ext>
                </a:extLst>
              </p14:cNvPr>
              <p14:cNvContentPartPr/>
              <p14:nvPr userDrawn="1"/>
            </p14:nvContentPartPr>
            <p14:xfrm>
              <a:off x="8790929" y="4902865"/>
              <a:ext cx="1440" cy="3240"/>
            </p14:xfrm>
          </p:contentPart>
        </mc:Choice>
        <mc:Fallback xmlns="">
          <p:pic>
            <p:nvPicPr>
              <p:cNvPr id="11" name="Ink 10">
                <a:extLst>
                  <a:ext uri="{FF2B5EF4-FFF2-40B4-BE49-F238E27FC236}">
                    <a16:creationId xmlns:a16="http://schemas.microsoft.com/office/drawing/2014/main" id="{573A146A-91E5-4F4F-ACA0-EE7A7C201552}"/>
                  </a:ext>
                </a:extLst>
              </p:cNvPr>
              <p:cNvPicPr/>
              <p:nvPr/>
            </p:nvPicPr>
            <p:blipFill>
              <a:blip r:embed="rId22"/>
              <a:stretch>
                <a:fillRect/>
              </a:stretch>
            </p:blipFill>
            <p:spPr>
              <a:xfrm>
                <a:off x="8781929" y="4893865"/>
                <a:ext cx="19080" cy="20880"/>
              </a:xfrm>
              <a:prstGeom prst="rect">
                <a:avLst/>
              </a:prstGeom>
            </p:spPr>
          </p:pic>
        </mc:Fallback>
      </mc:AlternateContent>
      <p:pic>
        <p:nvPicPr>
          <p:cNvPr id="12" name="red-white-dot-logo">
            <a:extLst>
              <a:ext uri="{FF2B5EF4-FFF2-40B4-BE49-F238E27FC236}">
                <a16:creationId xmlns:a16="http://schemas.microsoft.com/office/drawing/2014/main" id="{334589E4-61C7-413D-9259-17C0E2386E3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28600" y="6181666"/>
            <a:ext cx="621792" cy="621792"/>
          </a:xfrm>
          <a:prstGeom prst="rect">
            <a:avLst/>
          </a:prstGeom>
          <a:ln>
            <a:noFill/>
          </a:ln>
          <a:effectLst/>
        </p:spPr>
      </p:pic>
      <p:grpSp>
        <p:nvGrpSpPr>
          <p:cNvPr id="13" name="Group 12">
            <a:extLst>
              <a:ext uri="{FF2B5EF4-FFF2-40B4-BE49-F238E27FC236}">
                <a16:creationId xmlns:a16="http://schemas.microsoft.com/office/drawing/2014/main" id="{F7987825-D79C-4F20-A05F-D12A9819F0D6}"/>
              </a:ext>
            </a:extLst>
          </p:cNvPr>
          <p:cNvGrpSpPr/>
          <p:nvPr userDrawn="1"/>
        </p:nvGrpSpPr>
        <p:grpSpPr>
          <a:xfrm>
            <a:off x="1138052" y="6313618"/>
            <a:ext cx="4898896" cy="400590"/>
            <a:chOff x="308494" y="6313618"/>
            <a:chExt cx="4898896" cy="400590"/>
          </a:xfrm>
        </p:grpSpPr>
        <p:pic>
          <p:nvPicPr>
            <p:cNvPr id="14" name="ship">
              <a:extLst>
                <a:ext uri="{FF2B5EF4-FFF2-40B4-BE49-F238E27FC236}">
                  <a16:creationId xmlns:a16="http://schemas.microsoft.com/office/drawing/2014/main" id="{BA19E57F-A9E0-4317-BB68-4B733C1DB05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245004" y="6348449"/>
              <a:ext cx="751077" cy="365759"/>
            </a:xfrm>
            <a:prstGeom prst="rect">
              <a:avLst/>
            </a:prstGeom>
            <a:noFill/>
          </p:spPr>
        </p:pic>
        <p:pic>
          <p:nvPicPr>
            <p:cNvPr id="15" name="car">
              <a:extLst>
                <a:ext uri="{FF2B5EF4-FFF2-40B4-BE49-F238E27FC236}">
                  <a16:creationId xmlns:a16="http://schemas.microsoft.com/office/drawing/2014/main" id="{4750412F-D132-4841-BBF7-72290877E73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81266" y="6393467"/>
              <a:ext cx="434181" cy="252614"/>
            </a:xfrm>
            <a:prstGeom prst="rect">
              <a:avLst/>
            </a:prstGeom>
            <a:noFill/>
          </p:spPr>
        </p:pic>
        <p:pic>
          <p:nvPicPr>
            <p:cNvPr id="16" name="bike">
              <a:extLst>
                <a:ext uri="{FF2B5EF4-FFF2-40B4-BE49-F238E27FC236}">
                  <a16:creationId xmlns:a16="http://schemas.microsoft.com/office/drawing/2014/main" id="{4E77E3C3-7443-4F77-A071-FC261133391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19034" y="6322604"/>
              <a:ext cx="359644" cy="321563"/>
            </a:xfrm>
            <a:prstGeom prst="rect">
              <a:avLst/>
            </a:prstGeom>
            <a:noFill/>
          </p:spPr>
        </p:pic>
        <p:pic>
          <p:nvPicPr>
            <p:cNvPr id="17" name="pedestrian">
              <a:extLst>
                <a:ext uri="{FF2B5EF4-FFF2-40B4-BE49-F238E27FC236}">
                  <a16:creationId xmlns:a16="http://schemas.microsoft.com/office/drawing/2014/main" id="{04819F9E-5EEB-4945-AA48-8340F0104E1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08494" y="6313618"/>
              <a:ext cx="290890" cy="329964"/>
            </a:xfrm>
            <a:prstGeom prst="rect">
              <a:avLst/>
            </a:prstGeom>
            <a:noFill/>
          </p:spPr>
        </p:pic>
        <p:pic>
          <p:nvPicPr>
            <p:cNvPr id="18" name="plane">
              <a:extLst>
                <a:ext uri="{FF2B5EF4-FFF2-40B4-BE49-F238E27FC236}">
                  <a16:creationId xmlns:a16="http://schemas.microsoft.com/office/drawing/2014/main" id="{ACB8F784-0897-4881-95A6-900009333FB0}"/>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flipH="1">
              <a:off x="4633266" y="6456815"/>
              <a:ext cx="574124" cy="167601"/>
            </a:xfrm>
            <a:prstGeom prst="rect">
              <a:avLst/>
            </a:prstGeom>
            <a:noFill/>
          </p:spPr>
        </p:pic>
        <p:pic>
          <p:nvPicPr>
            <p:cNvPr id="19" name="rail">
              <a:extLst>
                <a:ext uri="{FF2B5EF4-FFF2-40B4-BE49-F238E27FC236}">
                  <a16:creationId xmlns:a16="http://schemas.microsoft.com/office/drawing/2014/main" id="{63F76575-97BA-416B-9E1A-68C1A526B48D}"/>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133338" y="6334315"/>
              <a:ext cx="535847" cy="311766"/>
            </a:xfrm>
            <a:prstGeom prst="rect">
              <a:avLst/>
            </a:prstGeom>
            <a:noFill/>
          </p:spPr>
        </p:pic>
        <p:pic>
          <p:nvPicPr>
            <p:cNvPr id="20" name="bus">
              <a:extLst>
                <a:ext uri="{FF2B5EF4-FFF2-40B4-BE49-F238E27FC236}">
                  <a16:creationId xmlns:a16="http://schemas.microsoft.com/office/drawing/2014/main" id="{5A2A0F2B-4494-4448-8B1C-DEAE1EC7A3EC}"/>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687727" y="6316467"/>
              <a:ext cx="459298" cy="329614"/>
            </a:xfrm>
            <a:prstGeom prst="rect">
              <a:avLst/>
            </a:prstGeom>
            <a:noFill/>
          </p:spPr>
        </p:pic>
        <p:pic>
          <p:nvPicPr>
            <p:cNvPr id="21" name="semi">
              <a:extLst>
                <a:ext uri="{FF2B5EF4-FFF2-40B4-BE49-F238E27FC236}">
                  <a16:creationId xmlns:a16="http://schemas.microsoft.com/office/drawing/2014/main" id="{34549A45-DAD5-41FC-AE25-8CE8D4B4034B}"/>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flipH="1">
              <a:off x="3129818" y="6393467"/>
              <a:ext cx="832142" cy="252615"/>
            </a:xfrm>
            <a:prstGeom prst="rect">
              <a:avLst/>
            </a:prstGeom>
            <a:noFill/>
          </p:spPr>
        </p:pic>
      </p:grpSp>
    </p:spTree>
    <p:extLst>
      <p:ext uri="{BB962C8B-B14F-4D97-AF65-F5344CB8AC3E}">
        <p14:creationId xmlns:p14="http://schemas.microsoft.com/office/powerpoint/2010/main" val="37753530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2" r:id="rId12"/>
    <p:sldLayoutId id="2147483723" r:id="rId13"/>
    <p:sldLayoutId id="214748372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gs.noaa.gov/OPUS/index.j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gs.noaa.gov/corbin/class_description/opus-share-tutoria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isdot.maps.arcgis.com/apps/webappviewer/index.html?id=9f00da9c32da4e519bd035591abc09c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isdot.maps.arcgis.com/apps/webappviewer/index.html?id=9f00da9c32da4e519bd035591abc09c9" TargetMode="External"/><Relationship Id="rId2" Type="http://schemas.openxmlformats.org/officeDocument/2006/relationships/hyperlink" Target="https://geodesy.noaa.gov/corbin/class_description/opus-share-tutoria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182B-7EA0-4F88-9445-2E64640BA2A1}"/>
              </a:ext>
            </a:extLst>
          </p:cNvPr>
          <p:cNvSpPr>
            <a:spLocks noGrp="1"/>
          </p:cNvSpPr>
          <p:nvPr>
            <p:ph type="ctrTitle"/>
          </p:nvPr>
        </p:nvSpPr>
        <p:spPr/>
        <p:txBody>
          <a:bodyPr>
            <a:normAutofit fontScale="90000"/>
          </a:bodyPr>
          <a:lstStyle/>
          <a:p>
            <a:r>
              <a:rPr lang="en-US" dirty="0">
                <a:latin typeface="+mn-lt"/>
              </a:rPr>
              <a:t>Development of GPS on BM Observation Campaign in Wisconsin 2020-2022</a:t>
            </a:r>
          </a:p>
        </p:txBody>
      </p:sp>
      <p:sp>
        <p:nvSpPr>
          <p:cNvPr id="3" name="Subtitle 2">
            <a:extLst>
              <a:ext uri="{FF2B5EF4-FFF2-40B4-BE49-F238E27FC236}">
                <a16:creationId xmlns:a16="http://schemas.microsoft.com/office/drawing/2014/main" id="{0A09E964-EDE0-4BDF-94DA-D05F8BC1A5F9}"/>
              </a:ext>
            </a:extLst>
          </p:cNvPr>
          <p:cNvSpPr>
            <a:spLocks noGrp="1"/>
          </p:cNvSpPr>
          <p:nvPr>
            <p:ph type="subTitle" idx="1"/>
          </p:nvPr>
        </p:nvSpPr>
        <p:spPr/>
        <p:txBody>
          <a:bodyPr>
            <a:normAutofit fontScale="25000" lnSpcReduction="20000"/>
          </a:bodyPr>
          <a:lstStyle/>
          <a:p>
            <a:endParaRPr lang="en-US" dirty="0"/>
          </a:p>
          <a:p>
            <a:r>
              <a:rPr lang="en-US" sz="9600" dirty="0">
                <a:solidFill>
                  <a:schemeClr val="bg2">
                    <a:lumMod val="75000"/>
                  </a:schemeClr>
                </a:solidFill>
              </a:rPr>
              <a:t>Mick Heberlein, PLS, PS, CFedS</a:t>
            </a:r>
          </a:p>
          <a:p>
            <a:r>
              <a:rPr lang="en-US" sz="9600" dirty="0">
                <a:solidFill>
                  <a:schemeClr val="bg2">
                    <a:lumMod val="75000"/>
                  </a:schemeClr>
                </a:solidFill>
              </a:rPr>
              <a:t>NGS State Geodetic Coordinator for Wisconsin</a:t>
            </a:r>
          </a:p>
          <a:p>
            <a:r>
              <a:rPr lang="en-US" sz="9600" dirty="0">
                <a:solidFill>
                  <a:schemeClr val="bg2">
                    <a:lumMod val="75000"/>
                  </a:schemeClr>
                </a:solidFill>
              </a:rPr>
              <a:t>WisDOT, Office of Surveying &amp; Mapping  </a:t>
            </a:r>
          </a:p>
          <a:p>
            <a:r>
              <a:rPr lang="en-US" sz="9600" dirty="0">
                <a:solidFill>
                  <a:schemeClr val="bg2">
                    <a:lumMod val="75000"/>
                  </a:schemeClr>
                </a:solidFill>
              </a:rPr>
              <a:t>3502 Kinsman Blvd    Madison, WI   53704-2549</a:t>
            </a:r>
          </a:p>
          <a:p>
            <a:r>
              <a:rPr lang="en-US" sz="9600" dirty="0">
                <a:solidFill>
                  <a:schemeClr val="bg2">
                    <a:lumMod val="75000"/>
                  </a:schemeClr>
                </a:solidFill>
              </a:rPr>
              <a:t>Ph. 608-243-5994         E-mail: mick.heberlein@dot.wi.gov</a:t>
            </a:r>
          </a:p>
        </p:txBody>
      </p:sp>
      <p:sp>
        <p:nvSpPr>
          <p:cNvPr id="4" name="Slide Number Placeholder 3">
            <a:extLst>
              <a:ext uri="{FF2B5EF4-FFF2-40B4-BE49-F238E27FC236}">
                <a16:creationId xmlns:a16="http://schemas.microsoft.com/office/drawing/2014/main" id="{F36AA868-61D8-4827-817C-DB3B5344ABB6}"/>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36488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838200" y="365125"/>
            <a:ext cx="10515600" cy="884555"/>
          </a:xfrm>
        </p:spPr>
        <p:txBody>
          <a:bodyPr/>
          <a:lstStyle/>
          <a:p>
            <a:pPr algn="ctr"/>
            <a:r>
              <a:rPr lang="en-US" dirty="0"/>
              <a:t>Wisconsin DOT Plan</a:t>
            </a:r>
          </a:p>
        </p:txBody>
      </p:sp>
      <p:sp>
        <p:nvSpPr>
          <p:cNvPr id="3" name="Content Placeholder 2">
            <a:extLst>
              <a:ext uri="{FF2B5EF4-FFF2-40B4-BE49-F238E27FC236}">
                <a16:creationId xmlns:a16="http://schemas.microsoft.com/office/drawing/2014/main" id="{8AA71B44-8C65-4CAA-98B4-CE9EB68FF0D9}"/>
              </a:ext>
            </a:extLst>
          </p:cNvPr>
          <p:cNvSpPr>
            <a:spLocks noGrp="1"/>
          </p:cNvSpPr>
          <p:nvPr>
            <p:ph idx="1"/>
          </p:nvPr>
        </p:nvSpPr>
        <p:spPr>
          <a:xfrm>
            <a:off x="838200" y="1064418"/>
            <a:ext cx="10668000" cy="5092542"/>
          </a:xfrm>
        </p:spPr>
        <p:txBody>
          <a:bodyPr>
            <a:noAutofit/>
          </a:bodyPr>
          <a:lstStyle/>
          <a:p>
            <a:pPr marL="342900" marR="0" lvl="1" indent="0" algn="ctr"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a:ea typeface="+mn-ea"/>
                <a:cs typeface="+mn-cs"/>
              </a:rPr>
              <a:t>WisDOT Priority List</a:t>
            </a:r>
          </a:p>
          <a:p>
            <a:pPr marL="0" marR="0" lvl="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Times New Roman" panose="02020603050405020304" pitchFamily="18" charset="0"/>
              </a:rPr>
              <a:t>Not necessarily NGS’, not necessarily yours</a:t>
            </a:r>
          </a:p>
          <a:p>
            <a:pPr marL="342900" marR="0" lvl="0" indent="-342900" algn="l" defTabSz="685800" rtl="0" eaLnBrk="1" fontAlgn="auto" latinLnBrk="0" hangingPunct="1">
              <a:lnSpc>
                <a:spcPct val="9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Original HARN stations or replacements</a:t>
            </a:r>
          </a:p>
          <a:p>
            <a:pPr marL="342900" marR="0" lvl="0" indent="-342900" algn="l" defTabSz="685800" rtl="0" eaLnBrk="1" fontAlgn="auto" latinLnBrk="0" hangingPunct="1">
              <a:lnSpc>
                <a:spcPct val="9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Any (horizontal) station inside an uncompleted NGS GPSonBM 10 km hexagon</a:t>
            </a:r>
          </a:p>
          <a:p>
            <a:pPr marL="342900" marR="0" lvl="0" indent="-342900" algn="l" defTabSz="685800" rtl="0" eaLnBrk="1" fontAlgn="auto" latinLnBrk="0" hangingPunct="1">
              <a:lnSpc>
                <a:spcPct val="9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Horizontal WI Height Modernization (WI-HMP) stations</a:t>
            </a:r>
          </a:p>
          <a:p>
            <a:pPr marL="746125" marR="0" lvl="1" indent="-407988" algn="l" defTabSz="685800" rtl="0" eaLnBrk="1" fontAlgn="auto" latinLnBrk="0" hangingPunct="1">
              <a:lnSpc>
                <a:spcPct val="9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With leveled elevations- GPSonBM A-1 Priority</a:t>
            </a:r>
          </a:p>
          <a:p>
            <a:pPr marL="685800" marR="0" lvl="1" indent="-342900" algn="l" defTabSz="685800" rtl="0" eaLnBrk="1" fontAlgn="auto" latinLnBrk="0" hangingPunct="1">
              <a:lnSpc>
                <a:spcPct val="9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Without leveled elevations- GPSonBM B-1 Priority</a:t>
            </a:r>
          </a:p>
          <a:p>
            <a:pPr marL="342900" marR="0" lvl="0" indent="-342900" algn="l" defTabSz="685800" rtl="0" eaLnBrk="1" fontAlgn="auto" latinLnBrk="0" hangingPunct="1">
              <a:lnSpc>
                <a:spcPct val="9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WI-HMP vertical bm </a:t>
            </a:r>
            <a:r>
              <a:rPr lang="en-US"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GPSonBM A-2 Priority)</a:t>
            </a:r>
          </a:p>
          <a:p>
            <a:pPr marL="342900" marR="0" lvl="0" indent="-342900" algn="l" defTabSz="685800" rtl="0" eaLnBrk="1" fontAlgn="auto" latinLnBrk="0" hangingPunct="1">
              <a:lnSpc>
                <a:spcPct val="9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Others </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457200" algn="l" defTabSz="685800" rtl="0" eaLnBrk="1" fontAlgn="auto" latinLnBrk="0" hangingPunct="1">
              <a:lnSpc>
                <a:spcPct val="9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Non WI-HMP stations in the </a:t>
            </a:r>
            <a:r>
              <a:rPr kumimoji="0" lang="en-US" sz="2400" b="1" i="0" u="none" strike="noStrike" kern="1200" cap="none" spc="0" normalizeH="0" baseline="0" noProof="0" dirty="0" err="1">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NSRS</a:t>
            </a: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800100" marR="0" lvl="1" indent="-457200" algn="l" defTabSz="685800" rtl="0" eaLnBrk="1" fontAlgn="auto" latinLnBrk="0" hangingPunct="1">
              <a:lnSpc>
                <a:spcPct val="9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New stations not currently in the </a:t>
            </a:r>
            <a:r>
              <a:rPr kumimoji="0" lang="en-US" sz="2400" b="1" i="0" u="none" strike="noStrike" kern="1200" cap="none" spc="0" normalizeH="0" baseline="0" noProof="0" dirty="0" err="1">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NSRS</a:t>
            </a:r>
            <a:endPar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10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838200" y="365125"/>
            <a:ext cx="10515600" cy="1325563"/>
          </a:xfrm>
        </p:spPr>
        <p:txBody>
          <a:bodyPr/>
          <a:lstStyle/>
          <a:p>
            <a:pPr algn="ctr"/>
            <a:r>
              <a:rPr lang="en-US" dirty="0"/>
              <a:t>WisDOT Plan</a:t>
            </a:r>
          </a:p>
        </p:txBody>
      </p:sp>
      <p:sp>
        <p:nvSpPr>
          <p:cNvPr id="3" name="Content Placeholder 2">
            <a:extLst>
              <a:ext uri="{FF2B5EF4-FFF2-40B4-BE49-F238E27FC236}">
                <a16:creationId xmlns:a16="http://schemas.microsoft.com/office/drawing/2014/main" id="{8AA71B44-8C65-4CAA-98B4-CE9EB68FF0D9}"/>
              </a:ext>
            </a:extLst>
          </p:cNvPr>
          <p:cNvSpPr>
            <a:spLocks noGrp="1"/>
          </p:cNvSpPr>
          <p:nvPr>
            <p:ph idx="1"/>
          </p:nvPr>
        </p:nvSpPr>
        <p:spPr>
          <a:xfrm>
            <a:off x="838200" y="1402080"/>
            <a:ext cx="10669172" cy="4774883"/>
          </a:xfrm>
        </p:spPr>
        <p:txBody>
          <a:bodyPr>
            <a:normAutofit/>
          </a:bodyPr>
          <a:lstStyle/>
          <a:p>
            <a:pPr marL="457200" indent="-457200">
              <a:buNone/>
            </a:pPr>
            <a:r>
              <a:rPr lang="en-US" b="1" dirty="0">
                <a:solidFill>
                  <a:schemeClr val="bg1"/>
                </a:solidFill>
                <a:latin typeface="Arial" panose="020B0604020202020204" pitchFamily="34" charset="0"/>
                <a:cs typeface="Arial" panose="020B0604020202020204" pitchFamily="34" charset="0"/>
              </a:rPr>
              <a:t>Wisconsin DOT Region observations began in the Fall of 2020 with two selected regions.  These 2 regions helped us to refine the procedures prior to dispersing equipment to the other region offices state-wide.</a:t>
            </a:r>
          </a:p>
          <a:p>
            <a:pPr marL="457200" indent="-457200">
              <a:buNone/>
            </a:pPr>
            <a:r>
              <a:rPr lang="en-US" b="1" dirty="0">
                <a:solidFill>
                  <a:schemeClr val="bg1"/>
                </a:solidFill>
                <a:latin typeface="Arial" panose="020B0604020202020204" pitchFamily="34" charset="0"/>
                <a:cs typeface="Arial" panose="020B0604020202020204" pitchFamily="34" charset="0"/>
              </a:rPr>
              <a:t>Someone from Central Office would meet up  with the region surveyors and download RINEX files for processing.  </a:t>
            </a:r>
          </a:p>
          <a:p>
            <a:pPr marL="457200" indent="-457200">
              <a:buNone/>
            </a:pPr>
            <a:r>
              <a:rPr lang="en-US" b="1" dirty="0">
                <a:solidFill>
                  <a:schemeClr val="bg1"/>
                </a:solidFill>
                <a:latin typeface="Arial" panose="020B0604020202020204" pitchFamily="34" charset="0"/>
                <a:cs typeface="Arial" panose="020B0604020202020204" pitchFamily="34" charset="0"/>
              </a:rPr>
              <a:t>Eventually the region surveyors indicated that if they had more sets of equipment, they could do more observations.</a:t>
            </a:r>
          </a:p>
          <a:p>
            <a:pPr marL="457200" indent="-457200">
              <a:buNone/>
            </a:pPr>
            <a:r>
              <a:rPr lang="en-US" b="1" dirty="0">
                <a:solidFill>
                  <a:schemeClr val="bg1"/>
                </a:solidFill>
                <a:latin typeface="Arial" panose="020B0604020202020204" pitchFamily="34" charset="0"/>
                <a:cs typeface="Arial" panose="020B0604020202020204" pitchFamily="34" charset="0"/>
              </a:rPr>
              <a:t>More equipment was cobbled together, so when time was available, more observations could be done.</a:t>
            </a:r>
          </a:p>
        </p:txBody>
      </p:sp>
    </p:spTree>
    <p:extLst>
      <p:ext uri="{BB962C8B-B14F-4D97-AF65-F5344CB8AC3E}">
        <p14:creationId xmlns:p14="http://schemas.microsoft.com/office/powerpoint/2010/main" val="133937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548640" y="730250"/>
            <a:ext cx="10515600" cy="4389755"/>
          </a:xfrm>
        </p:spPr>
        <p:txBody>
          <a:bodyPr>
            <a:noAutofit/>
          </a:bodyPr>
          <a:lstStyle/>
          <a:p>
            <a:pPr algn="ctr"/>
            <a:r>
              <a:rPr lang="en-US" sz="6600" b="1" dirty="0">
                <a:latin typeface="Arial" panose="020B0604020202020204" pitchFamily="34" charset="0"/>
              </a:rPr>
              <a:t>Additional WisDOT Partners to Obtain Observations</a:t>
            </a:r>
          </a:p>
        </p:txBody>
      </p:sp>
    </p:spTree>
    <p:extLst>
      <p:ext uri="{BB962C8B-B14F-4D97-AF65-F5344CB8AC3E}">
        <p14:creationId xmlns:p14="http://schemas.microsoft.com/office/powerpoint/2010/main" val="260241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838200" y="365125"/>
            <a:ext cx="10515600" cy="1097915"/>
          </a:xfrm>
        </p:spPr>
        <p:txBody>
          <a:bodyPr>
            <a:normAutofit fontScale="90000"/>
          </a:bodyPr>
          <a:lstStyle/>
          <a:p>
            <a:pPr algn="ctr"/>
            <a:r>
              <a:rPr lang="en-US" b="1" dirty="0">
                <a:latin typeface="+mn-lt"/>
              </a:rPr>
              <a:t>Wisconsin Society of Land Surveyors (WSLS) Chapter Meetings</a:t>
            </a:r>
          </a:p>
        </p:txBody>
      </p:sp>
      <p:sp>
        <p:nvSpPr>
          <p:cNvPr id="3" name="Content Placeholder 2">
            <a:extLst>
              <a:ext uri="{FF2B5EF4-FFF2-40B4-BE49-F238E27FC236}">
                <a16:creationId xmlns:a16="http://schemas.microsoft.com/office/drawing/2014/main" id="{8AA71B44-8C65-4CAA-98B4-CE9EB68FF0D9}"/>
              </a:ext>
            </a:extLst>
          </p:cNvPr>
          <p:cNvSpPr>
            <a:spLocks noGrp="1"/>
          </p:cNvSpPr>
          <p:nvPr>
            <p:ph idx="1"/>
          </p:nvPr>
        </p:nvSpPr>
        <p:spPr>
          <a:xfrm>
            <a:off x="838200" y="1463040"/>
            <a:ext cx="10515600" cy="4713923"/>
          </a:xfrm>
        </p:spPr>
        <p:txBody>
          <a:bodyPr>
            <a:normAutofit/>
          </a:bodyPr>
          <a:lstStyle/>
          <a:p>
            <a:pPr marL="457200" lvl="1" indent="-457200">
              <a:buNone/>
            </a:pPr>
            <a:r>
              <a:rPr lang="en-US" sz="3200" dirty="0">
                <a:solidFill>
                  <a:schemeClr val="bg1"/>
                </a:solidFill>
              </a:rPr>
              <a:t>Due to Covid 19, most WSLS chapter meetings in the fall of 2020/spring 2021 were available virtually.</a:t>
            </a:r>
          </a:p>
          <a:p>
            <a:pPr marL="457200" lvl="1" indent="-457200">
              <a:buNone/>
            </a:pPr>
            <a:r>
              <a:rPr lang="en-US" sz="3200" dirty="0">
                <a:solidFill>
                  <a:schemeClr val="bg1"/>
                </a:solidFill>
              </a:rPr>
              <a:t>Solicited local surveyors to obtain observations, again stressing the importance of observing stations that were important to their work, not necessarily WisDOT or NGS.</a:t>
            </a:r>
          </a:p>
          <a:p>
            <a:pPr marL="457200" lvl="1" indent="-457200">
              <a:buNone/>
            </a:pPr>
            <a:r>
              <a:rPr lang="en-US" sz="3200" dirty="0">
                <a:solidFill>
                  <a:schemeClr val="bg1"/>
                </a:solidFill>
              </a:rPr>
              <a:t>Survey observations completed by the deadline would ensure good quality geodetic control and transformation tools for their area.</a:t>
            </a:r>
          </a:p>
          <a:p>
            <a:pPr marL="457200" lvl="1" indent="-457200">
              <a:buNone/>
            </a:pPr>
            <a:r>
              <a:rPr lang="en-US" sz="3200" dirty="0">
                <a:solidFill>
                  <a:schemeClr val="bg1"/>
                </a:solidFill>
              </a:rPr>
              <a:t>Allowed users to have a larger ‘ownership’ role in geodetic survey control stations.</a:t>
            </a:r>
          </a:p>
        </p:txBody>
      </p:sp>
    </p:spTree>
    <p:extLst>
      <p:ext uri="{BB962C8B-B14F-4D97-AF65-F5344CB8AC3E}">
        <p14:creationId xmlns:p14="http://schemas.microsoft.com/office/powerpoint/2010/main" val="274850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838200" y="365125"/>
            <a:ext cx="10515600" cy="747395"/>
          </a:xfrm>
        </p:spPr>
        <p:txBody>
          <a:bodyPr>
            <a:normAutofit fontScale="90000"/>
          </a:bodyPr>
          <a:lstStyle/>
          <a:p>
            <a:pPr algn="ctr"/>
            <a:r>
              <a:rPr lang="en-US" b="1" dirty="0">
                <a:latin typeface="+mn-lt"/>
              </a:rPr>
              <a:t>Wisconsin County Surveyors Association (WCSA)</a:t>
            </a:r>
          </a:p>
        </p:txBody>
      </p:sp>
      <p:sp>
        <p:nvSpPr>
          <p:cNvPr id="3" name="Content Placeholder 2">
            <a:extLst>
              <a:ext uri="{FF2B5EF4-FFF2-40B4-BE49-F238E27FC236}">
                <a16:creationId xmlns:a16="http://schemas.microsoft.com/office/drawing/2014/main" id="{8AA71B44-8C65-4CAA-98B4-CE9EB68FF0D9}"/>
              </a:ext>
            </a:extLst>
          </p:cNvPr>
          <p:cNvSpPr>
            <a:spLocks noGrp="1"/>
          </p:cNvSpPr>
          <p:nvPr>
            <p:ph idx="1"/>
          </p:nvPr>
        </p:nvSpPr>
        <p:spPr>
          <a:xfrm>
            <a:off x="838200" y="1219200"/>
            <a:ext cx="10515600" cy="4957763"/>
          </a:xfrm>
        </p:spPr>
        <p:txBody>
          <a:bodyPr>
            <a:normAutofit/>
          </a:bodyPr>
          <a:lstStyle/>
          <a:p>
            <a:pPr marL="457200" lvl="1" indent="-457200">
              <a:buNone/>
            </a:pPr>
            <a:r>
              <a:rPr lang="en-US" sz="3200" dirty="0">
                <a:solidFill>
                  <a:schemeClr val="bg1"/>
                </a:solidFill>
              </a:rPr>
              <a:t>Not all county surveyors are full-time or have the resources to perform observations.</a:t>
            </a:r>
          </a:p>
          <a:p>
            <a:pPr marL="457200" lvl="1" indent="-457200">
              <a:buNone/>
            </a:pPr>
            <a:r>
              <a:rPr lang="en-US" sz="3200" dirty="0">
                <a:solidFill>
                  <a:schemeClr val="bg1"/>
                </a:solidFill>
              </a:rPr>
              <a:t>Emphasized the local control aspect of this campaign.  We asked them to observe stations that were important to them, whether or not they were WI-HMP stations.</a:t>
            </a:r>
          </a:p>
          <a:p>
            <a:pPr marL="457200" lvl="1" indent="-457200">
              <a:buNone/>
            </a:pPr>
            <a:r>
              <a:rPr lang="en-US" sz="3200" dirty="0">
                <a:solidFill>
                  <a:schemeClr val="bg1"/>
                </a:solidFill>
              </a:rPr>
              <a:t>GPSonBM is a method to get existing county survey marks into the 2022 database.  Some counties stations were not included in the WI-HMP program.</a:t>
            </a:r>
          </a:p>
          <a:p>
            <a:pPr marL="457200" lvl="1" indent="-457200">
              <a:buNone/>
            </a:pPr>
            <a:r>
              <a:rPr lang="en-US" sz="3200" dirty="0">
                <a:solidFill>
                  <a:schemeClr val="bg1"/>
                </a:solidFill>
              </a:rPr>
              <a:t>New stations could be created in strategic locations that will be very beneficial in the coming years. </a:t>
            </a:r>
          </a:p>
        </p:txBody>
      </p:sp>
    </p:spTree>
    <p:extLst>
      <p:ext uri="{BB962C8B-B14F-4D97-AF65-F5344CB8AC3E}">
        <p14:creationId xmlns:p14="http://schemas.microsoft.com/office/powerpoint/2010/main" val="82912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3" name="Content Placeholder 2">
            <a:extLst>
              <a:ext uri="{FF2B5EF4-FFF2-40B4-BE49-F238E27FC236}">
                <a16:creationId xmlns:a16="http://schemas.microsoft.com/office/drawing/2014/main" id="{8AA71B44-8C65-4CAA-98B4-CE9EB68FF0D9}"/>
              </a:ext>
            </a:extLst>
          </p:cNvPr>
          <p:cNvSpPr>
            <a:spLocks noGrp="1"/>
          </p:cNvSpPr>
          <p:nvPr>
            <p:ph idx="1"/>
          </p:nvPr>
        </p:nvSpPr>
        <p:spPr>
          <a:xfrm>
            <a:off x="838200" y="1402080"/>
            <a:ext cx="10515600" cy="4774883"/>
          </a:xfrm>
        </p:spPr>
        <p:txBody>
          <a:bodyPr>
            <a:normAutofit/>
          </a:bodyPr>
          <a:lstStyle/>
          <a:p>
            <a:pPr marL="457200" lvl="1" indent="-457200">
              <a:buNone/>
            </a:pPr>
            <a:r>
              <a:rPr lang="en-US" sz="3200" dirty="0">
                <a:solidFill>
                  <a:schemeClr val="bg1"/>
                </a:solidFill>
              </a:rPr>
              <a:t>Counties surveyed and processed their observations.  If a county were to get all their existing stations observed, then they will have very good 2022 datum coordinates and an excellent transformation tool for conversion of section corner data, lidar data orthophoto data etc.</a:t>
            </a:r>
          </a:p>
        </p:txBody>
      </p:sp>
      <p:sp>
        <p:nvSpPr>
          <p:cNvPr id="6" name="Title 1">
            <a:extLst>
              <a:ext uri="{FF2B5EF4-FFF2-40B4-BE49-F238E27FC236}">
                <a16:creationId xmlns:a16="http://schemas.microsoft.com/office/drawing/2014/main" id="{1FE3E4CB-83E2-493F-A5E6-001B9EB9A97A}"/>
              </a:ext>
            </a:extLst>
          </p:cNvPr>
          <p:cNvSpPr txBox="1">
            <a:spLocks/>
          </p:cNvSpPr>
          <p:nvPr/>
        </p:nvSpPr>
        <p:spPr>
          <a:xfrm>
            <a:off x="838200" y="365125"/>
            <a:ext cx="10515600" cy="74739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Wisconsin County Surveyors Association (WCSA)</a:t>
            </a:r>
          </a:p>
        </p:txBody>
      </p:sp>
      <p:pic>
        <p:nvPicPr>
          <p:cNvPr id="11" name="Picture 10" descr="Map&#10;&#10;Description automatically generated">
            <a:extLst>
              <a:ext uri="{FF2B5EF4-FFF2-40B4-BE49-F238E27FC236}">
                <a16:creationId xmlns:a16="http://schemas.microsoft.com/office/drawing/2014/main" id="{6F5311E6-199B-4558-A498-D89198CAA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902" y="0"/>
            <a:ext cx="6398195" cy="6858000"/>
          </a:xfrm>
          <a:prstGeom prst="rect">
            <a:avLst/>
          </a:prstGeom>
        </p:spPr>
      </p:pic>
    </p:spTree>
    <p:extLst>
      <p:ext uri="{BB962C8B-B14F-4D97-AF65-F5344CB8AC3E}">
        <p14:creationId xmlns:p14="http://schemas.microsoft.com/office/powerpoint/2010/main" val="136975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3" name="Content Placeholder 2">
            <a:extLst>
              <a:ext uri="{FF2B5EF4-FFF2-40B4-BE49-F238E27FC236}">
                <a16:creationId xmlns:a16="http://schemas.microsoft.com/office/drawing/2014/main" id="{8AA71B44-8C65-4CAA-98B4-CE9EB68FF0D9}"/>
              </a:ext>
            </a:extLst>
          </p:cNvPr>
          <p:cNvSpPr>
            <a:spLocks noGrp="1"/>
          </p:cNvSpPr>
          <p:nvPr>
            <p:ph idx="1"/>
          </p:nvPr>
        </p:nvSpPr>
        <p:spPr>
          <a:xfrm>
            <a:off x="838200" y="1402080"/>
            <a:ext cx="10515600" cy="4774883"/>
          </a:xfrm>
        </p:spPr>
        <p:txBody>
          <a:bodyPr>
            <a:normAutofit/>
          </a:bodyPr>
          <a:lstStyle/>
          <a:p>
            <a:pPr marL="514350" lvl="1" indent="-514350">
              <a:buAutoNum type="arabicPeriod"/>
            </a:pPr>
            <a:r>
              <a:rPr lang="en-US" sz="3200" dirty="0">
                <a:solidFill>
                  <a:schemeClr val="bg1"/>
                </a:solidFill>
              </a:rPr>
              <a:t>Reviewed information on the Federal Registry Notice of July 2020 and emphasized timely observations of passive stations are going to be the new standard.   </a:t>
            </a:r>
          </a:p>
          <a:p>
            <a:pPr marL="971550" lvl="2" indent="-514350">
              <a:buFont typeface="+mj-lt"/>
              <a:buAutoNum type="alphaLcParenR"/>
            </a:pPr>
            <a:r>
              <a:rPr lang="en-US" sz="2800" dirty="0">
                <a:solidFill>
                  <a:schemeClr val="bg1"/>
                </a:solidFill>
              </a:rPr>
              <a:t>The days of determining a coordinates for a station and not revisiting it for 40 years unless there are issues are done.</a:t>
            </a:r>
          </a:p>
          <a:p>
            <a:pPr marL="514350" lvl="1" indent="-514350">
              <a:buAutoNum type="arabicPeriod"/>
            </a:pPr>
            <a:r>
              <a:rPr lang="en-US" sz="3200" dirty="0">
                <a:solidFill>
                  <a:schemeClr val="bg1"/>
                </a:solidFill>
              </a:rPr>
              <a:t>Ultimate impact </a:t>
            </a:r>
          </a:p>
          <a:p>
            <a:pPr marL="971550" lvl="2" indent="-514350">
              <a:buFont typeface="+mj-lt"/>
              <a:buAutoNum type="alphaLcParenR"/>
            </a:pPr>
            <a:r>
              <a:rPr lang="en-US" sz="2800" dirty="0">
                <a:solidFill>
                  <a:schemeClr val="bg1"/>
                </a:solidFill>
              </a:rPr>
              <a:t>The most accurate transformation tool from NAD 83 and NAVD 88 to 2022 Datum. </a:t>
            </a:r>
          </a:p>
          <a:p>
            <a:pPr marL="971550" lvl="2" indent="-514350">
              <a:buFont typeface="+mj-lt"/>
              <a:buAutoNum type="alphaLcParenR"/>
            </a:pPr>
            <a:r>
              <a:rPr lang="en-US" sz="2800" dirty="0">
                <a:solidFill>
                  <a:schemeClr val="bg1"/>
                </a:solidFill>
              </a:rPr>
              <a:t>The most up-to-date passive control network 2022 datum coordinates.</a:t>
            </a:r>
          </a:p>
          <a:p>
            <a:pPr marL="514350" lvl="1" indent="-514350">
              <a:buAutoNum type="arabicPeriod"/>
            </a:pPr>
            <a:endParaRPr lang="en-US" sz="3200" dirty="0">
              <a:solidFill>
                <a:schemeClr val="bg1"/>
              </a:solidFill>
            </a:endParaRPr>
          </a:p>
        </p:txBody>
      </p:sp>
      <p:sp>
        <p:nvSpPr>
          <p:cNvPr id="6" name="Title 1">
            <a:extLst>
              <a:ext uri="{FF2B5EF4-FFF2-40B4-BE49-F238E27FC236}">
                <a16:creationId xmlns:a16="http://schemas.microsoft.com/office/drawing/2014/main" id="{1FE3E4CB-83E2-493F-A5E6-001B9EB9A97A}"/>
              </a:ext>
            </a:extLst>
          </p:cNvPr>
          <p:cNvSpPr txBox="1">
            <a:spLocks/>
          </p:cNvSpPr>
          <p:nvPr/>
        </p:nvSpPr>
        <p:spPr>
          <a:xfrm>
            <a:off x="838200" y="365125"/>
            <a:ext cx="10515600" cy="1036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mn-lt"/>
              </a:rPr>
              <a:t>Wisconsin Society of Land Surveyors Annual Institute</a:t>
            </a:r>
          </a:p>
        </p:txBody>
      </p:sp>
    </p:spTree>
    <p:extLst>
      <p:ext uri="{BB962C8B-B14F-4D97-AF65-F5344CB8AC3E}">
        <p14:creationId xmlns:p14="http://schemas.microsoft.com/office/powerpoint/2010/main" val="400630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3" name="Content Placeholder 2">
            <a:extLst>
              <a:ext uri="{FF2B5EF4-FFF2-40B4-BE49-F238E27FC236}">
                <a16:creationId xmlns:a16="http://schemas.microsoft.com/office/drawing/2014/main" id="{8AA71B44-8C65-4CAA-98B4-CE9EB68FF0D9}"/>
              </a:ext>
            </a:extLst>
          </p:cNvPr>
          <p:cNvSpPr>
            <a:spLocks noGrp="1"/>
          </p:cNvSpPr>
          <p:nvPr>
            <p:ph idx="1"/>
          </p:nvPr>
        </p:nvSpPr>
        <p:spPr>
          <a:xfrm>
            <a:off x="838200" y="1402080"/>
            <a:ext cx="10515600" cy="4774883"/>
          </a:xfrm>
        </p:spPr>
        <p:txBody>
          <a:bodyPr>
            <a:normAutofit fontScale="92500" lnSpcReduction="10000"/>
          </a:bodyPr>
          <a:lstStyle/>
          <a:p>
            <a:pPr marL="514350" lvl="1" indent="-514350">
              <a:buFont typeface="+mj-lt"/>
              <a:buAutoNum type="arabicPeriod" startAt="3"/>
            </a:pPr>
            <a:r>
              <a:rPr lang="en-US" sz="3200" dirty="0">
                <a:solidFill>
                  <a:schemeClr val="bg1"/>
                </a:solidFill>
              </a:rPr>
              <a:t>Reviewed the WisDOT Plan</a:t>
            </a:r>
          </a:p>
          <a:p>
            <a:pPr marL="514350" lvl="1" indent="-514350">
              <a:buFont typeface="+mj-lt"/>
              <a:buAutoNum type="arabicPeriod" startAt="3"/>
            </a:pPr>
            <a:r>
              <a:rPr lang="en-US" sz="3200" dirty="0">
                <a:solidFill>
                  <a:schemeClr val="bg1"/>
                </a:solidFill>
              </a:rPr>
              <a:t>Reviewed the WisDOT station priority list</a:t>
            </a:r>
          </a:p>
          <a:p>
            <a:pPr marL="514350" lvl="1" indent="-514350">
              <a:buFont typeface="+mj-lt"/>
              <a:buAutoNum type="arabicPeriod" startAt="3"/>
            </a:pPr>
            <a:r>
              <a:rPr lang="en-US" sz="3200" dirty="0">
                <a:solidFill>
                  <a:schemeClr val="bg1"/>
                </a:solidFill>
              </a:rPr>
              <a:t>Reviewed OPUS Share submittals</a:t>
            </a:r>
          </a:p>
          <a:p>
            <a:pPr marL="1036638" lvl="3" indent="-514350">
              <a:buFont typeface="+mj-lt"/>
              <a:buAutoNum type="alphaLcParenR"/>
            </a:pPr>
            <a:r>
              <a:rPr lang="en-US" sz="3000" dirty="0">
                <a:solidFill>
                  <a:schemeClr val="bg1"/>
                </a:solidFill>
              </a:rPr>
              <a:t>Need to have </a:t>
            </a:r>
          </a:p>
          <a:p>
            <a:pPr marL="1722438" lvl="4" indent="-742950">
              <a:buFont typeface="+mj-lt"/>
              <a:buAutoNum type="arabicParenR"/>
            </a:pPr>
            <a:r>
              <a:rPr lang="en-US" sz="2600" dirty="0">
                <a:solidFill>
                  <a:schemeClr val="bg1"/>
                </a:solidFill>
              </a:rPr>
              <a:t>RINEX File</a:t>
            </a:r>
          </a:p>
          <a:p>
            <a:pPr marL="1722438" lvl="4" indent="-742950">
              <a:buFont typeface="+mj-lt"/>
              <a:buAutoNum type="arabicParenR"/>
            </a:pPr>
            <a:r>
              <a:rPr lang="en-US" sz="2600" dirty="0">
                <a:solidFill>
                  <a:schemeClr val="bg1"/>
                </a:solidFill>
              </a:rPr>
              <a:t>Antenna type</a:t>
            </a:r>
          </a:p>
          <a:p>
            <a:pPr marL="1722438" lvl="4" indent="-742950">
              <a:buFont typeface="+mj-lt"/>
              <a:buAutoNum type="arabicParenR"/>
            </a:pPr>
            <a:r>
              <a:rPr lang="en-US" sz="2600" dirty="0">
                <a:solidFill>
                  <a:schemeClr val="bg1"/>
                </a:solidFill>
              </a:rPr>
              <a:t>Up close and Horizon Images</a:t>
            </a:r>
          </a:p>
          <a:p>
            <a:pPr marL="1722438" lvl="4" indent="-742950">
              <a:buFont typeface="+mj-lt"/>
              <a:buAutoNum type="arabicParenR"/>
            </a:pPr>
            <a:r>
              <a:rPr lang="en-US" sz="2600" dirty="0">
                <a:solidFill>
                  <a:schemeClr val="bg1"/>
                </a:solidFill>
              </a:rPr>
              <a:t>Antenna Height- Need Rod Height not Slant Height</a:t>
            </a:r>
          </a:p>
          <a:p>
            <a:pPr marL="1036638" lvl="1" indent="-579438">
              <a:buFont typeface="+mj-lt"/>
              <a:buAutoNum type="alphaLcParenR" startAt="2"/>
            </a:pPr>
            <a:r>
              <a:rPr lang="en-US" sz="3000" dirty="0">
                <a:solidFill>
                  <a:schemeClr val="bg1"/>
                </a:solidFill>
              </a:rPr>
              <a:t>Process data via NGS OPUS Share website</a:t>
            </a:r>
          </a:p>
          <a:p>
            <a:pPr marL="1084263" lvl="2" indent="0">
              <a:buNone/>
            </a:pPr>
            <a:r>
              <a:rPr lang="en-US" sz="2800" dirty="0">
                <a:solidFill>
                  <a:schemeClr val="bg1"/>
                </a:solidFill>
                <a:hlinkClick r:id="rId2">
                  <a:extLst>
                    <a:ext uri="{A12FA001-AC4F-418D-AE19-62706E023703}">
                      <ahyp:hlinkClr xmlns:ahyp="http://schemas.microsoft.com/office/drawing/2018/hyperlinkcolor" val="tx"/>
                    </a:ext>
                  </a:extLst>
                </a:hlinkClick>
              </a:rPr>
              <a:t>https://www.ngs.noaa.gov/OPUS/index.jsp</a:t>
            </a:r>
            <a:endParaRPr lang="en-US" sz="2800" dirty="0">
              <a:solidFill>
                <a:schemeClr val="bg1"/>
              </a:solidFill>
            </a:endParaRPr>
          </a:p>
          <a:p>
            <a:pPr marL="914400" lvl="1" indent="-457200">
              <a:buFont typeface="+mj-lt"/>
              <a:buAutoNum type="alphaLcParenR" startAt="2"/>
            </a:pPr>
            <a:r>
              <a:rPr lang="en-US" sz="3000" dirty="0">
                <a:solidFill>
                  <a:schemeClr val="bg1"/>
                </a:solidFill>
              </a:rPr>
              <a:t>Respond to follow-up emails from NGS</a:t>
            </a:r>
          </a:p>
          <a:p>
            <a:pPr marL="971550" lvl="2" indent="-514350">
              <a:buFont typeface="+mj-lt"/>
              <a:buAutoNum type="arabicPeriod" startAt="3"/>
            </a:pPr>
            <a:endParaRPr lang="en-US" sz="2800" dirty="0">
              <a:solidFill>
                <a:schemeClr val="bg1"/>
              </a:solidFill>
            </a:endParaRPr>
          </a:p>
        </p:txBody>
      </p:sp>
      <p:sp>
        <p:nvSpPr>
          <p:cNvPr id="6" name="Title 1">
            <a:extLst>
              <a:ext uri="{FF2B5EF4-FFF2-40B4-BE49-F238E27FC236}">
                <a16:creationId xmlns:a16="http://schemas.microsoft.com/office/drawing/2014/main" id="{1FE3E4CB-83E2-493F-A5E6-001B9EB9A97A}"/>
              </a:ext>
            </a:extLst>
          </p:cNvPr>
          <p:cNvSpPr txBox="1">
            <a:spLocks/>
          </p:cNvSpPr>
          <p:nvPr/>
        </p:nvSpPr>
        <p:spPr>
          <a:xfrm>
            <a:off x="838200" y="365125"/>
            <a:ext cx="10515600" cy="1036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mn-lt"/>
              </a:rPr>
              <a:t>Wisconsin Society of Land Surveyors Annual Institute</a:t>
            </a:r>
          </a:p>
        </p:txBody>
      </p:sp>
    </p:spTree>
    <p:extLst>
      <p:ext uri="{BB962C8B-B14F-4D97-AF65-F5344CB8AC3E}">
        <p14:creationId xmlns:p14="http://schemas.microsoft.com/office/powerpoint/2010/main" val="383877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6" name="Title 1">
            <a:extLst>
              <a:ext uri="{FF2B5EF4-FFF2-40B4-BE49-F238E27FC236}">
                <a16:creationId xmlns:a16="http://schemas.microsoft.com/office/drawing/2014/main" id="{1FE3E4CB-83E2-493F-A5E6-001B9EB9A97A}"/>
              </a:ext>
            </a:extLst>
          </p:cNvPr>
          <p:cNvSpPr txBox="1">
            <a:spLocks/>
          </p:cNvSpPr>
          <p:nvPr/>
        </p:nvSpPr>
        <p:spPr>
          <a:xfrm>
            <a:off x="838200" y="365125"/>
            <a:ext cx="10515600" cy="1036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mn-lt"/>
              </a:rPr>
              <a:t>Wisconsin Society of Land Surveyors Annual Institute</a:t>
            </a:r>
          </a:p>
        </p:txBody>
      </p:sp>
      <p:sp>
        <p:nvSpPr>
          <p:cNvPr id="5" name="Content Placeholder 4">
            <a:extLst>
              <a:ext uri="{FF2B5EF4-FFF2-40B4-BE49-F238E27FC236}">
                <a16:creationId xmlns:a16="http://schemas.microsoft.com/office/drawing/2014/main" id="{BB10E554-D2E1-41AC-B3E8-D8D31BD6A317}"/>
              </a:ext>
            </a:extLst>
          </p:cNvPr>
          <p:cNvSpPr>
            <a:spLocks noGrp="1"/>
          </p:cNvSpPr>
          <p:nvPr>
            <p:ph idx="1"/>
          </p:nvPr>
        </p:nvSpPr>
        <p:spPr/>
        <p:txBody>
          <a:bodyPr/>
          <a:lstStyle/>
          <a:p>
            <a:pPr marL="344488"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a:ea typeface="+mn-ea"/>
                <a:cs typeface="+mn-cs"/>
              </a:rPr>
              <a:t>Very good instructional video on processing with OPUS Share by Dave </a:t>
            </a:r>
            <a:r>
              <a:rPr kumimoji="0" lang="en-US" sz="4000" b="1" i="0" u="none" strike="noStrike" kern="1200" cap="none" spc="0" normalizeH="0" baseline="0" noProof="0" dirty="0" err="1">
                <a:ln>
                  <a:noFill/>
                </a:ln>
                <a:solidFill>
                  <a:schemeClr val="bg1"/>
                </a:solidFill>
                <a:effectLst/>
                <a:uLnTx/>
                <a:uFillTx/>
                <a:latin typeface="Calibri" panose="020F0502020204030204"/>
                <a:ea typeface="+mn-ea"/>
                <a:cs typeface="+mn-cs"/>
              </a:rPr>
              <a:t>Zenk</a:t>
            </a:r>
            <a:r>
              <a:rPr kumimoji="0" lang="en-US" sz="4000" b="1" i="0" u="none" strike="noStrike" kern="1200" cap="none" spc="0" normalizeH="0" baseline="0" noProof="0" dirty="0">
                <a:ln>
                  <a:noFill/>
                </a:ln>
                <a:solidFill>
                  <a:schemeClr val="bg1"/>
                </a:solidFill>
                <a:effectLst/>
                <a:uLnTx/>
                <a:uFillTx/>
                <a:latin typeface="Calibri" panose="020F0502020204030204"/>
                <a:ea typeface="+mn-ea"/>
                <a:cs typeface="+mn-cs"/>
              </a:rPr>
              <a:t>, NGS Northern Plains (IA, MN, NE, ND, SD) Regional advisor.</a:t>
            </a:r>
          </a:p>
          <a:p>
            <a:pPr marL="344488"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4488"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https://www.ngs.noaa.gov/corbin/class_description/opus-share-tutorial/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48096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6" name="Title 1">
            <a:extLst>
              <a:ext uri="{FF2B5EF4-FFF2-40B4-BE49-F238E27FC236}">
                <a16:creationId xmlns:a16="http://schemas.microsoft.com/office/drawing/2014/main" id="{1FE3E4CB-83E2-493F-A5E6-001B9EB9A97A}"/>
              </a:ext>
            </a:extLst>
          </p:cNvPr>
          <p:cNvSpPr txBox="1">
            <a:spLocks/>
          </p:cNvSpPr>
          <p:nvPr/>
        </p:nvSpPr>
        <p:spPr>
          <a:xfrm>
            <a:off x="838200" y="365125"/>
            <a:ext cx="10515600" cy="1036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atin typeface="+mn-lt"/>
              </a:rPr>
              <a:t>Big Finish</a:t>
            </a:r>
          </a:p>
        </p:txBody>
      </p:sp>
      <p:sp>
        <p:nvSpPr>
          <p:cNvPr id="5" name="Content Placeholder 4">
            <a:extLst>
              <a:ext uri="{FF2B5EF4-FFF2-40B4-BE49-F238E27FC236}">
                <a16:creationId xmlns:a16="http://schemas.microsoft.com/office/drawing/2014/main" id="{BB10E554-D2E1-41AC-B3E8-D8D31BD6A317}"/>
              </a:ext>
            </a:extLst>
          </p:cNvPr>
          <p:cNvSpPr>
            <a:spLocks noGrp="1"/>
          </p:cNvSpPr>
          <p:nvPr>
            <p:ph idx="1"/>
          </p:nvPr>
        </p:nvSpPr>
        <p:spPr>
          <a:xfrm>
            <a:off x="838200" y="1402080"/>
            <a:ext cx="10515600" cy="4774883"/>
          </a:xfrm>
        </p:spPr>
        <p:txBody>
          <a:bodyPr>
            <a:noAutofit/>
          </a:bodyPr>
          <a:lstStyle/>
          <a:p>
            <a:pPr marL="344488"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the WSLS conference, we realized that bouncing back and forth between the GPS on BM Map, OPUS Share Map and our WI-HMP database was not very efficient, we needed to combine the following into one GIS map</a:t>
            </a:r>
          </a:p>
          <a:p>
            <a:pPr marL="915988" lvl="2" indent="-571500" defTabSz="685800">
              <a:spcBef>
                <a:spcPts val="375"/>
              </a:spcBef>
              <a:defRPr/>
            </a:pPr>
            <a:r>
              <a:rPr kumimoji="0" lang="en-US" sz="3000" b="1" i="0" u="none" strike="noStrike" kern="1200" cap="none" spc="0" normalizeH="0" baseline="0" noProof="0" dirty="0">
                <a:ln>
                  <a:noFill/>
                </a:ln>
                <a:solidFill>
                  <a:schemeClr val="bg1"/>
                </a:solidFill>
                <a:effectLst/>
                <a:uLnTx/>
                <a:uFillTx/>
                <a:latin typeface="Calibri" panose="020F0502020204030204"/>
                <a:ea typeface="+mn-ea"/>
                <a:cs typeface="+mn-cs"/>
              </a:rPr>
              <a:t>WI-HMP stations</a:t>
            </a:r>
          </a:p>
          <a:p>
            <a:pPr marL="915988" lvl="2" indent="-571500" defTabSz="685800">
              <a:spcBef>
                <a:spcPts val="375"/>
              </a:spcBef>
              <a:defRPr/>
            </a:pPr>
            <a:r>
              <a:rPr kumimoji="0" lang="en-US" sz="3000" b="1" i="0" u="none" strike="noStrike" kern="1200" cap="none" spc="0" normalizeH="0" baseline="0" noProof="0" dirty="0">
                <a:ln>
                  <a:noFill/>
                </a:ln>
                <a:solidFill>
                  <a:schemeClr val="bg1"/>
                </a:solidFill>
                <a:effectLst/>
                <a:uLnTx/>
                <a:uFillTx/>
                <a:latin typeface="Calibri" panose="020F0502020204030204"/>
                <a:ea typeface="+mn-ea"/>
                <a:cs typeface="+mn-cs"/>
              </a:rPr>
              <a:t>NGS 10 KM Hexagons and status</a:t>
            </a:r>
          </a:p>
          <a:p>
            <a:pPr marL="915988" lvl="2" indent="-571500" defTabSz="685800">
              <a:spcBef>
                <a:spcPts val="375"/>
              </a:spcBef>
              <a:defRPr/>
            </a:pPr>
            <a:r>
              <a:rPr lang="en-US" sz="3000" b="1" dirty="0">
                <a:solidFill>
                  <a:schemeClr val="bg1"/>
                </a:solidFill>
                <a:latin typeface="Calibri" panose="020F0502020204030204"/>
              </a:rPr>
              <a:t>Number of Station Observations</a:t>
            </a:r>
          </a:p>
          <a:p>
            <a:pPr marL="915988" lvl="2" indent="-571500" defTabSz="685800">
              <a:spcBef>
                <a:spcPts val="375"/>
              </a:spcBef>
              <a:defRPr/>
            </a:pPr>
            <a:r>
              <a:rPr kumimoji="0" lang="en-US" sz="3000" b="1" i="0" u="none" strike="noStrike" kern="1200" cap="none" spc="0" normalizeH="0" baseline="0" noProof="0" dirty="0">
                <a:ln>
                  <a:noFill/>
                </a:ln>
                <a:solidFill>
                  <a:schemeClr val="bg1"/>
                </a:solidFill>
                <a:effectLst/>
                <a:uLnTx/>
                <a:uFillTx/>
                <a:latin typeface="Calibri" panose="020F0502020204030204"/>
                <a:ea typeface="+mn-ea"/>
                <a:cs typeface="+mn-cs"/>
              </a:rPr>
              <a:t>Station Status (Completed or not)</a:t>
            </a:r>
          </a:p>
          <a:p>
            <a:pPr marL="344488"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1722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724950" y="340209"/>
            <a:ext cx="5460568" cy="1325563"/>
          </a:xfrm>
        </p:spPr>
        <p:txBody>
          <a:bodyPr>
            <a:normAutofit/>
          </a:bodyPr>
          <a:lstStyle/>
          <a:p>
            <a:r>
              <a:rPr lang="en-US" sz="3600" dirty="0"/>
              <a:t>How did we get from here?</a:t>
            </a:r>
          </a:p>
        </p:txBody>
      </p:sp>
      <p:pic>
        <p:nvPicPr>
          <p:cNvPr id="12" name="Picture 11">
            <a:extLst>
              <a:ext uri="{FF2B5EF4-FFF2-40B4-BE49-F238E27FC236}">
                <a16:creationId xmlns:a16="http://schemas.microsoft.com/office/drawing/2014/main" id="{76925793-D3B0-46E2-BB7F-753C07FF2752}"/>
              </a:ext>
            </a:extLst>
          </p:cNvPr>
          <p:cNvPicPr>
            <a:picLocks noChangeAspect="1"/>
          </p:cNvPicPr>
          <p:nvPr/>
        </p:nvPicPr>
        <p:blipFill>
          <a:blip r:embed="rId2"/>
          <a:stretch>
            <a:fillRect/>
          </a:stretch>
        </p:blipFill>
        <p:spPr>
          <a:xfrm>
            <a:off x="1034012" y="1524095"/>
            <a:ext cx="4842445" cy="4359649"/>
          </a:xfrm>
          <a:prstGeom prst="rect">
            <a:avLst/>
          </a:prstGeom>
        </p:spPr>
      </p:pic>
      <p:grpSp>
        <p:nvGrpSpPr>
          <p:cNvPr id="2" name="Group 1">
            <a:extLst>
              <a:ext uri="{FF2B5EF4-FFF2-40B4-BE49-F238E27FC236}">
                <a16:creationId xmlns:a16="http://schemas.microsoft.com/office/drawing/2014/main" id="{1F134F7B-9E27-4725-ACD0-8BE7337CAA2F}"/>
              </a:ext>
            </a:extLst>
          </p:cNvPr>
          <p:cNvGrpSpPr/>
          <p:nvPr/>
        </p:nvGrpSpPr>
        <p:grpSpPr>
          <a:xfrm>
            <a:off x="6319402" y="340209"/>
            <a:ext cx="5038257" cy="5543535"/>
            <a:chOff x="6319402" y="340209"/>
            <a:chExt cx="5038257" cy="5543535"/>
          </a:xfrm>
        </p:grpSpPr>
        <p:pic>
          <p:nvPicPr>
            <p:cNvPr id="11" name="Picture 10">
              <a:extLst>
                <a:ext uri="{FF2B5EF4-FFF2-40B4-BE49-F238E27FC236}">
                  <a16:creationId xmlns:a16="http://schemas.microsoft.com/office/drawing/2014/main" id="{2D90D84F-8FE0-440B-BB8E-A09C99DBD5A0}"/>
                </a:ext>
              </a:extLst>
            </p:cNvPr>
            <p:cNvPicPr>
              <a:picLocks noChangeAspect="1"/>
            </p:cNvPicPr>
            <p:nvPr/>
          </p:nvPicPr>
          <p:blipFill>
            <a:blip r:embed="rId3"/>
            <a:stretch>
              <a:fillRect/>
            </a:stretch>
          </p:blipFill>
          <p:spPr>
            <a:xfrm>
              <a:off x="6785074" y="1524095"/>
              <a:ext cx="4106915" cy="4359649"/>
            </a:xfrm>
            <a:prstGeom prst="rect">
              <a:avLst/>
            </a:prstGeom>
          </p:spPr>
        </p:pic>
        <p:sp>
          <p:nvSpPr>
            <p:cNvPr id="6" name="Title 1">
              <a:extLst>
                <a:ext uri="{FF2B5EF4-FFF2-40B4-BE49-F238E27FC236}">
                  <a16:creationId xmlns:a16="http://schemas.microsoft.com/office/drawing/2014/main" id="{7095B2E5-57F4-451C-A2DB-146826F68B64}"/>
                </a:ext>
              </a:extLst>
            </p:cNvPr>
            <p:cNvSpPr txBox="1">
              <a:spLocks/>
            </p:cNvSpPr>
            <p:nvPr/>
          </p:nvSpPr>
          <p:spPr>
            <a:xfrm>
              <a:off x="6319402" y="340209"/>
              <a:ext cx="50382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To here?</a:t>
              </a:r>
            </a:p>
          </p:txBody>
        </p:sp>
      </p:grpSp>
    </p:spTree>
    <p:extLst>
      <p:ext uri="{BB962C8B-B14F-4D97-AF65-F5344CB8AC3E}">
        <p14:creationId xmlns:p14="http://schemas.microsoft.com/office/powerpoint/2010/main" val="30528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20</a:t>
            </a:fld>
            <a:endParaRPr lang="en-US" dirty="0"/>
          </a:p>
        </p:txBody>
      </p:sp>
      <p:sp>
        <p:nvSpPr>
          <p:cNvPr id="6" name="Title 1">
            <a:extLst>
              <a:ext uri="{FF2B5EF4-FFF2-40B4-BE49-F238E27FC236}">
                <a16:creationId xmlns:a16="http://schemas.microsoft.com/office/drawing/2014/main" id="{1FE3E4CB-83E2-493F-A5E6-001B9EB9A97A}"/>
              </a:ext>
            </a:extLst>
          </p:cNvPr>
          <p:cNvSpPr txBox="1">
            <a:spLocks/>
          </p:cNvSpPr>
          <p:nvPr/>
        </p:nvSpPr>
        <p:spPr>
          <a:xfrm>
            <a:off x="838200" y="365125"/>
            <a:ext cx="10515600" cy="1036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atin typeface="+mn-lt"/>
              </a:rPr>
              <a:t>Big Finish</a:t>
            </a:r>
          </a:p>
        </p:txBody>
      </p:sp>
      <p:pic>
        <p:nvPicPr>
          <p:cNvPr id="8" name="Content Placeholder 7">
            <a:extLst>
              <a:ext uri="{FF2B5EF4-FFF2-40B4-BE49-F238E27FC236}">
                <a16:creationId xmlns:a16="http://schemas.microsoft.com/office/drawing/2014/main" id="{497B605D-0964-4D3B-B9EC-036BFFF5559E}"/>
              </a:ext>
            </a:extLst>
          </p:cNvPr>
          <p:cNvPicPr>
            <a:picLocks noGrp="1" noChangeAspect="1"/>
          </p:cNvPicPr>
          <p:nvPr>
            <p:ph idx="1"/>
          </p:nvPr>
        </p:nvPicPr>
        <p:blipFill>
          <a:blip r:embed="rId2"/>
          <a:stretch>
            <a:fillRect/>
          </a:stretch>
        </p:blipFill>
        <p:spPr>
          <a:xfrm>
            <a:off x="37114" y="655320"/>
            <a:ext cx="12158319" cy="5521643"/>
          </a:xfrm>
        </p:spPr>
      </p:pic>
    </p:spTree>
    <p:extLst>
      <p:ext uri="{BB962C8B-B14F-4D97-AF65-F5344CB8AC3E}">
        <p14:creationId xmlns:p14="http://schemas.microsoft.com/office/powerpoint/2010/main" val="1220758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6" name="Title 1">
            <a:extLst>
              <a:ext uri="{FF2B5EF4-FFF2-40B4-BE49-F238E27FC236}">
                <a16:creationId xmlns:a16="http://schemas.microsoft.com/office/drawing/2014/main" id="{1FE3E4CB-83E2-493F-A5E6-001B9EB9A97A}"/>
              </a:ext>
            </a:extLst>
          </p:cNvPr>
          <p:cNvSpPr txBox="1">
            <a:spLocks/>
          </p:cNvSpPr>
          <p:nvPr/>
        </p:nvSpPr>
        <p:spPr>
          <a:xfrm>
            <a:off x="838200" y="365125"/>
            <a:ext cx="10515600" cy="1036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atin typeface="+mn-lt"/>
              </a:rPr>
              <a:t>Big Finish</a:t>
            </a:r>
          </a:p>
        </p:txBody>
      </p:sp>
      <p:pic>
        <p:nvPicPr>
          <p:cNvPr id="7" name="Content Placeholder 6">
            <a:extLst>
              <a:ext uri="{FF2B5EF4-FFF2-40B4-BE49-F238E27FC236}">
                <a16:creationId xmlns:a16="http://schemas.microsoft.com/office/drawing/2014/main" id="{6BAB9D19-8919-4F60-A0F0-8192DB728C7D}"/>
              </a:ext>
            </a:extLst>
          </p:cNvPr>
          <p:cNvPicPr>
            <a:picLocks noGrp="1" noChangeAspect="1"/>
          </p:cNvPicPr>
          <p:nvPr>
            <p:ph idx="1"/>
          </p:nvPr>
        </p:nvPicPr>
        <p:blipFill>
          <a:blip r:embed="rId2"/>
          <a:stretch>
            <a:fillRect/>
          </a:stretch>
        </p:blipFill>
        <p:spPr>
          <a:xfrm>
            <a:off x="55319" y="944880"/>
            <a:ext cx="12159578" cy="5232083"/>
          </a:xfrm>
        </p:spPr>
      </p:pic>
    </p:spTree>
    <p:extLst>
      <p:ext uri="{BB962C8B-B14F-4D97-AF65-F5344CB8AC3E}">
        <p14:creationId xmlns:p14="http://schemas.microsoft.com/office/powerpoint/2010/main" val="1371357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6" name="Title 1">
            <a:extLst>
              <a:ext uri="{FF2B5EF4-FFF2-40B4-BE49-F238E27FC236}">
                <a16:creationId xmlns:a16="http://schemas.microsoft.com/office/drawing/2014/main" id="{1FE3E4CB-83E2-493F-A5E6-001B9EB9A97A}"/>
              </a:ext>
            </a:extLst>
          </p:cNvPr>
          <p:cNvSpPr txBox="1">
            <a:spLocks/>
          </p:cNvSpPr>
          <p:nvPr/>
        </p:nvSpPr>
        <p:spPr>
          <a:xfrm>
            <a:off x="838200" y="365125"/>
            <a:ext cx="10515600" cy="1036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atin typeface="+mn-lt"/>
              </a:rPr>
              <a:t>Big Finish</a:t>
            </a:r>
          </a:p>
        </p:txBody>
      </p:sp>
      <p:sp>
        <p:nvSpPr>
          <p:cNvPr id="3" name="Content Placeholder 2">
            <a:extLst>
              <a:ext uri="{FF2B5EF4-FFF2-40B4-BE49-F238E27FC236}">
                <a16:creationId xmlns:a16="http://schemas.microsoft.com/office/drawing/2014/main" id="{9AD1E896-7683-4B90-9DA5-360EC6C3670A}"/>
              </a:ext>
            </a:extLst>
          </p:cNvPr>
          <p:cNvSpPr>
            <a:spLocks noGrp="1"/>
          </p:cNvSpPr>
          <p:nvPr>
            <p:ph idx="1"/>
          </p:nvPr>
        </p:nvSpPr>
        <p:spPr/>
        <p:txBody>
          <a:bodyPr/>
          <a:lstStyle/>
          <a:p>
            <a:pPr marL="0" indent="0" algn="ctr">
              <a:buNone/>
            </a:pPr>
            <a:r>
              <a:rPr lang="en-US" sz="4000" dirty="0">
                <a:solidFill>
                  <a:schemeClr val="bg1"/>
                </a:solidFill>
              </a:rPr>
              <a:t>Link to WisDOT GIS GPSonBM map</a:t>
            </a:r>
          </a:p>
          <a:p>
            <a:pPr marL="0" indent="0">
              <a:buNone/>
            </a:pPr>
            <a:r>
              <a:rPr lang="en-US" dirty="0">
                <a:solidFill>
                  <a:srgbClr val="FFFF00"/>
                </a:solidFill>
                <a:hlinkClick r:id="rId2">
                  <a:extLst>
                    <a:ext uri="{A12FA001-AC4F-418D-AE19-62706E023703}">
                      <ahyp:hlinkClr xmlns:ahyp="http://schemas.microsoft.com/office/drawing/2018/hyperlinkcolor" val="tx"/>
                    </a:ext>
                  </a:extLst>
                </a:hlinkClick>
              </a:rPr>
              <a:t>https://wisdot.maps.arcgis.com/apps/webappviewer/index.html?id=9f00da9c32da4e519bd035591abc09c9</a:t>
            </a:r>
            <a:endParaRPr lang="en-US" dirty="0">
              <a:solidFill>
                <a:srgbClr val="FFFF00"/>
              </a:solidFill>
            </a:endParaRPr>
          </a:p>
          <a:p>
            <a:endParaRPr lang="en-US" dirty="0"/>
          </a:p>
        </p:txBody>
      </p:sp>
    </p:spTree>
    <p:extLst>
      <p:ext uri="{BB962C8B-B14F-4D97-AF65-F5344CB8AC3E}">
        <p14:creationId xmlns:p14="http://schemas.microsoft.com/office/powerpoint/2010/main" val="243134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D4405-4972-407C-8E6D-144ACDC177FA}"/>
              </a:ext>
            </a:extLst>
          </p:cNvPr>
          <p:cNvSpPr>
            <a:spLocks noGrp="1"/>
          </p:cNvSpPr>
          <p:nvPr>
            <p:ph type="title"/>
          </p:nvPr>
        </p:nvSpPr>
        <p:spPr/>
        <p:txBody>
          <a:bodyPr>
            <a:normAutofit/>
          </a:bodyPr>
          <a:lstStyle/>
          <a:p>
            <a:pPr algn="ctr"/>
            <a:r>
              <a:rPr lang="en-US" sz="6000" dirty="0">
                <a:solidFill>
                  <a:schemeClr val="bg1"/>
                </a:solidFill>
                <a:latin typeface="+mn-lt"/>
              </a:rPr>
              <a:t>Links</a:t>
            </a:r>
          </a:p>
        </p:txBody>
      </p:sp>
      <p:sp>
        <p:nvSpPr>
          <p:cNvPr id="4" name="Slide Number Placeholder 3">
            <a:extLst>
              <a:ext uri="{FF2B5EF4-FFF2-40B4-BE49-F238E27FC236}">
                <a16:creationId xmlns:a16="http://schemas.microsoft.com/office/drawing/2014/main" id="{CDE3931E-EE62-4093-A4D5-FC3AA8DFAFE3}"/>
              </a:ext>
            </a:extLst>
          </p:cNvPr>
          <p:cNvSpPr>
            <a:spLocks noGrp="1"/>
          </p:cNvSpPr>
          <p:nvPr>
            <p:ph type="sldNum" sz="quarter" idx="12"/>
          </p:nvPr>
        </p:nvSpPr>
        <p:spPr/>
        <p:txBody>
          <a:bodyPr/>
          <a:lstStyle/>
          <a:p>
            <a:fld id="{D1566C27-03B5-4DD6-8D69-F92DA16B8AA2}" type="slidenum">
              <a:rPr lang="en-US" smtClean="0"/>
              <a:t>23</a:t>
            </a:fld>
            <a:endParaRPr lang="en-US"/>
          </a:p>
        </p:txBody>
      </p:sp>
      <p:sp>
        <p:nvSpPr>
          <p:cNvPr id="7" name="Content Placeholder 6">
            <a:extLst>
              <a:ext uri="{FF2B5EF4-FFF2-40B4-BE49-F238E27FC236}">
                <a16:creationId xmlns:a16="http://schemas.microsoft.com/office/drawing/2014/main" id="{ABB6BC29-7757-40D9-BDC7-7148EF1E513D}"/>
              </a:ext>
            </a:extLst>
          </p:cNvPr>
          <p:cNvSpPr>
            <a:spLocks noGrp="1"/>
          </p:cNvSpPr>
          <p:nvPr>
            <p:ph idx="1"/>
          </p:nvPr>
        </p:nvSpPr>
        <p:spPr>
          <a:xfrm>
            <a:off x="838200" y="1336431"/>
            <a:ext cx="10515600" cy="4840532"/>
          </a:xfrm>
        </p:spPr>
        <p:txBody>
          <a:bodyPr>
            <a:noAutofit/>
          </a:bodyPr>
          <a:lstStyle/>
          <a:p>
            <a:pPr marL="0" marR="0" indent="0">
              <a:spcBef>
                <a:spcPts val="0"/>
              </a:spcBef>
              <a:spcAft>
                <a:spcPts val="0"/>
              </a:spcAft>
              <a:buNone/>
            </a:pPr>
            <a:endParaRPr lang="en-US" sz="2800" dirty="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3600" dirty="0">
                <a:ea typeface="Times New Roman" panose="02020603050405020304" pitchFamily="18" charset="0"/>
                <a:cs typeface="Times New Roman" panose="02020603050405020304" pitchFamily="18" charset="0"/>
              </a:rPr>
              <a:t>NGS video on submitting OPUS Share observations</a:t>
            </a:r>
          </a:p>
          <a:p>
            <a:pPr marL="0" marR="0" indent="0">
              <a:spcBef>
                <a:spcPts val="0"/>
              </a:spcBef>
              <a:spcAft>
                <a:spcPts val="0"/>
              </a:spcAft>
              <a:buNone/>
            </a:pPr>
            <a:r>
              <a:rPr lang="en-US" sz="2000" b="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https://geodesy.noaa.gov/corbin/class_description/opus-share-tutorial/</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spcBef>
                <a:spcPts val="0"/>
              </a:spcBef>
              <a:buNone/>
            </a:pPr>
            <a:r>
              <a:rPr lang="en-US" sz="3600" dirty="0">
                <a:solidFill>
                  <a:prstClr val="black"/>
                </a:solidFill>
                <a:ea typeface="Times New Roman" panose="02020603050405020304" pitchFamily="18" charset="0"/>
                <a:cs typeface="Times New Roman" panose="02020603050405020304" pitchFamily="18" charset="0"/>
              </a:rPr>
              <a:t>Wisconsin GIS GPS on BM Map</a:t>
            </a:r>
          </a:p>
          <a:p>
            <a:pPr marL="0" lvl="0" indent="0">
              <a:spcBef>
                <a:spcPts val="0"/>
              </a:spcBef>
              <a:buNone/>
            </a:pPr>
            <a:r>
              <a:rPr lang="en-US" sz="2800" dirty="0">
                <a:solidFill>
                  <a:prstClr val="black"/>
                </a:solidFill>
                <a:ea typeface="Times New Roman" panose="02020603050405020304" pitchFamily="18" charset="0"/>
                <a:cs typeface="Times New Roman" panose="02020603050405020304" pitchFamily="18" charset="0"/>
                <a:hlinkClick r:id="rId3"/>
              </a:rPr>
              <a:t>https://wisdot.maps.arcgis.com/apps/webappviewer/index.html?id=9f00da9c32da4e519bd035591abc09c9</a:t>
            </a:r>
            <a:endParaRPr lang="en-US" sz="2800" dirty="0">
              <a:solidFill>
                <a:prstClr val="black"/>
              </a:solidFill>
              <a:ea typeface="Times New Roman" panose="02020603050405020304" pitchFamily="18" charset="0"/>
              <a:cs typeface="Times New Roman" panose="02020603050405020304" pitchFamily="18" charset="0"/>
            </a:endParaRPr>
          </a:p>
          <a:p>
            <a:pPr marL="0" lvl="0" indent="0">
              <a:spcBef>
                <a:spcPts val="0"/>
              </a:spcBef>
              <a:buNone/>
            </a:pPr>
            <a:endParaRPr lang="en-US" sz="2800" dirty="0">
              <a:solidFill>
                <a:prstClr val="black"/>
              </a:solidFill>
              <a:ea typeface="Times New Roman" panose="02020603050405020304" pitchFamily="18" charset="0"/>
              <a:cs typeface="Times New Roman" panose="02020603050405020304" pitchFamily="18" charset="0"/>
            </a:endParaRPr>
          </a:p>
          <a:p>
            <a:pPr marL="0" lvl="0" indent="0">
              <a:spcBef>
                <a:spcPts val="0"/>
              </a:spcBef>
              <a:buNone/>
            </a:pPr>
            <a:r>
              <a:rPr lang="en-US" sz="3600" dirty="0">
                <a:solidFill>
                  <a:prstClr val="black"/>
                </a:solidFill>
                <a:ea typeface="Times New Roman" panose="02020603050405020304" pitchFamily="18" charset="0"/>
                <a:cs typeface="Times New Roman" panose="02020603050405020304" pitchFamily="18" charset="0"/>
              </a:rPr>
              <a:t>Federal Registry Notice</a:t>
            </a:r>
          </a:p>
          <a:p>
            <a:pPr marL="0" lvl="0" indent="0">
              <a:spcBef>
                <a:spcPts val="0"/>
              </a:spcBef>
              <a:buNone/>
            </a:pPr>
            <a:r>
              <a:rPr lang="en-US" sz="2000" b="0" u="sng" dirty="0">
                <a:solidFill>
                  <a:srgbClr val="0563C1"/>
                </a:solidFill>
                <a:latin typeface="Arial" panose="020B0604020202020204" pitchFamily="34" charset="0"/>
                <a:ea typeface="Times New Roman" panose="02020603050405020304" pitchFamily="18" charset="0"/>
                <a:cs typeface="Arial" panose="020B0604020202020204" pitchFamily="34" charset="0"/>
              </a:rPr>
              <a:t>https://www.govinfo.gov/content/pkg/FR-2020-07-24/pdf/2020-16068.pdf</a:t>
            </a:r>
            <a:endParaRPr lang="en-US" sz="2400" b="0" dirty="0"/>
          </a:p>
          <a:p>
            <a:pPr marL="0" indent="0">
              <a:buNone/>
            </a:pPr>
            <a:endParaRPr lang="en-US" sz="2400" b="0" dirty="0"/>
          </a:p>
        </p:txBody>
      </p:sp>
    </p:spTree>
    <p:extLst>
      <p:ext uri="{BB962C8B-B14F-4D97-AF65-F5344CB8AC3E}">
        <p14:creationId xmlns:p14="http://schemas.microsoft.com/office/powerpoint/2010/main" val="125855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24</a:t>
            </a:fld>
            <a:endParaRPr lang="en-US" dirty="0"/>
          </a:p>
        </p:txBody>
      </p:sp>
      <p:sp>
        <p:nvSpPr>
          <p:cNvPr id="6" name="Title 1">
            <a:extLst>
              <a:ext uri="{FF2B5EF4-FFF2-40B4-BE49-F238E27FC236}">
                <a16:creationId xmlns:a16="http://schemas.microsoft.com/office/drawing/2014/main" id="{1FE3E4CB-83E2-493F-A5E6-001B9EB9A97A}"/>
              </a:ext>
            </a:extLst>
          </p:cNvPr>
          <p:cNvSpPr txBox="1">
            <a:spLocks/>
          </p:cNvSpPr>
          <p:nvPr/>
        </p:nvSpPr>
        <p:spPr>
          <a:xfrm>
            <a:off x="838200" y="365125"/>
            <a:ext cx="10515600" cy="1036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atin typeface="+mn-lt"/>
              </a:rPr>
              <a:t>Big Finish</a:t>
            </a:r>
          </a:p>
        </p:txBody>
      </p:sp>
      <p:pic>
        <p:nvPicPr>
          <p:cNvPr id="8" name="Content Placeholder 7" descr="A stop sign on the side of the road&#10;&#10;Description automatically generated with medium confidence">
            <a:extLst>
              <a:ext uri="{FF2B5EF4-FFF2-40B4-BE49-F238E27FC236}">
                <a16:creationId xmlns:a16="http://schemas.microsoft.com/office/drawing/2014/main" id="{2D650F9A-E2FE-4EB7-BF53-0AC5E4C99B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210800" cy="6807200"/>
          </a:xfrm>
        </p:spPr>
      </p:pic>
    </p:spTree>
    <p:extLst>
      <p:ext uri="{BB962C8B-B14F-4D97-AF65-F5344CB8AC3E}">
        <p14:creationId xmlns:p14="http://schemas.microsoft.com/office/powerpoint/2010/main" val="226355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724950" y="340209"/>
            <a:ext cx="5460568" cy="1325563"/>
          </a:xfrm>
        </p:spPr>
        <p:txBody>
          <a:bodyPr>
            <a:normAutofit/>
          </a:bodyPr>
          <a:lstStyle/>
          <a:p>
            <a:r>
              <a:rPr lang="en-US" sz="3600" dirty="0"/>
              <a:t>How did we get from here?</a:t>
            </a:r>
          </a:p>
        </p:txBody>
      </p:sp>
      <p:pic>
        <p:nvPicPr>
          <p:cNvPr id="3" name="Picture 2">
            <a:extLst>
              <a:ext uri="{FF2B5EF4-FFF2-40B4-BE49-F238E27FC236}">
                <a16:creationId xmlns:a16="http://schemas.microsoft.com/office/drawing/2014/main" id="{941C03E6-5480-41C7-B7BE-8CFBB8829FEC}"/>
              </a:ext>
            </a:extLst>
          </p:cNvPr>
          <p:cNvPicPr>
            <a:picLocks noChangeAspect="1"/>
          </p:cNvPicPr>
          <p:nvPr/>
        </p:nvPicPr>
        <p:blipFill>
          <a:blip r:embed="rId2"/>
          <a:stretch>
            <a:fillRect/>
          </a:stretch>
        </p:blipFill>
        <p:spPr>
          <a:xfrm>
            <a:off x="1061824" y="1411624"/>
            <a:ext cx="4554107" cy="4584589"/>
          </a:xfrm>
          <a:prstGeom prst="rect">
            <a:avLst/>
          </a:prstGeom>
        </p:spPr>
      </p:pic>
      <p:sp>
        <p:nvSpPr>
          <p:cNvPr id="8" name="TextBox 7">
            <a:extLst>
              <a:ext uri="{FF2B5EF4-FFF2-40B4-BE49-F238E27FC236}">
                <a16:creationId xmlns:a16="http://schemas.microsoft.com/office/drawing/2014/main" id="{4D4EF390-F4D5-4579-9223-B969460ABEC4}"/>
              </a:ext>
            </a:extLst>
          </p:cNvPr>
          <p:cNvSpPr txBox="1"/>
          <p:nvPr/>
        </p:nvSpPr>
        <p:spPr>
          <a:xfrm>
            <a:off x="1425844" y="5094341"/>
            <a:ext cx="805912" cy="584775"/>
          </a:xfrm>
          <a:prstGeom prst="rect">
            <a:avLst/>
          </a:prstGeom>
          <a:noFill/>
        </p:spPr>
        <p:txBody>
          <a:bodyPr wrap="square" rtlCol="0">
            <a:spAutoFit/>
          </a:bodyPr>
          <a:lstStyle/>
          <a:p>
            <a:pPr algn="ctr"/>
            <a:r>
              <a:rPr lang="en-US" sz="1600" b="1" dirty="0">
                <a:solidFill>
                  <a:schemeClr val="bg1"/>
                </a:solidFill>
              </a:rPr>
              <a:t>Feb. 1, 2021</a:t>
            </a:r>
          </a:p>
        </p:txBody>
      </p:sp>
      <p:grpSp>
        <p:nvGrpSpPr>
          <p:cNvPr id="9" name="Group 8">
            <a:extLst>
              <a:ext uri="{FF2B5EF4-FFF2-40B4-BE49-F238E27FC236}">
                <a16:creationId xmlns:a16="http://schemas.microsoft.com/office/drawing/2014/main" id="{6B15399D-42EB-494C-84CB-0230B492B3AC}"/>
              </a:ext>
            </a:extLst>
          </p:cNvPr>
          <p:cNvGrpSpPr/>
          <p:nvPr/>
        </p:nvGrpSpPr>
        <p:grpSpPr>
          <a:xfrm>
            <a:off x="6319402" y="340209"/>
            <a:ext cx="5038257" cy="5656004"/>
            <a:chOff x="6319402" y="340209"/>
            <a:chExt cx="5038257" cy="5656004"/>
          </a:xfrm>
        </p:grpSpPr>
        <p:pic>
          <p:nvPicPr>
            <p:cNvPr id="7" name="Picture 6">
              <a:extLst>
                <a:ext uri="{FF2B5EF4-FFF2-40B4-BE49-F238E27FC236}">
                  <a16:creationId xmlns:a16="http://schemas.microsoft.com/office/drawing/2014/main" id="{2BE3ACAD-8DC5-4FEF-B5EF-D245A45397D2}"/>
                </a:ext>
              </a:extLst>
            </p:cNvPr>
            <p:cNvPicPr>
              <a:picLocks noChangeAspect="1"/>
            </p:cNvPicPr>
            <p:nvPr/>
          </p:nvPicPr>
          <p:blipFill>
            <a:blip r:embed="rId3"/>
            <a:stretch>
              <a:fillRect/>
            </a:stretch>
          </p:blipFill>
          <p:spPr>
            <a:xfrm>
              <a:off x="6576071" y="1411624"/>
              <a:ext cx="4286888" cy="4584589"/>
            </a:xfrm>
            <a:prstGeom prst="rect">
              <a:avLst/>
            </a:prstGeom>
          </p:spPr>
        </p:pic>
        <p:sp>
          <p:nvSpPr>
            <p:cNvPr id="13" name="Title 1">
              <a:extLst>
                <a:ext uri="{FF2B5EF4-FFF2-40B4-BE49-F238E27FC236}">
                  <a16:creationId xmlns:a16="http://schemas.microsoft.com/office/drawing/2014/main" id="{239829E4-7541-4670-B3A2-0E0CBC6E9F43}"/>
                </a:ext>
              </a:extLst>
            </p:cNvPr>
            <p:cNvSpPr txBox="1">
              <a:spLocks/>
            </p:cNvSpPr>
            <p:nvPr/>
          </p:nvSpPr>
          <p:spPr>
            <a:xfrm>
              <a:off x="6319402" y="340209"/>
              <a:ext cx="50382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To here?</a:t>
              </a:r>
            </a:p>
          </p:txBody>
        </p:sp>
      </p:grpSp>
    </p:spTree>
    <p:extLst>
      <p:ext uri="{BB962C8B-B14F-4D97-AF65-F5344CB8AC3E}">
        <p14:creationId xmlns:p14="http://schemas.microsoft.com/office/powerpoint/2010/main" val="330081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838200" y="365125"/>
            <a:ext cx="10515600" cy="1325563"/>
          </a:xfrm>
        </p:spPr>
        <p:txBody>
          <a:bodyPr/>
          <a:lstStyle/>
          <a:p>
            <a:pPr algn="ctr"/>
            <a:r>
              <a:rPr lang="en-US" dirty="0"/>
              <a:t>July 24, 2020- </a:t>
            </a:r>
            <a:br>
              <a:rPr lang="en-US" dirty="0"/>
            </a:br>
            <a:r>
              <a:rPr lang="en-US" dirty="0"/>
              <a:t>Federal Register Notice Published</a:t>
            </a:r>
          </a:p>
        </p:txBody>
      </p:sp>
      <p:pic>
        <p:nvPicPr>
          <p:cNvPr id="6" name="Content Placeholder 5">
            <a:extLst>
              <a:ext uri="{FF2B5EF4-FFF2-40B4-BE49-F238E27FC236}">
                <a16:creationId xmlns:a16="http://schemas.microsoft.com/office/drawing/2014/main" id="{B6D17D47-B5D2-40AF-BE4A-C2B61F56EB18}"/>
              </a:ext>
            </a:extLst>
          </p:cNvPr>
          <p:cNvPicPr>
            <a:picLocks noGrp="1" noChangeAspect="1"/>
          </p:cNvPicPr>
          <p:nvPr>
            <p:ph idx="1"/>
          </p:nvPr>
        </p:nvPicPr>
        <p:blipFill>
          <a:blip r:embed="rId2"/>
          <a:stretch>
            <a:fillRect/>
          </a:stretch>
        </p:blipFill>
        <p:spPr>
          <a:xfrm>
            <a:off x="4472423" y="1629728"/>
            <a:ext cx="3247153" cy="4345397"/>
          </a:xfrm>
          <a:prstGeom prst="rect">
            <a:avLst/>
          </a:prstGeom>
        </p:spPr>
      </p:pic>
    </p:spTree>
    <p:extLst>
      <p:ext uri="{BB962C8B-B14F-4D97-AF65-F5344CB8AC3E}">
        <p14:creationId xmlns:p14="http://schemas.microsoft.com/office/powerpoint/2010/main" val="156775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838200" y="365125"/>
            <a:ext cx="10515600" cy="1325563"/>
          </a:xfrm>
        </p:spPr>
        <p:txBody>
          <a:bodyPr/>
          <a:lstStyle/>
          <a:p>
            <a:pPr algn="ctr"/>
            <a:r>
              <a:rPr lang="en-US" dirty="0"/>
              <a:t>July 24, 2020- </a:t>
            </a:r>
            <a:br>
              <a:rPr lang="en-US" dirty="0"/>
            </a:br>
            <a:r>
              <a:rPr lang="en-US" dirty="0"/>
              <a:t>Federal Register Notice Published</a:t>
            </a:r>
          </a:p>
        </p:txBody>
      </p:sp>
      <p:sp>
        <p:nvSpPr>
          <p:cNvPr id="3" name="Content Placeholder 2">
            <a:extLst>
              <a:ext uri="{FF2B5EF4-FFF2-40B4-BE49-F238E27FC236}">
                <a16:creationId xmlns:a16="http://schemas.microsoft.com/office/drawing/2014/main" id="{4911581E-C76D-4788-A33D-1212C4105F5F}"/>
              </a:ext>
            </a:extLst>
          </p:cNvPr>
          <p:cNvSpPr>
            <a:spLocks noGrp="1"/>
          </p:cNvSpPr>
          <p:nvPr>
            <p:ph idx="1"/>
          </p:nvPr>
        </p:nvSpPr>
        <p:spPr/>
        <p:txBody>
          <a:bodyPr/>
          <a:lstStyle/>
          <a:p>
            <a:pPr marL="0" indent="0">
              <a:buNone/>
            </a:pPr>
            <a:r>
              <a:rPr lang="en-US" sz="3600" dirty="0">
                <a:solidFill>
                  <a:schemeClr val="bg1"/>
                </a:solidFill>
                <a:latin typeface="Arial" panose="020B0604020202020204" pitchFamily="34" charset="0"/>
                <a:cs typeface="Arial" panose="020B0604020202020204" pitchFamily="34" charset="0"/>
              </a:rPr>
              <a:t>Set the framework of what NGS required for passive station coordinates to be considered ‘current’ for 2022 datum and be used in the forthcoming transformation tool. </a:t>
            </a:r>
          </a:p>
          <a:p>
            <a:r>
              <a:rPr lang="en-US" dirty="0">
                <a:solidFill>
                  <a:schemeClr val="bg1"/>
                </a:solidFill>
                <a:latin typeface="Arial" panose="020B0604020202020204" pitchFamily="34" charset="0"/>
                <a:cs typeface="Arial" panose="020B0604020202020204" pitchFamily="34" charset="0"/>
              </a:rPr>
              <a:t>T</a:t>
            </a:r>
            <a:r>
              <a:rPr lang="en-US" sz="2800" dirty="0">
                <a:solidFill>
                  <a:schemeClr val="bg1"/>
                </a:solidFill>
                <a:latin typeface="Arial" panose="020B0604020202020204" pitchFamily="34" charset="0"/>
                <a:cs typeface="Arial" panose="020B0604020202020204" pitchFamily="34" charset="0"/>
              </a:rPr>
              <a:t>here must be two consistent GNSS observations on a station </a:t>
            </a:r>
            <a:r>
              <a:rPr lang="en-US" sz="2800" u="sng" dirty="0">
                <a:solidFill>
                  <a:schemeClr val="bg1"/>
                </a:solidFill>
                <a:latin typeface="Arial" panose="020B0604020202020204" pitchFamily="34" charset="0"/>
                <a:cs typeface="Arial" panose="020B0604020202020204" pitchFamily="34" charset="0"/>
              </a:rPr>
              <a:t>with at least one since 2014</a:t>
            </a:r>
            <a:r>
              <a:rPr lang="en-US" sz="2800" dirty="0">
                <a:solidFill>
                  <a:schemeClr val="bg1"/>
                </a:solidFill>
                <a:latin typeface="Arial" panose="020B0604020202020204" pitchFamily="34" charset="0"/>
                <a:cs typeface="Arial" panose="020B0604020202020204" pitchFamily="34" charset="0"/>
              </a:rPr>
              <a:t>.</a:t>
            </a:r>
          </a:p>
          <a:p>
            <a:r>
              <a:rPr lang="en-US" dirty="0">
                <a:solidFill>
                  <a:schemeClr val="bg1"/>
                </a:solidFill>
              </a:rPr>
              <a:t> In Wisconsin, most of our Wisconsin Height Modernization Program (WI-HMP) projects were submitted before 2010.</a:t>
            </a:r>
          </a:p>
        </p:txBody>
      </p:sp>
    </p:spTree>
    <p:extLst>
      <p:ext uri="{BB962C8B-B14F-4D97-AF65-F5344CB8AC3E}">
        <p14:creationId xmlns:p14="http://schemas.microsoft.com/office/powerpoint/2010/main" val="196315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838200" y="365125"/>
            <a:ext cx="10515600" cy="1325563"/>
          </a:xfrm>
        </p:spPr>
        <p:txBody>
          <a:bodyPr/>
          <a:lstStyle/>
          <a:p>
            <a:pPr algn="ctr"/>
            <a:r>
              <a:rPr lang="en-US" dirty="0"/>
              <a:t>July 24, 2020- </a:t>
            </a:r>
            <a:br>
              <a:rPr lang="en-US" dirty="0"/>
            </a:br>
            <a:r>
              <a:rPr lang="en-US" dirty="0"/>
              <a:t>Federal Register Notice Published</a:t>
            </a:r>
          </a:p>
        </p:txBody>
      </p:sp>
      <p:sp>
        <p:nvSpPr>
          <p:cNvPr id="3" name="Content Placeholder 2">
            <a:extLst>
              <a:ext uri="{FF2B5EF4-FFF2-40B4-BE49-F238E27FC236}">
                <a16:creationId xmlns:a16="http://schemas.microsoft.com/office/drawing/2014/main" id="{4911581E-C76D-4788-A33D-1212C4105F5F}"/>
              </a:ext>
            </a:extLst>
          </p:cNvPr>
          <p:cNvSpPr>
            <a:spLocks noGrp="1"/>
          </p:cNvSpPr>
          <p:nvPr>
            <p:ph idx="1"/>
          </p:nvPr>
        </p:nvSpPr>
        <p:spPr/>
        <p:txBody>
          <a:bodyPr>
            <a:normAutofit/>
          </a:bodyPr>
          <a:lstStyle/>
          <a:p>
            <a:pPr marL="457200" indent="-457200">
              <a:buNone/>
            </a:pPr>
            <a:r>
              <a:rPr lang="en-US" sz="3200" dirty="0">
                <a:solidFill>
                  <a:schemeClr val="bg1"/>
                </a:solidFill>
                <a:latin typeface="Arial" panose="020B0604020202020204" pitchFamily="34" charset="0"/>
                <a:cs typeface="Arial" panose="020B0604020202020204" pitchFamily="34" charset="0"/>
              </a:rPr>
              <a:t>Wisconsin Height Modernization Program (WI-HMP) has over 9,000 horizontal and vertical passive stations.</a:t>
            </a:r>
          </a:p>
          <a:p>
            <a:pPr marL="457200" indent="-457200">
              <a:buNone/>
            </a:pPr>
            <a:r>
              <a:rPr lang="en-US" sz="3200" dirty="0">
                <a:solidFill>
                  <a:schemeClr val="bg1"/>
                </a:solidFill>
                <a:latin typeface="Arial" panose="020B0604020202020204" pitchFamily="34" charset="0"/>
                <a:cs typeface="Arial" panose="020B0604020202020204" pitchFamily="34" charset="0"/>
              </a:rPr>
              <a:t>Approximately 3,600 of these are horizontal stations requiring only one additional GPS on BM observation.</a:t>
            </a:r>
          </a:p>
          <a:p>
            <a:pPr marL="457200" indent="-457200">
              <a:buNone/>
            </a:pPr>
            <a:r>
              <a:rPr lang="en-US" sz="3200" dirty="0">
                <a:solidFill>
                  <a:schemeClr val="bg1"/>
                </a:solidFill>
                <a:latin typeface="Arial" panose="020B0604020202020204" pitchFamily="34" charset="0"/>
                <a:cs typeface="Arial" panose="020B0604020202020204" pitchFamily="34" charset="0"/>
              </a:rPr>
              <a:t>There are 80 High Accuracy Reference Network (HARN) stations across the state of the Wisconsin.  The HARN stations are the initial stations used for the WI-HMP densification of geodetic control.</a:t>
            </a:r>
            <a:endParaRPr lang="en-US" dirty="0">
              <a:solidFill>
                <a:schemeClr val="bg1"/>
              </a:solidFill>
            </a:endParaRPr>
          </a:p>
        </p:txBody>
      </p:sp>
    </p:spTree>
    <p:extLst>
      <p:ext uri="{BB962C8B-B14F-4D97-AF65-F5344CB8AC3E}">
        <p14:creationId xmlns:p14="http://schemas.microsoft.com/office/powerpoint/2010/main" val="103388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838200" y="365125"/>
            <a:ext cx="10515600" cy="1325563"/>
          </a:xfrm>
        </p:spPr>
        <p:txBody>
          <a:bodyPr/>
          <a:lstStyle/>
          <a:p>
            <a:pPr algn="ctr"/>
            <a:r>
              <a:rPr lang="en-US" dirty="0"/>
              <a:t>2020- July 24   Federal Register Notice </a:t>
            </a:r>
          </a:p>
        </p:txBody>
      </p:sp>
      <p:sp>
        <p:nvSpPr>
          <p:cNvPr id="3" name="Content Placeholder 2">
            <a:extLst>
              <a:ext uri="{FF2B5EF4-FFF2-40B4-BE49-F238E27FC236}">
                <a16:creationId xmlns:a16="http://schemas.microsoft.com/office/drawing/2014/main" id="{8AA71B44-8C65-4CAA-98B4-CE9EB68FF0D9}"/>
              </a:ext>
            </a:extLst>
          </p:cNvPr>
          <p:cNvSpPr>
            <a:spLocks noGrp="1"/>
          </p:cNvSpPr>
          <p:nvPr>
            <p:ph idx="1"/>
          </p:nvPr>
        </p:nvSpPr>
        <p:spPr>
          <a:xfrm>
            <a:off x="838200" y="1533378"/>
            <a:ext cx="10515600" cy="4643585"/>
          </a:xfrm>
        </p:spPr>
        <p:txBody>
          <a:bodyPr>
            <a:normAutofit/>
          </a:bodyPr>
          <a:lstStyle/>
          <a:p>
            <a:endParaRPr lang="en-US" dirty="0"/>
          </a:p>
        </p:txBody>
      </p:sp>
      <p:sp>
        <p:nvSpPr>
          <p:cNvPr id="6" name="Content Placeholder 6">
            <a:extLst>
              <a:ext uri="{FF2B5EF4-FFF2-40B4-BE49-F238E27FC236}">
                <a16:creationId xmlns:a16="http://schemas.microsoft.com/office/drawing/2014/main" id="{304BF5B5-F0CB-44CD-B597-03D9949D5F4E}"/>
              </a:ext>
            </a:extLst>
          </p:cNvPr>
          <p:cNvSpPr txBox="1">
            <a:spLocks/>
          </p:cNvSpPr>
          <p:nvPr/>
        </p:nvSpPr>
        <p:spPr>
          <a:xfrm>
            <a:off x="838200" y="1572406"/>
            <a:ext cx="10515600" cy="4603312"/>
          </a:xfrm>
          <a:prstGeom prst="rect">
            <a:avLst/>
          </a:prstGeom>
          <a:solidFill>
            <a:sysClr val="windowText" lastClr="000000"/>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48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44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36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32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32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all"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As such, this announcement provides users of the </a:t>
            </a:r>
            <a:r>
              <a:rPr kumimoji="0" lang="en-US" sz="4000" b="1" i="0" u="none" strike="noStrike" kern="1200" cap="all"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NSRS</a:t>
            </a:r>
            <a:r>
              <a:rPr kumimoji="0" lang="en-US" sz="4000" b="1" i="0" u="none" strike="noStrike" kern="1200" cap="all"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all"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(NATIONAL Spatial Reference system) </a:t>
            </a:r>
            <a:r>
              <a:rPr kumimoji="0" lang="en-US" sz="4000" b="1" i="0" u="none" strike="noStrike" kern="1200" cap="all"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with notice that Passive geodetic control points of interest should be re-surveyed for the most accurate representation of geodetic coordinates, including heights. </a:t>
            </a:r>
          </a:p>
          <a:p>
            <a:pPr marL="338138" marR="0" lvl="0" indent="-33813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7675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 calcmode="lin" valueType="num">
                                      <p:cBhvr>
                                        <p:cTn id="9" dur="500" fill="hold"/>
                                        <p:tgtEl>
                                          <p:spTgt spid="6">
                                            <p:bg/>
                                          </p:spTgt>
                                        </p:tgtEl>
                                        <p:attrNameLst>
                                          <p:attrName>style.rotation</p:attrName>
                                        </p:attrNameLst>
                                      </p:cBhvr>
                                      <p:tavLst>
                                        <p:tav tm="0">
                                          <p:val>
                                            <p:fltVal val="360"/>
                                          </p:val>
                                        </p:tav>
                                        <p:tav tm="100000">
                                          <p:val>
                                            <p:fltVal val="0"/>
                                          </p:val>
                                        </p:tav>
                                      </p:tavLst>
                                    </p:anim>
                                    <p:animEffect transition="in" filter="fade">
                                      <p:cBhvr>
                                        <p:cTn id="10" dur="500"/>
                                        <p:tgtEl>
                                          <p:spTgt spid="6">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838200" y="365125"/>
            <a:ext cx="10515600" cy="1325563"/>
          </a:xfrm>
        </p:spPr>
        <p:txBody>
          <a:bodyPr/>
          <a:lstStyle/>
          <a:p>
            <a:pPr algn="ctr"/>
            <a:r>
              <a:rPr lang="en-US" dirty="0"/>
              <a:t>Wisconsin DOT Plan</a:t>
            </a:r>
          </a:p>
        </p:txBody>
      </p:sp>
      <p:sp>
        <p:nvSpPr>
          <p:cNvPr id="3" name="Content Placeholder 2">
            <a:extLst>
              <a:ext uri="{FF2B5EF4-FFF2-40B4-BE49-F238E27FC236}">
                <a16:creationId xmlns:a16="http://schemas.microsoft.com/office/drawing/2014/main" id="{8AA71B44-8C65-4CAA-98B4-CE9EB68FF0D9}"/>
              </a:ext>
            </a:extLst>
          </p:cNvPr>
          <p:cNvSpPr>
            <a:spLocks noGrp="1"/>
          </p:cNvSpPr>
          <p:nvPr>
            <p:ph idx="1"/>
          </p:nvPr>
        </p:nvSpPr>
        <p:spPr>
          <a:xfrm>
            <a:off x="838200" y="1447800"/>
            <a:ext cx="10515600" cy="4729163"/>
          </a:xfrm>
        </p:spPr>
        <p:txBody>
          <a:bodyPr>
            <a:normAutofit/>
          </a:bodyPr>
          <a:lstStyle/>
          <a:p>
            <a:pPr marL="0" indent="0" algn="ctr">
              <a:buNone/>
            </a:pPr>
            <a:r>
              <a:rPr lang="en-US" sz="3600" dirty="0">
                <a:solidFill>
                  <a:schemeClr val="bg1"/>
                </a:solidFill>
              </a:rPr>
              <a:t>Development of an observation plan for GPS on BM.</a:t>
            </a:r>
          </a:p>
          <a:p>
            <a:pPr lvl="1"/>
            <a:r>
              <a:rPr lang="en-US" sz="2600" dirty="0">
                <a:solidFill>
                  <a:schemeClr val="bg1"/>
                </a:solidFill>
              </a:rPr>
              <a:t>Minimum 4-1/2 hour observation period</a:t>
            </a:r>
          </a:p>
          <a:p>
            <a:pPr lvl="1"/>
            <a:r>
              <a:rPr lang="en-US" sz="2600" dirty="0">
                <a:solidFill>
                  <a:schemeClr val="bg1"/>
                </a:solidFill>
              </a:rPr>
              <a:t>WisDOT Region Application Specialists (surveyors) set up an observation receiver on their way to the job site and pick it up on the way back with minimal disruption to their workday.</a:t>
            </a:r>
          </a:p>
          <a:p>
            <a:pPr lvl="1"/>
            <a:r>
              <a:rPr lang="en-US" sz="2600" dirty="0">
                <a:solidFill>
                  <a:schemeClr val="bg1"/>
                </a:solidFill>
              </a:rPr>
              <a:t>Equipment- Trimble NET R5s that were no longer used in the WISCORS network.  Region survey staff still had their </a:t>
            </a:r>
            <a:r>
              <a:rPr lang="en-US" sz="2600" dirty="0" err="1">
                <a:solidFill>
                  <a:schemeClr val="bg1"/>
                </a:solidFill>
              </a:rPr>
              <a:t>RTK</a:t>
            </a:r>
            <a:r>
              <a:rPr lang="en-US" sz="2600" dirty="0">
                <a:solidFill>
                  <a:schemeClr val="bg1"/>
                </a:solidFill>
              </a:rPr>
              <a:t> units for normal WisDOT region work.</a:t>
            </a:r>
          </a:p>
          <a:p>
            <a:pPr lvl="1"/>
            <a:r>
              <a:rPr lang="en-US" sz="2600" dirty="0">
                <a:solidFill>
                  <a:schemeClr val="bg1"/>
                </a:solidFill>
              </a:rPr>
              <a:t>2.0 meter constant height poles.  Many from the older base/rover </a:t>
            </a:r>
            <a:r>
              <a:rPr lang="en-US" sz="2600" dirty="0" err="1">
                <a:solidFill>
                  <a:schemeClr val="bg1"/>
                </a:solidFill>
              </a:rPr>
              <a:t>RTK</a:t>
            </a:r>
            <a:r>
              <a:rPr lang="en-US" sz="2600" dirty="0">
                <a:solidFill>
                  <a:schemeClr val="bg1"/>
                </a:solidFill>
              </a:rPr>
              <a:t> workflow.</a:t>
            </a:r>
          </a:p>
          <a:p>
            <a:pPr lvl="1"/>
            <a:r>
              <a:rPr lang="en-US" sz="2600" dirty="0">
                <a:solidFill>
                  <a:schemeClr val="bg1"/>
                </a:solidFill>
              </a:rPr>
              <a:t>Created equipment list and operating instructions for observations.</a:t>
            </a:r>
          </a:p>
        </p:txBody>
      </p:sp>
    </p:spTree>
    <p:extLst>
      <p:ext uri="{BB962C8B-B14F-4D97-AF65-F5344CB8AC3E}">
        <p14:creationId xmlns:p14="http://schemas.microsoft.com/office/powerpoint/2010/main" val="140955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AFA65-CC5F-45C1-8255-7C7C18F16D4B}"/>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5" name="Title 1">
            <a:extLst>
              <a:ext uri="{FF2B5EF4-FFF2-40B4-BE49-F238E27FC236}">
                <a16:creationId xmlns:a16="http://schemas.microsoft.com/office/drawing/2014/main" id="{A7C1BF98-24D1-48A5-840A-EAD896C1CF3F}"/>
              </a:ext>
            </a:extLst>
          </p:cNvPr>
          <p:cNvSpPr>
            <a:spLocks noGrp="1"/>
          </p:cNvSpPr>
          <p:nvPr>
            <p:ph type="title"/>
          </p:nvPr>
        </p:nvSpPr>
        <p:spPr>
          <a:xfrm>
            <a:off x="838200" y="365125"/>
            <a:ext cx="10515600" cy="1325563"/>
          </a:xfrm>
        </p:spPr>
        <p:txBody>
          <a:bodyPr/>
          <a:lstStyle/>
          <a:p>
            <a:pPr algn="ctr"/>
            <a:r>
              <a:rPr lang="en-US" dirty="0"/>
              <a:t>Wisconsin DOT Plan</a:t>
            </a:r>
          </a:p>
        </p:txBody>
      </p:sp>
      <p:sp>
        <p:nvSpPr>
          <p:cNvPr id="3" name="Content Placeholder 2">
            <a:extLst>
              <a:ext uri="{FF2B5EF4-FFF2-40B4-BE49-F238E27FC236}">
                <a16:creationId xmlns:a16="http://schemas.microsoft.com/office/drawing/2014/main" id="{8AA71B44-8C65-4CAA-98B4-CE9EB68FF0D9}"/>
              </a:ext>
            </a:extLst>
          </p:cNvPr>
          <p:cNvSpPr>
            <a:spLocks noGrp="1"/>
          </p:cNvSpPr>
          <p:nvPr>
            <p:ph idx="1"/>
          </p:nvPr>
        </p:nvSpPr>
        <p:spPr>
          <a:xfrm>
            <a:off x="838200" y="1447800"/>
            <a:ext cx="10515600" cy="4729163"/>
          </a:xfrm>
        </p:spPr>
        <p:txBody>
          <a:bodyPr>
            <a:normAutofit/>
          </a:bodyPr>
          <a:lstStyle/>
          <a:p>
            <a:pPr marL="0" indent="0" algn="ctr">
              <a:buNone/>
            </a:pPr>
            <a:r>
              <a:rPr lang="en-US" sz="3600" dirty="0">
                <a:solidFill>
                  <a:schemeClr val="bg1"/>
                </a:solidFill>
              </a:rPr>
              <a:t>Development of an observation plan for GPS on BM.</a:t>
            </a:r>
          </a:p>
          <a:p>
            <a:pPr marL="457200" lvl="1" indent="0">
              <a:buNone/>
            </a:pPr>
            <a:endParaRPr lang="en-US" sz="4400" dirty="0">
              <a:solidFill>
                <a:schemeClr val="bg1"/>
              </a:solidFill>
            </a:endParaRPr>
          </a:p>
          <a:p>
            <a:pPr marL="457200" lvl="1" indent="0" algn="ctr">
              <a:buNone/>
            </a:pPr>
            <a:r>
              <a:rPr lang="en-US" sz="4400" dirty="0">
                <a:solidFill>
                  <a:schemeClr val="bg1"/>
                </a:solidFill>
              </a:rPr>
              <a:t>Region field people will do the observations, and central office people will download the RINEX file and process.</a:t>
            </a:r>
          </a:p>
          <a:p>
            <a:pPr lvl="2"/>
            <a:endParaRPr lang="en-US" sz="2200" dirty="0">
              <a:solidFill>
                <a:schemeClr val="bg1"/>
              </a:solidFill>
            </a:endParaRPr>
          </a:p>
        </p:txBody>
      </p:sp>
    </p:spTree>
    <p:extLst>
      <p:ext uri="{BB962C8B-B14F-4D97-AF65-F5344CB8AC3E}">
        <p14:creationId xmlns:p14="http://schemas.microsoft.com/office/powerpoint/2010/main" val="884487257"/>
      </p:ext>
    </p:extLst>
  </p:cSld>
  <p:clrMapOvr>
    <a:masterClrMapping/>
  </p:clrMapOvr>
</p:sld>
</file>

<file path=ppt/theme/theme1.xml><?xml version="1.0" encoding="utf-8"?>
<a:theme xmlns:a="http://schemas.openxmlformats.org/drawingml/2006/main" name="Widescreen blu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230F98C-C211-4C50-920A-F507ED889CDC}" vid="{9D7F1C63-7B4E-46EC-85A9-70389440E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WisDOT wide</Template>
  <TotalTime>802</TotalTime>
  <Words>1233</Words>
  <Application>Microsoft Office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Narrow</vt:lpstr>
      <vt:lpstr>Calibri</vt:lpstr>
      <vt:lpstr>Calibri Light</vt:lpstr>
      <vt:lpstr>Wingdings</vt:lpstr>
      <vt:lpstr>Widescreen blue</vt:lpstr>
      <vt:lpstr>Development of GPS on BM Observation Campaign in Wisconsin 2020-2022</vt:lpstr>
      <vt:lpstr>How did we get from here?</vt:lpstr>
      <vt:lpstr>How did we get from here?</vt:lpstr>
      <vt:lpstr>July 24, 2020-  Federal Register Notice Published</vt:lpstr>
      <vt:lpstr>July 24, 2020-  Federal Register Notice Published</vt:lpstr>
      <vt:lpstr>July 24, 2020-  Federal Register Notice Published</vt:lpstr>
      <vt:lpstr>2020- July 24   Federal Register Notice </vt:lpstr>
      <vt:lpstr>Wisconsin DOT Plan</vt:lpstr>
      <vt:lpstr>Wisconsin DOT Plan</vt:lpstr>
      <vt:lpstr>Wisconsin DOT Plan</vt:lpstr>
      <vt:lpstr>WisDOT Plan</vt:lpstr>
      <vt:lpstr>Additional WisDOT Partners to Obtain Observations</vt:lpstr>
      <vt:lpstr>Wisconsin Society of Land Surveyors (WSLS) Chapter Meetings</vt:lpstr>
      <vt:lpstr>Wisconsin County Surveyors Association (WCSA)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Heberlein, Mick - DOT</dc:creator>
  <cp:lastModifiedBy>Heberlein, Mick - DOT</cp:lastModifiedBy>
  <cp:revision>44</cp:revision>
  <dcterms:created xsi:type="dcterms:W3CDTF">2022-01-10T16:32:40Z</dcterms:created>
  <dcterms:modified xsi:type="dcterms:W3CDTF">2022-01-13T17:54:40Z</dcterms:modified>
</cp:coreProperties>
</file>