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317" r:id="rId3"/>
    <p:sldId id="277" r:id="rId4"/>
    <p:sldId id="341" r:id="rId5"/>
    <p:sldId id="335" r:id="rId6"/>
    <p:sldId id="329" r:id="rId7"/>
    <p:sldId id="331" r:id="rId8"/>
    <p:sldId id="342" r:id="rId9"/>
    <p:sldId id="327" r:id="rId10"/>
    <p:sldId id="285" r:id="rId11"/>
    <p:sldId id="318" r:id="rId12"/>
    <p:sldId id="324" r:id="rId13"/>
    <p:sldId id="319" r:id="rId14"/>
    <p:sldId id="321" r:id="rId15"/>
    <p:sldId id="333" r:id="rId16"/>
    <p:sldId id="320" r:id="rId17"/>
    <p:sldId id="284" r:id="rId18"/>
    <p:sldId id="344"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4A9EFB3-95B9-416B-BF0A-C39B8B255917}">
          <p14:sldIdLst>
            <p14:sldId id="257"/>
            <p14:sldId id="317"/>
            <p14:sldId id="277"/>
            <p14:sldId id="341"/>
            <p14:sldId id="335"/>
            <p14:sldId id="329"/>
            <p14:sldId id="331"/>
            <p14:sldId id="342"/>
            <p14:sldId id="327"/>
            <p14:sldId id="285"/>
            <p14:sldId id="318"/>
            <p14:sldId id="324"/>
            <p14:sldId id="319"/>
            <p14:sldId id="321"/>
            <p14:sldId id="333"/>
            <p14:sldId id="320"/>
            <p14:sldId id="284"/>
            <p14:sldId id="34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469" autoAdjust="0"/>
  </p:normalViewPr>
  <p:slideViewPr>
    <p:cSldViewPr snapToGrid="0" snapToObjects="1">
      <p:cViewPr varScale="1">
        <p:scale>
          <a:sx n="93" d="100"/>
          <a:sy n="93" d="100"/>
        </p:scale>
        <p:origin x="174" y="78"/>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72876-540D-41A7-8253-5B96EE390D8F}"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509EB3-BC24-4466-81E7-26F4DEB0FFCC}" type="slidenum">
              <a:rPr lang="en-US" smtClean="0"/>
              <a:t>‹#›</a:t>
            </a:fld>
            <a:endParaRPr lang="en-US"/>
          </a:p>
        </p:txBody>
      </p:sp>
    </p:spTree>
    <p:extLst>
      <p:ext uri="{BB962C8B-B14F-4D97-AF65-F5344CB8AC3E}">
        <p14:creationId xmlns:p14="http://schemas.microsoft.com/office/powerpoint/2010/main" val="369801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 15 minutes</a:t>
            </a:r>
          </a:p>
          <a:p>
            <a:r>
              <a:rPr lang="en-US" sz="1200" b="1" i="0" kern="1200" dirty="0" smtClean="0">
                <a:solidFill>
                  <a:schemeClr val="tx1"/>
                </a:solidFill>
                <a:effectLst/>
                <a:latin typeface="+mn-lt"/>
                <a:ea typeface="+mn-ea"/>
                <a:cs typeface="+mn-cs"/>
              </a:rPr>
              <a:t>Presenters: Jacob Heck, Laura Rear McLaughlin, </a:t>
            </a:r>
            <a:r>
              <a:rPr lang="en-US" sz="1200" b="1" i="0" kern="1200" dirty="0" err="1" smtClean="0">
                <a:solidFill>
                  <a:schemeClr val="tx1"/>
                </a:solidFill>
                <a:effectLst/>
                <a:latin typeface="+mn-lt"/>
                <a:ea typeface="+mn-ea"/>
                <a:cs typeface="+mn-cs"/>
              </a:rPr>
              <a:t>Terese</a:t>
            </a:r>
            <a:r>
              <a:rPr lang="en-US" sz="1200" b="1" i="0" kern="1200" dirty="0" smtClean="0">
                <a:solidFill>
                  <a:schemeClr val="tx1"/>
                </a:solidFill>
                <a:effectLst/>
                <a:latin typeface="+mn-lt"/>
                <a:ea typeface="+mn-ea"/>
                <a:cs typeface="+mn-cs"/>
              </a:rPr>
              <a:t> Herron, Michael Michalski</a:t>
            </a:r>
          </a:p>
          <a:p>
            <a:r>
              <a:rPr lang="en-US" sz="1200" b="0" i="0" kern="1200" dirty="0" smtClean="0">
                <a:solidFill>
                  <a:schemeClr val="tx1"/>
                </a:solidFill>
                <a:effectLst/>
                <a:latin typeface="+mn-lt"/>
                <a:ea typeface="+mn-ea"/>
                <a:cs typeface="+mn-cs"/>
              </a:rPr>
              <a:t>Vertical </a:t>
            </a:r>
            <a:r>
              <a:rPr lang="en-US" sz="1200" b="0" i="0" kern="1200" dirty="0" err="1" smtClean="0">
                <a:solidFill>
                  <a:schemeClr val="tx1"/>
                </a:solidFill>
                <a:effectLst/>
                <a:latin typeface="+mn-lt"/>
                <a:ea typeface="+mn-ea"/>
                <a:cs typeface="+mn-cs"/>
              </a:rPr>
              <a:t>datums</a:t>
            </a:r>
            <a:r>
              <a:rPr lang="en-US" sz="1200" b="0" i="0" kern="1200" dirty="0" smtClean="0">
                <a:solidFill>
                  <a:schemeClr val="tx1"/>
                </a:solidFill>
                <a:effectLst/>
                <a:latin typeface="+mn-lt"/>
                <a:ea typeface="+mn-ea"/>
                <a:cs typeface="+mn-cs"/>
              </a:rPr>
              <a:t> provide reference for determining elevations. In the next few years, NGS, CO-OPS, and partner agencies in Canada, are updating three vertical </a:t>
            </a:r>
            <a:r>
              <a:rPr lang="en-US" sz="1200" b="0" i="0" kern="1200" dirty="0" err="1" smtClean="0">
                <a:solidFill>
                  <a:schemeClr val="tx1"/>
                </a:solidFill>
                <a:effectLst/>
                <a:latin typeface="+mn-lt"/>
                <a:ea typeface="+mn-ea"/>
                <a:cs typeface="+mn-cs"/>
              </a:rPr>
              <a:t>datums</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the North American Vertical Datum of 1988 (NAVD 88), </a:t>
            </a:r>
          </a:p>
          <a:p>
            <a:r>
              <a:rPr lang="en-US" sz="1200" b="0" i="0" kern="1200" dirty="0" smtClean="0">
                <a:solidFill>
                  <a:schemeClr val="tx1"/>
                </a:solidFill>
                <a:effectLst/>
                <a:latin typeface="+mn-lt"/>
                <a:ea typeface="+mn-ea"/>
                <a:cs typeface="+mn-cs"/>
              </a:rPr>
              <a:t>the geodetic vertical datum that will be replaced by the North American-Pacific Geopotential Datum of 2022 (NAPGD2022); </a:t>
            </a:r>
          </a:p>
          <a:p>
            <a:r>
              <a:rPr lang="en-US" sz="1200" b="0" i="0" kern="1200" dirty="0" smtClean="0">
                <a:solidFill>
                  <a:schemeClr val="tx1"/>
                </a:solidFill>
                <a:effectLst/>
                <a:latin typeface="+mn-lt"/>
                <a:ea typeface="+mn-ea"/>
                <a:cs typeface="+mn-cs"/>
              </a:rPr>
              <a:t>the International Great Lakes Datum (IGLD) used to reference water levels in the Great Lakes and connecting channels; and </a:t>
            </a:r>
          </a:p>
          <a:p>
            <a:r>
              <a:rPr lang="en-US" sz="1200" b="0" i="0" kern="1200" dirty="0" smtClean="0">
                <a:solidFill>
                  <a:schemeClr val="tx1"/>
                </a:solidFill>
                <a:effectLst/>
                <a:latin typeface="+mn-lt"/>
                <a:ea typeface="+mn-ea"/>
                <a:cs typeface="+mn-cs"/>
              </a:rPr>
              <a:t>the National Tidal Datum Epoch (NTDE) used to reference water levels along the U.S. Ocean Coastline.</a:t>
            </a:r>
          </a:p>
          <a:p>
            <a:r>
              <a:rPr lang="en-US" sz="1200" b="0" i="0" kern="1200" dirty="0" smtClean="0">
                <a:solidFill>
                  <a:schemeClr val="tx1"/>
                </a:solidFill>
                <a:effectLst/>
                <a:latin typeface="+mn-lt"/>
                <a:ea typeface="+mn-ea"/>
                <a:cs typeface="+mn-cs"/>
              </a:rPr>
              <a:t>This webinar gives an overview of these </a:t>
            </a:r>
            <a:r>
              <a:rPr lang="en-US" sz="1200" b="0" i="0" kern="1200" dirty="0" err="1" smtClean="0">
                <a:solidFill>
                  <a:schemeClr val="tx1"/>
                </a:solidFill>
                <a:effectLst/>
                <a:latin typeface="+mn-lt"/>
                <a:ea typeface="+mn-ea"/>
                <a:cs typeface="+mn-cs"/>
              </a:rPr>
              <a:t>datums</a:t>
            </a:r>
            <a:r>
              <a:rPr lang="en-US" sz="1200" b="0" i="0" kern="1200" dirty="0" smtClean="0">
                <a:solidFill>
                  <a:schemeClr val="tx1"/>
                </a:solidFill>
                <a:effectLst/>
                <a:latin typeface="+mn-lt"/>
                <a:ea typeface="+mn-ea"/>
                <a:cs typeface="+mn-cs"/>
              </a:rPr>
              <a:t> and the changes that are coming.</a:t>
            </a:r>
          </a:p>
          <a:p>
            <a:r>
              <a:rPr lang="en-US" sz="1200" b="1" i="0" kern="1200" dirty="0" smtClean="0">
                <a:solidFill>
                  <a:schemeClr val="tx1"/>
                </a:solidFill>
                <a:effectLst/>
                <a:latin typeface="+mn-lt"/>
                <a:ea typeface="+mn-ea"/>
                <a:cs typeface="+mn-cs"/>
              </a:rPr>
              <a:t>*Technical Content Rating:</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Beginner</a:t>
            </a:r>
            <a:r>
              <a:rPr lang="en-US" sz="1200" b="0" i="0" kern="1200" dirty="0" smtClean="0">
                <a:solidFill>
                  <a:schemeClr val="tx1"/>
                </a:solidFill>
                <a:effectLst/>
                <a:latin typeface="+mn-lt"/>
                <a:ea typeface="+mn-ea"/>
                <a:cs typeface="+mn-cs"/>
              </a:rPr>
              <a:t> - No prior knowledge of this topic is necessary.</a:t>
            </a:r>
          </a:p>
          <a:p>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1</a:t>
            </a:fld>
            <a:endParaRPr lang="en-US"/>
          </a:p>
        </p:txBody>
      </p:sp>
    </p:spTree>
    <p:extLst>
      <p:ext uri="{BB962C8B-B14F-4D97-AF65-F5344CB8AC3E}">
        <p14:creationId xmlns:p14="http://schemas.microsoft.com/office/powerpoint/2010/main" val="710688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has</a:t>
            </a:r>
            <a:r>
              <a:rPr lang="en-US" baseline="0" dirty="0" smtClean="0"/>
              <a:t> a tilt to it. Leveling is susceptible to systematic errors that build up over large distances.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10</a:t>
            </a:fld>
            <a:endParaRPr lang="en-US" altLang="en-US" dirty="0"/>
          </a:p>
        </p:txBody>
      </p:sp>
    </p:spTree>
    <p:extLst>
      <p:ext uri="{BB962C8B-B14F-4D97-AF65-F5344CB8AC3E}">
        <p14:creationId xmlns:p14="http://schemas.microsoft.com/office/powerpoint/2010/main" val="1725789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normAutofit lnSpcReduction="10000"/>
          </a:bodyPr>
          <a:lstStyle/>
          <a:p>
            <a:r>
              <a:rPr lang="en-US" baseline="0" dirty="0" smtClean="0"/>
              <a:t>NAPGD2022 will be accessed differently than NAVD 88 is. First, let me explain what is what.</a:t>
            </a:r>
          </a:p>
          <a:p>
            <a:r>
              <a:rPr lang="en-US" baseline="0" dirty="0" smtClean="0"/>
              <a:t>Start with the Earth. The Earth isn’t flat, but it’s more than just a sphere.</a:t>
            </a:r>
          </a:p>
          <a:p>
            <a:endParaRPr lang="en-US" baseline="0" dirty="0" smtClean="0"/>
          </a:p>
          <a:p>
            <a:r>
              <a:rPr lang="en-US" baseline="0" dirty="0" smtClean="0"/>
              <a:t>We first approximate it as an ellipsoid, which is a sphere that’s been squashed a little bit. The ellipsoid that we use is called GRS 80. With GPS we can measure a height above the ellipsoid.</a:t>
            </a:r>
          </a:p>
          <a:p>
            <a:endParaRPr lang="en-US" baseline="0" dirty="0" smtClean="0"/>
          </a:p>
          <a:p>
            <a:r>
              <a:rPr lang="en-US" baseline="0" dirty="0" smtClean="0"/>
              <a:t>A better approximation is a geoid, a surface that closely matches sea level. A geoid is what’s called an equipotential surface. As you move through the </a:t>
            </a:r>
            <a:r>
              <a:rPr lang="en-US" baseline="0" dirty="0" err="1" smtClean="0"/>
              <a:t>The</a:t>
            </a:r>
            <a:r>
              <a:rPr lang="en-US" baseline="0" dirty="0" smtClean="0"/>
              <a:t> height above the geoid is called an </a:t>
            </a:r>
            <a:r>
              <a:rPr lang="en-US" baseline="0" dirty="0" err="1" smtClean="0"/>
              <a:t>orthometric</a:t>
            </a:r>
            <a:r>
              <a:rPr lang="en-US" baseline="0" dirty="0" smtClean="0"/>
              <a:t> height. Leveling gives </a:t>
            </a:r>
            <a:r>
              <a:rPr lang="en-US" baseline="0" dirty="0" err="1" smtClean="0"/>
              <a:t>orthometric</a:t>
            </a:r>
            <a:r>
              <a:rPr lang="en-US" baseline="0" dirty="0" smtClean="0"/>
              <a:t> height differences. These are more significant than ellipsoidal heights since ellipsoidal heights don’t tell anything about which way water flows.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658743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rPr>
              <a:t>Credit: Derek van </a:t>
            </a:r>
            <a:r>
              <a:rPr lang="en-US" altLang="en-US" dirty="0" err="1" smtClean="0">
                <a:latin typeface="Arial" panose="020B0604020202020204" pitchFamily="34" charset="0"/>
              </a:rPr>
              <a:t>Westrum</a:t>
            </a:r>
            <a:endParaRPr lang="en-US" altLang="en-US" dirty="0" smtClean="0">
              <a:latin typeface="Arial" panose="020B0604020202020204" pitchFamily="34" charset="0"/>
            </a:endParaRPr>
          </a:p>
          <a:p>
            <a:pPr eaLnBrk="1" hangingPunct="1">
              <a:spcBef>
                <a:spcPct val="0"/>
              </a:spcBef>
            </a:pPr>
            <a:endParaRPr lang="en-US" altLang="en-US" dirty="0" smtClean="0">
              <a:latin typeface="Arial" panose="020B0604020202020204" pitchFamily="34" charset="0"/>
            </a:endParaRPr>
          </a:p>
          <a:p>
            <a:pPr eaLnBrk="1" hangingPunct="1">
              <a:spcBef>
                <a:spcPct val="0"/>
              </a:spcBef>
            </a:pPr>
            <a:r>
              <a:rPr lang="en-US" altLang="en-US" dirty="0" smtClean="0">
                <a:latin typeface="Arial" panose="020B0604020202020204" pitchFamily="34" charset="0"/>
              </a:rPr>
              <a:t>The geoid is the</a:t>
            </a:r>
            <a:r>
              <a:rPr lang="en-US" altLang="en-US" baseline="0" dirty="0" smtClean="0">
                <a:latin typeface="Arial" panose="020B0604020202020204" pitchFamily="34" charset="0"/>
              </a:rPr>
              <a:t> equipotential surface that we choose to be the reference surface. </a:t>
            </a:r>
            <a:endParaRPr lang="en-US" altLang="en-US" dirty="0">
              <a:latin typeface="Arial" panose="020B0604020202020204" pitchFamily="34"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2013" indent="-236538">
              <a:spcBef>
                <a:spcPct val="30000"/>
              </a:spcBef>
              <a:defRPr sz="1200">
                <a:solidFill>
                  <a:schemeClr val="tx1"/>
                </a:solidFill>
                <a:latin typeface="Calibri" panose="020F0502020204030204" pitchFamily="34" charset="0"/>
              </a:defRPr>
            </a:lvl5pPr>
            <a:lvl6pPr marL="2589213" indent="-236538" eaLnBrk="0" fontAlgn="base" hangingPunct="0">
              <a:spcBef>
                <a:spcPct val="30000"/>
              </a:spcBef>
              <a:spcAft>
                <a:spcPct val="0"/>
              </a:spcAft>
              <a:defRPr sz="1200">
                <a:solidFill>
                  <a:schemeClr val="tx1"/>
                </a:solidFill>
                <a:latin typeface="Calibri" panose="020F0502020204030204" pitchFamily="34" charset="0"/>
              </a:defRPr>
            </a:lvl6pPr>
            <a:lvl7pPr marL="3046413" indent="-236538" eaLnBrk="0" fontAlgn="base" hangingPunct="0">
              <a:spcBef>
                <a:spcPct val="30000"/>
              </a:spcBef>
              <a:spcAft>
                <a:spcPct val="0"/>
              </a:spcAft>
              <a:defRPr sz="1200">
                <a:solidFill>
                  <a:schemeClr val="tx1"/>
                </a:solidFill>
                <a:latin typeface="Calibri" panose="020F0502020204030204" pitchFamily="34" charset="0"/>
              </a:defRPr>
            </a:lvl7pPr>
            <a:lvl8pPr marL="3503613" indent="-236538" eaLnBrk="0" fontAlgn="base" hangingPunct="0">
              <a:spcBef>
                <a:spcPct val="30000"/>
              </a:spcBef>
              <a:spcAft>
                <a:spcPct val="0"/>
              </a:spcAft>
              <a:defRPr sz="1200">
                <a:solidFill>
                  <a:schemeClr val="tx1"/>
                </a:solidFill>
                <a:latin typeface="Calibri" panose="020F0502020204030204" pitchFamily="34" charset="0"/>
              </a:defRPr>
            </a:lvl8pPr>
            <a:lvl9pPr marL="3960813"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C8C080-4F64-45D1-AC90-F57F6572F03F}" type="slidenum">
              <a:rPr lang="en-US" altLang="en-US" sz="1400" smtClean="0">
                <a:latin typeface="Arial" panose="020B0604020202020204" pitchFamily="34" charset="0"/>
              </a:rPr>
              <a:pPr>
                <a:spcBef>
                  <a:spcPct val="0"/>
                </a:spcBef>
              </a:pPr>
              <a:t>12</a:t>
            </a:fld>
            <a:endParaRPr lang="en-US" altLang="en-US" sz="1400">
              <a:latin typeface="Arial" panose="020B0604020202020204" pitchFamily="34" charset="0"/>
            </a:endParaRPr>
          </a:p>
        </p:txBody>
      </p:sp>
    </p:spTree>
    <p:extLst>
      <p:ext uri="{BB962C8B-B14F-4D97-AF65-F5344CB8AC3E}">
        <p14:creationId xmlns:p14="http://schemas.microsoft.com/office/powerpoint/2010/main" val="3532980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smtClean="0"/>
              <a:t>Back to that ellipsoid, when</a:t>
            </a:r>
            <a:r>
              <a:rPr lang="en-US" baseline="0" dirty="0" smtClean="0"/>
              <a:t> you measure with GPS, you get coordinates in a reference frame, like the International Terrestrial Reference Frame. Those coordinates can be converted to latitude, longitude, and an ellipsoidal height relative to the reference ellipsoid, which are geometric quantities. </a:t>
            </a:r>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itchFamily="34" charset="-128"/>
              <a:cs typeface="+mn-cs"/>
            </a:endParaRPr>
          </a:p>
        </p:txBody>
      </p:sp>
    </p:spTree>
    <p:extLst>
      <p:ext uri="{BB962C8B-B14F-4D97-AF65-F5344CB8AC3E}">
        <p14:creationId xmlns:p14="http://schemas.microsoft.com/office/powerpoint/2010/main" val="2051123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work</a:t>
            </a:r>
            <a:r>
              <a:rPr lang="en-US" baseline="0" dirty="0" smtClean="0"/>
              <a:t> on the topography, at the surface of the earth</a:t>
            </a:r>
          </a:p>
          <a:p>
            <a:endParaRPr lang="en-US" baseline="0" dirty="0" smtClean="0"/>
          </a:p>
          <a:p>
            <a:r>
              <a:rPr lang="en-US" baseline="0" dirty="0" smtClean="0"/>
              <a:t>Then we have the geoid</a:t>
            </a:r>
          </a:p>
          <a:p>
            <a:endParaRPr lang="en-US" baseline="0" dirty="0" smtClean="0"/>
          </a:p>
          <a:p>
            <a:r>
              <a:rPr lang="en-US" baseline="0" dirty="0" smtClean="0"/>
              <a:t>Then we have the ellipsoid</a:t>
            </a:r>
          </a:p>
          <a:p>
            <a:endParaRPr lang="en-US" baseline="0" dirty="0" smtClean="0"/>
          </a:p>
          <a:p>
            <a:r>
              <a:rPr lang="en-US" baseline="0" dirty="0" smtClean="0"/>
              <a:t>Little h comes from GPS/GNSS and is the perpendicular distance from the ellipsoid surface</a:t>
            </a:r>
          </a:p>
          <a:p>
            <a:endParaRPr lang="en-US" baseline="0" dirty="0" smtClean="0"/>
          </a:p>
          <a:p>
            <a:r>
              <a:rPr lang="en-US" baseline="0" dirty="0" smtClean="0"/>
              <a:t>Big H is the useful value that we want, the distance above the geoid</a:t>
            </a:r>
          </a:p>
          <a:p>
            <a:endParaRPr lang="en-US" baseline="0" dirty="0" smtClean="0"/>
          </a:p>
          <a:p>
            <a:r>
              <a:rPr lang="en-US" baseline="0" dirty="0" smtClean="0"/>
              <a:t>The geoid undulation N comes from the geoid model, if you measure with GPS and subtract the geoid undulation, then you get the </a:t>
            </a:r>
            <a:r>
              <a:rPr lang="en-US" baseline="0" dirty="0" err="1" smtClean="0"/>
              <a:t>orthometric</a:t>
            </a:r>
            <a:r>
              <a:rPr lang="en-US" baseline="0" dirty="0" smtClean="0"/>
              <a:t> height</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a:t>
            </a:fld>
            <a:endParaRPr lang="en-US" altLang="en-US"/>
          </a:p>
        </p:txBody>
      </p:sp>
    </p:spTree>
    <p:extLst>
      <p:ext uri="{BB962C8B-B14F-4D97-AF65-F5344CB8AC3E}">
        <p14:creationId xmlns:p14="http://schemas.microsoft.com/office/powerpoint/2010/main" val="251289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the geoid height, that capital N, we need to make a geoid model. To do that,</a:t>
            </a:r>
            <a:r>
              <a:rPr lang="en-US" baseline="0" dirty="0" smtClean="0"/>
              <a:t> we need gravity information across the country. Since 2008 we have been flying airborne gravity as part of the GRAV-D program across the country.</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15</a:t>
            </a:fld>
            <a:endParaRPr lang="en-US"/>
          </a:p>
        </p:txBody>
      </p:sp>
    </p:spTree>
    <p:extLst>
      <p:ext uri="{BB962C8B-B14F-4D97-AF65-F5344CB8AC3E}">
        <p14:creationId xmlns:p14="http://schemas.microsoft.com/office/powerpoint/2010/main" val="940537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geoid model looks something</a:t>
            </a:r>
            <a:r>
              <a:rPr lang="en-US" baseline="0" dirty="0" smtClean="0"/>
              <a:t> like this.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16</a:t>
            </a:fld>
            <a:endParaRPr lang="en-US"/>
          </a:p>
        </p:txBody>
      </p:sp>
    </p:spTree>
    <p:extLst>
      <p:ext uri="{BB962C8B-B14F-4D97-AF65-F5344CB8AC3E}">
        <p14:creationId xmlns:p14="http://schemas.microsoft.com/office/powerpoint/2010/main" val="3086985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Three Gridded Regions in NAPGD2022</a:t>
            </a:r>
            <a:r>
              <a:rPr lang="en-US" baseline="0" dirty="0" smtClean="0"/>
              <a:t> which, though global, will have high-resolution components only available in these </a:t>
            </a:r>
            <a:r>
              <a:rPr lang="en-US" baseline="0" dirty="0" smtClean="0"/>
              <a:t>three regions. NAVD 88 only covers the continental United States. NAPGD2022 will allow for consistent height determination across all of these territories.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17</a:t>
            </a:fld>
            <a:endParaRPr lang="en-US" altLang="en-US" dirty="0"/>
          </a:p>
        </p:txBody>
      </p:sp>
    </p:spTree>
    <p:extLst>
      <p:ext uri="{BB962C8B-B14F-4D97-AF65-F5344CB8AC3E}">
        <p14:creationId xmlns:p14="http://schemas.microsoft.com/office/powerpoint/2010/main" val="219122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The North American Vertical Datum of 1988 (NAVD 88) is the vertical control datum established in 1991 by the minimum-constraint adjustment of the Canadian-Mexican-United States leveling observations. It held fixed the height of the primary tidal bench mark, referenced to the new International Great Lakes Datum of 1985 local mean sea level height value, at Father Point/Rimouski, Quebec, Canada. Additional tidal bench mark elevations were not used due to the demonstrated variations in sea surface topography, i.e., the fact that mean sea level is not the same equipotential surface at all tidal bench marks.</a:t>
            </a:r>
          </a:p>
          <a:p>
            <a:endParaRPr lang="en-US" dirty="0" smtClean="0"/>
          </a:p>
          <a:p>
            <a:r>
              <a:rPr lang="en-US" dirty="0" smtClean="0"/>
              <a:t>North American Vertical Datum of 1988 (NAVD 88) consists of a leveling network on the North American Continent, ranging from Alaska, through Canada, across the United States, affixed to a single origin point on the continent.</a:t>
            </a:r>
          </a:p>
          <a:p>
            <a:endParaRPr lang="en-US" dirty="0" smtClean="0"/>
          </a:p>
          <a:p>
            <a:r>
              <a:rPr lang="en-US" dirty="0" smtClean="0"/>
              <a:t>In 1993 NAVD 88 was affirmed as the official vertical datum in the National Spatial Reference System (NSRS) for the Conterminous United States and Alaska (see Federal Register Notice (FRN)). Although many papers on NAVD 88 exist, no single document serves as the official defining document for that datum. Detailed information about NAVD 88 is available here.</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2</a:t>
            </a:fld>
            <a:endParaRPr lang="en-US"/>
          </a:p>
        </p:txBody>
      </p:sp>
    </p:spTree>
    <p:extLst>
      <p:ext uri="{BB962C8B-B14F-4D97-AF65-F5344CB8AC3E}">
        <p14:creationId xmlns:p14="http://schemas.microsoft.com/office/powerpoint/2010/main" val="68040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is just one of several vertical </a:t>
            </a:r>
            <a:r>
              <a:rPr lang="en-US" dirty="0" err="1" smtClean="0"/>
              <a:t>datums</a:t>
            </a:r>
            <a:r>
              <a:rPr lang="en-US" dirty="0" smtClean="0"/>
              <a:t> in the NSRS</a:t>
            </a:r>
          </a:p>
          <a:p>
            <a:r>
              <a:rPr lang="en-US" dirty="0" smtClean="0"/>
              <a:t>Some places have no official geodetic </a:t>
            </a:r>
            <a:r>
              <a:rPr lang="en-US" dirty="0" err="1" smtClean="0"/>
              <a:t>datums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3</a:t>
            </a:fld>
            <a:endParaRPr lang="en-US"/>
          </a:p>
        </p:txBody>
      </p:sp>
    </p:spTree>
    <p:extLst>
      <p:ext uri="{BB962C8B-B14F-4D97-AF65-F5344CB8AC3E}">
        <p14:creationId xmlns:p14="http://schemas.microsoft.com/office/powerpoint/2010/main" val="53674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800" dirty="0" smtClean="0"/>
              <a:t>NGVD 29:  26 Tide gauges in North America</a:t>
            </a:r>
          </a:p>
          <a:p>
            <a:pPr lvl="3"/>
            <a:r>
              <a:rPr lang="en-US" sz="1800" dirty="0" smtClean="0"/>
              <a:t>NAVD 88:  Father Point in Rimouski, Canada</a:t>
            </a:r>
          </a:p>
          <a:p>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4</a:t>
            </a:fld>
            <a:endParaRPr lang="en-US"/>
          </a:p>
        </p:txBody>
      </p:sp>
    </p:spTree>
    <p:extLst>
      <p:ext uri="{BB962C8B-B14F-4D97-AF65-F5344CB8AC3E}">
        <p14:creationId xmlns:p14="http://schemas.microsoft.com/office/powerpoint/2010/main" val="396539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chemeClr val="tx2">
                    <a:lumMod val="75000"/>
                  </a:schemeClr>
                </a:solidFill>
                <a:latin typeface="Arial" panose="020B0604020202020204" pitchFamily="34" charset="0"/>
                <a:cs typeface="Arial" panose="020B0604020202020204" pitchFamily="34" charset="0"/>
              </a:rPr>
              <a:t>NGVD29 on left</a:t>
            </a:r>
          </a:p>
          <a:p>
            <a:r>
              <a:rPr lang="en-US" altLang="en-US" dirty="0" smtClean="0">
                <a:solidFill>
                  <a:schemeClr val="tx2">
                    <a:lumMod val="75000"/>
                  </a:schemeClr>
                </a:solidFill>
                <a:latin typeface="Arial" panose="020B0604020202020204" pitchFamily="34" charset="0"/>
                <a:cs typeface="Arial" panose="020B0604020202020204" pitchFamily="34" charset="0"/>
              </a:rPr>
              <a:t>NAVD88 on the right</a:t>
            </a:r>
          </a:p>
          <a:p>
            <a:endParaRPr lang="en-US" altLang="en-US" dirty="0" smtClean="0">
              <a:solidFill>
                <a:schemeClr val="tx2">
                  <a:lumMod val="75000"/>
                </a:schemeClr>
              </a:solidFill>
              <a:latin typeface="Arial" panose="020B0604020202020204" pitchFamily="34" charset="0"/>
              <a:cs typeface="Arial" panose="020B0604020202020204" pitchFamily="34" charset="0"/>
            </a:endParaRPr>
          </a:p>
          <a:p>
            <a:r>
              <a:rPr lang="en-US" altLang="en-US" dirty="0" smtClean="0">
                <a:solidFill>
                  <a:schemeClr val="tx2">
                    <a:lumMod val="75000"/>
                  </a:schemeClr>
                </a:solidFill>
                <a:latin typeface="Arial" panose="020B0604020202020204" pitchFamily="34" charset="0"/>
                <a:cs typeface="Arial" panose="020B0604020202020204" pitchFamily="34" charset="0"/>
              </a:rPr>
              <a:t>Both are realized by leveling. Leveling data collected by crews</a:t>
            </a:r>
            <a:r>
              <a:rPr lang="en-US" altLang="en-US" baseline="0" dirty="0" smtClean="0">
                <a:solidFill>
                  <a:schemeClr val="tx2">
                    <a:lumMod val="75000"/>
                  </a:schemeClr>
                </a:solidFill>
                <a:latin typeface="Arial" panose="020B0604020202020204" pitchFamily="34" charset="0"/>
                <a:cs typeface="Arial" panose="020B0604020202020204" pitchFamily="34" charset="0"/>
              </a:rPr>
              <a:t> walking across the country was adjusted to produce these </a:t>
            </a:r>
            <a:r>
              <a:rPr lang="en-US" altLang="en-US" baseline="0" dirty="0" err="1" smtClean="0">
                <a:solidFill>
                  <a:schemeClr val="tx2">
                    <a:lumMod val="75000"/>
                  </a:schemeClr>
                </a:solidFill>
                <a:latin typeface="Arial" panose="020B0604020202020204" pitchFamily="34" charset="0"/>
                <a:cs typeface="Arial" panose="020B0604020202020204" pitchFamily="34" charset="0"/>
              </a:rPr>
              <a:t>datums</a:t>
            </a:r>
            <a:r>
              <a:rPr lang="en-US" altLang="en-US" baseline="0" dirty="0" smtClean="0">
                <a:solidFill>
                  <a:schemeClr val="tx2">
                    <a:lumMod val="75000"/>
                  </a:schemeClr>
                </a:solidFill>
                <a:latin typeface="Arial" panose="020B0604020202020204" pitchFamily="34" charset="0"/>
                <a:cs typeface="Arial" panose="020B0604020202020204" pitchFamily="34" charset="0"/>
              </a:rPr>
              <a:t>.  </a:t>
            </a:r>
            <a:endParaRPr lang="en-US" altLang="en-US" dirty="0" smtClean="0">
              <a:solidFill>
                <a:schemeClr val="tx2">
                  <a:lumMod val="75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5</a:t>
            </a:fld>
            <a:endParaRPr lang="en-US"/>
          </a:p>
        </p:txBody>
      </p:sp>
    </p:spTree>
    <p:extLst>
      <p:ext uri="{BB962C8B-B14F-4D97-AF65-F5344CB8AC3E}">
        <p14:creationId xmlns:p14="http://schemas.microsoft.com/office/powerpoint/2010/main" val="2542390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a:t>
            </a:r>
            <a:r>
              <a:rPr lang="en-US" baseline="0" dirty="0" smtClean="0"/>
              <a:t> 88 is accessed through leveling off of marks with NAVD 88 heights on them. </a:t>
            </a:r>
          </a:p>
          <a:p>
            <a:endParaRPr lang="en-US" baseline="0" dirty="0" smtClean="0"/>
          </a:p>
          <a:p>
            <a:r>
              <a:rPr lang="en-US" baseline="0" dirty="0" smtClean="0"/>
              <a:t>Those heights were determined by leveling crews.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6</a:t>
            </a:fld>
            <a:endParaRPr lang="en-US"/>
          </a:p>
        </p:txBody>
      </p:sp>
    </p:spTree>
    <p:extLst>
      <p:ext uri="{BB962C8B-B14F-4D97-AF65-F5344CB8AC3E}">
        <p14:creationId xmlns:p14="http://schemas.microsoft.com/office/powerpoint/2010/main" val="2189667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has limitations, including</a:t>
            </a:r>
            <a:r>
              <a:rPr lang="en-US" baseline="0" dirty="0" smtClean="0"/>
              <a:t> that it assumes that the heights stay the same over time, which in reality they don’t. This photo shows subsidence in California’s Central Valley.</a:t>
            </a:r>
          </a:p>
          <a:p>
            <a:endParaRPr lang="en-US" baseline="0" dirty="0" smtClean="0"/>
          </a:p>
          <a:p>
            <a:r>
              <a:rPr lang="en-US" baseline="0" dirty="0" smtClean="0"/>
              <a:t>Marks are susceptible to destruction and damage as well</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7</a:t>
            </a:fld>
            <a:endParaRPr lang="en-US"/>
          </a:p>
        </p:txBody>
      </p:sp>
    </p:spTree>
    <p:extLst>
      <p:ext uri="{BB962C8B-B14F-4D97-AF65-F5344CB8AC3E}">
        <p14:creationId xmlns:p14="http://schemas.microsoft.com/office/powerpoint/2010/main" val="269857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NAVD 88 is going away once the new geopotential datum is ready. It will be defined</a:t>
            </a:r>
            <a:r>
              <a:rPr lang="en-US" baseline="0" dirty="0" smtClean="0"/>
              <a:t> by a geoid model and accessible through GNSS/GPS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8</a:t>
            </a:fld>
            <a:endParaRPr lang="en-US"/>
          </a:p>
        </p:txBody>
      </p:sp>
    </p:spTree>
    <p:extLst>
      <p:ext uri="{BB962C8B-B14F-4D97-AF65-F5344CB8AC3E}">
        <p14:creationId xmlns:p14="http://schemas.microsoft.com/office/powerpoint/2010/main" val="3867159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Currently the NSRS consists</a:t>
            </a:r>
            <a:r>
              <a:rPr lang="en-US" altLang="en-US" baseline="0" dirty="0" smtClean="0"/>
              <a:t> of a variety of vertical </a:t>
            </a:r>
            <a:r>
              <a:rPr lang="en-US" altLang="en-US" baseline="0" dirty="0" err="1" smtClean="0"/>
              <a:t>datums</a:t>
            </a:r>
            <a:r>
              <a:rPr lang="en-US" altLang="en-US" baseline="0" dirty="0" smtClean="0"/>
              <a:t>. NAVD88 is an </a:t>
            </a:r>
            <a:r>
              <a:rPr lang="en-US" altLang="en-US" baseline="0" dirty="0" err="1" smtClean="0"/>
              <a:t>orthometric</a:t>
            </a:r>
            <a:r>
              <a:rPr lang="en-US" altLang="en-US" baseline="0" dirty="0" smtClean="0"/>
              <a:t> heights datum in the continental United States. </a:t>
            </a:r>
            <a:endParaRPr lang="en-US" altLang="en-US" baseline="0" dirty="0" smtClean="0"/>
          </a:p>
          <a:p>
            <a:endParaRPr lang="en-US" altLang="en-US" baseline="0" dirty="0" smtClean="0"/>
          </a:p>
          <a:p>
            <a:r>
              <a:rPr lang="en-US" altLang="en-US" dirty="0" smtClean="0"/>
              <a:t>All </a:t>
            </a:r>
            <a:r>
              <a:rPr lang="en-US" altLang="en-US" dirty="0" smtClean="0"/>
              <a:t>these listed datums and supporting products will be replaced by the North American-Pacific Geopotential Datum of 2022 (NAPGD2022), </a:t>
            </a:r>
            <a:r>
              <a:rPr lang="en-US" altLang="en-US" dirty="0" smtClean="0"/>
              <a:t>the geoid model</a:t>
            </a:r>
            <a:r>
              <a:rPr lang="en-US" altLang="en-US" baseline="0" dirty="0" smtClean="0"/>
              <a:t> </a:t>
            </a:r>
            <a:r>
              <a:rPr lang="en-US" altLang="en-US" dirty="0" smtClean="0"/>
              <a:t>GEOID2022</a:t>
            </a:r>
            <a:r>
              <a:rPr lang="en-US" altLang="en-US" dirty="0" smtClean="0"/>
              <a:t>.</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9</a:t>
            </a:fld>
            <a:endParaRPr lang="en-US" alt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32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E6B8F7-A6EE-4B05-8347-53D80E4A166E}" type="datetime1">
              <a:rPr lang="en-US" smtClean="0"/>
              <a:t>6/24/2021</a:t>
            </a:fld>
            <a:endParaRPr lang="en-US"/>
          </a:p>
        </p:txBody>
      </p:sp>
      <p:sp>
        <p:nvSpPr>
          <p:cNvPr id="5" name="Footer Placeholder 4"/>
          <p:cNvSpPr>
            <a:spLocks noGrp="1"/>
          </p:cNvSpPr>
          <p:nvPr>
            <p:ph type="ftr" sz="quarter" idx="11"/>
          </p:nvPr>
        </p:nvSpPr>
        <p:spPr/>
        <p:txBody>
          <a:bodyPr/>
          <a:lstStyle/>
          <a:p>
            <a:r>
              <a:rPr lang="en-US" smtClean="0"/>
              <a:t>NOAA National Geodetic Survey Webinar</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0FA047-C486-4E91-98A8-23BD5FC8C69F}" type="datetime1">
              <a:rPr lang="en-US" smtClean="0"/>
              <a:t>6/24/2021</a:t>
            </a:fld>
            <a:endParaRPr lang="en-US"/>
          </a:p>
        </p:txBody>
      </p:sp>
      <p:sp>
        <p:nvSpPr>
          <p:cNvPr id="5" name="Footer Placeholder 4"/>
          <p:cNvSpPr>
            <a:spLocks noGrp="1"/>
          </p:cNvSpPr>
          <p:nvPr>
            <p:ph type="ftr" sz="quarter" idx="11"/>
          </p:nvPr>
        </p:nvSpPr>
        <p:spPr/>
        <p:txBody>
          <a:bodyPr/>
          <a:lstStyle/>
          <a:p>
            <a:r>
              <a:rPr lang="en-US" smtClean="0"/>
              <a:t>NOAA National Geodetic Survey Webinar</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A388DB-EEE0-4047-A25E-A740A2308A57}" type="datetime1">
              <a:rPr lang="en-US" smtClean="0"/>
              <a:t>6/24/2021</a:t>
            </a:fld>
            <a:endParaRPr lang="en-US"/>
          </a:p>
        </p:txBody>
      </p:sp>
      <p:sp>
        <p:nvSpPr>
          <p:cNvPr id="5" name="Footer Placeholder 4"/>
          <p:cNvSpPr>
            <a:spLocks noGrp="1"/>
          </p:cNvSpPr>
          <p:nvPr>
            <p:ph type="ftr" sz="quarter" idx="11"/>
          </p:nvPr>
        </p:nvSpPr>
        <p:spPr/>
        <p:txBody>
          <a:bodyPr/>
          <a:lstStyle/>
          <a:p>
            <a:r>
              <a:rPr lang="en-US" smtClean="0"/>
              <a:t>NOAA National Geodetic Survey Webinar</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26BEE9-DA57-48BF-922D-35566717F70C}" type="datetime1">
              <a:rPr lang="en-US" smtClean="0"/>
              <a:t>6/24/2021</a:t>
            </a:fld>
            <a:endParaRPr lang="en-US"/>
          </a:p>
        </p:txBody>
      </p:sp>
      <p:sp>
        <p:nvSpPr>
          <p:cNvPr id="5" name="Footer Placeholder 4"/>
          <p:cNvSpPr>
            <a:spLocks noGrp="1"/>
          </p:cNvSpPr>
          <p:nvPr>
            <p:ph type="ftr" sz="quarter" idx="11"/>
          </p:nvPr>
        </p:nvSpPr>
        <p:spPr/>
        <p:txBody>
          <a:bodyPr/>
          <a:lstStyle/>
          <a:p>
            <a:r>
              <a:rPr lang="en-US" smtClean="0"/>
              <a:t>NOAA National Geodetic Survey Webinar</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D9A16C-18D4-44B7-AD0D-F80DF7A2454D}" type="datetime1">
              <a:rPr lang="en-US" smtClean="0"/>
              <a:t>6/24/2021</a:t>
            </a:fld>
            <a:endParaRPr lang="en-US"/>
          </a:p>
        </p:txBody>
      </p:sp>
      <p:sp>
        <p:nvSpPr>
          <p:cNvPr id="5" name="Footer Placeholder 4"/>
          <p:cNvSpPr>
            <a:spLocks noGrp="1"/>
          </p:cNvSpPr>
          <p:nvPr>
            <p:ph type="ftr" sz="quarter" idx="11"/>
          </p:nvPr>
        </p:nvSpPr>
        <p:spPr/>
        <p:txBody>
          <a:bodyPr/>
          <a:lstStyle/>
          <a:p>
            <a:r>
              <a:rPr lang="en-US" smtClean="0"/>
              <a:t>NOAA National Geodetic Survey Webinar</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B375A6-C31A-46D4-BDB0-2FA20324523C}" type="datetime1">
              <a:rPr lang="en-US" smtClean="0"/>
              <a:t>6/24/2021</a:t>
            </a:fld>
            <a:endParaRPr lang="en-US"/>
          </a:p>
        </p:txBody>
      </p:sp>
      <p:sp>
        <p:nvSpPr>
          <p:cNvPr id="6" name="Footer Placeholder 5"/>
          <p:cNvSpPr>
            <a:spLocks noGrp="1"/>
          </p:cNvSpPr>
          <p:nvPr>
            <p:ph type="ftr" sz="quarter" idx="11"/>
          </p:nvPr>
        </p:nvSpPr>
        <p:spPr/>
        <p:txBody>
          <a:bodyPr/>
          <a:lstStyle/>
          <a:p>
            <a:r>
              <a:rPr lang="en-US" smtClean="0"/>
              <a:t>NOAA National Geodetic Survey Webinar</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C41483-DA83-4911-B87D-D10283BB9714}" type="datetime1">
              <a:rPr lang="en-US" smtClean="0"/>
              <a:t>6/24/2021</a:t>
            </a:fld>
            <a:endParaRPr lang="en-US"/>
          </a:p>
        </p:txBody>
      </p:sp>
      <p:sp>
        <p:nvSpPr>
          <p:cNvPr id="8" name="Footer Placeholder 7"/>
          <p:cNvSpPr>
            <a:spLocks noGrp="1"/>
          </p:cNvSpPr>
          <p:nvPr>
            <p:ph type="ftr" sz="quarter" idx="11"/>
          </p:nvPr>
        </p:nvSpPr>
        <p:spPr/>
        <p:txBody>
          <a:bodyPr/>
          <a:lstStyle/>
          <a:p>
            <a:r>
              <a:rPr lang="en-US" smtClean="0"/>
              <a:t>NOAA National Geodetic Survey Webinar</a:t>
            </a:r>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43D748-0344-4ACA-8FF8-CC932FAEAA9F}" type="datetime1">
              <a:rPr lang="en-US" smtClean="0"/>
              <a:t>6/24/2021</a:t>
            </a:fld>
            <a:endParaRPr lang="en-US"/>
          </a:p>
        </p:txBody>
      </p:sp>
      <p:sp>
        <p:nvSpPr>
          <p:cNvPr id="4" name="Footer Placeholder 3"/>
          <p:cNvSpPr>
            <a:spLocks noGrp="1"/>
          </p:cNvSpPr>
          <p:nvPr>
            <p:ph type="ftr" sz="quarter" idx="11"/>
          </p:nvPr>
        </p:nvSpPr>
        <p:spPr/>
        <p:txBody>
          <a:bodyPr/>
          <a:lstStyle/>
          <a:p>
            <a:r>
              <a:rPr lang="en-US" smtClean="0"/>
              <a:t>NOAA National Geodetic Survey Webinar</a:t>
            </a:r>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9E2453-D5E4-4AC8-8DBC-95DC51B7A98A}" type="datetime1">
              <a:rPr lang="en-US" smtClean="0"/>
              <a:t>6/24/2021</a:t>
            </a:fld>
            <a:endParaRPr lang="en-US"/>
          </a:p>
        </p:txBody>
      </p:sp>
      <p:sp>
        <p:nvSpPr>
          <p:cNvPr id="3" name="Footer Placeholder 2"/>
          <p:cNvSpPr>
            <a:spLocks noGrp="1"/>
          </p:cNvSpPr>
          <p:nvPr>
            <p:ph type="ftr" sz="quarter" idx="11"/>
          </p:nvPr>
        </p:nvSpPr>
        <p:spPr/>
        <p:txBody>
          <a:bodyPr/>
          <a:lstStyle/>
          <a:p>
            <a:r>
              <a:rPr lang="en-US" smtClean="0"/>
              <a:t>NOAA National Geodetic Survey Webinar</a:t>
            </a:r>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F7ABC8-BB31-4E2F-8619-D9D9BCAD7E5C}" type="datetime1">
              <a:rPr lang="en-US" smtClean="0"/>
              <a:t>6/24/2021</a:t>
            </a:fld>
            <a:endParaRPr lang="en-US"/>
          </a:p>
        </p:txBody>
      </p:sp>
      <p:sp>
        <p:nvSpPr>
          <p:cNvPr id="6" name="Footer Placeholder 5"/>
          <p:cNvSpPr>
            <a:spLocks noGrp="1"/>
          </p:cNvSpPr>
          <p:nvPr>
            <p:ph type="ftr" sz="quarter" idx="11"/>
          </p:nvPr>
        </p:nvSpPr>
        <p:spPr/>
        <p:txBody>
          <a:bodyPr/>
          <a:lstStyle/>
          <a:p>
            <a:r>
              <a:rPr lang="en-US" smtClean="0"/>
              <a:t>NOAA National Geodetic Survey Webinar</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F5AF73-749A-4B53-9F5E-92D31ABF7869}" type="datetime1">
              <a:rPr lang="en-US" smtClean="0"/>
              <a:t>6/24/2021</a:t>
            </a:fld>
            <a:endParaRPr lang="en-US"/>
          </a:p>
        </p:txBody>
      </p:sp>
      <p:sp>
        <p:nvSpPr>
          <p:cNvPr id="6" name="Footer Placeholder 5"/>
          <p:cNvSpPr>
            <a:spLocks noGrp="1"/>
          </p:cNvSpPr>
          <p:nvPr>
            <p:ph type="ftr" sz="quarter" idx="11"/>
          </p:nvPr>
        </p:nvSpPr>
        <p:spPr/>
        <p:txBody>
          <a:bodyPr/>
          <a:lstStyle/>
          <a:p>
            <a:r>
              <a:rPr lang="en-US" smtClean="0"/>
              <a:t>NOAA National Geodetic Survey Webinar</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32B8EAC-C823-4E44-B674-2FDA0646C78D}" type="datetime1">
              <a:rPr lang="en-US" smtClean="0"/>
              <a:t>6/24/2021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NOAA National Geodetic Survey Webinar</a:t>
            </a: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200">
        <p:fade/>
      </p:transition>
    </mc:Choice>
    <mc:Fallback>
      <p:transition>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04" y="2501654"/>
            <a:ext cx="8229600" cy="857250"/>
          </a:xfrm>
        </p:spPr>
        <p:txBody>
          <a:bodyPr>
            <a:noAutofit/>
          </a:bodyPr>
          <a:lstStyle/>
          <a:p>
            <a:r>
              <a:rPr lang="en-US" sz="4000" b="1" dirty="0" smtClean="0">
                <a:latin typeface="Times New Roman" panose="02020603050405020304" pitchFamily="18" charset="0"/>
                <a:cs typeface="Times New Roman" panose="02020603050405020304" pitchFamily="18" charset="0"/>
              </a:rPr>
              <a:t>Vertical </a:t>
            </a:r>
            <a:r>
              <a:rPr lang="en-US" sz="4000" b="1" dirty="0" err="1" smtClean="0">
                <a:latin typeface="Times New Roman" panose="02020603050405020304" pitchFamily="18" charset="0"/>
                <a:cs typeface="Times New Roman" panose="02020603050405020304" pitchFamily="18" charset="0"/>
              </a:rPr>
              <a:t>Datums</a:t>
            </a:r>
            <a:r>
              <a:rPr lang="en-US" sz="4000" b="1" dirty="0" smtClean="0">
                <a:latin typeface="Times New Roman" panose="02020603050405020304" pitchFamily="18" charset="0"/>
                <a:cs typeface="Times New Roman" panose="02020603050405020304" pitchFamily="18" charset="0"/>
              </a:rPr>
              <a:t>: An Overview &amp; Planned Updates</a:t>
            </a:r>
            <a:endParaRPr lang="en-US" sz="40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b="1" smtClean="0">
                <a:solidFill>
                  <a:schemeClr val="tx1"/>
                </a:solidFill>
              </a:rPr>
              <a:t>NOAA National Geodetic Survey Webinar</a:t>
            </a:r>
            <a:endParaRPr lang="en-US" dirty="0">
              <a:solidFill>
                <a:schemeClr val="tx1"/>
              </a:solidFill>
            </a:endParaRPr>
          </a:p>
        </p:txBody>
      </p:sp>
    </p:spTree>
    <p:extLst>
      <p:ext uri="{BB962C8B-B14F-4D97-AF65-F5344CB8AC3E}">
        <p14:creationId xmlns:p14="http://schemas.microsoft.com/office/powerpoint/2010/main" val="3413184162"/>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36123"/>
            <a:ext cx="6933363" cy="857250"/>
          </a:xfrm>
        </p:spPr>
        <p:txBody>
          <a:bodyPr>
            <a:normAutofit fontScale="90000"/>
          </a:bodyPr>
          <a:lstStyle/>
          <a:p>
            <a:r>
              <a:rPr lang="en-US" sz="3000" dirty="0">
                <a:latin typeface="Arial" panose="020B0604020202020204" pitchFamily="34" charset="0"/>
                <a:cs typeface="Arial" panose="020B0604020202020204" pitchFamily="34" charset="0"/>
              </a:rPr>
              <a:t>NAVD 88 (epoch ?) to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NAPGD2022 Epoch 2020.00 (estimate)</a:t>
            </a:r>
          </a:p>
        </p:txBody>
      </p:sp>
      <p:sp>
        <p:nvSpPr>
          <p:cNvPr id="4" name="Footer Placeholder 3"/>
          <p:cNvSpPr>
            <a:spLocks noGrp="1"/>
          </p:cNvSpPr>
          <p:nvPr>
            <p:ph type="ftr" sz="quarter" idx="11"/>
          </p:nvPr>
        </p:nvSpPr>
        <p:spPr/>
        <p:txBody>
          <a:bodyPr/>
          <a:lstStyle/>
          <a:p>
            <a:pPr>
              <a:defRPr/>
            </a:pPr>
            <a:r>
              <a:rPr lang="en-US" smtClean="0"/>
              <a:t>NOAA National Geodetic Survey Webinar</a:t>
            </a: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5" y="1171575"/>
            <a:ext cx="5486411" cy="3655322"/>
          </a:xfrm>
          <a:prstGeom prst="rect">
            <a:avLst/>
          </a:prstGeom>
        </p:spPr>
      </p:pic>
    </p:spTree>
    <p:extLst>
      <p:ext uri="{BB962C8B-B14F-4D97-AF65-F5344CB8AC3E}">
        <p14:creationId xmlns:p14="http://schemas.microsoft.com/office/powerpoint/2010/main" val="2434170949"/>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6"/>
          <p:cNvSpPr txBox="1">
            <a:spLocks noChangeArrowheads="1"/>
          </p:cNvSpPr>
          <p:nvPr/>
        </p:nvSpPr>
        <p:spPr bwMode="auto">
          <a:xfrm>
            <a:off x="6019800" y="992472"/>
            <a:ext cx="1398453" cy="830997"/>
          </a:xfrm>
          <a:prstGeom prst="rect">
            <a:avLst/>
          </a:prstGeom>
          <a:noFill/>
          <a:ln w="19050">
            <a:noFill/>
            <a:miter lim="800000"/>
            <a:headEnd/>
            <a:tailEnd/>
          </a:ln>
        </p:spPr>
        <p:txBody>
          <a:bodyPr wrap="square" anchor="ctr">
            <a:spAutoFit/>
          </a:bodyPr>
          <a:lstStyle/>
          <a:p>
            <a:pPr algn="ctr" defTabSz="342900" eaLnBrk="0" fontAlgn="base" hangingPunct="0">
              <a:spcBef>
                <a:spcPct val="0"/>
              </a:spcBef>
              <a:spcAft>
                <a:spcPct val="0"/>
              </a:spcAft>
              <a:defRPr/>
            </a:pPr>
            <a:r>
              <a:rPr lang="en-US" sz="2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GRS80 ellipsoid</a:t>
            </a:r>
          </a:p>
        </p:txBody>
      </p:sp>
      <p:pic>
        <p:nvPicPr>
          <p:cNvPr id="17" name="Picture 16"/>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t="19494" r="22605"/>
          <a:stretch/>
        </p:blipFill>
        <p:spPr>
          <a:xfrm>
            <a:off x="2530310" y="1084521"/>
            <a:ext cx="3966183" cy="3453990"/>
          </a:xfrm>
          <a:prstGeom prst="rect">
            <a:avLst/>
          </a:prstGeom>
        </p:spPr>
      </p:pic>
      <p:sp>
        <p:nvSpPr>
          <p:cNvPr id="35" name="Oval 34"/>
          <p:cNvSpPr/>
          <p:nvPr/>
        </p:nvSpPr>
        <p:spPr>
          <a:xfrm>
            <a:off x="2666169" y="1226585"/>
            <a:ext cx="3722023" cy="3136340"/>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Times New Roman" panose="02020603050405020304" pitchFamily="18" charset="0"/>
              <a:cs typeface="Times New Roman" panose="02020603050405020304" pitchFamily="18" charset="0"/>
            </a:endParaRPr>
          </a:p>
        </p:txBody>
      </p:sp>
      <p:sp>
        <p:nvSpPr>
          <p:cNvPr id="2" name="object 2"/>
          <p:cNvSpPr txBox="1">
            <a:spLocks noGrp="1"/>
          </p:cNvSpPr>
          <p:nvPr>
            <p:ph type="title"/>
          </p:nvPr>
        </p:nvSpPr>
        <p:spPr>
          <a:xfrm>
            <a:off x="1143000" y="333052"/>
            <a:ext cx="6858000" cy="474489"/>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endParaRPr sz="3000" b="1" dirty="0">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en-US" smtClean="0"/>
              <a:t>NOAA National Geodetic Survey Webinar</a:t>
            </a:r>
            <a:endParaRPr lang="en-US"/>
          </a:p>
        </p:txBody>
      </p:sp>
      <p:pic>
        <p:nvPicPr>
          <p:cNvPr id="2050" name="Picture 2" descr="NOAA 200th: Foundations: The Downs and Ups of Gravity Surveys: Western  Hemisphere Geoid"/>
          <p:cNvPicPr>
            <a:picLocks noChangeArrowheads="1"/>
          </p:cNvPicPr>
          <p:nvPr/>
        </p:nvPicPr>
        <p:blipFill rotWithShape="1">
          <a:blip r:embed="rId5">
            <a:extLst>
              <a:ext uri="{28A0092B-C50C-407E-A947-70E740481C1C}">
                <a14:useLocalDpi xmlns:a14="http://schemas.microsoft.com/office/drawing/2010/main" val="0"/>
              </a:ext>
            </a:extLst>
          </a:blip>
          <a:srcRect l="4880" t="4467" r="6221" b="6635"/>
          <a:stretch/>
        </p:blipFill>
        <p:spPr bwMode="auto">
          <a:xfrm>
            <a:off x="2623097" y="1149302"/>
            <a:ext cx="3873396" cy="3324428"/>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29363" y="3685551"/>
            <a:ext cx="1679705"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Geoid</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16555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20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1000" fill="hold"/>
                                        <p:tgtEl>
                                          <p:spTgt spid="2050"/>
                                        </p:tgtEl>
                                        <p:attrNameLst>
                                          <p:attrName>ppt_w</p:attrName>
                                        </p:attrNameLst>
                                      </p:cBhvr>
                                      <p:tavLst>
                                        <p:tav tm="0">
                                          <p:val>
                                            <p:fltVal val="0"/>
                                          </p:val>
                                        </p:tav>
                                        <p:tav tm="100000">
                                          <p:val>
                                            <p:strVal val="#ppt_w"/>
                                          </p:val>
                                        </p:tav>
                                      </p:tavLst>
                                    </p:anim>
                                    <p:anim calcmode="lin" valueType="num">
                                      <p:cBhvr>
                                        <p:cTn id="26" dur="1000" fill="hold"/>
                                        <p:tgtEl>
                                          <p:spTgt spid="2050"/>
                                        </p:tgtEl>
                                        <p:attrNameLst>
                                          <p:attrName>ppt_h</p:attrName>
                                        </p:attrNameLst>
                                      </p:cBhvr>
                                      <p:tavLst>
                                        <p:tav tm="0">
                                          <p:val>
                                            <p:fltVal val="0"/>
                                          </p:val>
                                        </p:tav>
                                        <p:tav tm="100000">
                                          <p:val>
                                            <p:strVal val="#ppt_h"/>
                                          </p:val>
                                        </p:tav>
                                      </p:tavLst>
                                    </p:anim>
                                    <p:anim calcmode="lin" valueType="num">
                                      <p:cBhvr>
                                        <p:cTn id="27" dur="1000" fill="hold"/>
                                        <p:tgtEl>
                                          <p:spTgt spid="2050"/>
                                        </p:tgtEl>
                                        <p:attrNameLst>
                                          <p:attrName>style.rotation</p:attrName>
                                        </p:attrNameLst>
                                      </p:cBhvr>
                                      <p:tavLst>
                                        <p:tav tm="0">
                                          <p:val>
                                            <p:fltVal val="90"/>
                                          </p:val>
                                        </p:tav>
                                        <p:tav tm="100000">
                                          <p:val>
                                            <p:fltVal val="0"/>
                                          </p:val>
                                        </p:tav>
                                      </p:tavLst>
                                    </p:anim>
                                    <p:animEffect transition="in" filter="fade">
                                      <p:cBhvr>
                                        <p:cTn id="28" dur="10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NOAA National Geodetic Survey Webinar</a:t>
            </a:r>
            <a:endParaRPr lang="en-US" dirty="0"/>
          </a:p>
        </p:txBody>
      </p:sp>
      <p:sp>
        <p:nvSpPr>
          <p:cNvPr id="25602" name="Rectangle 4"/>
          <p:cNvSpPr>
            <a:spLocks noGrp="1"/>
          </p:cNvSpPr>
          <p:nvPr>
            <p:ph type="ctrTitle"/>
          </p:nvPr>
        </p:nvSpPr>
        <p:spPr>
          <a:xfrm>
            <a:off x="547584" y="380271"/>
            <a:ext cx="7777436" cy="319264"/>
          </a:xfrm>
        </p:spPr>
        <p:txBody>
          <a:bodyPr>
            <a:normAutofit fontScale="90000"/>
          </a:bodyPr>
          <a:lstStyle/>
          <a:p>
            <a:pPr eaLnBrk="1" hangingPunct="1"/>
            <a:r>
              <a:rPr lang="en-US" altLang="en-US" sz="2700" b="1" dirty="0" smtClean="0">
                <a:latin typeface="Arial" panose="020B0604020202020204" pitchFamily="34" charset="0"/>
                <a:cs typeface="Arial" panose="020B0604020202020204" pitchFamily="34" charset="0"/>
              </a:rPr>
              <a:t>Understanding </a:t>
            </a:r>
            <a:r>
              <a:rPr lang="en-US" altLang="en-US" sz="2700" b="1" dirty="0">
                <a:latin typeface="Arial" panose="020B0604020202020204" pitchFamily="34" charset="0"/>
                <a:cs typeface="Arial" panose="020B0604020202020204" pitchFamily="34" charset="0"/>
              </a:rPr>
              <a:t>“Geo-Potential”</a:t>
            </a:r>
          </a:p>
        </p:txBody>
      </p:sp>
      <p:sp>
        <p:nvSpPr>
          <p:cNvPr id="140" name="Rectangle 2051"/>
          <p:cNvSpPr txBox="1">
            <a:spLocks noChangeArrowheads="1"/>
          </p:cNvSpPr>
          <p:nvPr/>
        </p:nvSpPr>
        <p:spPr>
          <a:xfrm>
            <a:off x="389507" y="3616185"/>
            <a:ext cx="1885950" cy="925436"/>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The resting water has “potential” energy just by being high up on this cliff.   </a:t>
            </a:r>
          </a:p>
          <a:p>
            <a:pPr algn="l">
              <a:buSzPct val="65000"/>
            </a:pPr>
            <a:r>
              <a:rPr lang="en-US" altLang="en-US" sz="1200" dirty="0">
                <a:latin typeface="Arial" panose="020B0604020202020204" pitchFamily="34" charset="0"/>
                <a:cs typeface="Arial" panose="020B0604020202020204" pitchFamily="34" charset="0"/>
              </a:rPr>
              <a:t>Energy = </a:t>
            </a:r>
            <a:r>
              <a:rPr lang="en-US" altLang="en-US" sz="1200" dirty="0" err="1">
                <a:latin typeface="Arial" panose="020B0604020202020204" pitchFamily="34" charset="0"/>
                <a:cs typeface="Arial" panose="020B0604020202020204" pitchFamily="34" charset="0"/>
              </a:rPr>
              <a:t>mgh</a:t>
            </a:r>
            <a:r>
              <a:rPr lang="en-US" altLang="en-US" sz="1200" dirty="0">
                <a:latin typeface="Arial" panose="020B0604020202020204" pitchFamily="34" charset="0"/>
                <a:cs typeface="Arial" panose="020B0604020202020204" pitchFamily="34" charset="0"/>
              </a:rPr>
              <a:t> </a:t>
            </a:r>
          </a:p>
        </p:txBody>
      </p:sp>
      <p:sp>
        <p:nvSpPr>
          <p:cNvPr id="153" name="Rectangle 2051"/>
          <p:cNvSpPr txBox="1">
            <a:spLocks noChangeArrowheads="1"/>
          </p:cNvSpPr>
          <p:nvPr/>
        </p:nvSpPr>
        <p:spPr>
          <a:xfrm>
            <a:off x="503806" y="4285164"/>
            <a:ext cx="8411594" cy="658252"/>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endParaRPr lang="en-US" altLang="en-US" sz="1200" dirty="0">
              <a:latin typeface="Arial" panose="020B0604020202020204" pitchFamily="34" charset="0"/>
              <a:cs typeface="Arial" panose="020B0604020202020204" pitchFamily="34" charset="0"/>
            </a:endParaRPr>
          </a:p>
        </p:txBody>
      </p:sp>
      <p:sp>
        <p:nvSpPr>
          <p:cNvPr id="155" name="Rectangle 2051"/>
          <p:cNvSpPr txBox="1">
            <a:spLocks noChangeArrowheads="1"/>
          </p:cNvSpPr>
          <p:nvPr/>
        </p:nvSpPr>
        <p:spPr>
          <a:xfrm>
            <a:off x="3098670" y="3637290"/>
            <a:ext cx="1987680" cy="904331"/>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That potential energy can turn into real (kinetic) energy by falling.   </a:t>
            </a:r>
          </a:p>
          <a:p>
            <a:pPr algn="l">
              <a:buSzPct val="65000"/>
            </a:pPr>
            <a:r>
              <a:rPr lang="en-US" altLang="en-US" sz="1200" dirty="0">
                <a:latin typeface="Arial" panose="020B0604020202020204" pitchFamily="34" charset="0"/>
                <a:cs typeface="Arial" panose="020B0604020202020204" pitchFamily="34" charset="0"/>
              </a:rPr>
              <a:t>Energy = ½ mv</a:t>
            </a:r>
            <a:r>
              <a:rPr lang="en-US" altLang="en-US" sz="1200" baseline="30000" dirty="0">
                <a:latin typeface="Arial" panose="020B0604020202020204" pitchFamily="34" charset="0"/>
                <a:cs typeface="Arial" panose="020B0604020202020204" pitchFamily="34" charset="0"/>
              </a:rPr>
              <a:t>2</a:t>
            </a:r>
            <a:r>
              <a:rPr lang="en-US" altLang="en-US" sz="1200" dirty="0">
                <a:latin typeface="Arial" panose="020B0604020202020204" pitchFamily="34" charset="0"/>
                <a:cs typeface="Arial" panose="020B0604020202020204" pitchFamily="34" charset="0"/>
              </a:rPr>
              <a:t> (= </a:t>
            </a:r>
            <a:r>
              <a:rPr lang="en-US" altLang="en-US" sz="1200" dirty="0" err="1">
                <a:latin typeface="Arial" panose="020B0604020202020204" pitchFamily="34" charset="0"/>
                <a:cs typeface="Arial" panose="020B0604020202020204" pitchFamily="34" charset="0"/>
              </a:rPr>
              <a:t>mgh</a:t>
            </a:r>
            <a:r>
              <a:rPr lang="en-US" altLang="en-US" sz="1200" dirty="0">
                <a:latin typeface="Arial" panose="020B0604020202020204" pitchFamily="34" charset="0"/>
                <a:cs typeface="Arial" panose="020B0604020202020204" pitchFamily="34" charset="0"/>
              </a:rPr>
              <a:t>)</a:t>
            </a:r>
          </a:p>
        </p:txBody>
      </p:sp>
      <p:cxnSp>
        <p:nvCxnSpPr>
          <p:cNvPr id="42" name="Straight Connector 41"/>
          <p:cNvCxnSpPr/>
          <p:nvPr/>
        </p:nvCxnSpPr>
        <p:spPr>
          <a:xfrm>
            <a:off x="421686" y="1528487"/>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1250907" y="1536978"/>
            <a:ext cx="0" cy="1508014"/>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250907" y="3044991"/>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604" name="Rectangle 25603"/>
          <p:cNvSpPr/>
          <p:nvPr/>
        </p:nvSpPr>
        <p:spPr>
          <a:xfrm>
            <a:off x="400050" y="1516975"/>
            <a:ext cx="891679" cy="2017385"/>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0" name="Rectangle 159"/>
          <p:cNvSpPr/>
          <p:nvPr/>
        </p:nvSpPr>
        <p:spPr>
          <a:xfrm>
            <a:off x="1250906" y="3028926"/>
            <a:ext cx="924538" cy="515168"/>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606" name="Straight Arrow Connector 25605"/>
          <p:cNvCxnSpPr/>
          <p:nvPr/>
        </p:nvCxnSpPr>
        <p:spPr>
          <a:xfrm>
            <a:off x="1393237" y="1536266"/>
            <a:ext cx="0" cy="1484880"/>
          </a:xfrm>
          <a:prstGeom prst="straightConnector1">
            <a:avLst/>
          </a:prstGeom>
          <a:ln>
            <a:solidFill>
              <a:schemeClr val="accent1">
                <a:lumMod val="7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5608" name="TextBox 25607"/>
          <p:cNvSpPr txBox="1"/>
          <p:nvPr/>
        </p:nvSpPr>
        <p:spPr>
          <a:xfrm>
            <a:off x="1393237" y="2348985"/>
            <a:ext cx="276038" cy="300082"/>
          </a:xfrm>
          <a:prstGeom prst="rect">
            <a:avLst/>
          </a:prstGeom>
          <a:noFill/>
        </p:spPr>
        <p:txBody>
          <a:bodyPr wrap="none" rtlCol="0">
            <a:spAutoFit/>
          </a:bodyPr>
          <a:lstStyle/>
          <a:p>
            <a:r>
              <a:rPr lang="en-US" sz="1350" dirty="0">
                <a:solidFill>
                  <a:schemeClr val="accent1">
                    <a:lumMod val="75000"/>
                  </a:schemeClr>
                </a:solidFill>
              </a:rPr>
              <a:t>h</a:t>
            </a:r>
          </a:p>
        </p:txBody>
      </p:sp>
      <p:sp>
        <p:nvSpPr>
          <p:cNvPr id="173" name="Rectangle 2051"/>
          <p:cNvSpPr txBox="1">
            <a:spLocks noChangeArrowheads="1"/>
          </p:cNvSpPr>
          <p:nvPr/>
        </p:nvSpPr>
        <p:spPr>
          <a:xfrm>
            <a:off x="5726316" y="3600451"/>
            <a:ext cx="3246235" cy="999140"/>
          </a:xfrm>
          <a:prstGeom prst="rect">
            <a:avLst/>
          </a:prstGeom>
        </p:spPr>
        <p:txBody>
          <a:bodyPr vert="horz" lIns="68580" tIns="34290" rIns="68580" bIns="34290" rtlCol="0">
            <a:noAutofit/>
          </a:bodyPr>
          <a:lstStyle>
            <a:lvl1pPr marL="0" indent="0" algn="ctr" defTabSz="2057400" rtl="0" eaLnBrk="1" latinLnBrk="0" hangingPunct="1">
              <a:lnSpc>
                <a:spcPct val="90000"/>
              </a:lnSpc>
              <a:spcBef>
                <a:spcPts val="2250"/>
              </a:spcBef>
              <a:buFont typeface="Arial" panose="020B0604020202020204" pitchFamily="34" charset="0"/>
              <a:buNone/>
              <a:defRPr sz="5400" kern="1200">
                <a:solidFill>
                  <a:schemeClr val="tx1"/>
                </a:solidFill>
                <a:latin typeface="+mn-lt"/>
                <a:ea typeface="+mn-ea"/>
                <a:cs typeface="+mn-cs"/>
              </a:defRPr>
            </a:lvl1pPr>
            <a:lvl2pPr marL="1028700" indent="0" algn="ctr" defTabSz="2057400" rtl="0" eaLnBrk="1" latinLnBrk="0" hangingPunct="1">
              <a:lnSpc>
                <a:spcPct val="90000"/>
              </a:lnSpc>
              <a:spcBef>
                <a:spcPts val="1125"/>
              </a:spcBef>
              <a:buFont typeface="Arial" panose="020B0604020202020204" pitchFamily="34" charset="0"/>
              <a:buNone/>
              <a:defRPr sz="4500" kern="1200">
                <a:solidFill>
                  <a:schemeClr val="tx1"/>
                </a:solidFill>
                <a:latin typeface="+mn-lt"/>
                <a:ea typeface="+mn-ea"/>
                <a:cs typeface="+mn-cs"/>
              </a:defRPr>
            </a:lvl2pPr>
            <a:lvl3pPr marL="2057400" indent="0" algn="ctr" defTabSz="2057400" rtl="0" eaLnBrk="1" latinLnBrk="0" hangingPunct="1">
              <a:lnSpc>
                <a:spcPct val="90000"/>
              </a:lnSpc>
              <a:spcBef>
                <a:spcPts val="1125"/>
              </a:spcBef>
              <a:buFont typeface="Arial" panose="020B0604020202020204" pitchFamily="34" charset="0"/>
              <a:buNone/>
              <a:defRPr sz="4050" kern="1200">
                <a:solidFill>
                  <a:schemeClr val="tx1"/>
                </a:solidFill>
                <a:latin typeface="+mn-lt"/>
                <a:ea typeface="+mn-ea"/>
                <a:cs typeface="+mn-cs"/>
              </a:defRPr>
            </a:lvl3pPr>
            <a:lvl4pPr marL="30861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4pPr>
            <a:lvl5pPr marL="41148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5pPr>
            <a:lvl6pPr marL="51435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6pPr>
            <a:lvl7pPr marL="61722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7pPr>
            <a:lvl8pPr marL="72009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8pPr>
            <a:lvl9pPr marL="8229600" indent="0" algn="ctr" defTabSz="2057400" rtl="0" eaLnBrk="1" latinLnBrk="0" hangingPunct="1">
              <a:lnSpc>
                <a:spcPct val="90000"/>
              </a:lnSpc>
              <a:spcBef>
                <a:spcPts val="1125"/>
              </a:spcBef>
              <a:buFont typeface="Arial" panose="020B0604020202020204" pitchFamily="34" charset="0"/>
              <a:buNone/>
              <a:defRPr sz="3600" kern="1200">
                <a:solidFill>
                  <a:schemeClr val="tx1"/>
                </a:solidFill>
                <a:latin typeface="+mn-lt"/>
                <a:ea typeface="+mn-ea"/>
                <a:cs typeface="+mn-cs"/>
              </a:defRPr>
            </a:lvl9pPr>
          </a:lstStyle>
          <a:p>
            <a:pPr algn="l">
              <a:buSzPct val="65000"/>
            </a:pPr>
            <a:r>
              <a:rPr lang="en-US" altLang="en-US" sz="1200" dirty="0">
                <a:latin typeface="Arial" panose="020B0604020202020204" pitchFamily="34" charset="0"/>
                <a:cs typeface="Arial" panose="020B0604020202020204" pitchFamily="34" charset="0"/>
              </a:rPr>
              <a:t>Think of the Earth as creating a “gravity field” that masses experience. I’ve drawn potential “field lines”</a:t>
            </a:r>
          </a:p>
          <a:p>
            <a:pPr algn="l">
              <a:buSzPct val="65000"/>
            </a:pPr>
            <a:r>
              <a:rPr lang="en-US" altLang="en-US" sz="1200" dirty="0">
                <a:latin typeface="Arial" panose="020B0604020202020204" pitchFamily="34" charset="0"/>
                <a:cs typeface="Arial" panose="020B0604020202020204" pitchFamily="34" charset="0"/>
              </a:rPr>
              <a:t>Potential = </a:t>
            </a:r>
            <a:r>
              <a:rPr lang="en-US" altLang="en-US" sz="1200" dirty="0" err="1">
                <a:latin typeface="Arial" panose="020B0604020202020204" pitchFamily="34" charset="0"/>
                <a:cs typeface="Arial" panose="020B0604020202020204" pitchFamily="34" charset="0"/>
              </a:rPr>
              <a:t>gh</a:t>
            </a:r>
            <a:endParaRPr lang="en-US" altLang="en-US" sz="1200" dirty="0">
              <a:latin typeface="Arial" panose="020B0604020202020204" pitchFamily="34" charset="0"/>
              <a:cs typeface="Arial" panose="020B0604020202020204" pitchFamily="34" charset="0"/>
            </a:endParaRPr>
          </a:p>
        </p:txBody>
      </p:sp>
      <p:cxnSp>
        <p:nvCxnSpPr>
          <p:cNvPr id="172" name="Straight Connector 171"/>
          <p:cNvCxnSpPr/>
          <p:nvPr/>
        </p:nvCxnSpPr>
        <p:spPr>
          <a:xfrm>
            <a:off x="5909105" y="1508484"/>
            <a:ext cx="829221"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6738326" y="3024988"/>
            <a:ext cx="858408" cy="8491"/>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5629" name="Group 25628"/>
          <p:cNvGrpSpPr/>
          <p:nvPr/>
        </p:nvGrpSpPr>
        <p:grpSpPr>
          <a:xfrm>
            <a:off x="5829301" y="1491611"/>
            <a:ext cx="1794305" cy="2050236"/>
            <a:chOff x="7772400" y="1988814"/>
            <a:chExt cx="2392407" cy="2733648"/>
          </a:xfrm>
          <a:solidFill>
            <a:schemeClr val="tx1">
              <a:lumMod val="75000"/>
            </a:schemeClr>
          </a:solidFill>
        </p:grpSpPr>
        <p:sp>
          <p:nvSpPr>
            <p:cNvPr id="177" name="Rectangle 176"/>
            <p:cNvSpPr/>
            <p:nvPr/>
          </p:nvSpPr>
          <p:spPr>
            <a:xfrm>
              <a:off x="7772400" y="1988814"/>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8" name="Rectangle 177"/>
            <p:cNvSpPr/>
            <p:nvPr/>
          </p:nvSpPr>
          <p:spPr>
            <a:xfrm>
              <a:off x="8932090" y="4035571"/>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23" name="Straight Connector 222"/>
          <p:cNvCxnSpPr/>
          <p:nvPr/>
        </p:nvCxnSpPr>
        <p:spPr>
          <a:xfrm>
            <a:off x="6817178" y="2700969"/>
            <a:ext cx="658929" cy="0"/>
          </a:xfrm>
          <a:prstGeom prst="line">
            <a:avLst/>
          </a:prstGeom>
          <a:solidFill>
            <a:schemeClr val="tx1">
              <a:lumMod val="95000"/>
            </a:schemeClr>
          </a:solidFill>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6817178" y="2430161"/>
            <a:ext cx="658929" cy="0"/>
          </a:xfrm>
          <a:prstGeom prst="line">
            <a:avLst/>
          </a:prstGeom>
          <a:solidFill>
            <a:schemeClr val="tx1">
              <a:lumMod val="95000"/>
            </a:schemeClr>
          </a:solid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6817178" y="2159352"/>
            <a:ext cx="658929" cy="0"/>
          </a:xfrm>
          <a:prstGeom prst="line">
            <a:avLst/>
          </a:prstGeom>
          <a:solidFill>
            <a:schemeClr val="tx1">
              <a:lumMod val="95000"/>
            </a:schemeClr>
          </a:solidFill>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817178" y="1888544"/>
            <a:ext cx="658929" cy="0"/>
          </a:xfrm>
          <a:prstGeom prst="line">
            <a:avLst/>
          </a:prstGeom>
          <a:solidFill>
            <a:schemeClr val="tx1">
              <a:lumMod val="95000"/>
            </a:schemeClr>
          </a:solidFill>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6817178" y="1600200"/>
            <a:ext cx="658929" cy="0"/>
          </a:xfrm>
          <a:prstGeom prst="line">
            <a:avLst/>
          </a:prstGeom>
          <a:solidFill>
            <a:schemeClr val="tx1">
              <a:lumMod val="95000"/>
            </a:schemeClr>
          </a:solidFill>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5" name="Freeform 234"/>
          <p:cNvSpPr/>
          <p:nvPr/>
        </p:nvSpPr>
        <p:spPr>
          <a:xfrm>
            <a:off x="6747205" y="2941706"/>
            <a:ext cx="758819" cy="104511"/>
          </a:xfrm>
          <a:custGeom>
            <a:avLst/>
            <a:gdLst>
              <a:gd name="connsiteX0" fmla="*/ 133352 w 2166075"/>
              <a:gd name="connsiteY0" fmla="*/ 285832 h 295738"/>
              <a:gd name="connsiteX1" fmla="*/ 247652 w 2166075"/>
              <a:gd name="connsiteY1" fmla="*/ 133432 h 295738"/>
              <a:gd name="connsiteX2" fmla="*/ 1066802 w 2166075"/>
              <a:gd name="connsiteY2" fmla="*/ 82 h 295738"/>
              <a:gd name="connsiteX3" fmla="*/ 2000252 w 2166075"/>
              <a:gd name="connsiteY3" fmla="*/ 152482 h 295738"/>
              <a:gd name="connsiteX4" fmla="*/ 1981202 w 2166075"/>
              <a:gd name="connsiteY4" fmla="*/ 266782 h 295738"/>
              <a:gd name="connsiteX5" fmla="*/ 133352 w 2166075"/>
              <a:gd name="connsiteY5" fmla="*/ 285832 h 29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75" h="295738">
                <a:moveTo>
                  <a:pt x="133352" y="285832"/>
                </a:moveTo>
                <a:cubicBezTo>
                  <a:pt x="-155573" y="263607"/>
                  <a:pt x="92077" y="181057"/>
                  <a:pt x="247652" y="133432"/>
                </a:cubicBezTo>
                <a:cubicBezTo>
                  <a:pt x="403227" y="85807"/>
                  <a:pt x="774702" y="-3093"/>
                  <a:pt x="1066802" y="82"/>
                </a:cubicBezTo>
                <a:cubicBezTo>
                  <a:pt x="1358902" y="3257"/>
                  <a:pt x="1847852" y="108032"/>
                  <a:pt x="2000252" y="152482"/>
                </a:cubicBezTo>
                <a:cubicBezTo>
                  <a:pt x="2152652" y="196932"/>
                  <a:pt x="2289177" y="244557"/>
                  <a:pt x="1981202" y="266782"/>
                </a:cubicBezTo>
                <a:cubicBezTo>
                  <a:pt x="1673227" y="289007"/>
                  <a:pt x="422277" y="308057"/>
                  <a:pt x="133352" y="285832"/>
                </a:cubicBezTo>
                <a:close/>
              </a:path>
            </a:pathLst>
          </a:custGeom>
          <a:solidFill>
            <a:schemeClr val="accent1"/>
          </a:solidFill>
          <a:ln>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5625" name="Rectangle 25624"/>
          <p:cNvSpPr/>
          <p:nvPr/>
        </p:nvSpPr>
        <p:spPr>
          <a:xfrm>
            <a:off x="2109315" y="4671874"/>
            <a:ext cx="5680158" cy="323165"/>
          </a:xfrm>
          <a:prstGeom prst="rect">
            <a:avLst/>
          </a:prstGeom>
          <a:solidFill>
            <a:schemeClr val="bg2"/>
          </a:solidFill>
          <a:ln>
            <a:solidFill>
              <a:schemeClr val="accent1"/>
            </a:solidFill>
          </a:ln>
        </p:spPr>
        <p:txBody>
          <a:bodyPr wrap="square">
            <a:spAutoFit/>
          </a:bodyPr>
          <a:lstStyle/>
          <a:p>
            <a:r>
              <a:rPr lang="en-US" altLang="en-US" sz="1500" dirty="0">
                <a:solidFill>
                  <a:schemeClr val="tx2"/>
                </a:solidFill>
                <a:latin typeface="Arial" panose="020B0604020202020204" pitchFamily="34" charset="0"/>
                <a:cs typeface="Arial" panose="020B0604020202020204" pitchFamily="34" charset="0"/>
              </a:rPr>
              <a:t>Gravity x Height  is “Geopotential”.  This is what water “feels”.</a:t>
            </a:r>
            <a:endParaRPr lang="en-US" sz="1500" dirty="0">
              <a:solidFill>
                <a:schemeClr val="tx2"/>
              </a:solidFill>
            </a:endParaRPr>
          </a:p>
        </p:txBody>
      </p:sp>
      <p:grpSp>
        <p:nvGrpSpPr>
          <p:cNvPr id="25628" name="Group 25627"/>
          <p:cNvGrpSpPr/>
          <p:nvPr/>
        </p:nvGrpSpPr>
        <p:grpSpPr>
          <a:xfrm>
            <a:off x="3117396" y="1484899"/>
            <a:ext cx="1781175" cy="2050237"/>
            <a:chOff x="4178300" y="2007100"/>
            <a:chExt cx="2374900" cy="2733649"/>
          </a:xfrm>
          <a:solidFill>
            <a:schemeClr val="tx1">
              <a:lumMod val="75000"/>
            </a:schemeClr>
          </a:solidFill>
        </p:grpSpPr>
        <p:sp>
          <p:nvSpPr>
            <p:cNvPr id="161" name="Rectangle 160"/>
            <p:cNvSpPr/>
            <p:nvPr/>
          </p:nvSpPr>
          <p:spPr>
            <a:xfrm>
              <a:off x="4178300" y="2007100"/>
              <a:ext cx="1188905" cy="27313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62" name="Rectangle 161"/>
            <p:cNvSpPr/>
            <p:nvPr/>
          </p:nvSpPr>
          <p:spPr>
            <a:xfrm>
              <a:off x="5320483" y="4053858"/>
              <a:ext cx="1232717" cy="6868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grpSp>
      <p:sp>
        <p:nvSpPr>
          <p:cNvPr id="25610" name="Teardrop 25609"/>
          <p:cNvSpPr/>
          <p:nvPr/>
        </p:nvSpPr>
        <p:spPr>
          <a:xfrm rot="19145769">
            <a:off x="4182741" y="2591438"/>
            <a:ext cx="341634" cy="30590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5612" name="Straight Connector 25611"/>
          <p:cNvCxnSpPr/>
          <p:nvPr/>
        </p:nvCxnSpPr>
        <p:spPr>
          <a:xfrm>
            <a:off x="4238625" y="2101903"/>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4352925" y="2002474"/>
            <a:ext cx="0" cy="419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4467225" y="2101903"/>
            <a:ext cx="0" cy="419465"/>
          </a:xfrm>
          <a:prstGeom prst="line">
            <a:avLst/>
          </a:prstGeom>
        </p:spPr>
        <p:style>
          <a:lnRef idx="1">
            <a:schemeClr val="accent1"/>
          </a:lnRef>
          <a:fillRef idx="0">
            <a:schemeClr val="accent1"/>
          </a:fillRef>
          <a:effectRef idx="0">
            <a:schemeClr val="accent1"/>
          </a:effectRef>
          <a:fontRef idx="minor">
            <a:schemeClr val="tx1"/>
          </a:fontRef>
        </p:style>
      </p:cxnSp>
      <p:sp>
        <p:nvSpPr>
          <p:cNvPr id="171" name="Rectangle 170"/>
          <p:cNvSpPr/>
          <p:nvPr/>
        </p:nvSpPr>
        <p:spPr>
          <a:xfrm>
            <a:off x="5829300" y="857251"/>
            <a:ext cx="1785938" cy="267619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25603" name="Can 25602"/>
          <p:cNvSpPr/>
          <p:nvPr/>
        </p:nvSpPr>
        <p:spPr>
          <a:xfrm>
            <a:off x="707436" y="1155831"/>
            <a:ext cx="400050" cy="3726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389506" y="857542"/>
            <a:ext cx="1785938" cy="2684597"/>
          </a:xfrm>
          <a:prstGeom prst="rect">
            <a:avLst/>
          </a:prstGeom>
          <a:solidFill>
            <a:schemeClr val="bg2">
              <a:lumMod val="50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58" name="Can 157"/>
          <p:cNvSpPr/>
          <p:nvPr/>
        </p:nvSpPr>
        <p:spPr>
          <a:xfrm rot="6278685">
            <a:off x="3750932" y="1121676"/>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2" name="Rectangle 151"/>
          <p:cNvSpPr/>
          <p:nvPr/>
        </p:nvSpPr>
        <p:spPr>
          <a:xfrm>
            <a:off x="3120595" y="859033"/>
            <a:ext cx="1785938" cy="2676818"/>
          </a:xfrm>
          <a:prstGeom prst="rect">
            <a:avLst/>
          </a:prstGeom>
          <a:solidFill>
            <a:schemeClr val="tx1">
              <a:lumMod val="95000"/>
              <a:alpha val="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76" name="Can 175"/>
          <p:cNvSpPr/>
          <p:nvPr/>
        </p:nvSpPr>
        <p:spPr>
          <a:xfrm rot="6278685">
            <a:off x="6459637" y="1107961"/>
            <a:ext cx="348003" cy="4283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0880816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6"/>
          <p:cNvSpPr>
            <a:spLocks noChangeShapeType="1"/>
          </p:cNvSpPr>
          <p:nvPr/>
        </p:nvSpPr>
        <p:spPr bwMode="auto">
          <a:xfrm flipV="1">
            <a:off x="457829" y="1198419"/>
            <a:ext cx="0" cy="2707430"/>
          </a:xfrm>
          <a:prstGeom prst="line">
            <a:avLst/>
          </a:prstGeom>
          <a:noFill/>
          <a:ln w="28575">
            <a:solidFill>
              <a:schemeClr val="bg1">
                <a:lumMod val="65000"/>
              </a:schemeClr>
            </a:solidFill>
            <a:round/>
            <a:headEnd/>
            <a:tailEnd type="none" w="med" len="med"/>
          </a:ln>
        </p:spPr>
        <p:txBody>
          <a:bodyPr wrap="none" anchor="ctr"/>
          <a:lstStyle/>
          <a:p>
            <a:pPr defTabSz="342900" fontAlgn="base">
              <a:spcBef>
                <a:spcPct val="0"/>
              </a:spcBef>
              <a:spcAft>
                <a:spcPct val="0"/>
              </a:spcAft>
              <a:defRPr/>
            </a:pPr>
            <a:endParaRPr lang="en-US" sz="1350">
              <a:solidFill>
                <a:prstClr val="black"/>
              </a:solidFill>
              <a:latin typeface="Cambria" panose="02040503050406030204" pitchFamily="18" charset="0"/>
              <a:ea typeface="Cambria" panose="02040503050406030204" pitchFamily="18" charset="0"/>
            </a:endParaRPr>
          </a:p>
        </p:txBody>
      </p:sp>
      <p:sp>
        <p:nvSpPr>
          <p:cNvPr id="9" name="Line 7"/>
          <p:cNvSpPr>
            <a:spLocks noChangeShapeType="1"/>
          </p:cNvSpPr>
          <p:nvPr/>
        </p:nvSpPr>
        <p:spPr bwMode="auto">
          <a:xfrm>
            <a:off x="302456" y="3730079"/>
            <a:ext cx="3615410" cy="0"/>
          </a:xfrm>
          <a:prstGeom prst="line">
            <a:avLst/>
          </a:prstGeom>
          <a:noFill/>
          <a:ln w="28575">
            <a:solidFill>
              <a:schemeClr val="bg1">
                <a:lumMod val="65000"/>
              </a:schemeClr>
            </a:solidFill>
            <a:round/>
            <a:headEnd/>
            <a:tailEnd type="none" w="med" len="med"/>
          </a:ln>
        </p:spPr>
        <p:txBody>
          <a:bodyPr wrap="none" anchor="ctr"/>
          <a:lstStyle/>
          <a:p>
            <a:pPr defTabSz="342900" fontAlgn="base">
              <a:spcBef>
                <a:spcPct val="0"/>
              </a:spcBef>
              <a:spcAft>
                <a:spcPct val="0"/>
              </a:spcAft>
              <a:defRPr/>
            </a:pPr>
            <a:endParaRPr lang="en-US" sz="1350">
              <a:solidFill>
                <a:prstClr val="black"/>
              </a:solidFill>
              <a:latin typeface="Cambria" panose="02040503050406030204" pitchFamily="18" charset="0"/>
              <a:ea typeface="Cambria" panose="02040503050406030204" pitchFamily="18" charset="0"/>
            </a:endParaRPr>
          </a:p>
        </p:txBody>
      </p:sp>
      <p:sp>
        <p:nvSpPr>
          <p:cNvPr id="13" name="Line 11"/>
          <p:cNvSpPr>
            <a:spLocks noChangeShapeType="1"/>
          </p:cNvSpPr>
          <p:nvPr/>
        </p:nvSpPr>
        <p:spPr bwMode="auto">
          <a:xfrm flipV="1">
            <a:off x="2760261" y="1444107"/>
            <a:ext cx="382664" cy="596282"/>
          </a:xfrm>
          <a:prstGeom prst="line">
            <a:avLst/>
          </a:prstGeom>
          <a:noFill/>
          <a:ln w="28575">
            <a:solidFill>
              <a:schemeClr val="bg1">
                <a:lumMod val="50000"/>
              </a:schemeClr>
            </a:solidFill>
            <a:round/>
            <a:headEnd/>
            <a:tailEnd/>
          </a:ln>
        </p:spPr>
        <p:txBody>
          <a:bodyPr wrap="none" anchor="ctr"/>
          <a:lstStyle/>
          <a:p>
            <a:pPr defTabSz="342900" fontAlgn="base">
              <a:spcBef>
                <a:spcPct val="0"/>
              </a:spcBef>
              <a:spcAft>
                <a:spcPct val="0"/>
              </a:spcAft>
              <a:defRPr/>
            </a:pPr>
            <a:endParaRPr lang="en-US" sz="1350">
              <a:solidFill>
                <a:prstClr val="black"/>
              </a:solidFill>
              <a:latin typeface="Cambria" panose="02040503050406030204" pitchFamily="18" charset="0"/>
              <a:ea typeface="Cambria" panose="02040503050406030204" pitchFamily="18" charset="0"/>
            </a:endParaRPr>
          </a:p>
        </p:txBody>
      </p:sp>
      <p:sp>
        <p:nvSpPr>
          <p:cNvPr id="15" name="Freeform 13"/>
          <p:cNvSpPr>
            <a:spLocks/>
          </p:cNvSpPr>
          <p:nvPr/>
        </p:nvSpPr>
        <p:spPr bwMode="auto">
          <a:xfrm>
            <a:off x="2823434" y="1955880"/>
            <a:ext cx="73804" cy="139838"/>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defTabSz="342900" fontAlgn="base">
              <a:spcBef>
                <a:spcPct val="0"/>
              </a:spcBef>
              <a:spcAft>
                <a:spcPct val="0"/>
              </a:spcAft>
              <a:defRPr/>
            </a:pPr>
            <a:endParaRPr lang="en-US" sz="1350">
              <a:solidFill>
                <a:prstClr val="black"/>
              </a:solidFill>
              <a:latin typeface="Cambria" panose="02040503050406030204" pitchFamily="18" charset="0"/>
              <a:ea typeface="Cambria" panose="02040503050406030204" pitchFamily="18" charset="0"/>
            </a:endParaRPr>
          </a:p>
        </p:txBody>
      </p:sp>
      <p:sp>
        <p:nvSpPr>
          <p:cNvPr id="16" name="Freeform 14"/>
          <p:cNvSpPr>
            <a:spLocks/>
          </p:cNvSpPr>
          <p:nvPr/>
        </p:nvSpPr>
        <p:spPr bwMode="auto">
          <a:xfrm>
            <a:off x="2371872" y="1291647"/>
            <a:ext cx="1209992" cy="710846"/>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defTabSz="342900" fontAlgn="base">
              <a:spcBef>
                <a:spcPct val="0"/>
              </a:spcBef>
              <a:spcAft>
                <a:spcPct val="0"/>
              </a:spcAft>
              <a:defRPr/>
            </a:pPr>
            <a:endParaRPr lang="en-US" sz="1350">
              <a:solidFill>
                <a:prstClr val="black"/>
              </a:solidFill>
              <a:latin typeface="Cambria" panose="02040503050406030204" pitchFamily="18" charset="0"/>
              <a:ea typeface="Cambria" panose="02040503050406030204" pitchFamily="18" charset="0"/>
            </a:endParaRPr>
          </a:p>
        </p:txBody>
      </p:sp>
      <p:sp>
        <p:nvSpPr>
          <p:cNvPr id="21" name="Text Box 19"/>
          <p:cNvSpPr txBox="1">
            <a:spLocks noChangeArrowheads="1"/>
          </p:cNvSpPr>
          <p:nvPr/>
        </p:nvSpPr>
        <p:spPr bwMode="auto">
          <a:xfrm>
            <a:off x="755754" y="2759565"/>
            <a:ext cx="1257257" cy="646331"/>
          </a:xfrm>
          <a:prstGeom prst="rect">
            <a:avLst/>
          </a:prstGeom>
          <a:noFill/>
          <a:ln w="19050">
            <a:noFill/>
            <a:miter lim="800000"/>
            <a:headEnd/>
            <a:tailEnd/>
          </a:ln>
        </p:spPr>
        <p:txBody>
          <a:bodyPr wrap="square" anchor="ctr">
            <a:spAutoFit/>
          </a:bodyPr>
          <a:lstStyle/>
          <a:p>
            <a:pPr algn="ctr" defTabSz="342900" eaLnBrk="0" fontAlgn="base" hangingPunct="0">
              <a:spcBef>
                <a:spcPct val="0"/>
              </a:spcBef>
              <a:spcAft>
                <a:spcPct val="0"/>
              </a:spcAft>
              <a:defRPr/>
            </a:pPr>
            <a:r>
              <a:rPr lang="en-US" b="1" dirty="0" smtClean="0">
                <a:solidFill>
                  <a:srgbClr val="00B0F0"/>
                </a:solidFill>
                <a:latin typeface="Cambria" panose="02040503050406030204" pitchFamily="18" charset="0"/>
                <a:ea typeface="Cambria" panose="02040503050406030204" pitchFamily="18" charset="0"/>
                <a:cs typeface="Times New Roman" pitchFamily="18" charset="0"/>
              </a:rPr>
              <a:t>ITRF</a:t>
            </a:r>
          </a:p>
          <a:p>
            <a:pPr algn="ctr" defTabSz="342900" eaLnBrk="0" fontAlgn="base" hangingPunct="0">
              <a:spcBef>
                <a:spcPct val="0"/>
              </a:spcBef>
              <a:spcAft>
                <a:spcPct val="0"/>
              </a:spcAft>
              <a:defRPr/>
            </a:pPr>
            <a:r>
              <a:rPr lang="en-US" b="1" dirty="0" smtClean="0">
                <a:solidFill>
                  <a:prstClr val="black"/>
                </a:solidFill>
                <a:latin typeface="Cambria" panose="02040503050406030204" pitchFamily="18" charset="0"/>
                <a:ea typeface="Cambria" panose="02040503050406030204" pitchFamily="18" charset="0"/>
                <a:cs typeface="Times New Roman" pitchFamily="18" charset="0"/>
              </a:rPr>
              <a:t>origin</a:t>
            </a:r>
            <a:endParaRPr lang="en-US"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24" name="Line 22"/>
          <p:cNvSpPr>
            <a:spLocks noChangeShapeType="1"/>
          </p:cNvSpPr>
          <p:nvPr/>
        </p:nvSpPr>
        <p:spPr bwMode="auto">
          <a:xfrm flipH="1">
            <a:off x="516455" y="3289619"/>
            <a:ext cx="512018" cy="382901"/>
          </a:xfrm>
          <a:prstGeom prst="line">
            <a:avLst/>
          </a:prstGeom>
          <a:noFill/>
          <a:ln w="38100">
            <a:solidFill>
              <a:srgbClr val="00B0F0"/>
            </a:solidFill>
            <a:round/>
            <a:headEnd/>
            <a:tailEnd type="triangle" w="lg" len="lg"/>
          </a:ln>
        </p:spPr>
        <p:txBody>
          <a:bodyPr wrap="none" anchor="ctr"/>
          <a:lstStyle/>
          <a:p>
            <a:pPr defTabSz="342900" fontAlgn="base">
              <a:spcBef>
                <a:spcPct val="0"/>
              </a:spcBef>
              <a:spcAft>
                <a:spcPct val="0"/>
              </a:spcAft>
              <a:defRPr/>
            </a:pPr>
            <a:endParaRPr lang="en-US" sz="1350">
              <a:solidFill>
                <a:prstClr val="black"/>
              </a:solidFill>
              <a:latin typeface="Cambria" panose="02040503050406030204" pitchFamily="18" charset="0"/>
              <a:ea typeface="Cambria" panose="02040503050406030204" pitchFamily="18" charset="0"/>
            </a:endParaRPr>
          </a:p>
        </p:txBody>
      </p:sp>
      <p:sp>
        <p:nvSpPr>
          <p:cNvPr id="25" name="Text Box 23"/>
          <p:cNvSpPr txBox="1">
            <a:spLocks noChangeArrowheads="1"/>
          </p:cNvSpPr>
          <p:nvPr/>
        </p:nvSpPr>
        <p:spPr bwMode="auto">
          <a:xfrm>
            <a:off x="3478528" y="1122846"/>
            <a:ext cx="843885" cy="553998"/>
          </a:xfrm>
          <a:prstGeom prst="rect">
            <a:avLst/>
          </a:prstGeom>
          <a:noFill/>
          <a:ln w="19050">
            <a:noFill/>
            <a:miter lim="800000"/>
            <a:headEnd/>
            <a:tailEnd/>
          </a:ln>
        </p:spPr>
        <p:txBody>
          <a:bodyPr wrap="none" anchor="ctr">
            <a:spAutoFit/>
          </a:bodyPr>
          <a:lstStyle/>
          <a:p>
            <a:pPr algn="ctr" defTabSz="342900" eaLnBrk="0" fontAlgn="base" hangingPunct="0">
              <a:spcBef>
                <a:spcPct val="0"/>
              </a:spcBef>
              <a:spcAft>
                <a:spcPct val="0"/>
              </a:spcAft>
              <a:defRPr/>
            </a:pPr>
            <a:r>
              <a:rPr lang="en-US" sz="1500" b="1" dirty="0">
                <a:solidFill>
                  <a:prstClr val="black"/>
                </a:solidFill>
                <a:latin typeface="Cambria" panose="02040503050406030204" pitchFamily="18" charset="0"/>
                <a:ea typeface="Cambria" panose="02040503050406030204" pitchFamily="18" charset="0"/>
                <a:cs typeface="Times New Roman" pitchFamily="18" charset="0"/>
              </a:rPr>
              <a:t>Earth’s</a:t>
            </a:r>
          </a:p>
          <a:p>
            <a:pPr algn="ctr" defTabSz="342900" eaLnBrk="0" fontAlgn="base" hangingPunct="0">
              <a:spcBef>
                <a:spcPct val="0"/>
              </a:spcBef>
              <a:spcAft>
                <a:spcPct val="0"/>
              </a:spcAft>
              <a:defRPr/>
            </a:pPr>
            <a:r>
              <a:rPr lang="en-US" sz="1500" b="1" dirty="0">
                <a:solidFill>
                  <a:prstClr val="black"/>
                </a:solidFill>
                <a:latin typeface="Cambria" panose="02040503050406030204" pitchFamily="18" charset="0"/>
                <a:ea typeface="Cambria" panose="02040503050406030204" pitchFamily="18" charset="0"/>
                <a:cs typeface="Times New Roman" pitchFamily="18" charset="0"/>
              </a:rPr>
              <a:t>Surface</a:t>
            </a:r>
          </a:p>
        </p:txBody>
      </p:sp>
      <p:sp>
        <p:nvSpPr>
          <p:cNvPr id="28" name="Text Box 26"/>
          <p:cNvSpPr txBox="1">
            <a:spLocks noChangeArrowheads="1"/>
          </p:cNvSpPr>
          <p:nvPr/>
        </p:nvSpPr>
        <p:spPr bwMode="auto">
          <a:xfrm>
            <a:off x="2956812" y="1665096"/>
            <a:ext cx="322524" cy="369332"/>
          </a:xfrm>
          <a:prstGeom prst="rect">
            <a:avLst/>
          </a:prstGeom>
          <a:noFill/>
          <a:ln w="19050">
            <a:noFill/>
            <a:miter lim="800000"/>
            <a:headEnd/>
            <a:tailEnd/>
          </a:ln>
        </p:spPr>
        <p:txBody>
          <a:bodyPr wrap="none" anchor="ctr">
            <a:spAutoFit/>
          </a:bodyPr>
          <a:lstStyle/>
          <a:p>
            <a:pPr algn="ctr" defTabSz="342900" eaLnBrk="0" fontAlgn="base" hangingPunct="0">
              <a:spcBef>
                <a:spcPct val="0"/>
              </a:spcBef>
              <a:spcAft>
                <a:spcPct val="0"/>
              </a:spcAft>
              <a:defRPr/>
            </a:pPr>
            <a:r>
              <a:rPr lang="en-US" b="1" dirty="0">
                <a:solidFill>
                  <a:prstClr val="black"/>
                </a:solidFill>
                <a:latin typeface="Cambria" panose="02040503050406030204" pitchFamily="18" charset="0"/>
                <a:ea typeface="Cambria" panose="02040503050406030204" pitchFamily="18" charset="0"/>
                <a:cs typeface="Times New Roman" pitchFamily="18" charset="0"/>
              </a:rPr>
              <a:t>h</a:t>
            </a:r>
            <a:endParaRPr lang="en-US" b="1" dirty="0">
              <a:solidFill>
                <a:prstClr val="black"/>
              </a:solidFill>
              <a:latin typeface="Cambria" panose="02040503050406030204" pitchFamily="18" charset="0"/>
              <a:ea typeface="Cambria" panose="02040503050406030204" pitchFamily="18" charset="0"/>
              <a:cs typeface="Times New Roman" pitchFamily="18" charset="0"/>
            </a:endParaRPr>
          </a:p>
        </p:txBody>
      </p:sp>
      <p:sp>
        <p:nvSpPr>
          <p:cNvPr id="31" name="Text Box 19"/>
          <p:cNvSpPr txBox="1">
            <a:spLocks noChangeArrowheads="1"/>
          </p:cNvSpPr>
          <p:nvPr/>
        </p:nvSpPr>
        <p:spPr bwMode="auto">
          <a:xfrm>
            <a:off x="3365471" y="4218890"/>
            <a:ext cx="1104790" cy="646331"/>
          </a:xfrm>
          <a:prstGeom prst="rect">
            <a:avLst/>
          </a:prstGeom>
          <a:noFill/>
          <a:ln w="19050">
            <a:noFill/>
            <a:miter lim="800000"/>
            <a:headEnd/>
            <a:tailEnd/>
          </a:ln>
        </p:spPr>
        <p:txBody>
          <a:bodyPr wrap="none" anchor="ctr">
            <a:spAutoFit/>
          </a:bodyPr>
          <a:lstStyle/>
          <a:p>
            <a:pPr algn="ctr" defTabSz="342900" eaLnBrk="0" fontAlgn="base" hangingPunct="0">
              <a:spcBef>
                <a:spcPct val="0"/>
              </a:spcBef>
              <a:spcAft>
                <a:spcPct val="0"/>
              </a:spcAft>
              <a:defRPr/>
            </a:pPr>
            <a:r>
              <a:rPr lang="en-US" b="1" dirty="0">
                <a:solidFill>
                  <a:prstClr val="black"/>
                </a:solidFill>
                <a:latin typeface="Cambria" panose="02040503050406030204" pitchFamily="18" charset="0"/>
                <a:ea typeface="Cambria" panose="02040503050406030204" pitchFamily="18" charset="0"/>
                <a:cs typeface="Times New Roman" pitchFamily="18" charset="0"/>
              </a:rPr>
              <a:t>GRS80</a:t>
            </a:r>
          </a:p>
          <a:p>
            <a:pPr algn="ctr" defTabSz="342900" eaLnBrk="0" fontAlgn="base" hangingPunct="0">
              <a:spcBef>
                <a:spcPct val="0"/>
              </a:spcBef>
              <a:spcAft>
                <a:spcPct val="0"/>
              </a:spcAft>
              <a:defRPr/>
            </a:pPr>
            <a:r>
              <a:rPr lang="en-US" b="1" dirty="0">
                <a:solidFill>
                  <a:prstClr val="black"/>
                </a:solidFill>
                <a:latin typeface="Cambria" panose="02040503050406030204" pitchFamily="18" charset="0"/>
                <a:ea typeface="Cambria" panose="02040503050406030204" pitchFamily="18" charset="0"/>
                <a:cs typeface="Times New Roman" pitchFamily="18" charset="0"/>
              </a:rPr>
              <a:t>ellipsoid</a:t>
            </a:r>
          </a:p>
        </p:txBody>
      </p:sp>
      <p:sp>
        <p:nvSpPr>
          <p:cNvPr id="33" name="Line 21"/>
          <p:cNvSpPr>
            <a:spLocks noChangeShapeType="1"/>
          </p:cNvSpPr>
          <p:nvPr/>
        </p:nvSpPr>
        <p:spPr bwMode="auto">
          <a:xfrm flipH="1" flipV="1">
            <a:off x="3768816" y="3758110"/>
            <a:ext cx="62807" cy="491298"/>
          </a:xfrm>
          <a:prstGeom prst="line">
            <a:avLst/>
          </a:prstGeom>
          <a:noFill/>
          <a:ln w="19050">
            <a:solidFill>
              <a:schemeClr val="tx1"/>
            </a:solidFill>
            <a:round/>
            <a:headEnd w="lg" len="med"/>
            <a:tailEnd type="triangle" w="lg" len="med"/>
          </a:ln>
        </p:spPr>
        <p:txBody>
          <a:bodyPr wrap="none" anchor="ctr"/>
          <a:lstStyle/>
          <a:p>
            <a:pPr defTabSz="342900" fontAlgn="base">
              <a:spcBef>
                <a:spcPct val="0"/>
              </a:spcBef>
              <a:spcAft>
                <a:spcPct val="0"/>
              </a:spcAft>
              <a:defRPr/>
            </a:pPr>
            <a:endParaRPr lang="en-US" sz="1350">
              <a:solidFill>
                <a:prstClr val="black"/>
              </a:solidFill>
              <a:latin typeface="Cambria" panose="02040503050406030204" pitchFamily="18" charset="0"/>
              <a:ea typeface="Cambria" panose="02040503050406030204" pitchFamily="18" charset="0"/>
            </a:endParaRPr>
          </a:p>
        </p:txBody>
      </p:sp>
      <p:sp>
        <p:nvSpPr>
          <p:cNvPr id="29" name="Line 22"/>
          <p:cNvSpPr>
            <a:spLocks noChangeShapeType="1"/>
          </p:cNvSpPr>
          <p:nvPr/>
        </p:nvSpPr>
        <p:spPr bwMode="auto">
          <a:xfrm flipH="1">
            <a:off x="3372466" y="1382228"/>
            <a:ext cx="209397" cy="199775"/>
          </a:xfrm>
          <a:prstGeom prst="line">
            <a:avLst/>
          </a:prstGeom>
          <a:noFill/>
          <a:ln w="38100">
            <a:solidFill>
              <a:srgbClr val="00B050"/>
            </a:solidFill>
            <a:round/>
            <a:headEnd/>
            <a:tailEnd type="triangle" w="lg" len="med"/>
          </a:ln>
        </p:spPr>
        <p:txBody>
          <a:bodyPr wrap="none" anchor="ctr"/>
          <a:lstStyle/>
          <a:p>
            <a:pPr defTabSz="342900" fontAlgn="base">
              <a:spcBef>
                <a:spcPct val="0"/>
              </a:spcBef>
              <a:spcAft>
                <a:spcPct val="0"/>
              </a:spcAft>
              <a:defRPr/>
            </a:pPr>
            <a:endParaRPr lang="en-US" sz="1350">
              <a:solidFill>
                <a:prstClr val="black"/>
              </a:solidFill>
              <a:latin typeface="Cambria" panose="02040503050406030204" pitchFamily="18" charset="0"/>
              <a:ea typeface="Cambria" panose="02040503050406030204" pitchFamily="18" charset="0"/>
            </a:endParaRPr>
          </a:p>
        </p:txBody>
      </p:sp>
      <p:sp>
        <p:nvSpPr>
          <p:cNvPr id="10" name="Arc 8"/>
          <p:cNvSpPr>
            <a:spLocks/>
          </p:cNvSpPr>
          <p:nvPr/>
        </p:nvSpPr>
        <p:spPr bwMode="auto">
          <a:xfrm>
            <a:off x="457829" y="1375159"/>
            <a:ext cx="3304658" cy="2354921"/>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B0F0"/>
            </a:solidFill>
            <a:round/>
            <a:headEnd/>
            <a:tailEnd/>
          </a:ln>
        </p:spPr>
        <p:txBody>
          <a:bodyPr wrap="none" anchor="ctr"/>
          <a:lstStyle/>
          <a:p>
            <a:pPr defTabSz="342900" fontAlgn="base">
              <a:spcBef>
                <a:spcPct val="0"/>
              </a:spcBef>
              <a:spcAft>
                <a:spcPct val="0"/>
              </a:spcAft>
              <a:defRPr/>
            </a:pPr>
            <a:endParaRPr lang="en-US" sz="1350">
              <a:solidFill>
                <a:prstClr val="black"/>
              </a:solidFill>
              <a:latin typeface="Cambria" panose="02040503050406030204" pitchFamily="18" charset="0"/>
              <a:ea typeface="Cambria" panose="02040503050406030204" pitchFamily="18" charset="0"/>
            </a:endParaRPr>
          </a:p>
        </p:txBody>
      </p:sp>
      <p:sp>
        <p:nvSpPr>
          <p:cNvPr id="3" name="Flowchart: Connector 2"/>
          <p:cNvSpPr/>
          <p:nvPr/>
        </p:nvSpPr>
        <p:spPr>
          <a:xfrm>
            <a:off x="3099130" y="1374316"/>
            <a:ext cx="102870" cy="102870"/>
          </a:xfrm>
          <a:prstGeom prst="flowChartConnector">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mbria" panose="02040503050406030204" pitchFamily="18" charset="0"/>
              <a:ea typeface="Cambria" panose="02040503050406030204" pitchFamily="18" charset="0"/>
            </a:endParaRPr>
          </a:p>
        </p:txBody>
      </p:sp>
      <p:sp>
        <p:nvSpPr>
          <p:cNvPr id="48" name="Flowchart: Connector 47"/>
          <p:cNvSpPr/>
          <p:nvPr/>
        </p:nvSpPr>
        <p:spPr>
          <a:xfrm>
            <a:off x="377298" y="3651213"/>
            <a:ext cx="157734" cy="157734"/>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mbria" panose="02040503050406030204" pitchFamily="18" charset="0"/>
              <a:ea typeface="Cambria" panose="02040503050406030204" pitchFamily="18" charset="0"/>
            </a:endParaRPr>
          </a:p>
        </p:txBody>
      </p:sp>
      <p:sp>
        <p:nvSpPr>
          <p:cNvPr id="22" name="Title 21"/>
          <p:cNvSpPr>
            <a:spLocks noGrp="1"/>
          </p:cNvSpPr>
          <p:nvPr>
            <p:ph type="title"/>
          </p:nvPr>
        </p:nvSpPr>
        <p:spPr>
          <a:xfrm>
            <a:off x="375006" y="227357"/>
            <a:ext cx="8229600" cy="857250"/>
          </a:xfrm>
        </p:spPr>
        <p:txBody>
          <a:bodyPr/>
          <a:lstStyle/>
          <a:p>
            <a:endParaRPr lang="en-US"/>
          </a:p>
        </p:txBody>
      </p:sp>
      <p:sp>
        <p:nvSpPr>
          <p:cNvPr id="2" name="Footer Placeholder 1"/>
          <p:cNvSpPr>
            <a:spLocks noGrp="1"/>
          </p:cNvSpPr>
          <p:nvPr>
            <p:ph type="ftr" sz="quarter" idx="11"/>
          </p:nvPr>
        </p:nvSpPr>
        <p:spPr/>
        <p:txBody>
          <a:bodyPr/>
          <a:lstStyle/>
          <a:p>
            <a:r>
              <a:rPr lang="en-US" smtClean="0"/>
              <a:t>NOAA National Geodetic Survey Webinar</a:t>
            </a:r>
            <a:endParaRPr lang="en-US"/>
          </a:p>
        </p:txBody>
      </p:sp>
      <p:pic>
        <p:nvPicPr>
          <p:cNvPr id="23" name="Google Shape;1203;p30"/>
          <p:cNvPicPr preferRelativeResize="0"/>
          <p:nvPr/>
        </p:nvPicPr>
        <p:blipFill rotWithShape="1">
          <a:blip r:embed="rId3">
            <a:alphaModFix/>
          </a:blip>
          <a:srcRect/>
          <a:stretch/>
        </p:blipFill>
        <p:spPr>
          <a:xfrm>
            <a:off x="5969900" y="1209474"/>
            <a:ext cx="2631450" cy="3100181"/>
          </a:xfrm>
          <a:prstGeom prst="rect">
            <a:avLst/>
          </a:prstGeom>
          <a:noFill/>
          <a:ln w="952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649173491"/>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The Geoid, and Heights</a:t>
            </a:r>
          </a:p>
        </p:txBody>
      </p:sp>
      <p:sp>
        <p:nvSpPr>
          <p:cNvPr id="9" name="Freeform 8"/>
          <p:cNvSpPr/>
          <p:nvPr/>
        </p:nvSpPr>
        <p:spPr>
          <a:xfrm>
            <a:off x="1485901" y="3201603"/>
            <a:ext cx="4877089" cy="44916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1" name="Freeform 10"/>
          <p:cNvSpPr/>
          <p:nvPr/>
        </p:nvSpPr>
        <p:spPr>
          <a:xfrm>
            <a:off x="1490951" y="4080831"/>
            <a:ext cx="4872038" cy="287036"/>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2" name="TextBox 11"/>
          <p:cNvSpPr txBox="1"/>
          <p:nvPr/>
        </p:nvSpPr>
        <p:spPr>
          <a:xfrm>
            <a:off x="6461607" y="2605280"/>
            <a:ext cx="1381789" cy="369332"/>
          </a:xfrm>
          <a:prstGeom prst="rect">
            <a:avLst/>
          </a:prstGeom>
          <a:noFill/>
        </p:spPr>
        <p:txBody>
          <a:bodyPr wrap="none" rtlCol="0">
            <a:spAutoFit/>
          </a:bodyPr>
          <a:lstStyle/>
          <a:p>
            <a:r>
              <a:rPr lang="en-US" b="1" dirty="0">
                <a:latin typeface="Times New Roman" panose="02020603050405020304" pitchFamily="18" charset="0"/>
              </a:rPr>
              <a:t>Topography</a:t>
            </a:r>
          </a:p>
        </p:txBody>
      </p:sp>
      <p:sp>
        <p:nvSpPr>
          <p:cNvPr id="13" name="TextBox 12"/>
          <p:cNvSpPr txBox="1"/>
          <p:nvPr/>
        </p:nvSpPr>
        <p:spPr>
          <a:xfrm>
            <a:off x="6415260" y="3384116"/>
            <a:ext cx="1152880" cy="369332"/>
          </a:xfrm>
          <a:prstGeom prst="rect">
            <a:avLst/>
          </a:prstGeom>
          <a:noFill/>
        </p:spPr>
        <p:txBody>
          <a:bodyPr wrap="none" rtlCol="0">
            <a:spAutoFit/>
          </a:bodyPr>
          <a:lstStyle/>
          <a:p>
            <a:r>
              <a:rPr lang="en-US" b="1" dirty="0">
                <a:latin typeface="Times New Roman" panose="02020603050405020304" pitchFamily="18" charset="0"/>
              </a:rPr>
              <a:t>The geoid</a:t>
            </a:r>
          </a:p>
        </p:txBody>
      </p:sp>
      <p:sp>
        <p:nvSpPr>
          <p:cNvPr id="14" name="TextBox 13"/>
          <p:cNvSpPr txBox="1"/>
          <p:nvPr/>
        </p:nvSpPr>
        <p:spPr>
          <a:xfrm>
            <a:off x="6362990" y="3926146"/>
            <a:ext cx="1120884" cy="646331"/>
          </a:xfrm>
          <a:prstGeom prst="rect">
            <a:avLst/>
          </a:prstGeom>
          <a:noFill/>
        </p:spPr>
        <p:txBody>
          <a:bodyPr wrap="none" rtlCol="0">
            <a:spAutoFit/>
          </a:bodyPr>
          <a:lstStyle/>
          <a:p>
            <a:r>
              <a:rPr lang="en-US" b="1" dirty="0">
                <a:latin typeface="Times New Roman" panose="02020603050405020304" pitchFamily="18" charset="0"/>
              </a:rPr>
              <a:t>A chosen </a:t>
            </a:r>
          </a:p>
          <a:p>
            <a:r>
              <a:rPr lang="en-US" b="1" dirty="0">
                <a:latin typeface="Times New Roman" panose="02020603050405020304" pitchFamily="18" charset="0"/>
              </a:rPr>
              <a:t>ellipsoid</a:t>
            </a:r>
          </a:p>
        </p:txBody>
      </p:sp>
      <p:cxnSp>
        <p:nvCxnSpPr>
          <p:cNvPr id="16" name="Straight Arrow Connector 15"/>
          <p:cNvCxnSpPr/>
          <p:nvPr/>
        </p:nvCxnSpPr>
        <p:spPr>
          <a:xfrm flipV="1">
            <a:off x="4313419" y="2428408"/>
            <a:ext cx="11243" cy="1652423"/>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784195" y="895437"/>
            <a:ext cx="441146" cy="646331"/>
          </a:xfrm>
          <a:prstGeom prst="rect">
            <a:avLst/>
          </a:prstGeom>
          <a:noFill/>
        </p:spPr>
        <p:txBody>
          <a:bodyPr wrap="none" rtlCol="0">
            <a:spAutoFit/>
          </a:bodyPr>
          <a:lstStyle/>
          <a:p>
            <a:r>
              <a:rPr lang="en-US" sz="3600" b="1" dirty="0">
                <a:solidFill>
                  <a:schemeClr val="accent6"/>
                </a:solidFill>
                <a:latin typeface="Times New Roman" panose="02020603050405020304" pitchFamily="18" charset="0"/>
              </a:rPr>
              <a:t>h</a:t>
            </a:r>
          </a:p>
        </p:txBody>
      </p:sp>
      <p:sp>
        <p:nvSpPr>
          <p:cNvPr id="19" name="TextBox 18"/>
          <p:cNvSpPr txBox="1"/>
          <p:nvPr/>
        </p:nvSpPr>
        <p:spPr>
          <a:xfrm>
            <a:off x="5519598" y="916132"/>
            <a:ext cx="2351926" cy="923330"/>
          </a:xfrm>
          <a:prstGeom prst="rect">
            <a:avLst/>
          </a:prstGeom>
          <a:noFill/>
        </p:spPr>
        <p:txBody>
          <a:bodyPr wrap="none" rtlCol="0">
            <a:spAutoFit/>
          </a:bodyPr>
          <a:lstStyle/>
          <a:p>
            <a:r>
              <a:rPr lang="en-US" b="1" dirty="0">
                <a:solidFill>
                  <a:schemeClr val="accent6"/>
                </a:solidFill>
                <a:latin typeface="Times New Roman" panose="02020603050405020304" pitchFamily="18" charset="0"/>
              </a:rPr>
              <a:t>h</a:t>
            </a:r>
            <a:r>
              <a:rPr lang="en-US" b="1" dirty="0">
                <a:latin typeface="Times New Roman" panose="02020603050405020304" pitchFamily="18" charset="0"/>
              </a:rPr>
              <a:t>: </a:t>
            </a:r>
            <a:r>
              <a:rPr lang="en-US" b="1" dirty="0">
                <a:latin typeface="Times New Roman" panose="02020603050405020304" pitchFamily="18" charset="0"/>
              </a:rPr>
              <a:t>ellipsoidal </a:t>
            </a:r>
            <a:r>
              <a:rPr lang="en-US" b="1" dirty="0">
                <a:latin typeface="Times New Roman" panose="02020603050405020304" pitchFamily="18" charset="0"/>
              </a:rPr>
              <a:t>height</a:t>
            </a:r>
          </a:p>
          <a:p>
            <a:r>
              <a:rPr lang="en-US" b="1" dirty="0">
                <a:solidFill>
                  <a:srgbClr val="00B050"/>
                </a:solidFill>
                <a:latin typeface="Times New Roman" panose="02020603050405020304" pitchFamily="18" charset="0"/>
              </a:rPr>
              <a:t>H</a:t>
            </a:r>
            <a:r>
              <a:rPr lang="en-US" b="1" dirty="0">
                <a:latin typeface="Times New Roman" panose="02020603050405020304" pitchFamily="18" charset="0"/>
              </a:rPr>
              <a:t>: orthometric height</a:t>
            </a:r>
          </a:p>
          <a:p>
            <a:r>
              <a:rPr lang="en-US" b="1" dirty="0">
                <a:solidFill>
                  <a:srgbClr val="7030A0"/>
                </a:solidFill>
                <a:latin typeface="Times New Roman" panose="02020603050405020304" pitchFamily="18" charset="0"/>
              </a:rPr>
              <a:t>N</a:t>
            </a:r>
            <a:r>
              <a:rPr lang="en-US" b="1" dirty="0">
                <a:latin typeface="Times New Roman" panose="02020603050405020304" pitchFamily="18" charset="0"/>
              </a:rPr>
              <a:t>: geoid undulation</a:t>
            </a:r>
          </a:p>
        </p:txBody>
      </p:sp>
      <p:sp>
        <p:nvSpPr>
          <p:cNvPr id="20" name="Rectangle 19"/>
          <p:cNvSpPr/>
          <p:nvPr/>
        </p:nvSpPr>
        <p:spPr>
          <a:xfrm>
            <a:off x="3666957" y="2754549"/>
            <a:ext cx="473206" cy="715581"/>
          </a:xfrm>
          <a:prstGeom prst="rect">
            <a:avLst/>
          </a:prstGeom>
        </p:spPr>
        <p:txBody>
          <a:bodyPr wrap="none">
            <a:spAutoFit/>
          </a:bodyPr>
          <a:lstStyle/>
          <a:p>
            <a:r>
              <a:rPr lang="en-US" sz="4050" b="1" dirty="0">
                <a:solidFill>
                  <a:schemeClr val="accent6"/>
                </a:solidFill>
                <a:latin typeface="Times New Roman" panose="02020603050405020304" pitchFamily="18" charset="0"/>
              </a:rPr>
              <a:t>h</a:t>
            </a:r>
            <a:endParaRPr lang="en-US" sz="4050" dirty="0">
              <a:solidFill>
                <a:schemeClr val="accent6"/>
              </a:solidFill>
              <a:latin typeface="Times New Roman" panose="02020603050405020304" pitchFamily="18" charset="0"/>
            </a:endParaRPr>
          </a:p>
        </p:txBody>
      </p:sp>
      <p:cxnSp>
        <p:nvCxnSpPr>
          <p:cNvPr id="22" name="Straight Arrow Connector 21"/>
          <p:cNvCxnSpPr/>
          <p:nvPr/>
        </p:nvCxnSpPr>
        <p:spPr>
          <a:xfrm flipV="1">
            <a:off x="4364014" y="3557241"/>
            <a:ext cx="9743" cy="52359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465196" y="3600339"/>
            <a:ext cx="461986" cy="553998"/>
          </a:xfrm>
          <a:prstGeom prst="rect">
            <a:avLst/>
          </a:prstGeom>
        </p:spPr>
        <p:txBody>
          <a:bodyPr wrap="none">
            <a:spAutoFit/>
          </a:bodyPr>
          <a:lstStyle/>
          <a:p>
            <a:r>
              <a:rPr lang="en-US" sz="3000" b="1" dirty="0">
                <a:solidFill>
                  <a:srgbClr val="7030A0"/>
                </a:solidFill>
                <a:latin typeface="Times New Roman" panose="02020603050405020304" pitchFamily="18" charset="0"/>
              </a:rPr>
              <a:t>N</a:t>
            </a:r>
            <a:endParaRPr lang="en-US" sz="3000" dirty="0">
              <a:solidFill>
                <a:srgbClr val="7030A0"/>
              </a:solidFill>
              <a:latin typeface="Times New Roman" panose="02020603050405020304" pitchFamily="18" charset="0"/>
            </a:endParaRPr>
          </a:p>
        </p:txBody>
      </p:sp>
      <p:cxnSp>
        <p:nvCxnSpPr>
          <p:cNvPr id="26" name="Straight Arrow Connector 25"/>
          <p:cNvCxnSpPr/>
          <p:nvPr/>
        </p:nvCxnSpPr>
        <p:spPr>
          <a:xfrm flipV="1">
            <a:off x="4372320" y="2437486"/>
            <a:ext cx="7212" cy="1119755"/>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1548634" y="1595100"/>
            <a:ext cx="4968575" cy="1214543"/>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29" name="Rectangle 28"/>
          <p:cNvSpPr/>
          <p:nvPr/>
        </p:nvSpPr>
        <p:spPr>
          <a:xfrm>
            <a:off x="4431803" y="2754548"/>
            <a:ext cx="484428" cy="553998"/>
          </a:xfrm>
          <a:prstGeom prst="rect">
            <a:avLst/>
          </a:prstGeom>
        </p:spPr>
        <p:txBody>
          <a:bodyPr wrap="none">
            <a:spAutoFit/>
          </a:bodyPr>
          <a:lstStyle/>
          <a:p>
            <a:r>
              <a:rPr lang="en-US" sz="3000" b="1" dirty="0">
                <a:solidFill>
                  <a:srgbClr val="00B050"/>
                </a:solidFill>
                <a:latin typeface="Times New Roman" panose="02020603050405020304" pitchFamily="18" charset="0"/>
              </a:rPr>
              <a:t>H</a:t>
            </a:r>
            <a:endParaRPr lang="en-US" sz="3000" dirty="0">
              <a:solidFill>
                <a:srgbClr val="00B050"/>
              </a:solidFill>
              <a:latin typeface="Times New Roman" panose="02020603050405020304" pitchFamily="18" charset="0"/>
            </a:endParaRPr>
          </a:p>
        </p:txBody>
      </p:sp>
      <p:sp>
        <p:nvSpPr>
          <p:cNvPr id="35" name="Rectangle 34"/>
          <p:cNvSpPr/>
          <p:nvPr/>
        </p:nvSpPr>
        <p:spPr>
          <a:xfrm>
            <a:off x="2205224" y="905472"/>
            <a:ext cx="922047"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00B050"/>
                </a:solidFill>
                <a:latin typeface="Times New Roman" panose="02020603050405020304" pitchFamily="18" charset="0"/>
              </a:rPr>
              <a:t>H</a:t>
            </a:r>
            <a:endParaRPr lang="en-US" sz="3600" b="1" dirty="0">
              <a:solidFill>
                <a:srgbClr val="7030A0"/>
              </a:solidFill>
              <a:latin typeface="Times New Roman" panose="02020603050405020304" pitchFamily="18" charset="0"/>
            </a:endParaRPr>
          </a:p>
        </p:txBody>
      </p:sp>
      <p:sp>
        <p:nvSpPr>
          <p:cNvPr id="36" name="Rectangle 35"/>
          <p:cNvSpPr/>
          <p:nvPr/>
        </p:nvSpPr>
        <p:spPr>
          <a:xfrm>
            <a:off x="2992942" y="901049"/>
            <a:ext cx="896399"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7030A0"/>
                </a:solidFill>
                <a:latin typeface="Times New Roman" panose="02020603050405020304" pitchFamily="18" charset="0"/>
              </a:rPr>
              <a:t>N</a:t>
            </a:r>
          </a:p>
        </p:txBody>
      </p:sp>
      <p:sp>
        <p:nvSpPr>
          <p:cNvPr id="3" name="Footer Placeholder 2"/>
          <p:cNvSpPr>
            <a:spLocks noGrp="1"/>
          </p:cNvSpPr>
          <p:nvPr>
            <p:ph type="ftr" sz="quarter" idx="11"/>
          </p:nvPr>
        </p:nvSpPr>
        <p:spPr/>
        <p:txBody>
          <a:bodyPr/>
          <a:lstStyle/>
          <a:p>
            <a:r>
              <a:rPr lang="en-US" smtClean="0"/>
              <a:t>NOAA National Geodetic Survey Webinar</a:t>
            </a:r>
            <a:endParaRPr lang="en-US"/>
          </a:p>
        </p:txBody>
      </p:sp>
    </p:spTree>
    <p:extLst>
      <p:ext uri="{BB962C8B-B14F-4D97-AF65-F5344CB8AC3E}">
        <p14:creationId xmlns:p14="http://schemas.microsoft.com/office/powerpoint/2010/main" val="113467852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9">
                                            <p:txEl>
                                              <p:pRg st="1" end="1"/>
                                            </p:txEl>
                                          </p:spTgt>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p:bldP spid="20" grpId="0"/>
      <p:bldP spid="25" grpId="0"/>
      <p:bldP spid="28" grpId="0" animBg="1"/>
      <p:bldP spid="29"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p:cNvSpPr>
            <a:spLocks noGrp="1"/>
          </p:cNvSpPr>
          <p:nvPr>
            <p:ph type="title"/>
          </p:nvPr>
        </p:nvSpPr>
        <p:spPr>
          <a:xfrm>
            <a:off x="503434" y="83526"/>
            <a:ext cx="8137132" cy="857250"/>
          </a:xfrm>
        </p:spPr>
        <p:txBody>
          <a:bodyPr>
            <a:normAutofit/>
          </a:bodyPr>
          <a:lstStyle/>
          <a:p>
            <a:r>
              <a:rPr lang="en-US" altLang="en-US" sz="2000" dirty="0">
                <a:latin typeface="Arial" panose="020B0604020202020204" pitchFamily="34" charset="0"/>
                <a:cs typeface="Arial" panose="020B0604020202020204" pitchFamily="34" charset="0"/>
              </a:rPr>
              <a:t>Gravity for the Redefinition of the American Vertical Datum (GRAV-D)</a:t>
            </a:r>
          </a:p>
        </p:txBody>
      </p:sp>
      <p:sp>
        <p:nvSpPr>
          <p:cNvPr id="122885" name="TextBox 1"/>
          <p:cNvSpPr txBox="1">
            <a:spLocks noChangeArrowheads="1"/>
          </p:cNvSpPr>
          <p:nvPr/>
        </p:nvSpPr>
        <p:spPr bwMode="auto">
          <a:xfrm>
            <a:off x="7457570" y="909574"/>
            <a:ext cx="1537097" cy="1200329"/>
          </a:xfrm>
          <a:prstGeom prst="rect">
            <a:avLst/>
          </a:prstGeom>
          <a:solidFill>
            <a:schemeClr val="bg2"/>
          </a:solidFill>
          <a:ln w="15875">
            <a:solidFill>
              <a:srgbClr val="FF0000"/>
            </a:solidFill>
            <a:miter lim="800000"/>
            <a:headEnd/>
            <a:tailEnd/>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en-US" sz="1200" dirty="0">
                <a:cs typeface="Arial" panose="020B0604020202020204" pitchFamily="34" charset="0"/>
              </a:rPr>
              <a:t>10 km data lines</a:t>
            </a:r>
          </a:p>
          <a:p>
            <a:pPr eaLnBrk="1" hangingPunct="1">
              <a:spcBef>
                <a:spcPct val="0"/>
              </a:spcBef>
            </a:pPr>
            <a:r>
              <a:rPr lang="en-US" altLang="en-US" sz="1200" dirty="0">
                <a:cs typeface="Arial" panose="020B0604020202020204" pitchFamily="34" charset="0"/>
              </a:rPr>
              <a:t>70 km cross lines</a:t>
            </a:r>
          </a:p>
          <a:p>
            <a:pPr eaLnBrk="1" hangingPunct="1">
              <a:spcBef>
                <a:spcPct val="0"/>
              </a:spcBef>
            </a:pPr>
            <a:r>
              <a:rPr lang="en-US" altLang="en-US" sz="1200" dirty="0">
                <a:cs typeface="Arial" panose="020B0604020202020204" pitchFamily="34" charset="0"/>
              </a:rPr>
              <a:t>20,000 </a:t>
            </a:r>
            <a:r>
              <a:rPr lang="en-US" altLang="en-US" sz="1200" dirty="0" err="1">
                <a:cs typeface="Arial" panose="020B0604020202020204" pitchFamily="34" charset="0"/>
              </a:rPr>
              <a:t>ft</a:t>
            </a:r>
            <a:r>
              <a:rPr lang="en-US" altLang="en-US" sz="1200" dirty="0">
                <a:cs typeface="Arial" panose="020B0604020202020204" pitchFamily="34" charset="0"/>
              </a:rPr>
              <a:t> altitude</a:t>
            </a:r>
          </a:p>
          <a:p>
            <a:pPr eaLnBrk="1" hangingPunct="1">
              <a:spcBef>
                <a:spcPct val="0"/>
              </a:spcBef>
            </a:pPr>
            <a:r>
              <a:rPr lang="en-US" altLang="en-US" sz="1200" dirty="0">
                <a:cs typeface="Arial" panose="020B0604020202020204" pitchFamily="34" charset="0"/>
              </a:rPr>
              <a:t>230 </a:t>
            </a:r>
            <a:r>
              <a:rPr lang="en-US" altLang="en-US" sz="1200" dirty="0" err="1">
                <a:cs typeface="Arial" panose="020B0604020202020204" pitchFamily="34" charset="0"/>
              </a:rPr>
              <a:t>kt</a:t>
            </a:r>
            <a:r>
              <a:rPr lang="en-US" altLang="en-US" sz="1200" dirty="0">
                <a:cs typeface="Arial" panose="020B0604020202020204" pitchFamily="34" charset="0"/>
              </a:rPr>
              <a:t> flight speed</a:t>
            </a:r>
          </a:p>
        </p:txBody>
      </p:sp>
      <p:pic>
        <p:nvPicPr>
          <p:cNvPr id="12288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66" y="3010333"/>
            <a:ext cx="1636108" cy="169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ounded Rectangle 5"/>
          <p:cNvSpPr>
            <a:spLocks noChangeArrowheads="1"/>
          </p:cNvSpPr>
          <p:nvPr/>
        </p:nvSpPr>
        <p:spPr bwMode="auto">
          <a:xfrm>
            <a:off x="46871" y="1109972"/>
            <a:ext cx="1639559" cy="1129794"/>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cs typeface="Arial" panose="020B0604020202020204" pitchFamily="34" charset="0"/>
            </a:endParaRPr>
          </a:p>
        </p:txBody>
      </p:sp>
      <p:pic>
        <p:nvPicPr>
          <p:cNvPr id="12288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70" y="2132811"/>
            <a:ext cx="1097280" cy="94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t>NOAA National Geodetic Survey Webinar</a:t>
            </a:r>
            <a:endParaRPr lang="en-US"/>
          </a:p>
        </p:txBody>
      </p:sp>
      <p:pic>
        <p:nvPicPr>
          <p:cNvPr id="3" name="Picture 2"/>
          <p:cNvPicPr>
            <a:picLocks noChangeAspect="1"/>
          </p:cNvPicPr>
          <p:nvPr/>
        </p:nvPicPr>
        <p:blipFill>
          <a:blip r:embed="rId6"/>
          <a:stretch>
            <a:fillRect/>
          </a:stretch>
        </p:blipFill>
        <p:spPr>
          <a:xfrm>
            <a:off x="1789318" y="940776"/>
            <a:ext cx="5565364" cy="3762299"/>
          </a:xfrm>
          <a:prstGeom prst="rect">
            <a:avLst/>
          </a:prstGeom>
          <a:ln>
            <a:solidFill>
              <a:srgbClr val="002060"/>
            </a:solidFill>
          </a:ln>
        </p:spPr>
      </p:pic>
      <p:pic>
        <p:nvPicPr>
          <p:cNvPr id="4" name="Picture 3"/>
          <p:cNvPicPr>
            <a:picLocks noChangeAspect="1"/>
          </p:cNvPicPr>
          <p:nvPr/>
        </p:nvPicPr>
        <p:blipFill>
          <a:blip r:embed="rId7"/>
          <a:stretch>
            <a:fillRect/>
          </a:stretch>
        </p:blipFill>
        <p:spPr>
          <a:xfrm>
            <a:off x="1789318" y="3373072"/>
            <a:ext cx="1427536" cy="1330003"/>
          </a:xfrm>
          <a:prstGeom prst="rect">
            <a:avLst/>
          </a:prstGeom>
          <a:ln>
            <a:solidFill>
              <a:srgbClr val="002060"/>
            </a:solidFill>
          </a:ln>
        </p:spPr>
      </p:pic>
      <p:pic>
        <p:nvPicPr>
          <p:cNvPr id="5" name="Picture 4"/>
          <p:cNvPicPr>
            <a:picLocks noChangeAspect="1"/>
          </p:cNvPicPr>
          <p:nvPr/>
        </p:nvPicPr>
        <p:blipFill>
          <a:blip r:embed="rId8"/>
          <a:stretch>
            <a:fillRect/>
          </a:stretch>
        </p:blipFill>
        <p:spPr>
          <a:xfrm>
            <a:off x="3319742" y="3883818"/>
            <a:ext cx="1097280" cy="823897"/>
          </a:xfrm>
          <a:prstGeom prst="rect">
            <a:avLst/>
          </a:prstGeom>
          <a:ln>
            <a:solidFill>
              <a:srgbClr val="002060"/>
            </a:solidFill>
          </a:ln>
        </p:spPr>
      </p:pic>
      <p:pic>
        <p:nvPicPr>
          <p:cNvPr id="6" name="Picture 5"/>
          <p:cNvPicPr>
            <a:picLocks noChangeAspect="1"/>
          </p:cNvPicPr>
          <p:nvPr/>
        </p:nvPicPr>
        <p:blipFill>
          <a:blip r:embed="rId9"/>
          <a:stretch>
            <a:fillRect/>
          </a:stretch>
        </p:blipFill>
        <p:spPr>
          <a:xfrm>
            <a:off x="4519910" y="4006797"/>
            <a:ext cx="1182996" cy="696278"/>
          </a:xfrm>
          <a:prstGeom prst="rect">
            <a:avLst/>
          </a:prstGeom>
          <a:ln>
            <a:solidFill>
              <a:srgbClr val="002060"/>
            </a:solidFill>
          </a:ln>
        </p:spPr>
      </p:pic>
      <p:pic>
        <p:nvPicPr>
          <p:cNvPr id="7" name="Picture 6"/>
          <p:cNvPicPr>
            <a:picLocks noChangeAspect="1"/>
          </p:cNvPicPr>
          <p:nvPr/>
        </p:nvPicPr>
        <p:blipFill>
          <a:blip r:embed="rId10"/>
          <a:stretch>
            <a:fillRect/>
          </a:stretch>
        </p:blipFill>
        <p:spPr>
          <a:xfrm>
            <a:off x="5805795" y="4057247"/>
            <a:ext cx="745658" cy="650468"/>
          </a:xfrm>
          <a:prstGeom prst="rect">
            <a:avLst/>
          </a:prstGeom>
          <a:ln>
            <a:solidFill>
              <a:srgbClr val="002060"/>
            </a:solidFill>
          </a:ln>
        </p:spPr>
      </p:pic>
      <p:sp>
        <p:nvSpPr>
          <p:cNvPr id="8" name="TextBox 7"/>
          <p:cNvSpPr txBox="1"/>
          <p:nvPr/>
        </p:nvSpPr>
        <p:spPr>
          <a:xfrm>
            <a:off x="3319742" y="4469258"/>
            <a:ext cx="481696" cy="215444"/>
          </a:xfrm>
          <a:prstGeom prst="rect">
            <a:avLst/>
          </a:prstGeom>
          <a:noFill/>
        </p:spPr>
        <p:txBody>
          <a:bodyPr wrap="square" rtlCol="0">
            <a:spAutoFit/>
          </a:bodyPr>
          <a:lstStyle/>
          <a:p>
            <a:r>
              <a:rPr lang="en-US" sz="800" dirty="0" smtClean="0"/>
              <a:t>Hawaii</a:t>
            </a:r>
            <a:endParaRPr lang="en-US" sz="800" dirty="0"/>
          </a:p>
        </p:txBody>
      </p:sp>
      <p:sp>
        <p:nvSpPr>
          <p:cNvPr id="17" name="TextBox 16"/>
          <p:cNvSpPr txBox="1"/>
          <p:nvPr/>
        </p:nvSpPr>
        <p:spPr>
          <a:xfrm>
            <a:off x="2384058" y="4492271"/>
            <a:ext cx="481696" cy="215444"/>
          </a:xfrm>
          <a:prstGeom prst="rect">
            <a:avLst/>
          </a:prstGeom>
          <a:noFill/>
        </p:spPr>
        <p:txBody>
          <a:bodyPr wrap="square" rtlCol="0">
            <a:spAutoFit/>
          </a:bodyPr>
          <a:lstStyle/>
          <a:p>
            <a:r>
              <a:rPr lang="en-US" sz="800" dirty="0" smtClean="0"/>
              <a:t>Alaska</a:t>
            </a:r>
            <a:endParaRPr lang="en-US" sz="800" dirty="0"/>
          </a:p>
        </p:txBody>
      </p:sp>
      <p:sp>
        <p:nvSpPr>
          <p:cNvPr id="18" name="TextBox 17"/>
          <p:cNvSpPr txBox="1"/>
          <p:nvPr/>
        </p:nvSpPr>
        <p:spPr>
          <a:xfrm>
            <a:off x="4552831" y="4492271"/>
            <a:ext cx="1005488" cy="215444"/>
          </a:xfrm>
          <a:prstGeom prst="rect">
            <a:avLst/>
          </a:prstGeom>
          <a:noFill/>
        </p:spPr>
        <p:txBody>
          <a:bodyPr wrap="square" rtlCol="0">
            <a:spAutoFit/>
          </a:bodyPr>
          <a:lstStyle/>
          <a:p>
            <a:r>
              <a:rPr lang="en-US" sz="800" dirty="0" smtClean="0"/>
              <a:t>American Samoa</a:t>
            </a:r>
            <a:endParaRPr lang="en-US" sz="800" dirty="0"/>
          </a:p>
        </p:txBody>
      </p:sp>
      <p:sp>
        <p:nvSpPr>
          <p:cNvPr id="19" name="TextBox 18"/>
          <p:cNvSpPr txBox="1"/>
          <p:nvPr/>
        </p:nvSpPr>
        <p:spPr>
          <a:xfrm>
            <a:off x="5805794" y="4506467"/>
            <a:ext cx="831312" cy="215444"/>
          </a:xfrm>
          <a:prstGeom prst="rect">
            <a:avLst/>
          </a:prstGeom>
          <a:noFill/>
        </p:spPr>
        <p:txBody>
          <a:bodyPr wrap="square" rtlCol="0">
            <a:spAutoFit/>
          </a:bodyPr>
          <a:lstStyle/>
          <a:p>
            <a:r>
              <a:rPr lang="en-US" sz="800" dirty="0" smtClean="0"/>
              <a:t>Guam &amp; CNMI</a:t>
            </a:r>
            <a:endParaRPr lang="en-US" sz="800" dirty="0"/>
          </a:p>
        </p:txBody>
      </p:sp>
    </p:spTree>
    <p:extLst>
      <p:ext uri="{BB962C8B-B14F-4D97-AF65-F5344CB8AC3E}">
        <p14:creationId xmlns:p14="http://schemas.microsoft.com/office/powerpoint/2010/main" val="3222251020"/>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40" name="Picture 4" descr="https://beta.ngs.noaa.gov/GEOID/xGEOID20/maps/xGeoid20_Webp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9046" y="0"/>
            <a:ext cx="6585908" cy="508911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NOAA National Geodetic Survey Webinar</a:t>
            </a:r>
            <a:endParaRPr lang="en-US"/>
          </a:p>
        </p:txBody>
      </p:sp>
    </p:spTree>
    <p:extLst>
      <p:ext uri="{BB962C8B-B14F-4D97-AF65-F5344CB8AC3E}">
        <p14:creationId xmlns:p14="http://schemas.microsoft.com/office/powerpoint/2010/main" val="3942034533"/>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latin typeface="Arial" panose="020B0604020202020204" pitchFamily="34" charset="0"/>
                <a:cs typeface="Arial" panose="020B0604020202020204" pitchFamily="34" charset="0"/>
              </a:rPr>
              <a:t>Three Gridded Regions</a:t>
            </a:r>
          </a:p>
        </p:txBody>
      </p:sp>
      <p:sp>
        <p:nvSpPr>
          <p:cNvPr id="5" name="Footer Placeholder 4"/>
          <p:cNvSpPr>
            <a:spLocks noGrp="1"/>
          </p:cNvSpPr>
          <p:nvPr>
            <p:ph type="ftr" sz="quarter" idx="11"/>
          </p:nvPr>
        </p:nvSpPr>
        <p:spPr/>
        <p:txBody>
          <a:bodyPr/>
          <a:lstStyle/>
          <a:p>
            <a:pPr>
              <a:defRPr/>
            </a:pPr>
            <a:r>
              <a:rPr lang="en-US" smtClean="0"/>
              <a:t>NOAA National Geodetic Survey Webinar</a:t>
            </a:r>
            <a:endParaRPr lang="en-US"/>
          </a:p>
        </p:txBody>
      </p:sp>
      <p:sp>
        <p:nvSpPr>
          <p:cNvPr id="10" name="TextBox 9"/>
          <p:cNvSpPr txBox="1"/>
          <p:nvPr/>
        </p:nvSpPr>
        <p:spPr>
          <a:xfrm>
            <a:off x="1705533" y="1119511"/>
            <a:ext cx="1453618" cy="715581"/>
          </a:xfrm>
          <a:prstGeom prst="rect">
            <a:avLst/>
          </a:prstGeom>
          <a:noFill/>
        </p:spPr>
        <p:txBody>
          <a:bodyPr wrap="square" rtlCol="0">
            <a:spAutoFit/>
          </a:bodyPr>
          <a:lstStyle/>
          <a:p>
            <a:r>
              <a:rPr lang="en-US" sz="1350" dirty="0">
                <a:latin typeface="Times New Roman" panose="02020603050405020304" pitchFamily="18" charset="0"/>
              </a:rPr>
              <a:t>“North American region”</a:t>
            </a:r>
          </a:p>
          <a:p>
            <a:r>
              <a:rPr lang="en-US" sz="1350" dirty="0">
                <a:latin typeface="Times New Roman" panose="02020603050405020304" pitchFamily="18" charset="0"/>
              </a:rPr>
              <a:t>¼ of the Earth</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357" y="1171575"/>
            <a:ext cx="2797286" cy="2161540"/>
          </a:xfrm>
          <a:prstGeom prst="rect">
            <a:avLst/>
          </a:prstGeom>
        </p:spPr>
      </p:pic>
      <p:sp>
        <p:nvSpPr>
          <p:cNvPr id="11" name="TextBox 10"/>
          <p:cNvSpPr txBox="1"/>
          <p:nvPr/>
        </p:nvSpPr>
        <p:spPr>
          <a:xfrm>
            <a:off x="5714474" y="4287493"/>
            <a:ext cx="1747594" cy="300082"/>
          </a:xfrm>
          <a:prstGeom prst="rect">
            <a:avLst/>
          </a:prstGeom>
          <a:noFill/>
        </p:spPr>
        <p:txBody>
          <a:bodyPr wrap="none" rtlCol="0">
            <a:spAutoFit/>
          </a:bodyPr>
          <a:lstStyle/>
          <a:p>
            <a:r>
              <a:rPr lang="en-US" sz="1350" dirty="0">
                <a:latin typeface="Times New Roman" panose="02020603050405020304" pitchFamily="18" charset="0"/>
              </a:rPr>
              <a:t>“Guam/CNMI region”</a:t>
            </a:r>
          </a:p>
        </p:txBody>
      </p:sp>
      <p:sp>
        <p:nvSpPr>
          <p:cNvPr id="12" name="TextBox 11"/>
          <p:cNvSpPr txBox="1"/>
          <p:nvPr/>
        </p:nvSpPr>
        <p:spPr>
          <a:xfrm>
            <a:off x="1495138" y="4311856"/>
            <a:ext cx="2021707" cy="300082"/>
          </a:xfrm>
          <a:prstGeom prst="rect">
            <a:avLst/>
          </a:prstGeom>
          <a:noFill/>
        </p:spPr>
        <p:txBody>
          <a:bodyPr wrap="none" rtlCol="0">
            <a:spAutoFit/>
          </a:bodyPr>
          <a:lstStyle/>
          <a:p>
            <a:r>
              <a:rPr lang="en-US" sz="1350" dirty="0">
                <a:latin typeface="Times New Roman" panose="02020603050405020304" pitchFamily="18" charset="0"/>
              </a:rPr>
              <a:t>“American Samoa region”</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518" y="2257426"/>
            <a:ext cx="2749493" cy="212460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850" y="1746267"/>
            <a:ext cx="1963462" cy="2540950"/>
          </a:xfrm>
          <a:prstGeom prst="rect">
            <a:avLst/>
          </a:prstGeom>
        </p:spPr>
      </p:pic>
    </p:spTree>
    <p:extLst>
      <p:ext uri="{BB962C8B-B14F-4D97-AF65-F5344CB8AC3E}">
        <p14:creationId xmlns:p14="http://schemas.microsoft.com/office/powerpoint/2010/main" val="184308626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Arial" panose="020B0604020202020204" pitchFamily="34" charset="0"/>
                <a:cs typeface="Arial" panose="020B0604020202020204" pitchFamily="34" charset="0"/>
              </a:rPr>
              <a:t>Next up: IGLD</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NOAA National Geodetic Survey Webinar</a:t>
            </a:r>
            <a:endParaRPr lang="en-US"/>
          </a:p>
        </p:txBody>
      </p:sp>
    </p:spTree>
    <p:extLst>
      <p:ext uri="{BB962C8B-B14F-4D97-AF65-F5344CB8AC3E}">
        <p14:creationId xmlns:p14="http://schemas.microsoft.com/office/powerpoint/2010/main" val="3738395302"/>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4313"/>
            <a:ext cx="7772400" cy="1021556"/>
          </a:xfrm>
        </p:spPr>
        <p:txBody>
          <a:bodyPr>
            <a:normAutofit fontScale="90000"/>
          </a:bodyPr>
          <a:lstStyle/>
          <a:p>
            <a:pPr algn="ctr"/>
            <a:r>
              <a:rPr lang="en-US" dirty="0" smtClean="0">
                <a:latin typeface="Arial" panose="020B0604020202020204" pitchFamily="34" charset="0"/>
                <a:cs typeface="Arial" panose="020B0604020202020204" pitchFamily="34" charset="0"/>
              </a:rPr>
              <a:t>The North American Vertical Datum of 1988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NAVD 88)</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560949" y="2742010"/>
            <a:ext cx="8022102" cy="1125140"/>
          </a:xfrm>
        </p:spPr>
        <p:txBody>
          <a:bodyPr>
            <a:normAutofit/>
          </a:bodyPr>
          <a:lstStyle/>
          <a:p>
            <a:pPr algn="ctr"/>
            <a:r>
              <a:rPr lang="en-US" sz="1800" dirty="0" smtClean="0">
                <a:latin typeface="Arial" panose="020B0604020202020204" pitchFamily="34" charset="0"/>
                <a:cs typeface="Arial" panose="020B0604020202020204" pitchFamily="34" charset="0"/>
              </a:rPr>
              <a:t>The vertica</a:t>
            </a:r>
            <a:r>
              <a:rPr lang="en-US" sz="1800" dirty="0" smtClean="0">
                <a:latin typeface="Arial" panose="020B0604020202020204" pitchFamily="34" charset="0"/>
                <a:cs typeface="Arial" panose="020B0604020202020204" pitchFamily="34" charset="0"/>
              </a:rPr>
              <a:t>l control datum of the National Spatial Reference System (NSRS)</a:t>
            </a:r>
            <a:endParaRPr lang="en-US" sz="18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n-US" smtClean="0"/>
              <a:t>NOAA National Geodetic Survey Webinar</a:t>
            </a:r>
            <a:endParaRPr lang="en-US"/>
          </a:p>
        </p:txBody>
      </p:sp>
    </p:spTree>
    <p:extLst>
      <p:ext uri="{BB962C8B-B14F-4D97-AF65-F5344CB8AC3E}">
        <p14:creationId xmlns:p14="http://schemas.microsoft.com/office/powerpoint/2010/main" val="900461780"/>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556594" y="1960956"/>
            <a:ext cx="4218035" cy="2806308"/>
          </a:xfrm>
          <a:prstGeom prst="rect">
            <a:avLst/>
          </a:prstGeom>
        </p:spPr>
      </p:pic>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Vertical </a:t>
            </a:r>
            <a:r>
              <a:rPr lang="en-US" sz="4000" dirty="0" err="1" smtClean="0">
                <a:latin typeface="Arial" panose="020B0604020202020204" pitchFamily="34" charset="0"/>
                <a:cs typeface="Arial" panose="020B0604020202020204" pitchFamily="34" charset="0"/>
              </a:rPr>
              <a:t>Datums</a:t>
            </a:r>
            <a:r>
              <a:rPr lang="en-US" sz="4000" dirty="0" smtClean="0">
                <a:latin typeface="Arial" panose="020B0604020202020204" pitchFamily="34" charset="0"/>
                <a:cs typeface="Arial" panose="020B0604020202020204" pitchFamily="34" charset="0"/>
              </a:rPr>
              <a:t> of the NSRS</a:t>
            </a:r>
            <a:endParaRPr lang="en-US" sz="4000" dirty="0">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a:defRPr/>
            </a:pPr>
            <a:r>
              <a:rPr lang="en-US" smtClean="0"/>
              <a:t>NOAA National Geodetic Survey Webinar</a:t>
            </a:r>
            <a:endParaRPr lang="en-US"/>
          </a:p>
        </p:txBody>
      </p:sp>
      <p:sp>
        <p:nvSpPr>
          <p:cNvPr id="11" name="Rectangle 10"/>
          <p:cNvSpPr/>
          <p:nvPr/>
        </p:nvSpPr>
        <p:spPr>
          <a:xfrm>
            <a:off x="6633435" y="2335695"/>
            <a:ext cx="1335293" cy="975772"/>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CONUS</a:t>
            </a:r>
            <a:endParaRPr lang="en-US" sz="525" dirty="0"/>
          </a:p>
          <a:p>
            <a:pPr algn="ctr" fontAlgn="ctr"/>
            <a:r>
              <a:rPr lang="en-US" sz="750" b="1" dirty="0">
                <a:solidFill>
                  <a:srgbClr val="000000"/>
                </a:solidFill>
                <a:latin typeface="Times New Roman" panose="02020603050405020304" pitchFamily="18" charset="0"/>
              </a:rPr>
              <a:t>NGVD 29</a:t>
            </a:r>
          </a:p>
          <a:p>
            <a:pPr algn="ctr" font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4" name="Rectangle 13"/>
          <p:cNvSpPr/>
          <p:nvPr/>
        </p:nvSpPr>
        <p:spPr>
          <a:xfrm>
            <a:off x="6633435" y="1356783"/>
            <a:ext cx="1335293"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Alaska</a:t>
            </a:r>
            <a:endParaRPr lang="en-US" sz="525" dirty="0"/>
          </a:p>
          <a:p>
            <a:pPr algn="ctr"/>
            <a:r>
              <a:rPr lang="en-US" sz="750" b="1" dirty="0">
                <a:solidFill>
                  <a:srgbClr val="000000"/>
                </a:solidFill>
                <a:latin typeface="Times New Roman" panose="02020603050405020304" pitchFamily="18" charset="0"/>
              </a:rPr>
              <a:t>NGVD 29</a:t>
            </a:r>
          </a:p>
          <a:p>
            <a:pPr 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5" name="Rectangle 14"/>
          <p:cNvSpPr/>
          <p:nvPr/>
        </p:nvSpPr>
        <p:spPr>
          <a:xfrm>
            <a:off x="4771688" y="97826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Lawrence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6" name="Rectangle 15"/>
          <p:cNvSpPr/>
          <p:nvPr/>
        </p:nvSpPr>
        <p:spPr>
          <a:xfrm>
            <a:off x="3146393" y="1247502"/>
            <a:ext cx="1335294" cy="3782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Matthew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7" name="Rectangle 16"/>
          <p:cNvSpPr/>
          <p:nvPr/>
        </p:nvSpPr>
        <p:spPr>
          <a:xfrm>
            <a:off x="1201623" y="1991085"/>
            <a:ext cx="1335294" cy="92954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George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8" name="Rectangle 17"/>
          <p:cNvSpPr/>
          <p:nvPr/>
        </p:nvSpPr>
        <p:spPr>
          <a:xfrm>
            <a:off x="1700144" y="907071"/>
            <a:ext cx="1335294" cy="890533"/>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Paul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9" name="Rectangle 18"/>
          <p:cNvSpPr/>
          <p:nvPr/>
        </p:nvSpPr>
        <p:spPr>
          <a:xfrm>
            <a:off x="1192111" y="3146968"/>
            <a:ext cx="1457255" cy="68708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CNMI</a:t>
            </a:r>
          </a:p>
          <a:p>
            <a:pPr algn="ctr" fontAlgn="ctr"/>
            <a:r>
              <a:rPr lang="en-US" sz="750" b="1" dirty="0">
                <a:solidFill>
                  <a:srgbClr val="000000"/>
                </a:solidFill>
                <a:latin typeface="Times New Roman" panose="02020603050405020304" pitchFamily="18" charset="0"/>
              </a:rPr>
              <a:t>NMVD 03</a:t>
            </a:r>
            <a:endParaRPr lang="en-US" sz="1350" dirty="0">
              <a:latin typeface="Arial" panose="020B0604020202020204" pitchFamily="34" charset="0"/>
            </a:endParaRPr>
          </a:p>
        </p:txBody>
      </p:sp>
      <p:sp>
        <p:nvSpPr>
          <p:cNvPr id="20" name="Rectangle 19"/>
          <p:cNvSpPr/>
          <p:nvPr/>
        </p:nvSpPr>
        <p:spPr>
          <a:xfrm>
            <a:off x="1216990" y="4136347"/>
            <a:ext cx="1457255" cy="63091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Guam</a:t>
            </a:r>
          </a:p>
          <a:p>
            <a:pPr algn="ctr" fontAlgn="ctr"/>
            <a:r>
              <a:rPr lang="en-US" sz="750" b="1" dirty="0">
                <a:solidFill>
                  <a:srgbClr val="000000"/>
                </a:solidFill>
                <a:latin typeface="Times New Roman" panose="02020603050405020304" pitchFamily="18" charset="0"/>
              </a:rPr>
              <a:t>GVD 63</a:t>
            </a:r>
          </a:p>
          <a:p>
            <a:pPr algn="ctr" fontAlgn="ctr"/>
            <a:r>
              <a:rPr lang="en-US" sz="750" b="1" dirty="0">
                <a:solidFill>
                  <a:srgbClr val="000000"/>
                </a:solidFill>
                <a:latin typeface="Times New Roman" panose="02020603050405020304" pitchFamily="18" charset="0"/>
              </a:rPr>
              <a:t>GUVD 04</a:t>
            </a:r>
            <a:endParaRPr lang="en-US" sz="1350" dirty="0">
              <a:latin typeface="Arial" panose="020B0604020202020204" pitchFamily="34" charset="0"/>
            </a:endParaRPr>
          </a:p>
        </p:txBody>
      </p:sp>
      <p:sp>
        <p:nvSpPr>
          <p:cNvPr id="21" name="Rectangle 20"/>
          <p:cNvSpPr/>
          <p:nvPr/>
        </p:nvSpPr>
        <p:spPr>
          <a:xfrm>
            <a:off x="3869334" y="400040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American Samoa</a:t>
            </a:r>
            <a:endParaRPr lang="en-US" sz="525" dirty="0"/>
          </a:p>
          <a:p>
            <a:pPr algn="ctr" fontAlgn="ctr"/>
            <a:r>
              <a:rPr lang="en-US" sz="750" b="1" dirty="0">
                <a:solidFill>
                  <a:srgbClr val="000000"/>
                </a:solidFill>
                <a:latin typeface="Times New Roman" panose="02020603050405020304" pitchFamily="18" charset="0"/>
              </a:rPr>
              <a:t>ASVD 02</a:t>
            </a:r>
            <a:endParaRPr lang="en-US" sz="1350" dirty="0">
              <a:latin typeface="Arial" panose="020B0604020202020204" pitchFamily="34" charset="0"/>
            </a:endParaRPr>
          </a:p>
        </p:txBody>
      </p:sp>
      <p:sp>
        <p:nvSpPr>
          <p:cNvPr id="22" name="Rectangle 21"/>
          <p:cNvSpPr/>
          <p:nvPr/>
        </p:nvSpPr>
        <p:spPr>
          <a:xfrm>
            <a:off x="5257519" y="3834049"/>
            <a:ext cx="1335294" cy="100888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Puerto Rico</a:t>
            </a:r>
            <a:endParaRPr lang="en-US" sz="525" dirty="0"/>
          </a:p>
          <a:p>
            <a:pPr algn="ctr" fontAlgn="ctr"/>
            <a:r>
              <a:rPr lang="en-US" sz="750" b="1" dirty="0">
                <a:solidFill>
                  <a:srgbClr val="000000"/>
                </a:solidFill>
                <a:latin typeface="Times New Roman" panose="02020603050405020304" pitchFamily="18" charset="0"/>
              </a:rPr>
              <a:t>PRVD 09</a:t>
            </a:r>
            <a:endParaRPr lang="en-US" sz="1350" dirty="0">
              <a:latin typeface="Arial" panose="020B0604020202020204" pitchFamily="34" charset="0"/>
            </a:endParaRPr>
          </a:p>
        </p:txBody>
      </p:sp>
      <p:sp>
        <p:nvSpPr>
          <p:cNvPr id="23" name="Rectangle 22"/>
          <p:cNvSpPr/>
          <p:nvPr/>
        </p:nvSpPr>
        <p:spPr>
          <a:xfrm>
            <a:off x="2742139" y="2784687"/>
            <a:ext cx="1411658" cy="64965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Hawaii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24" name="Rectangle 23"/>
          <p:cNvSpPr/>
          <p:nvPr/>
        </p:nvSpPr>
        <p:spPr>
          <a:xfrm>
            <a:off x="6645704" y="3853351"/>
            <a:ext cx="1335294" cy="9893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U.S. Virgin Islands</a:t>
            </a:r>
            <a:endParaRPr lang="en-US" sz="525" dirty="0"/>
          </a:p>
          <a:p>
            <a:pPr algn="ctr" fontAlgn="ctr"/>
            <a:r>
              <a:rPr lang="en-US" sz="750" b="1" dirty="0">
                <a:solidFill>
                  <a:srgbClr val="000000"/>
                </a:solidFill>
                <a:latin typeface="Times New Roman" panose="02020603050405020304" pitchFamily="18" charset="0"/>
              </a:rPr>
              <a:t>VIVD 09</a:t>
            </a:r>
            <a:endParaRPr lang="en-US" sz="750" dirty="0">
              <a:latin typeface="Arial" panose="020B0604020202020204" pitchFamily="34" charset="0"/>
            </a:endParaRPr>
          </a:p>
        </p:txBody>
      </p:sp>
      <p:cxnSp>
        <p:nvCxnSpPr>
          <p:cNvPr id="27" name="Straight Arrow Connector 26"/>
          <p:cNvCxnSpPr>
            <a:stCxn id="14" idx="1"/>
          </p:cNvCxnSpPr>
          <p:nvPr/>
        </p:nvCxnSpPr>
        <p:spPr>
          <a:xfrm flipH="1">
            <a:off x="4372469" y="1740211"/>
            <a:ext cx="2260966" cy="5954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5" idx="2"/>
          </p:cNvCxnSpPr>
          <p:nvPr/>
        </p:nvCxnSpPr>
        <p:spPr>
          <a:xfrm flipH="1">
            <a:off x="3921075" y="1745124"/>
            <a:ext cx="1518260" cy="5985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424974" y="1625723"/>
            <a:ext cx="444360" cy="8851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8" idx="2"/>
          </p:cNvCxnSpPr>
          <p:nvPr/>
        </p:nvCxnSpPr>
        <p:spPr>
          <a:xfrm>
            <a:off x="2367791" y="1797604"/>
            <a:ext cx="1533608" cy="8457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7" idx="3"/>
          </p:cNvCxnSpPr>
          <p:nvPr/>
        </p:nvCxnSpPr>
        <p:spPr>
          <a:xfrm>
            <a:off x="2536917" y="2455856"/>
            <a:ext cx="1384158" cy="2268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3" idx="3"/>
          </p:cNvCxnSpPr>
          <p:nvPr/>
        </p:nvCxnSpPr>
        <p:spPr>
          <a:xfrm>
            <a:off x="4153797" y="3109516"/>
            <a:ext cx="101113" cy="4549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9" idx="3"/>
          </p:cNvCxnSpPr>
          <p:nvPr/>
        </p:nvCxnSpPr>
        <p:spPr>
          <a:xfrm>
            <a:off x="2649366" y="3490509"/>
            <a:ext cx="139024" cy="28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20" idx="3"/>
          </p:cNvCxnSpPr>
          <p:nvPr/>
        </p:nvCxnSpPr>
        <p:spPr>
          <a:xfrm flipV="1">
            <a:off x="2674244" y="3898444"/>
            <a:ext cx="51476" cy="5533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1" idx="1"/>
          </p:cNvCxnSpPr>
          <p:nvPr/>
        </p:nvCxnSpPr>
        <p:spPr>
          <a:xfrm flipH="1">
            <a:off x="3763434" y="4383836"/>
            <a:ext cx="105901" cy="188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1" idx="1"/>
          </p:cNvCxnSpPr>
          <p:nvPr/>
        </p:nvCxnSpPr>
        <p:spPr>
          <a:xfrm flipH="1">
            <a:off x="5568043" y="2823581"/>
            <a:ext cx="1065392" cy="3233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2" idx="0"/>
          </p:cNvCxnSpPr>
          <p:nvPr/>
        </p:nvCxnSpPr>
        <p:spPr>
          <a:xfrm flipV="1">
            <a:off x="5925166" y="3682094"/>
            <a:ext cx="417910" cy="1519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24" idx="0"/>
          </p:cNvCxnSpPr>
          <p:nvPr/>
        </p:nvCxnSpPr>
        <p:spPr>
          <a:xfrm flipH="1" flipV="1">
            <a:off x="6497182" y="3730640"/>
            <a:ext cx="816169" cy="1227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6343076" y="1063229"/>
            <a:ext cx="1989266" cy="2618865"/>
          </a:xfrm>
          <a:prstGeom prst="round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030A0"/>
              </a:solidFill>
            </a:endParaRPr>
          </a:p>
        </p:txBody>
      </p:sp>
    </p:spTree>
    <p:extLst>
      <p:ext uri="{BB962C8B-B14F-4D97-AF65-F5344CB8AC3E}">
        <p14:creationId xmlns:p14="http://schemas.microsoft.com/office/powerpoint/2010/main" val="197018997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4930" y="0"/>
            <a:ext cx="6314089" cy="4879068"/>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NOAA National Geodetic Survey Webinar</a:t>
            </a: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850" y="-99745"/>
            <a:ext cx="6572250" cy="5078558"/>
          </a:xfrm>
          <a:prstGeom prst="rect">
            <a:avLst/>
          </a:prstGeom>
        </p:spPr>
      </p:pic>
    </p:spTree>
    <p:extLst>
      <p:ext uri="{BB962C8B-B14F-4D97-AF65-F5344CB8AC3E}">
        <p14:creationId xmlns:p14="http://schemas.microsoft.com/office/powerpoint/2010/main" val="2734647239"/>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4499" y="1840498"/>
            <a:ext cx="4286872" cy="2667000"/>
            <a:chOff x="84831" y="2037801"/>
            <a:chExt cx="3337637" cy="1996443"/>
          </a:xfrm>
        </p:grpSpPr>
        <p:sp>
          <p:nvSpPr>
            <p:cNvPr id="9" name="Rectangle 8"/>
            <p:cNvSpPr/>
            <p:nvPr/>
          </p:nvSpPr>
          <p:spPr>
            <a:xfrm>
              <a:off x="84831" y="2037803"/>
              <a:ext cx="3337637" cy="19964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2" descr="AUGUST~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3161" t="22826" r="11248" b="28154"/>
            <a:stretch/>
          </p:blipFill>
          <p:spPr bwMode="auto">
            <a:xfrm>
              <a:off x="84831" y="2037801"/>
              <a:ext cx="3337637" cy="199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2" descr="September 16, 1999 (5)"/>
          <p:cNvPicPr>
            <a:picLocks noChangeAspect="1" noChangeArrowheads="1"/>
          </p:cNvPicPr>
          <p:nvPr/>
        </p:nvPicPr>
        <p:blipFill rotWithShape="1">
          <a:blip r:embed="rId4">
            <a:extLst>
              <a:ext uri="{28A0092B-C50C-407E-A947-70E740481C1C}">
                <a14:useLocalDpi xmlns:a14="http://schemas.microsoft.com/office/drawing/2010/main" val="0"/>
              </a:ext>
            </a:extLst>
          </a:blip>
          <a:srcRect l="2254" t="10197" r="1753" b="3300"/>
          <a:stretch/>
        </p:blipFill>
        <p:spPr bwMode="auto">
          <a:xfrm>
            <a:off x="4966969" y="1900719"/>
            <a:ext cx="3803320" cy="260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44414" y="659626"/>
            <a:ext cx="2307042"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NGVD 29</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5748162" y="659626"/>
            <a:ext cx="2240934"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NAVD 88</a:t>
            </a:r>
            <a:endParaRPr lang="en-US" sz="4000" dirty="0">
              <a:latin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smtClean="0"/>
              <a:t>NOAA National Geodetic Survey Webinar</a:t>
            </a:r>
            <a:endParaRPr lang="en-US"/>
          </a:p>
        </p:txBody>
      </p:sp>
      <p:pic>
        <p:nvPicPr>
          <p:cNvPr id="5" name="Picture 4"/>
          <p:cNvPicPr>
            <a:picLocks noChangeAspect="1"/>
          </p:cNvPicPr>
          <p:nvPr/>
        </p:nvPicPr>
        <p:blipFill rotWithShape="1">
          <a:blip r:embed="rId5"/>
          <a:srcRect t="69281" r="73446"/>
          <a:stretch/>
        </p:blipFill>
        <p:spPr>
          <a:xfrm>
            <a:off x="4966969" y="3792862"/>
            <a:ext cx="963579" cy="714636"/>
          </a:xfrm>
          <a:prstGeom prst="rect">
            <a:avLst/>
          </a:prstGeom>
        </p:spPr>
      </p:pic>
    </p:spTree>
    <p:extLst>
      <p:ext uri="{BB962C8B-B14F-4D97-AF65-F5344CB8AC3E}">
        <p14:creationId xmlns:p14="http://schemas.microsoft.com/office/powerpoint/2010/main" val="429174400"/>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NOAA National Geodetic Survey Webinar</a:t>
            </a:r>
            <a:endParaRPr lang="en-US" dirty="0"/>
          </a:p>
        </p:txBody>
      </p:sp>
      <p:pic>
        <p:nvPicPr>
          <p:cNvPr id="10" name="Picture 2" descr="an undisturbed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42" y="3238014"/>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lose-up photo, showing mark tablet details and datum 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123" y="490349"/>
            <a:ext cx="2107877" cy="21078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ye-level photo, showing setting details and condi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5921" y="2872071"/>
            <a:ext cx="2118079" cy="21180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xample mark ty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8" y="380514"/>
            <a:ext cx="2072022" cy="15540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504" y="746931"/>
            <a:ext cx="4937318" cy="3702989"/>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30766" t="29188" r="39910" b="17118"/>
          <a:stretch/>
        </p:blipFill>
        <p:spPr>
          <a:xfrm>
            <a:off x="6207527" y="746732"/>
            <a:ext cx="2696616" cy="3703188"/>
          </a:xfrm>
          <a:prstGeom prst="rect">
            <a:avLst/>
          </a:prstGeom>
        </p:spPr>
      </p:pic>
    </p:spTree>
    <p:extLst>
      <p:ext uri="{BB962C8B-B14F-4D97-AF65-F5344CB8AC3E}">
        <p14:creationId xmlns:p14="http://schemas.microsoft.com/office/powerpoint/2010/main" val="722366735"/>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ientist holds sign indicating land subisdence over ti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293" y="3161111"/>
            <a:ext cx="2578707" cy="197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pPr>
              <a:defRPr/>
            </a:pPr>
            <a:r>
              <a:rPr lang="en-US" smtClean="0"/>
              <a:t>NOAA National Geodetic Survey Webinar</a:t>
            </a:r>
            <a:endParaRPr lang="en-US"/>
          </a:p>
        </p:txBody>
      </p:sp>
      <p:sp>
        <p:nvSpPr>
          <p:cNvPr id="7" name="TextBox 6">
            <a:extLst>
              <a:ext uri="{FF2B5EF4-FFF2-40B4-BE49-F238E27FC236}">
                <a16:creationId xmlns:a16="http://schemas.microsoft.com/office/drawing/2014/main" id="{2DD69792-6C5D-4ED5-BACF-9C225650A74D}"/>
              </a:ext>
            </a:extLst>
          </p:cNvPr>
          <p:cNvSpPr txBox="1"/>
          <p:nvPr/>
        </p:nvSpPr>
        <p:spPr>
          <a:xfrm rot="21050907">
            <a:off x="6946683" y="3773496"/>
            <a:ext cx="1113503" cy="300082"/>
          </a:xfrm>
          <a:prstGeom prst="rect">
            <a:avLst/>
          </a:prstGeom>
          <a:noFill/>
        </p:spPr>
        <p:txBody>
          <a:bodyPr wrap="square" rtlCol="0">
            <a:spAutoFit/>
          </a:bodyPr>
          <a:lstStyle/>
          <a:p>
            <a:r>
              <a:rPr lang="en-US" sz="1350" dirty="0">
                <a:solidFill>
                  <a:srgbClr val="FFFF00"/>
                </a:solidFill>
              </a:rPr>
              <a:t>Destruction</a:t>
            </a:r>
          </a:p>
        </p:txBody>
      </p:sp>
      <p:sp>
        <p:nvSpPr>
          <p:cNvPr id="9" name="TextBox 8">
            <a:extLst>
              <a:ext uri="{FF2B5EF4-FFF2-40B4-BE49-F238E27FC236}">
                <a16:creationId xmlns:a16="http://schemas.microsoft.com/office/drawing/2014/main" id="{289576F0-1163-4145-A2E0-1B7F36A19F97}"/>
              </a:ext>
            </a:extLst>
          </p:cNvPr>
          <p:cNvSpPr txBox="1"/>
          <p:nvPr/>
        </p:nvSpPr>
        <p:spPr>
          <a:xfrm rot="21050907">
            <a:off x="4504652" y="2999349"/>
            <a:ext cx="1113503" cy="300082"/>
          </a:xfrm>
          <a:prstGeom prst="rect">
            <a:avLst/>
          </a:prstGeom>
          <a:noFill/>
        </p:spPr>
        <p:txBody>
          <a:bodyPr wrap="square" rtlCol="0">
            <a:spAutoFit/>
          </a:bodyPr>
          <a:lstStyle/>
          <a:p>
            <a:r>
              <a:rPr lang="en-US" sz="1350" dirty="0">
                <a:solidFill>
                  <a:srgbClr val="FFFF00"/>
                </a:solidFill>
              </a:rPr>
              <a:t>Subsidence</a:t>
            </a:r>
          </a:p>
        </p:txBody>
      </p:sp>
    </p:spTree>
    <p:extLst>
      <p:ext uri="{BB962C8B-B14F-4D97-AF65-F5344CB8AC3E}">
        <p14:creationId xmlns:p14="http://schemas.microsoft.com/office/powerpoint/2010/main" val="2289010448"/>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4313"/>
            <a:ext cx="7772400" cy="1021556"/>
          </a:xfrm>
        </p:spPr>
        <p:txBody>
          <a:bodyPr>
            <a:normAutofit fontScale="90000"/>
          </a:bodyPr>
          <a:lstStyle/>
          <a:p>
            <a:pPr algn="ctr"/>
            <a:r>
              <a:rPr lang="en-US" dirty="0" smtClean="0"/>
              <a:t>The North American </a:t>
            </a:r>
            <a:r>
              <a:rPr lang="en-US" dirty="0" smtClean="0"/>
              <a:t>- Pacific Geopotential Datum </a:t>
            </a:r>
            <a:r>
              <a:rPr lang="en-US" dirty="0" smtClean="0"/>
              <a:t>of </a:t>
            </a:r>
            <a:r>
              <a:rPr lang="en-US" dirty="0" smtClean="0"/>
              <a:t>2022 </a:t>
            </a:r>
            <a:br>
              <a:rPr lang="en-US" dirty="0" smtClean="0"/>
            </a:br>
            <a:r>
              <a:rPr lang="en-US" dirty="0" smtClean="0"/>
              <a:t>(NAPGD2022)</a:t>
            </a:r>
            <a:endParaRPr lang="en-US" dirty="0"/>
          </a:p>
        </p:txBody>
      </p:sp>
      <p:sp>
        <p:nvSpPr>
          <p:cNvPr id="3" name="Text Placeholder 2"/>
          <p:cNvSpPr>
            <a:spLocks noGrp="1"/>
          </p:cNvSpPr>
          <p:nvPr>
            <p:ph type="body" idx="1"/>
          </p:nvPr>
        </p:nvSpPr>
        <p:spPr>
          <a:xfrm>
            <a:off x="722313" y="2742605"/>
            <a:ext cx="7772400" cy="1125140"/>
          </a:xfrm>
        </p:spPr>
        <p:txBody>
          <a:bodyPr>
            <a:normAutofit/>
          </a:bodyPr>
          <a:lstStyle/>
          <a:p>
            <a:pPr algn="ctr"/>
            <a:r>
              <a:rPr lang="en-US" sz="1800" dirty="0" smtClean="0"/>
              <a:t>The vertica</a:t>
            </a:r>
            <a:r>
              <a:rPr lang="en-US" sz="1800" dirty="0" smtClean="0"/>
              <a:t>l control datum of the </a:t>
            </a:r>
            <a:r>
              <a:rPr lang="en-US" sz="1800" i="1" dirty="0" smtClean="0"/>
              <a:t>Modernized </a:t>
            </a:r>
            <a:r>
              <a:rPr lang="en-US" sz="1800" dirty="0" smtClean="0"/>
              <a:t>National Spatial Reference System</a:t>
            </a:r>
            <a:endParaRPr lang="en-US" sz="1800" dirty="0"/>
          </a:p>
        </p:txBody>
      </p:sp>
      <p:sp>
        <p:nvSpPr>
          <p:cNvPr id="4" name="Footer Placeholder 3"/>
          <p:cNvSpPr>
            <a:spLocks noGrp="1"/>
          </p:cNvSpPr>
          <p:nvPr>
            <p:ph type="ftr" sz="quarter" idx="11"/>
          </p:nvPr>
        </p:nvSpPr>
        <p:spPr/>
        <p:txBody>
          <a:bodyPr/>
          <a:lstStyle/>
          <a:p>
            <a:r>
              <a:rPr lang="en-US" smtClean="0"/>
              <a:t>NOAA National Geodetic Survey Webinar</a:t>
            </a:r>
            <a:endParaRPr lang="en-US"/>
          </a:p>
        </p:txBody>
      </p:sp>
    </p:spTree>
    <p:extLst>
      <p:ext uri="{BB962C8B-B14F-4D97-AF65-F5344CB8AC3E}">
        <p14:creationId xmlns:p14="http://schemas.microsoft.com/office/powerpoint/2010/main" val="2175388880"/>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4000" dirty="0">
                <a:latin typeface="Arial" panose="020B0604020202020204" pitchFamily="34" charset="0"/>
                <a:cs typeface="Arial" panose="020B0604020202020204" pitchFamily="34" charset="0"/>
              </a:rPr>
              <a:t>Replacing NAVD 88</a:t>
            </a:r>
          </a:p>
        </p:txBody>
      </p:sp>
      <p:sp>
        <p:nvSpPr>
          <p:cNvPr id="23556" name="Content Placeholder 2"/>
          <p:cNvSpPr txBox="1">
            <a:spLocks/>
          </p:cNvSpPr>
          <p:nvPr/>
        </p:nvSpPr>
        <p:spPr bwMode="auto">
          <a:xfrm>
            <a:off x="1843556" y="1227612"/>
            <a:ext cx="2783681" cy="262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latin typeface="Times New Roman" panose="02020603050405020304" pitchFamily="18" charset="0"/>
                <a:cs typeface="Times New Roman" panose="02020603050405020304" pitchFamily="18" charset="0"/>
              </a:rPr>
              <a:t>The Old:</a:t>
            </a:r>
          </a:p>
          <a:p>
            <a:pPr marL="342900" lvl="1" indent="0">
              <a:buNone/>
            </a:pPr>
            <a:r>
              <a:rPr lang="en-US" altLang="en-US" sz="1800" dirty="0">
                <a:latin typeface="Times New Roman" panose="02020603050405020304" pitchFamily="18" charset="0"/>
                <a:cs typeface="Times New Roman" panose="02020603050405020304" pitchFamily="18" charset="0"/>
              </a:rPr>
              <a:t>NAVD 88</a:t>
            </a:r>
          </a:p>
          <a:p>
            <a:pPr marL="342900" lvl="1" indent="0">
              <a:buNone/>
            </a:pPr>
            <a:r>
              <a:rPr lang="en-US" altLang="en-US" sz="1800" dirty="0">
                <a:latin typeface="Times New Roman" panose="02020603050405020304" pitchFamily="18" charset="0"/>
                <a:cs typeface="Times New Roman" panose="02020603050405020304" pitchFamily="18" charset="0"/>
              </a:rPr>
              <a:t>PRVD 02</a:t>
            </a:r>
          </a:p>
          <a:p>
            <a:pPr marL="342900" lvl="1" indent="0">
              <a:buNone/>
            </a:pPr>
            <a:r>
              <a:rPr lang="en-US" altLang="en-US" sz="1800" dirty="0">
                <a:latin typeface="Times New Roman" panose="02020603050405020304" pitchFamily="18" charset="0"/>
                <a:cs typeface="Times New Roman" panose="02020603050405020304" pitchFamily="18" charset="0"/>
              </a:rPr>
              <a:t>VIVD09</a:t>
            </a:r>
          </a:p>
          <a:p>
            <a:pPr marL="342900" lvl="1" indent="0">
              <a:buNone/>
            </a:pPr>
            <a:r>
              <a:rPr lang="en-US" altLang="en-US" sz="1800" dirty="0">
                <a:latin typeface="Times New Roman" panose="02020603050405020304" pitchFamily="18" charset="0"/>
                <a:cs typeface="Times New Roman" panose="02020603050405020304" pitchFamily="18" charset="0"/>
              </a:rPr>
              <a:t>ASVD02</a:t>
            </a:r>
          </a:p>
          <a:p>
            <a:pPr marL="342900" lvl="1" indent="0">
              <a:buNone/>
            </a:pPr>
            <a:r>
              <a:rPr lang="en-US" altLang="en-US" sz="1800" dirty="0">
                <a:latin typeface="Times New Roman" panose="02020603050405020304" pitchFamily="18" charset="0"/>
                <a:cs typeface="Times New Roman" panose="02020603050405020304" pitchFamily="18" charset="0"/>
              </a:rPr>
              <a:t>NMVD03</a:t>
            </a:r>
          </a:p>
          <a:p>
            <a:pPr marL="342900" lvl="1" indent="0">
              <a:buNone/>
            </a:pPr>
            <a:r>
              <a:rPr lang="en-US" altLang="en-US" sz="1800" dirty="0">
                <a:latin typeface="Times New Roman" panose="02020603050405020304" pitchFamily="18" charset="0"/>
                <a:cs typeface="Times New Roman" panose="02020603050405020304" pitchFamily="18" charset="0"/>
              </a:rPr>
              <a:t>GUVD04</a:t>
            </a:r>
          </a:p>
          <a:p>
            <a:pPr marL="342900" lvl="1" indent="0">
              <a:buNone/>
            </a:pPr>
            <a:endParaRPr lang="en-US" altLang="en-US" sz="2100" dirty="0">
              <a:latin typeface="Times New Roman" panose="02020603050405020304" pitchFamily="18" charset="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4400550" y="1227613"/>
            <a:ext cx="4743450" cy="163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latin typeface="Times New Roman" panose="02020603050405020304" pitchFamily="18" charset="0"/>
                <a:cs typeface="Times New Roman" panose="02020603050405020304" pitchFamily="18" charset="0"/>
              </a:rPr>
              <a:t>The New:</a:t>
            </a:r>
          </a:p>
          <a:p>
            <a:pPr marL="342900" lvl="1" indent="0">
              <a:buNone/>
            </a:pPr>
            <a:r>
              <a:rPr lang="en-US" altLang="en-US" sz="1800" dirty="0">
                <a:latin typeface="Times New Roman" panose="02020603050405020304" pitchFamily="18" charset="0"/>
                <a:cs typeface="Times New Roman" panose="02020603050405020304" pitchFamily="18" charset="0"/>
              </a:rPr>
              <a:t>The North American-Pacific</a:t>
            </a:r>
            <a:r>
              <a:rPr lang="en-US" altLang="en-US" sz="1800" dirty="0">
                <a:solidFill>
                  <a:srgbClr val="C00000"/>
                </a:solidFill>
                <a:latin typeface="Times New Roman" panose="02020603050405020304" pitchFamily="18" charset="0"/>
                <a:cs typeface="Times New Roman" panose="02020603050405020304" pitchFamily="18" charset="0"/>
              </a:rPr>
              <a:t> </a:t>
            </a:r>
            <a:r>
              <a:rPr lang="en-US" altLang="en-US" sz="1800" dirty="0">
                <a:solidFill>
                  <a:srgbClr val="C00000"/>
                </a:solidFill>
                <a:latin typeface="Times New Roman" panose="02020603050405020304" pitchFamily="18" charset="0"/>
                <a:cs typeface="Times New Roman" panose="02020603050405020304" pitchFamily="18" charset="0"/>
              </a:rPr>
              <a:t/>
            </a:r>
            <a:br>
              <a:rPr lang="en-US" altLang="en-US" sz="1800" dirty="0">
                <a:solidFill>
                  <a:srgbClr val="C00000"/>
                </a:solidFill>
                <a:latin typeface="Times New Roman" panose="02020603050405020304" pitchFamily="18" charset="0"/>
                <a:cs typeface="Times New Roman" panose="02020603050405020304" pitchFamily="18" charset="0"/>
              </a:rPr>
            </a:br>
            <a:r>
              <a:rPr lang="en-US" altLang="en-US" sz="1800" b="1" i="1" dirty="0">
                <a:solidFill>
                  <a:srgbClr val="C00000"/>
                </a:solidFill>
                <a:latin typeface="Times New Roman" panose="02020603050405020304" pitchFamily="18" charset="0"/>
                <a:cs typeface="Times New Roman" panose="02020603050405020304" pitchFamily="18" charset="0"/>
              </a:rPr>
              <a:t>Geopotential</a:t>
            </a:r>
            <a:r>
              <a:rPr lang="en-US" altLang="en-US" sz="1800" dirty="0">
                <a:solidFill>
                  <a:srgbClr val="C00000"/>
                </a:solidFill>
                <a:latin typeface="Times New Roman" panose="02020603050405020304" pitchFamily="18" charset="0"/>
                <a:cs typeface="Times New Roman" panose="02020603050405020304" pitchFamily="18" charset="0"/>
              </a:rPr>
              <a:t> </a:t>
            </a:r>
            <a:r>
              <a:rPr lang="en-US" altLang="en-US" sz="1800" b="1" i="1" dirty="0">
                <a:solidFill>
                  <a:srgbClr val="C00000"/>
                </a:solidFill>
                <a:latin typeface="Times New Roman" panose="02020603050405020304" pitchFamily="18" charset="0"/>
                <a:cs typeface="Times New Roman" panose="02020603050405020304" pitchFamily="18" charset="0"/>
              </a:rPr>
              <a:t>Datum</a:t>
            </a:r>
            <a:r>
              <a:rPr lang="en-US" altLang="en-US" sz="1800" dirty="0">
                <a:solidFill>
                  <a:srgbClr val="C00000"/>
                </a:solidFill>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of 2022 </a:t>
            </a:r>
            <a:r>
              <a:rPr lang="en-US" altLang="en-US" sz="1800" dirty="0">
                <a:latin typeface="Times New Roman" panose="02020603050405020304" pitchFamily="18" charset="0"/>
                <a:cs typeface="Times New Roman" panose="02020603050405020304" pitchFamily="18" charset="0"/>
              </a:rPr>
              <a:t/>
            </a:r>
            <a:br>
              <a:rPr lang="en-US" altLang="en-US" sz="1800" dirty="0">
                <a:latin typeface="Times New Roman" panose="02020603050405020304" pitchFamily="18" charset="0"/>
                <a:cs typeface="Times New Roman" panose="02020603050405020304" pitchFamily="18" charset="0"/>
              </a:rPr>
            </a:br>
            <a:r>
              <a:rPr lang="en-US" altLang="en-US" sz="1800" dirty="0">
                <a:latin typeface="Times New Roman" panose="02020603050405020304" pitchFamily="18" charset="0"/>
                <a:cs typeface="Times New Roman" panose="02020603050405020304" pitchFamily="18" charset="0"/>
              </a:rPr>
              <a:t>(</a:t>
            </a:r>
            <a:r>
              <a:rPr lang="en-US" altLang="en-US" sz="1800" dirty="0">
                <a:latin typeface="Times New Roman" panose="02020603050405020304" pitchFamily="18" charset="0"/>
                <a:cs typeface="Times New Roman" panose="02020603050405020304" pitchFamily="18" charset="0"/>
              </a:rPr>
              <a:t>NAPGD2022)</a:t>
            </a:r>
          </a:p>
          <a:p>
            <a:pPr marL="342900" lvl="1" indent="0">
              <a:buNone/>
            </a:pPr>
            <a:endParaRPr lang="en-US" altLang="en-US" sz="1800" dirty="0">
              <a:latin typeface="Times New Roman" panose="02020603050405020304" pitchFamily="18" charset="0"/>
              <a:cs typeface="Times New Roman" panose="02020603050405020304" pitchFamily="18" charset="0"/>
            </a:endParaRP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98237" y="1577657"/>
            <a:ext cx="752129" cy="346249"/>
          </a:xfrm>
          <a:prstGeom prst="rect">
            <a:avLst/>
          </a:prstGeom>
          <a:noFill/>
        </p:spPr>
        <p:txBody>
          <a:bodyPr wrap="none" rtlCol="0">
            <a:spAutoFit/>
          </a:bodyPr>
          <a:lstStyle/>
          <a:p>
            <a:r>
              <a:rPr lang="en-US" sz="825" b="1" dirty="0">
                <a:solidFill>
                  <a:srgbClr val="C00000"/>
                </a:solidFill>
                <a:latin typeface="Times New Roman" panose="02020603050405020304" pitchFamily="18" charset="0"/>
              </a:rPr>
              <a:t>Orthometric</a:t>
            </a:r>
          </a:p>
          <a:p>
            <a:r>
              <a:rPr lang="en-US" sz="825" b="1" dirty="0">
                <a:solidFill>
                  <a:srgbClr val="C00000"/>
                </a:solidFill>
                <a:latin typeface="Times New Roman" panose="02020603050405020304" pitchFamily="18" charset="0"/>
              </a:rPr>
              <a:t>Heights</a:t>
            </a:r>
          </a:p>
        </p:txBody>
      </p:sp>
      <p:sp>
        <p:nvSpPr>
          <p:cNvPr id="8" name="TextBox 7"/>
          <p:cNvSpPr txBox="1"/>
          <p:nvPr/>
        </p:nvSpPr>
        <p:spPr>
          <a:xfrm>
            <a:off x="1198237" y="2513451"/>
            <a:ext cx="752129" cy="473206"/>
          </a:xfrm>
          <a:prstGeom prst="rect">
            <a:avLst/>
          </a:prstGeom>
          <a:noFill/>
        </p:spPr>
        <p:txBody>
          <a:bodyPr wrap="none" rtlCol="0">
            <a:spAutoFit/>
          </a:bodyPr>
          <a:lstStyle/>
          <a:p>
            <a:r>
              <a:rPr lang="en-US" sz="825" b="1" dirty="0">
                <a:solidFill>
                  <a:srgbClr val="C00000"/>
                </a:solidFill>
                <a:latin typeface="Times New Roman" panose="02020603050405020304" pitchFamily="18" charset="0"/>
              </a:rPr>
              <a:t>Normal</a:t>
            </a:r>
          </a:p>
          <a:p>
            <a:r>
              <a:rPr lang="en-US" sz="825" b="1" dirty="0">
                <a:solidFill>
                  <a:srgbClr val="C00000"/>
                </a:solidFill>
                <a:latin typeface="Times New Roman" panose="02020603050405020304" pitchFamily="18" charset="0"/>
              </a:rPr>
              <a:t>Orthometric</a:t>
            </a:r>
          </a:p>
          <a:p>
            <a:r>
              <a:rPr lang="en-US" sz="825" b="1" dirty="0">
                <a:solidFill>
                  <a:srgbClr val="C00000"/>
                </a:solidFill>
                <a:latin typeface="Times New Roman" panose="02020603050405020304" pitchFamily="18" charset="0"/>
              </a:rPr>
              <a:t>Heights</a:t>
            </a:r>
          </a:p>
        </p:txBody>
      </p:sp>
      <p:sp>
        <p:nvSpPr>
          <p:cNvPr id="5" name="Left Brace 4"/>
          <p:cNvSpPr/>
          <p:nvPr/>
        </p:nvSpPr>
        <p:spPr>
          <a:xfrm>
            <a:off x="1940267" y="1970562"/>
            <a:ext cx="193802" cy="15429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latin typeface="Times New Roman" panose="02020603050405020304" pitchFamily="18" charset="0"/>
            </a:endParaRPr>
          </a:p>
        </p:txBody>
      </p:sp>
      <p:sp>
        <p:nvSpPr>
          <p:cNvPr id="3" name="Footer Placeholder 2"/>
          <p:cNvSpPr>
            <a:spLocks noGrp="1"/>
          </p:cNvSpPr>
          <p:nvPr>
            <p:ph type="ftr" sz="quarter" idx="11"/>
          </p:nvPr>
        </p:nvSpPr>
        <p:spPr/>
        <p:txBody>
          <a:bodyPr/>
          <a:lstStyle/>
          <a:p>
            <a:pPr>
              <a:defRPr/>
            </a:pPr>
            <a:r>
              <a:rPr lang="en-US" smtClean="0"/>
              <a:t>NOAA National Geodetic Survey Webinar</a:t>
            </a:r>
            <a:endParaRPr lang="en-US"/>
          </a:p>
        </p:txBody>
      </p:sp>
    </p:spTree>
    <p:extLst>
      <p:ext uri="{BB962C8B-B14F-4D97-AF65-F5344CB8AC3E}">
        <p14:creationId xmlns:p14="http://schemas.microsoft.com/office/powerpoint/2010/main" val="206870721"/>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11588</TotalTime>
  <Words>1465</Words>
  <Application>Microsoft Office PowerPoint</Application>
  <PresentationFormat>On-screen Show (16:9)</PresentationFormat>
  <Paragraphs>199</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ＭＳ Ｐゴシック</vt:lpstr>
      <vt:lpstr>Arial</vt:lpstr>
      <vt:lpstr>Calibri</vt:lpstr>
      <vt:lpstr>Cambria</vt:lpstr>
      <vt:lpstr>Gill Sans MT</vt:lpstr>
      <vt:lpstr>Times New Roman</vt:lpstr>
      <vt:lpstr>Office Theme</vt:lpstr>
      <vt:lpstr>Vertical Datums: An Overview &amp; Planned Updates</vt:lpstr>
      <vt:lpstr>The North American Vertical Datum of 1988  (NAVD 88)</vt:lpstr>
      <vt:lpstr>Vertical Datums of the NSRS</vt:lpstr>
      <vt:lpstr>PowerPoint Presentation</vt:lpstr>
      <vt:lpstr>PowerPoint Presentation</vt:lpstr>
      <vt:lpstr>PowerPoint Presentation</vt:lpstr>
      <vt:lpstr>PowerPoint Presentation</vt:lpstr>
      <vt:lpstr>The North American - Pacific Geopotential Datum of 2022  (NAPGD2022)</vt:lpstr>
      <vt:lpstr>Replacing NAVD 88</vt:lpstr>
      <vt:lpstr>NAVD 88 (epoch ?) to  NAPGD2022 Epoch 2020.00 (estimate)</vt:lpstr>
      <vt:lpstr>PowerPoint Presentation</vt:lpstr>
      <vt:lpstr>Understanding “Geo-Potential”</vt:lpstr>
      <vt:lpstr>PowerPoint Presentation</vt:lpstr>
      <vt:lpstr>The Geoid, and Heights</vt:lpstr>
      <vt:lpstr>Gravity for the Redefinition of the American Vertical Datum (GRAV-D)</vt:lpstr>
      <vt:lpstr>PowerPoint Presentation</vt:lpstr>
      <vt:lpstr>Three Gridded Regions</vt:lpstr>
      <vt:lpstr>Next up: IGLD</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Simmons</dc:creator>
  <cp:lastModifiedBy>Jacob Heck</cp:lastModifiedBy>
  <cp:revision>90</cp:revision>
  <dcterms:created xsi:type="dcterms:W3CDTF">2017-02-03T22:38:58Z</dcterms:created>
  <dcterms:modified xsi:type="dcterms:W3CDTF">2021-06-24T20:01:37Z</dcterms:modified>
</cp:coreProperties>
</file>