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180" r:id="rId1"/>
    <p:sldMasterId id="2147487568" r:id="rId2"/>
    <p:sldMasterId id="2147487879" r:id="rId3"/>
    <p:sldMasterId id="2147487891" r:id="rId4"/>
  </p:sldMasterIdLst>
  <p:notesMasterIdLst>
    <p:notesMasterId r:id="rId63"/>
  </p:notesMasterIdLst>
  <p:handoutMasterIdLst>
    <p:handoutMasterId r:id="rId64"/>
  </p:handoutMasterIdLst>
  <p:sldIdLst>
    <p:sldId id="362" r:id="rId5"/>
    <p:sldId id="920" r:id="rId6"/>
    <p:sldId id="871" r:id="rId7"/>
    <p:sldId id="872" r:id="rId8"/>
    <p:sldId id="951" r:id="rId9"/>
    <p:sldId id="916" r:id="rId10"/>
    <p:sldId id="917" r:id="rId11"/>
    <p:sldId id="918" r:id="rId12"/>
    <p:sldId id="919" r:id="rId13"/>
    <p:sldId id="870" r:id="rId14"/>
    <p:sldId id="828" r:id="rId15"/>
    <p:sldId id="832" r:id="rId16"/>
    <p:sldId id="834" r:id="rId17"/>
    <p:sldId id="837" r:id="rId18"/>
    <p:sldId id="838" r:id="rId19"/>
    <p:sldId id="839" r:id="rId20"/>
    <p:sldId id="851" r:id="rId21"/>
    <p:sldId id="840" r:id="rId22"/>
    <p:sldId id="841" r:id="rId23"/>
    <p:sldId id="842" r:id="rId24"/>
    <p:sldId id="843" r:id="rId25"/>
    <p:sldId id="844" r:id="rId26"/>
    <p:sldId id="853" r:id="rId27"/>
    <p:sldId id="857" r:id="rId28"/>
    <p:sldId id="858" r:id="rId29"/>
    <p:sldId id="856" r:id="rId30"/>
    <p:sldId id="865" r:id="rId31"/>
    <p:sldId id="867" r:id="rId32"/>
    <p:sldId id="861" r:id="rId33"/>
    <p:sldId id="868" r:id="rId34"/>
    <p:sldId id="855" r:id="rId35"/>
    <p:sldId id="852" r:id="rId36"/>
    <p:sldId id="848" r:id="rId37"/>
    <p:sldId id="873" r:id="rId38"/>
    <p:sldId id="928" r:id="rId39"/>
    <p:sldId id="921" r:id="rId40"/>
    <p:sldId id="924" r:id="rId41"/>
    <p:sldId id="947" r:id="rId42"/>
    <p:sldId id="923" r:id="rId43"/>
    <p:sldId id="948" r:id="rId44"/>
    <p:sldId id="953" r:id="rId45"/>
    <p:sldId id="949" r:id="rId46"/>
    <p:sldId id="950" r:id="rId47"/>
    <p:sldId id="929" r:id="rId48"/>
    <p:sldId id="952" r:id="rId49"/>
    <p:sldId id="930" r:id="rId50"/>
    <p:sldId id="931" r:id="rId51"/>
    <p:sldId id="932" r:id="rId52"/>
    <p:sldId id="933" r:id="rId53"/>
    <p:sldId id="934" r:id="rId54"/>
    <p:sldId id="935" r:id="rId55"/>
    <p:sldId id="936" r:id="rId56"/>
    <p:sldId id="937" r:id="rId57"/>
    <p:sldId id="938" r:id="rId58"/>
    <p:sldId id="939" r:id="rId59"/>
    <p:sldId id="940" r:id="rId60"/>
    <p:sldId id="941" r:id="rId61"/>
    <p:sldId id="942" r:id="rId6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>
          <p15:clr>
            <a:srgbClr val="A4A3A4"/>
          </p15:clr>
        </p15:guide>
        <p15:guide id="2" orient="horz" pos="189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1709">
          <p15:clr>
            <a:srgbClr val="A4A3A4"/>
          </p15:clr>
        </p15:guide>
        <p15:guide id="5" orient="horz" pos="3157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orient="horz" pos="2886">
          <p15:clr>
            <a:srgbClr val="A4A3A4"/>
          </p15:clr>
        </p15:guide>
        <p15:guide id="8" pos="531">
          <p15:clr>
            <a:srgbClr val="A4A3A4"/>
          </p15:clr>
        </p15:guide>
        <p15:guide id="9" pos="3348">
          <p15:clr>
            <a:srgbClr val="A4A3A4"/>
          </p15:clr>
        </p15:guide>
        <p15:guide id="10" pos="1976">
          <p15:clr>
            <a:srgbClr val="A4A3A4"/>
          </p15:clr>
        </p15:guide>
        <p15:guide id="11" pos="417">
          <p15:clr>
            <a:srgbClr val="A4A3A4"/>
          </p15:clr>
        </p15:guide>
        <p15:guide id="12" pos="4970">
          <p15:clr>
            <a:srgbClr val="A4A3A4"/>
          </p15:clr>
        </p15:guide>
        <p15:guide id="13" pos="1289">
          <p15:clr>
            <a:srgbClr val="A4A3A4"/>
          </p15:clr>
        </p15:guide>
        <p15:guide id="14" pos="5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u Smith" initials="DS" lastIdx="1" clrIdx="0">
    <p:extLst>
      <p:ext uri="{19B8F6BF-5375-455C-9EA6-DF929625EA0E}">
        <p15:presenceInfo xmlns:p15="http://schemas.microsoft.com/office/powerpoint/2012/main" userId="Dru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C00000"/>
    <a:srgbClr val="0099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343" autoAdjust="0"/>
  </p:normalViewPr>
  <p:slideViewPr>
    <p:cSldViewPr snapToGrid="0">
      <p:cViewPr varScale="1">
        <p:scale>
          <a:sx n="115" d="100"/>
          <a:sy n="115" d="100"/>
        </p:scale>
        <p:origin x="216" y="108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20T12:49:25.20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4/20/2017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4/20/2017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4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709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18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917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19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321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20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34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21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220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22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0223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24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087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25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6715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31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892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32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74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45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16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10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103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46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489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47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278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48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918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49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745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50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091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52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324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53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908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54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386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55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959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56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2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11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524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57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687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12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36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13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500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14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25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15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192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16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012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17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589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d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6B1F-012C-4E31-AB14-A18E7992F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5531-0A71-45B3-9CA1-F580700DA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1F2C-908B-4A99-9DEA-158F5E856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9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February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February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February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February 8,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February 8,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February 8,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February 8,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February 8,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47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February 8,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February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February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4427-88BE-4288-AA80-6880B6419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4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CB1C-6E9B-46EC-AE82-4CCAD0204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04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February 8,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463B-DC24-4D15-892B-CB6BEEB32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22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6EEE-DC84-4D1F-987F-3E776EDE9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6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A99B-C703-4852-B2BB-2E440DC6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5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481F-FB85-4082-8F56-F5DD5F0DA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712A-88EE-42EE-AF9E-C31EDED82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64AD10C-D981-4890-9ADD-2AB209C9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C:\Users\jeremy.mchugh\Pictures\geodesy.noaa.gov slide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57" r:id="rId3"/>
    <p:sldLayoutId id="2147487858" r:id="rId4"/>
    <p:sldLayoutId id="2147487859" r:id="rId5"/>
    <p:sldLayoutId id="2147487860" r:id="rId6"/>
    <p:sldLayoutId id="2147487861" r:id="rId7"/>
    <p:sldLayoutId id="2147487862" r:id="rId8"/>
    <p:sldLayoutId id="2147487863" r:id="rId9"/>
    <p:sldLayoutId id="2147487864" r:id="rId10"/>
    <p:sldLayoutId id="2147487865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February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February 8,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February 8,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The history of GPS and coordinates on PID DI4044 (Southern Louisiana)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 </a:t>
            </a:r>
            <a:r>
              <a:rPr lang="en-US" sz="20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A cautionary tale about passive control points and the dynamic crust in which they reside</a:t>
            </a: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February 8,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37" y="3590433"/>
            <a:ext cx="8296275" cy="2714625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January 2006: Project 2262 (field)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31850" y="2312709"/>
          <a:ext cx="74803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652">
                  <a:extLst>
                    <a:ext uri="{9D8B030D-6E8A-4147-A177-3AD203B41FA5}">
                      <a16:colId xmlns:a16="http://schemas.microsoft.com/office/drawing/2014/main" val="3088512479"/>
                    </a:ext>
                  </a:extLst>
                </a:gridCol>
                <a:gridCol w="942175">
                  <a:extLst>
                    <a:ext uri="{9D8B030D-6E8A-4147-A177-3AD203B41FA5}">
                      <a16:colId xmlns:a16="http://schemas.microsoft.com/office/drawing/2014/main" val="341321245"/>
                    </a:ext>
                  </a:extLst>
                </a:gridCol>
                <a:gridCol w="1018311">
                  <a:extLst>
                    <a:ext uri="{9D8B030D-6E8A-4147-A177-3AD203B41FA5}">
                      <a16:colId xmlns:a16="http://schemas.microsoft.com/office/drawing/2014/main" val="915124997"/>
                    </a:ext>
                  </a:extLst>
                </a:gridCol>
                <a:gridCol w="4403162">
                  <a:extLst>
                    <a:ext uri="{9D8B030D-6E8A-4147-A177-3AD203B41FA5}">
                      <a16:colId xmlns:a16="http://schemas.microsoft.com/office/drawing/2014/main" val="15318003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1/9/2006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14:04:00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19:11:00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5+ hour occupation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6623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1/10/2006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20:19:15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1:30:15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5+ hour occupation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010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1/11/2006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15:48:45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21:10:15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5+ hour occupation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4755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1/18/2006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14:21:00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19:30:15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5+ hour occupation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868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1/18/2006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20:46:30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2:03:15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2nd 5+ hour occupation this day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08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1/19/2006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13:21:15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18:32:15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5+ hour occupation this day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0426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1/19/2006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19:41:30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0:50:30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2nd 5+ hour occupation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1570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1/20/2006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11:12:30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16:30:45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5+ hour occupation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99137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1/20/2006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17:21:45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22:30:30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2nd 5+ hour occupation this day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653633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5175" y="1943377"/>
            <a:ext cx="690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DI4044 is occupied 9 separate times </a:t>
            </a:r>
            <a:r>
              <a:rPr lang="en-US" dirty="0"/>
              <a:t>with GPS </a:t>
            </a:r>
            <a:r>
              <a:rPr lang="en-US" dirty="0" smtClean="0"/>
              <a:t>over 11 days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0705" y="1309171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83(1992)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5" name="Rectangle 4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75281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October 2006: Project 2329 (field)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6096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 DI4044 is occupied an </a:t>
            </a:r>
            <a:r>
              <a:rPr lang="en-US" dirty="0" smtClean="0"/>
              <a:t>3 separate times with </a:t>
            </a:r>
            <a:r>
              <a:rPr lang="en-US" dirty="0"/>
              <a:t>GPS </a:t>
            </a:r>
          </a:p>
          <a:p>
            <a:r>
              <a:rPr lang="en-US" dirty="0"/>
              <a:t>over </a:t>
            </a:r>
            <a:r>
              <a:rPr lang="en-US" dirty="0" smtClean="0"/>
              <a:t>14 days</a:t>
            </a:r>
            <a:r>
              <a:rPr lang="en-US" dirty="0"/>
              <a:t>.  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0705" y="1309171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83(1992)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37" y="3590433"/>
            <a:ext cx="8296275" cy="27146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18" name="Rectangle 17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01811" y="5406872"/>
            <a:ext cx="123304" cy="198283"/>
            <a:chOff x="-643708" y="1678503"/>
            <a:chExt cx="123304" cy="198283"/>
          </a:xfrm>
        </p:grpSpPr>
        <p:sp>
          <p:nvSpPr>
            <p:cNvPr id="22" name="Rectangle 2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62635"/>
              </p:ext>
            </p:extLst>
          </p:nvPr>
        </p:nvGraphicFramePr>
        <p:xfrm>
          <a:off x="1276350" y="2722821"/>
          <a:ext cx="65913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980">
                  <a:extLst>
                    <a:ext uri="{9D8B030D-6E8A-4147-A177-3AD203B41FA5}">
                      <a16:colId xmlns:a16="http://schemas.microsoft.com/office/drawing/2014/main" val="724412857"/>
                    </a:ext>
                  </a:extLst>
                </a:gridCol>
                <a:gridCol w="980603">
                  <a:extLst>
                    <a:ext uri="{9D8B030D-6E8A-4147-A177-3AD203B41FA5}">
                      <a16:colId xmlns:a16="http://schemas.microsoft.com/office/drawing/2014/main" val="956502404"/>
                    </a:ext>
                  </a:extLst>
                </a:gridCol>
                <a:gridCol w="1345552">
                  <a:extLst>
                    <a:ext uri="{9D8B030D-6E8A-4147-A177-3AD203B41FA5}">
                      <a16:colId xmlns:a16="http://schemas.microsoft.com/office/drawing/2014/main" val="2952868084"/>
                    </a:ext>
                  </a:extLst>
                </a:gridCol>
                <a:gridCol w="3186165">
                  <a:extLst>
                    <a:ext uri="{9D8B030D-6E8A-4147-A177-3AD203B41FA5}">
                      <a16:colId xmlns:a16="http://schemas.microsoft.com/office/drawing/2014/main" val="9547840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10/17/2006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22:02:45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19:40:45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21 hour occupation as part of GPS2329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6682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10/18/2006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19:46:45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19:17:14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24 hour occupation as part of GPS2329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8072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10/31/2006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19:20:15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18:29:15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29 hour occupation as part of GPS2329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806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7631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February 2007: Project 2300 (office)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8584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projects 2262 or 2329 are processed and loaded into the NGS IDB,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National Readjustment </a:t>
            </a:r>
            <a:r>
              <a:rPr lang="en-US" dirty="0" smtClean="0"/>
              <a:t>of NAD 83 takes place, creating NAD 83(NSRS2007).  </a:t>
            </a:r>
          </a:p>
          <a:p>
            <a:r>
              <a:rPr lang="en-US" b="1" i="1" dirty="0" smtClean="0"/>
              <a:t>Point DI4044, with no processed vectors in the database, gets no </a:t>
            </a:r>
          </a:p>
          <a:p>
            <a:r>
              <a:rPr lang="en-US" b="1" i="1" dirty="0"/>
              <a:t>c</a:t>
            </a:r>
            <a:r>
              <a:rPr lang="en-US" b="1" i="1" dirty="0" smtClean="0"/>
              <a:t>oordinate in this new realization.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83(NSRS2007)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37" y="3590433"/>
            <a:ext cx="8296275" cy="27146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19" name="Rectangle 18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23" name="Rectangle 2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040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37" y="3593246"/>
            <a:ext cx="8300194" cy="2711812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April 2007: Project 2262 (office)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7032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2262 is processed and loaded.   Although NGS is now</a:t>
            </a:r>
          </a:p>
          <a:p>
            <a:r>
              <a:rPr lang="en-US" dirty="0"/>
              <a:t>o</a:t>
            </a:r>
            <a:r>
              <a:rPr lang="en-US" dirty="0" smtClean="0"/>
              <a:t>n NAD 83(NSRS2007), the values are loaded as “</a:t>
            </a:r>
            <a:r>
              <a:rPr lang="en-US" b="1" i="1" dirty="0" smtClean="0"/>
              <a:t>NAD 83(1992)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DI4044 gets an ellipsoid height of: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83(NSRS2007)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00150" y="291398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185441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42549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69789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-2.455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83(1992)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Epoch:  2004.65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1579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37" y="3593246"/>
            <a:ext cx="8300194" cy="2711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9452" y="4114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26" name="Rectangle 2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30" name="Rectangle 29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28" idx="3"/>
          </p:cNvCxnSpPr>
          <p:nvPr/>
        </p:nvCxnSpPr>
        <p:spPr>
          <a:xfrm flipH="1" flipV="1">
            <a:off x="2906162" y="4608214"/>
            <a:ext cx="515086" cy="819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0"/>
          </p:cNvCxnSpPr>
          <p:nvPr/>
        </p:nvCxnSpPr>
        <p:spPr>
          <a:xfrm flipH="1" flipV="1">
            <a:off x="2906162" y="4608214"/>
            <a:ext cx="948754" cy="797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286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37" y="3593246"/>
            <a:ext cx="8300193" cy="2711812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November 2008: Project 2329 (office)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6515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2329 is processed and loaded. The values are loaded </a:t>
            </a:r>
          </a:p>
          <a:p>
            <a:r>
              <a:rPr lang="en-US" dirty="0" smtClean="0"/>
              <a:t>as “</a:t>
            </a:r>
            <a:r>
              <a:rPr lang="en-US" b="1" i="1" dirty="0" smtClean="0"/>
              <a:t>NAD 83(NSRS2007)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DI4044 gets an ellipsoid height of: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83(NSRS2007)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93597"/>
              </p:ext>
            </p:extLst>
          </p:nvPr>
        </p:nvGraphicFramePr>
        <p:xfrm>
          <a:off x="1200150" y="291398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185441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42549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69789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-2.495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83(NSRS2007)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Epoch:  2002.00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1579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81600" y="2837080"/>
            <a:ext cx="2171700" cy="552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91325" y="3408580"/>
            <a:ext cx="178446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Despite being loaded</a:t>
            </a:r>
          </a:p>
          <a:p>
            <a:r>
              <a:rPr lang="en-US" sz="1100" dirty="0" smtClean="0"/>
              <a:t>19 months after 2262, </a:t>
            </a:r>
          </a:p>
          <a:p>
            <a:r>
              <a:rPr lang="en-US" sz="1100" dirty="0" smtClean="0"/>
              <a:t>it gets an </a:t>
            </a:r>
            <a:r>
              <a:rPr lang="en-US" sz="1100" b="1" u="sng" dirty="0" smtClean="0"/>
              <a:t>earlier</a:t>
            </a:r>
            <a:r>
              <a:rPr lang="en-US" sz="1100" dirty="0" smtClean="0"/>
              <a:t> epoch</a:t>
            </a:r>
          </a:p>
          <a:p>
            <a:r>
              <a:rPr lang="en-US" sz="1100" dirty="0" smtClean="0"/>
              <a:t>date, as that was the </a:t>
            </a:r>
          </a:p>
          <a:p>
            <a:r>
              <a:rPr lang="en-US" sz="1100" dirty="0" smtClean="0"/>
              <a:t>date given for NSRS2007</a:t>
            </a:r>
            <a:endParaRPr lang="en-US" sz="1100" dirty="0"/>
          </a:p>
        </p:txBody>
      </p:sp>
      <p:sp>
        <p:nvSpPr>
          <p:cNvPr id="15" name="Freeform 14"/>
          <p:cNvSpPr/>
          <p:nvPr/>
        </p:nvSpPr>
        <p:spPr>
          <a:xfrm>
            <a:off x="7362825" y="2893446"/>
            <a:ext cx="579479" cy="487929"/>
          </a:xfrm>
          <a:custGeom>
            <a:avLst/>
            <a:gdLst>
              <a:gd name="connsiteX0" fmla="*/ 0 w 579479"/>
              <a:gd name="connsiteY0" fmla="*/ 192654 h 487929"/>
              <a:gd name="connsiteX1" fmla="*/ 542925 w 579479"/>
              <a:gd name="connsiteY1" fmla="*/ 11679 h 487929"/>
              <a:gd name="connsiteX2" fmla="*/ 485775 w 579479"/>
              <a:gd name="connsiteY2" fmla="*/ 487929 h 48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79" h="487929">
                <a:moveTo>
                  <a:pt x="0" y="192654"/>
                </a:moveTo>
                <a:cubicBezTo>
                  <a:pt x="230981" y="77560"/>
                  <a:pt x="461963" y="-37533"/>
                  <a:pt x="542925" y="11679"/>
                </a:cubicBezTo>
                <a:cubicBezTo>
                  <a:pt x="623887" y="60891"/>
                  <a:pt x="554831" y="274410"/>
                  <a:pt x="485775" y="487929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62250" y="4114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90705" y="44809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32" name="Rectangle 3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36" name="Rectangle 3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903" y="5403865"/>
            <a:ext cx="200379" cy="201724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38" idx="1"/>
          </p:cNvCxnSpPr>
          <p:nvPr/>
        </p:nvCxnSpPr>
        <p:spPr>
          <a:xfrm flipH="1" flipV="1">
            <a:off x="1963569" y="4850243"/>
            <a:ext cx="1646774" cy="559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0"/>
            <a:endCxn id="18" idx="2"/>
          </p:cNvCxnSpPr>
          <p:nvPr/>
        </p:nvCxnSpPr>
        <p:spPr>
          <a:xfrm flipH="1" flipV="1">
            <a:off x="1947158" y="4850243"/>
            <a:ext cx="2530935" cy="55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874067" y="4345663"/>
            <a:ext cx="6174464" cy="929895"/>
          </a:xfrm>
          <a:custGeom>
            <a:avLst/>
            <a:gdLst>
              <a:gd name="connsiteX0" fmla="*/ 0 w 6174464"/>
              <a:gd name="connsiteY0" fmla="*/ 624689 h 929895"/>
              <a:gd name="connsiteX1" fmla="*/ 63375 w 6174464"/>
              <a:gd name="connsiteY1" fmla="*/ 805759 h 929895"/>
              <a:gd name="connsiteX2" fmla="*/ 235390 w 6174464"/>
              <a:gd name="connsiteY2" fmla="*/ 896293 h 929895"/>
              <a:gd name="connsiteX3" fmla="*/ 887240 w 6174464"/>
              <a:gd name="connsiteY3" fmla="*/ 914400 h 929895"/>
              <a:gd name="connsiteX4" fmla="*/ 1973656 w 6174464"/>
              <a:gd name="connsiteY4" fmla="*/ 679010 h 929895"/>
              <a:gd name="connsiteX5" fmla="*/ 5459240 w 6174464"/>
              <a:gd name="connsiteY5" fmla="*/ 398353 h 929895"/>
              <a:gd name="connsiteX6" fmla="*/ 6174464 w 6174464"/>
              <a:gd name="connsiteY6" fmla="*/ 0 h 92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4464" h="929895">
                <a:moveTo>
                  <a:pt x="0" y="624689"/>
                </a:moveTo>
                <a:cubicBezTo>
                  <a:pt x="12071" y="692590"/>
                  <a:pt x="24143" y="760492"/>
                  <a:pt x="63375" y="805759"/>
                </a:cubicBezTo>
                <a:cubicBezTo>
                  <a:pt x="102607" y="851026"/>
                  <a:pt x="98079" y="878186"/>
                  <a:pt x="235390" y="896293"/>
                </a:cubicBezTo>
                <a:cubicBezTo>
                  <a:pt x="372701" y="914400"/>
                  <a:pt x="597529" y="950614"/>
                  <a:pt x="887240" y="914400"/>
                </a:cubicBezTo>
                <a:cubicBezTo>
                  <a:pt x="1176951" y="878186"/>
                  <a:pt x="1211656" y="765018"/>
                  <a:pt x="1973656" y="679010"/>
                </a:cubicBezTo>
                <a:cubicBezTo>
                  <a:pt x="2735656" y="593002"/>
                  <a:pt x="4759105" y="511521"/>
                  <a:pt x="5459240" y="398353"/>
                </a:cubicBezTo>
                <a:cubicBezTo>
                  <a:pt x="6159375" y="285185"/>
                  <a:pt x="6166919" y="142592"/>
                  <a:pt x="6174464" y="0"/>
                </a:cubicBezTo>
              </a:path>
            </a:pathLst>
          </a:custGeom>
          <a:noFill/>
          <a:ln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683804" y="6305058"/>
            <a:ext cx="52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best estimate of dh/</a:t>
            </a:r>
            <a:r>
              <a:rPr lang="en-US" b="1" dirty="0" err="1" smtClean="0"/>
              <a:t>dt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+15.5 mm/year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43750" y="6305058"/>
            <a:ext cx="1803631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031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8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37" y="3593246"/>
            <a:ext cx="8300193" cy="2711812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September 2010: Project 2772 (field)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690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 DI4044 is occupied </a:t>
            </a:r>
            <a:r>
              <a:rPr lang="en-US" dirty="0" smtClean="0"/>
              <a:t>2 </a:t>
            </a:r>
            <a:r>
              <a:rPr lang="en-US" dirty="0"/>
              <a:t>separate times with GPS over 2</a:t>
            </a:r>
            <a:r>
              <a:rPr lang="en-US" dirty="0" smtClean="0"/>
              <a:t> days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83(NSRS2007)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19105"/>
              </p:ext>
            </p:extLst>
          </p:nvPr>
        </p:nvGraphicFramePr>
        <p:xfrm>
          <a:off x="831850" y="2494961"/>
          <a:ext cx="74803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652">
                  <a:extLst>
                    <a:ext uri="{9D8B030D-6E8A-4147-A177-3AD203B41FA5}">
                      <a16:colId xmlns:a16="http://schemas.microsoft.com/office/drawing/2014/main" val="4002340564"/>
                    </a:ext>
                  </a:extLst>
                </a:gridCol>
                <a:gridCol w="942175">
                  <a:extLst>
                    <a:ext uri="{9D8B030D-6E8A-4147-A177-3AD203B41FA5}">
                      <a16:colId xmlns:a16="http://schemas.microsoft.com/office/drawing/2014/main" val="1784477609"/>
                    </a:ext>
                  </a:extLst>
                </a:gridCol>
                <a:gridCol w="1018311">
                  <a:extLst>
                    <a:ext uri="{9D8B030D-6E8A-4147-A177-3AD203B41FA5}">
                      <a16:colId xmlns:a16="http://schemas.microsoft.com/office/drawing/2014/main" val="3267767376"/>
                    </a:ext>
                  </a:extLst>
                </a:gridCol>
                <a:gridCol w="4403162">
                  <a:extLst>
                    <a:ext uri="{9D8B030D-6E8A-4147-A177-3AD203B41FA5}">
                      <a16:colId xmlns:a16="http://schemas.microsoft.com/office/drawing/2014/main" val="11059728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9/20/2010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21:11:30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19:46:00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22 hour occupation as part of GPS2772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500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9/21/2010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20:01:30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18:00:00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22 hour occupation as part of GPS2772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0352019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62250" y="4114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90705" y="44809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19" name="Rectangle 18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23" name="Rectangle 2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377903" y="5403865"/>
            <a:ext cx="200379" cy="20172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163398" y="5405585"/>
            <a:ext cx="123304" cy="198283"/>
            <a:chOff x="-643708" y="1678503"/>
            <a:chExt cx="123304" cy="198283"/>
          </a:xfrm>
        </p:grpSpPr>
        <p:sp>
          <p:nvSpPr>
            <p:cNvPr id="32" name="Rectangle 3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683804" y="6305058"/>
            <a:ext cx="52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best estimate of dh/</a:t>
            </a:r>
            <a:r>
              <a:rPr lang="en-US" b="1" dirty="0" err="1" smtClean="0"/>
              <a:t>dt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+15.5 mm/year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711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37" y="3593246"/>
            <a:ext cx="8300193" cy="27118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3683804" y="6305058"/>
            <a:ext cx="52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best estimate of dh/</a:t>
            </a:r>
            <a:r>
              <a:rPr lang="en-US" b="1" dirty="0" err="1" smtClean="0"/>
              <a:t>dt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+15.5 mm/year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62250" y="4114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790705" y="44809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59" name="Rectangle 58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63" name="Rectangle 6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377903" y="5403865"/>
            <a:ext cx="200379" cy="201724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5163398" y="5405585"/>
            <a:ext cx="123304" cy="198283"/>
            <a:chOff x="-643708" y="1678503"/>
            <a:chExt cx="123304" cy="198283"/>
          </a:xfrm>
        </p:grpSpPr>
        <p:sp>
          <p:nvSpPr>
            <p:cNvPr id="70" name="Rectangle 69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October 2011: Project 2772 (office)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8404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</a:t>
            </a:r>
            <a:r>
              <a:rPr lang="en-US" dirty="0" smtClean="0"/>
              <a:t>2772 </a:t>
            </a:r>
            <a:r>
              <a:rPr lang="en-US" dirty="0"/>
              <a:t>is processed and loaded</a:t>
            </a:r>
            <a:r>
              <a:rPr lang="en-US" dirty="0" smtClean="0"/>
              <a:t>.  As it is computed in NAD 83(NSRS2007)</a:t>
            </a:r>
          </a:p>
          <a:p>
            <a:r>
              <a:rPr lang="en-US" b="1" i="1" u="sng" dirty="0" smtClean="0">
                <a:solidFill>
                  <a:srgbClr val="FF0000"/>
                </a:solidFill>
              </a:rPr>
              <a:t>its ellipsoid height supersedes the previous one.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83(NSRS2007)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5" y="448091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1434" y="470269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X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825" y="5405174"/>
            <a:ext cx="200379" cy="2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147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6" y="3596249"/>
            <a:ext cx="8297134" cy="2710813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October 2011: Project 2772 (office)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8674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</a:t>
            </a:r>
            <a:r>
              <a:rPr lang="en-US" dirty="0" smtClean="0"/>
              <a:t>2772 </a:t>
            </a:r>
            <a:r>
              <a:rPr lang="en-US" dirty="0"/>
              <a:t>is processed and loaded</a:t>
            </a:r>
            <a:r>
              <a:rPr lang="en-US" dirty="0" smtClean="0"/>
              <a:t>.  As it is computed in NAD 83(NSRS2007)</a:t>
            </a:r>
          </a:p>
          <a:p>
            <a:r>
              <a:rPr lang="en-US" b="1" i="1" u="sng" dirty="0">
                <a:solidFill>
                  <a:srgbClr val="FF0000"/>
                </a:solidFill>
              </a:rPr>
              <a:t>i</a:t>
            </a:r>
            <a:r>
              <a:rPr lang="en-US" b="1" i="1" u="sng" dirty="0" smtClean="0">
                <a:solidFill>
                  <a:srgbClr val="FF0000"/>
                </a:solidFill>
              </a:rPr>
              <a:t>ts ellipsoid height supersedes the previous one.</a:t>
            </a:r>
            <a:endParaRPr lang="en-US" b="1" i="1" u="sng" dirty="0">
              <a:solidFill>
                <a:srgbClr val="FF0000"/>
              </a:solidFill>
            </a:endParaRPr>
          </a:p>
          <a:p>
            <a:r>
              <a:rPr lang="en-US" dirty="0" smtClean="0"/>
              <a:t>DI4044 </a:t>
            </a:r>
            <a:r>
              <a:rPr lang="en-US" dirty="0"/>
              <a:t>gets an ellipsoid height of: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83(NSRS2007)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00150" y="291398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185441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42549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69789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-2.526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83(NSRS2007)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Epoch:  2002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1579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81600" y="2837080"/>
            <a:ext cx="2171700" cy="552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127564" y="3114674"/>
            <a:ext cx="5982953" cy="1887871"/>
          </a:xfrm>
          <a:custGeom>
            <a:avLst/>
            <a:gdLst>
              <a:gd name="connsiteX0" fmla="*/ 2724150 w 3490891"/>
              <a:gd name="connsiteY0" fmla="*/ 0 h 1838325"/>
              <a:gd name="connsiteX1" fmla="*/ 3429000 w 3490891"/>
              <a:gd name="connsiteY1" fmla="*/ 66675 h 1838325"/>
              <a:gd name="connsiteX2" fmla="*/ 3067050 w 3490891"/>
              <a:gd name="connsiteY2" fmla="*/ 771525 h 1838325"/>
              <a:gd name="connsiteX3" fmla="*/ 0 w 3490891"/>
              <a:gd name="connsiteY3" fmla="*/ 1838325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0891" h="1838325">
                <a:moveTo>
                  <a:pt x="2724150" y="0"/>
                </a:moveTo>
                <a:lnTo>
                  <a:pt x="3429000" y="66675"/>
                </a:lnTo>
                <a:cubicBezTo>
                  <a:pt x="3486150" y="195262"/>
                  <a:pt x="3638550" y="476250"/>
                  <a:pt x="3067050" y="771525"/>
                </a:cubicBezTo>
                <a:cubicBezTo>
                  <a:pt x="2495550" y="1066800"/>
                  <a:pt x="1247775" y="1452562"/>
                  <a:pt x="0" y="1838325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62250" y="4114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9550" y="4816444"/>
            <a:ext cx="109900" cy="103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91179" y="49424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23" name="Rectangle 2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27" name="Rectangle 2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4377903" y="5403865"/>
            <a:ext cx="200379" cy="201724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163398" y="5405585"/>
            <a:ext cx="123304" cy="198283"/>
            <a:chOff x="-643708" y="1678503"/>
            <a:chExt cx="123304" cy="198283"/>
          </a:xfrm>
        </p:grpSpPr>
        <p:sp>
          <p:nvSpPr>
            <p:cNvPr id="34" name="Rectangle 33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5825" y="5405174"/>
            <a:ext cx="200379" cy="201724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36" idx="0"/>
          </p:cNvCxnSpPr>
          <p:nvPr/>
        </p:nvCxnSpPr>
        <p:spPr>
          <a:xfrm flipH="1" flipV="1">
            <a:off x="1904085" y="5051833"/>
            <a:ext cx="3320965" cy="353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904085" y="5048887"/>
            <a:ext cx="3645689" cy="354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83804" y="6305058"/>
            <a:ext cx="52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best estimate of dh/</a:t>
            </a:r>
            <a:r>
              <a:rPr lang="en-US" b="1" dirty="0" err="1" smtClean="0"/>
              <a:t>dt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+26.8 mm/year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90705" y="44809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43750" y="6305058"/>
            <a:ext cx="1803631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97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March 2012: Project 2995 (field, part 1)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7225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</a:t>
            </a:r>
            <a:r>
              <a:rPr lang="en-US" dirty="0" smtClean="0"/>
              <a:t>2995 begins (but has a 9 month hiatus until December before</a:t>
            </a:r>
          </a:p>
          <a:p>
            <a:r>
              <a:rPr lang="en-US" dirty="0"/>
              <a:t>b</a:t>
            </a:r>
            <a:r>
              <a:rPr lang="en-US" dirty="0" smtClean="0"/>
              <a:t>eing completed). </a:t>
            </a:r>
            <a:r>
              <a:rPr lang="en-US" dirty="0"/>
              <a:t>Point DI4044 is occupied 2 separate times with </a:t>
            </a:r>
            <a:endParaRPr lang="en-US" dirty="0" smtClean="0"/>
          </a:p>
          <a:p>
            <a:r>
              <a:rPr lang="en-US" dirty="0" smtClean="0"/>
              <a:t>GPS </a:t>
            </a:r>
            <a:r>
              <a:rPr lang="en-US" dirty="0"/>
              <a:t>over </a:t>
            </a:r>
            <a:r>
              <a:rPr lang="en-US" dirty="0" smtClean="0"/>
              <a:t>4 </a:t>
            </a:r>
            <a:r>
              <a:rPr lang="en-US" dirty="0"/>
              <a:t>days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83(NSRS2007)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524587"/>
              </p:ext>
            </p:extLst>
          </p:nvPr>
        </p:nvGraphicFramePr>
        <p:xfrm>
          <a:off x="831850" y="2894617"/>
          <a:ext cx="74803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652">
                  <a:extLst>
                    <a:ext uri="{9D8B030D-6E8A-4147-A177-3AD203B41FA5}">
                      <a16:colId xmlns:a16="http://schemas.microsoft.com/office/drawing/2014/main" val="1501244828"/>
                    </a:ext>
                  </a:extLst>
                </a:gridCol>
                <a:gridCol w="942175">
                  <a:extLst>
                    <a:ext uri="{9D8B030D-6E8A-4147-A177-3AD203B41FA5}">
                      <a16:colId xmlns:a16="http://schemas.microsoft.com/office/drawing/2014/main" val="1209874698"/>
                    </a:ext>
                  </a:extLst>
                </a:gridCol>
                <a:gridCol w="1018311">
                  <a:extLst>
                    <a:ext uri="{9D8B030D-6E8A-4147-A177-3AD203B41FA5}">
                      <a16:colId xmlns:a16="http://schemas.microsoft.com/office/drawing/2014/main" val="2391016057"/>
                    </a:ext>
                  </a:extLst>
                </a:gridCol>
                <a:gridCol w="4403162">
                  <a:extLst>
                    <a:ext uri="{9D8B030D-6E8A-4147-A177-3AD203B41FA5}">
                      <a16:colId xmlns:a16="http://schemas.microsoft.com/office/drawing/2014/main" val="6603199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3/22/2012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23:25:30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18:00:15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19 hour occupation as part of GPS2995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00268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3/26/2012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23:30:30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18:00:15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19 hour occupation as part of GPS2995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1867756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6" y="3596249"/>
            <a:ext cx="8297134" cy="27108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2250" y="4114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9550" y="4816444"/>
            <a:ext cx="109900" cy="1039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91179" y="49424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17" name="Rectangle 1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22" name="Rectangle 2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4377903" y="5403865"/>
            <a:ext cx="200379" cy="20172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769976" y="5405585"/>
            <a:ext cx="123304" cy="198283"/>
            <a:chOff x="-643708" y="1678503"/>
            <a:chExt cx="123304" cy="198283"/>
          </a:xfrm>
        </p:grpSpPr>
        <p:sp>
          <p:nvSpPr>
            <p:cNvPr id="29" name="Rectangle 28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5435825" y="5405174"/>
            <a:ext cx="200379" cy="2017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683804" y="6305058"/>
            <a:ext cx="52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best estimate of dh/</a:t>
            </a:r>
            <a:r>
              <a:rPr lang="en-US" b="1" dirty="0" err="1" smtClean="0"/>
              <a:t>dt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+26.8 mm/year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0705" y="44809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163398" y="5405585"/>
            <a:ext cx="123304" cy="198283"/>
            <a:chOff x="-643708" y="1678503"/>
            <a:chExt cx="123304" cy="198283"/>
          </a:xfrm>
        </p:grpSpPr>
        <p:sp>
          <p:nvSpPr>
            <p:cNvPr id="39" name="Rectangle 38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477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7" y="3602299"/>
            <a:ext cx="8297134" cy="2710813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June 2012: Project 2800 (office)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79560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</a:t>
            </a:r>
            <a:r>
              <a:rPr lang="en-US" dirty="0" smtClean="0"/>
              <a:t>project 2995 is completed a </a:t>
            </a:r>
            <a:r>
              <a:rPr lang="en-US" u="sng" dirty="0" smtClean="0"/>
              <a:t>National </a:t>
            </a:r>
            <a:r>
              <a:rPr lang="en-US" u="sng" dirty="0"/>
              <a:t>Readjustment </a:t>
            </a:r>
            <a:r>
              <a:rPr lang="en-US" dirty="0"/>
              <a:t>of NAD 83 takes </a:t>
            </a:r>
            <a:endParaRPr lang="en-US" dirty="0" smtClean="0"/>
          </a:p>
          <a:p>
            <a:r>
              <a:rPr lang="en-US" dirty="0" smtClean="0"/>
              <a:t>place</a:t>
            </a:r>
            <a:r>
              <a:rPr lang="en-US" dirty="0"/>
              <a:t>, creating NAD </a:t>
            </a:r>
            <a:r>
              <a:rPr lang="en-US" dirty="0" smtClean="0"/>
              <a:t>83(2011).</a:t>
            </a:r>
          </a:p>
          <a:p>
            <a:r>
              <a:rPr lang="en-US" dirty="0"/>
              <a:t>DI4044 gets an ellipsoid height of:</a:t>
            </a:r>
          </a:p>
          <a:p>
            <a:endParaRPr lang="en-US" dirty="0" smtClean="0"/>
          </a:p>
          <a:p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662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83(2011)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961934"/>
              </p:ext>
            </p:extLst>
          </p:nvPr>
        </p:nvGraphicFramePr>
        <p:xfrm>
          <a:off x="1200150" y="291398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185441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142549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69789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-2.491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83(2011)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Epoch:  2010.00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1579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81600" y="2837080"/>
            <a:ext cx="2171700" cy="552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006566" y="3047999"/>
            <a:ext cx="2797812" cy="1741283"/>
          </a:xfrm>
          <a:custGeom>
            <a:avLst/>
            <a:gdLst>
              <a:gd name="connsiteX0" fmla="*/ 2695575 w 3156178"/>
              <a:gd name="connsiteY0" fmla="*/ 0 h 1695450"/>
              <a:gd name="connsiteX1" fmla="*/ 2943225 w 3156178"/>
              <a:gd name="connsiteY1" fmla="*/ 828675 h 1695450"/>
              <a:gd name="connsiteX2" fmla="*/ 0 w 3156178"/>
              <a:gd name="connsiteY2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6178" h="1695450">
                <a:moveTo>
                  <a:pt x="2695575" y="0"/>
                </a:moveTo>
                <a:cubicBezTo>
                  <a:pt x="3044031" y="273050"/>
                  <a:pt x="3392488" y="546100"/>
                  <a:pt x="2943225" y="828675"/>
                </a:cubicBezTo>
                <a:cubicBezTo>
                  <a:pt x="2493962" y="1111250"/>
                  <a:pt x="1246981" y="1403350"/>
                  <a:pt x="0" y="169545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16" name="Rectangle 1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20" name="Rectangle 19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377903" y="5403865"/>
            <a:ext cx="200379" cy="20172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769976" y="5405585"/>
            <a:ext cx="123304" cy="198283"/>
            <a:chOff x="-643708" y="1678503"/>
            <a:chExt cx="123304" cy="198283"/>
          </a:xfrm>
        </p:grpSpPr>
        <p:sp>
          <p:nvSpPr>
            <p:cNvPr id="27" name="Rectangle 2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435825" y="5405174"/>
            <a:ext cx="200379" cy="2017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564" y="5412726"/>
            <a:ext cx="200379" cy="20172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24" idx="0"/>
          </p:cNvCxnSpPr>
          <p:nvPr/>
        </p:nvCxnSpPr>
        <p:spPr>
          <a:xfrm flipV="1">
            <a:off x="3854916" y="4861711"/>
            <a:ext cx="1006795" cy="543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505325" y="4860206"/>
            <a:ext cx="356386" cy="543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0"/>
          </p:cNvCxnSpPr>
          <p:nvPr/>
        </p:nvCxnSpPr>
        <p:spPr>
          <a:xfrm flipH="1" flipV="1">
            <a:off x="4984131" y="4860206"/>
            <a:ext cx="930623" cy="552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83804" y="6305058"/>
            <a:ext cx="52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best estimate of dh/</a:t>
            </a:r>
            <a:r>
              <a:rPr lang="en-US" b="1" dirty="0" err="1" smtClean="0"/>
              <a:t>dt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+2.8 mm / year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9550" y="4816444"/>
            <a:ext cx="109900" cy="1039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26675" y="5874671"/>
            <a:ext cx="29290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(</a:t>
            </a:r>
            <a:r>
              <a:rPr lang="en-US" sz="1050" b="1" dirty="0" smtClean="0"/>
              <a:t>By sheer coincidence, the </a:t>
            </a:r>
            <a:r>
              <a:rPr lang="en-US" sz="1050" b="1" dirty="0" err="1" smtClean="0"/>
              <a:t>trendline</a:t>
            </a:r>
            <a:r>
              <a:rPr lang="en-US" sz="1050" b="1" dirty="0" smtClean="0"/>
              <a:t> </a:t>
            </a:r>
          </a:p>
          <a:p>
            <a:r>
              <a:rPr lang="en-US" sz="1050" b="1" dirty="0" smtClean="0"/>
              <a:t>through 1, 3 and 4 seems to line up with 2) </a:t>
            </a:r>
            <a:endParaRPr lang="en-US" sz="105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868694" y="44738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762250" y="4114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90705" y="44809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91179" y="49424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1365687" y="4897925"/>
            <a:ext cx="408792" cy="914400"/>
          </a:xfrm>
          <a:custGeom>
            <a:avLst/>
            <a:gdLst>
              <a:gd name="connsiteX0" fmla="*/ 155295 w 408792"/>
              <a:gd name="connsiteY0" fmla="*/ 914400 h 914400"/>
              <a:gd name="connsiteX1" fmla="*/ 10440 w 408792"/>
              <a:gd name="connsiteY1" fmla="*/ 362138 h 914400"/>
              <a:gd name="connsiteX2" fmla="*/ 408792 w 408792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792" h="914400">
                <a:moveTo>
                  <a:pt x="155295" y="914400"/>
                </a:moveTo>
                <a:cubicBezTo>
                  <a:pt x="61742" y="714469"/>
                  <a:pt x="-31810" y="514538"/>
                  <a:pt x="10440" y="362138"/>
                </a:cubicBezTo>
                <a:cubicBezTo>
                  <a:pt x="52689" y="209738"/>
                  <a:pt x="230740" y="104869"/>
                  <a:pt x="408792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163398" y="5405585"/>
            <a:ext cx="123304" cy="198283"/>
            <a:chOff x="-643708" y="1678503"/>
            <a:chExt cx="123304" cy="198283"/>
          </a:xfrm>
        </p:grpSpPr>
        <p:sp>
          <p:nvSpPr>
            <p:cNvPr id="48" name="Rectangle 47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H="1" flipV="1">
            <a:off x="4984131" y="4860207"/>
            <a:ext cx="578469" cy="543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143750" y="6305058"/>
            <a:ext cx="1803631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668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6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Punch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Because the following presentation is extremely complicated and detailed, it’s best to preview the conclusion to which this presentation is driving…</a:t>
            </a:r>
          </a:p>
          <a:p>
            <a:endParaRPr lang="en-US" sz="2000" dirty="0" smtClean="0"/>
          </a:p>
          <a:p>
            <a:pPr lvl="1"/>
            <a:r>
              <a:rPr lang="en-US" sz="1800" dirty="0" smtClean="0"/>
              <a:t>Earth’s crust is a dynamic place, and passive control set into that crust will move because of it, creating time-dependent coordinates</a:t>
            </a:r>
          </a:p>
          <a:p>
            <a:endParaRPr lang="en-US" sz="2000" dirty="0"/>
          </a:p>
          <a:p>
            <a:pPr lvl="1"/>
            <a:r>
              <a:rPr lang="en-US" sz="1800" dirty="0" smtClean="0"/>
              <a:t>True time dependency is </a:t>
            </a:r>
            <a:r>
              <a:rPr lang="en-US" sz="1800" b="1" i="1" dirty="0" smtClean="0">
                <a:solidFill>
                  <a:srgbClr val="FF0000"/>
                </a:solidFill>
              </a:rPr>
              <a:t>not</a:t>
            </a:r>
            <a:r>
              <a:rPr lang="en-US" sz="1800" dirty="0" smtClean="0"/>
              <a:t> properly captured in the </a:t>
            </a:r>
            <a:r>
              <a:rPr lang="en-US" sz="1800" u="sng" dirty="0" smtClean="0"/>
              <a:t>NGS IDB</a:t>
            </a:r>
            <a:r>
              <a:rPr lang="en-US" sz="1800" dirty="0" smtClean="0"/>
              <a:t>, nor on the datasheets of passive control.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True time dependency </a:t>
            </a:r>
            <a:r>
              <a:rPr lang="en-US" sz="1800" b="1" i="1" dirty="0" smtClean="0">
                <a:solidFill>
                  <a:srgbClr val="FF0000"/>
                </a:solidFill>
              </a:rPr>
              <a:t>will be </a:t>
            </a:r>
            <a:r>
              <a:rPr lang="en-US" sz="1800" dirty="0" smtClean="0"/>
              <a:t>properly captured in the </a:t>
            </a:r>
            <a:r>
              <a:rPr lang="en-US" sz="1800" u="sng" dirty="0" smtClean="0"/>
              <a:t>NSRS DB </a:t>
            </a:r>
            <a:r>
              <a:rPr lang="en-US" sz="1800" dirty="0" smtClean="0"/>
              <a:t>and it will be reflected on datasheets of passive control after 2022.</a:t>
            </a:r>
          </a:p>
          <a:p>
            <a:pPr lvl="2"/>
            <a:r>
              <a:rPr lang="en-US" sz="1400" dirty="0" smtClean="0"/>
              <a:t>But it will be modeled and removed in two phases</a:t>
            </a:r>
          </a:p>
          <a:p>
            <a:pPr lvl="3"/>
            <a:r>
              <a:rPr lang="en-US" sz="1200" dirty="0" smtClean="0"/>
              <a:t>1) Plate Rotation (affecting horizontal coordinates only)</a:t>
            </a:r>
          </a:p>
          <a:p>
            <a:pPr lvl="3"/>
            <a:r>
              <a:rPr lang="en-US" sz="1200" dirty="0" smtClean="0"/>
              <a:t>2) Intra-Frame Velocities (affects all three coordinates)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Dec. 2012: Project 2995 (field, part 2)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7417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</a:t>
            </a:r>
            <a:r>
              <a:rPr lang="en-US" dirty="0" smtClean="0"/>
              <a:t>2995 observations finish.  Point </a:t>
            </a:r>
            <a:r>
              <a:rPr lang="en-US" dirty="0"/>
              <a:t>DI4044 is occupied </a:t>
            </a:r>
            <a:r>
              <a:rPr lang="en-US" dirty="0" smtClean="0"/>
              <a:t>3 </a:t>
            </a:r>
            <a:r>
              <a:rPr lang="en-US" dirty="0"/>
              <a:t>separate </a:t>
            </a:r>
            <a:endParaRPr lang="en-US" dirty="0" smtClean="0"/>
          </a:p>
          <a:p>
            <a:r>
              <a:rPr lang="en-US" dirty="0" smtClean="0"/>
              <a:t>times </a:t>
            </a:r>
            <a:r>
              <a:rPr lang="en-US" dirty="0"/>
              <a:t>with </a:t>
            </a:r>
            <a:r>
              <a:rPr lang="en-US" dirty="0" smtClean="0"/>
              <a:t>GPS </a:t>
            </a:r>
            <a:r>
              <a:rPr lang="en-US" dirty="0"/>
              <a:t>over </a:t>
            </a:r>
            <a:r>
              <a:rPr lang="en-US" dirty="0" smtClean="0"/>
              <a:t>3 </a:t>
            </a:r>
            <a:r>
              <a:rPr lang="en-US" dirty="0"/>
              <a:t>days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662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83(2011)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7" y="3602299"/>
            <a:ext cx="8297134" cy="271081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14" name="Rectangle 13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18" name="Rectangle 17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377903" y="5403865"/>
            <a:ext cx="200379" cy="20172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769976" y="5405585"/>
            <a:ext cx="123304" cy="198283"/>
            <a:chOff x="-643708" y="1678503"/>
            <a:chExt cx="123304" cy="198283"/>
          </a:xfrm>
        </p:grpSpPr>
        <p:sp>
          <p:nvSpPr>
            <p:cNvPr id="25" name="Rectangle 24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435825" y="5405174"/>
            <a:ext cx="200379" cy="2017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814564" y="5412726"/>
            <a:ext cx="200379" cy="20172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83804" y="6305058"/>
            <a:ext cx="52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best estimate of dh/</a:t>
            </a:r>
            <a:r>
              <a:rPr lang="en-US" b="1" dirty="0" err="1" smtClean="0"/>
              <a:t>dt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+2.8 mm / year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922376" y="5413137"/>
            <a:ext cx="123304" cy="198283"/>
            <a:chOff x="-643708" y="1678503"/>
            <a:chExt cx="123304" cy="198283"/>
          </a:xfrm>
        </p:grpSpPr>
        <p:sp>
          <p:nvSpPr>
            <p:cNvPr id="35" name="Rectangle 34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929985"/>
              </p:ext>
            </p:extLst>
          </p:nvPr>
        </p:nvGraphicFramePr>
        <p:xfrm>
          <a:off x="690138" y="2669521"/>
          <a:ext cx="7962901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8925">
                  <a:extLst>
                    <a:ext uri="{9D8B030D-6E8A-4147-A177-3AD203B41FA5}">
                      <a16:colId xmlns:a16="http://schemas.microsoft.com/office/drawing/2014/main" val="1558485134"/>
                    </a:ext>
                  </a:extLst>
                </a:gridCol>
                <a:gridCol w="942224">
                  <a:extLst>
                    <a:ext uri="{9D8B030D-6E8A-4147-A177-3AD203B41FA5}">
                      <a16:colId xmlns:a16="http://schemas.microsoft.com/office/drawing/2014/main" val="3926100868"/>
                    </a:ext>
                  </a:extLst>
                </a:gridCol>
                <a:gridCol w="1018363">
                  <a:extLst>
                    <a:ext uri="{9D8B030D-6E8A-4147-A177-3AD203B41FA5}">
                      <a16:colId xmlns:a16="http://schemas.microsoft.com/office/drawing/2014/main" val="2712770180"/>
                    </a:ext>
                  </a:extLst>
                </a:gridCol>
                <a:gridCol w="4403389">
                  <a:extLst>
                    <a:ext uri="{9D8B030D-6E8A-4147-A177-3AD203B41FA5}">
                      <a16:colId xmlns:a16="http://schemas.microsoft.com/office/drawing/2014/main" val="23276519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12/3/2012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14:18:50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23:18:40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 hour occupation as part of GPS2995 (note 9 month gap in project)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9105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12/4/2012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17:27:30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22:58:00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 hour occupation as part of GPS2995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54179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12/5/2012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14:10:10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23:52:00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9 hour occupation as part of GPS2995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4856823"/>
                  </a:ext>
                </a:extLst>
              </a:tr>
            </a:tbl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9550" y="4816444"/>
            <a:ext cx="109900" cy="10396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762250" y="4114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790705" y="44809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91179" y="49424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68694" y="44738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5163398" y="5405585"/>
            <a:ext cx="123304" cy="198283"/>
            <a:chOff x="-643708" y="1678503"/>
            <a:chExt cx="123304" cy="198283"/>
          </a:xfrm>
        </p:grpSpPr>
        <p:sp>
          <p:nvSpPr>
            <p:cNvPr id="44" name="Rectangle 43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55247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Sep 2016: Project #TBD (field)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5228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</a:t>
            </a:r>
            <a:r>
              <a:rPr lang="en-US" dirty="0" smtClean="0"/>
              <a:t>#TBD occurs.  Point </a:t>
            </a:r>
            <a:r>
              <a:rPr lang="en-US" dirty="0"/>
              <a:t>DI4044 is occupied </a:t>
            </a:r>
            <a:r>
              <a:rPr lang="en-US" dirty="0" smtClean="0"/>
              <a:t>1</a:t>
            </a:r>
          </a:p>
          <a:p>
            <a:r>
              <a:rPr lang="en-US" dirty="0" smtClean="0"/>
              <a:t>time </a:t>
            </a:r>
            <a:r>
              <a:rPr lang="en-US" dirty="0"/>
              <a:t>with </a:t>
            </a:r>
            <a:r>
              <a:rPr lang="en-US" dirty="0" smtClean="0"/>
              <a:t>GPS </a:t>
            </a:r>
            <a:r>
              <a:rPr lang="en-US" dirty="0"/>
              <a:t>over 1</a:t>
            </a:r>
            <a:r>
              <a:rPr lang="en-US" dirty="0" smtClean="0"/>
              <a:t> </a:t>
            </a:r>
            <a:r>
              <a:rPr lang="en-US" dirty="0"/>
              <a:t>days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662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83(2011)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24868"/>
              </p:ext>
            </p:extLst>
          </p:nvPr>
        </p:nvGraphicFramePr>
        <p:xfrm>
          <a:off x="831850" y="2707773"/>
          <a:ext cx="74803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652">
                  <a:extLst>
                    <a:ext uri="{9D8B030D-6E8A-4147-A177-3AD203B41FA5}">
                      <a16:colId xmlns:a16="http://schemas.microsoft.com/office/drawing/2014/main" val="1607264499"/>
                    </a:ext>
                  </a:extLst>
                </a:gridCol>
                <a:gridCol w="942175">
                  <a:extLst>
                    <a:ext uri="{9D8B030D-6E8A-4147-A177-3AD203B41FA5}">
                      <a16:colId xmlns:a16="http://schemas.microsoft.com/office/drawing/2014/main" val="3634937821"/>
                    </a:ext>
                  </a:extLst>
                </a:gridCol>
                <a:gridCol w="1018311">
                  <a:extLst>
                    <a:ext uri="{9D8B030D-6E8A-4147-A177-3AD203B41FA5}">
                      <a16:colId xmlns:a16="http://schemas.microsoft.com/office/drawing/2014/main" val="3872883881"/>
                    </a:ext>
                  </a:extLst>
                </a:gridCol>
                <a:gridCol w="4403162">
                  <a:extLst>
                    <a:ext uri="{9D8B030D-6E8A-4147-A177-3AD203B41FA5}">
                      <a16:colId xmlns:a16="http://schemas.microsoft.com/office/drawing/2014/main" val="3600245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9/30/2016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0:00:00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18:00:00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18 hour occupation as part of 2016 S. Louisiana survey (unknown GPS#)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840032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7" y="3602299"/>
            <a:ext cx="8297134" cy="271081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83804" y="6305058"/>
            <a:ext cx="52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best estimate of dh/</a:t>
            </a:r>
            <a:r>
              <a:rPr lang="en-US" b="1" dirty="0" err="1" smtClean="0"/>
              <a:t>dt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+2.8 mm / year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36" name="Rectangle 3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40" name="Rectangle 39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377903" y="5403865"/>
            <a:ext cx="200379" cy="201724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5769976" y="5405585"/>
            <a:ext cx="123304" cy="198283"/>
            <a:chOff x="-643708" y="1678503"/>
            <a:chExt cx="123304" cy="198283"/>
          </a:xfrm>
        </p:grpSpPr>
        <p:sp>
          <p:nvSpPr>
            <p:cNvPr id="47" name="Rectangle 4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435825" y="5405174"/>
            <a:ext cx="200379" cy="20172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814564" y="5412726"/>
            <a:ext cx="200379" cy="201724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5922376" y="5413137"/>
            <a:ext cx="123304" cy="198283"/>
            <a:chOff x="-643708" y="1678503"/>
            <a:chExt cx="123304" cy="198283"/>
          </a:xfrm>
        </p:grpSpPr>
        <p:sp>
          <p:nvSpPr>
            <p:cNvPr id="53" name="Rectangle 5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496162" y="5402583"/>
            <a:ext cx="123304" cy="198283"/>
            <a:chOff x="-643708" y="1678503"/>
            <a:chExt cx="123304" cy="198283"/>
          </a:xfrm>
        </p:grpSpPr>
        <p:sp>
          <p:nvSpPr>
            <p:cNvPr id="57" name="Rectangle 5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9550" y="4816444"/>
            <a:ext cx="109900" cy="10396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762250" y="4114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790705" y="44809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91179" y="49424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868694" y="44738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163398" y="5405585"/>
            <a:ext cx="123304" cy="198283"/>
            <a:chOff x="-643708" y="1678503"/>
            <a:chExt cx="123304" cy="198283"/>
          </a:xfrm>
        </p:grpSpPr>
        <p:sp>
          <p:nvSpPr>
            <p:cNvPr id="66" name="Rectangle 6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33508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>
                <a:ea typeface="Times New Roman"/>
                <a:cs typeface="Times New Roman"/>
                <a:sym typeface="Times New Roman"/>
              </a:rPr>
              <a:t>April</a:t>
            </a: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 2017:  How things stand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81057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DI4044 has 3 different NAD 83 ellipsoid heights (plus one superseded), </a:t>
            </a:r>
          </a:p>
          <a:p>
            <a:r>
              <a:rPr lang="en-US" dirty="0" smtClean="0"/>
              <a:t>each at an epoch that does not match the epoch of the occupations, yielding</a:t>
            </a:r>
          </a:p>
          <a:p>
            <a:r>
              <a:rPr lang="en-US" dirty="0" smtClean="0"/>
              <a:t>an estimate of the </a:t>
            </a:r>
            <a:r>
              <a:rPr lang="en-US" strike="sngStrike" dirty="0" smtClean="0"/>
              <a:t>subsidence</a:t>
            </a:r>
            <a:r>
              <a:rPr lang="en-US" dirty="0" smtClean="0"/>
              <a:t> uplift of the point of +2.8 mm/year.</a:t>
            </a:r>
          </a:p>
          <a:p>
            <a:endParaRPr lang="en-US" dirty="0"/>
          </a:p>
          <a:p>
            <a:r>
              <a:rPr lang="en-US" dirty="0" smtClean="0"/>
              <a:t>What happens in NATRF2022, when actual survey epochs will be used?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662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83(2011)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7" y="3602299"/>
            <a:ext cx="8297134" cy="27108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683804" y="6305058"/>
            <a:ext cx="526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best estimate of dh/</a:t>
            </a:r>
            <a:r>
              <a:rPr lang="en-US" b="1" dirty="0" err="1" smtClean="0"/>
              <a:t>dt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+2.8 mm / year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35" name="Rectangle 34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39" name="Rectangle 38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377903" y="5403865"/>
            <a:ext cx="200379" cy="201724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769976" y="5405585"/>
            <a:ext cx="123304" cy="198283"/>
            <a:chOff x="-643708" y="1678503"/>
            <a:chExt cx="123304" cy="198283"/>
          </a:xfrm>
        </p:grpSpPr>
        <p:sp>
          <p:nvSpPr>
            <p:cNvPr id="46" name="Rectangle 4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435825" y="5405174"/>
            <a:ext cx="200379" cy="2017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814564" y="5412726"/>
            <a:ext cx="200379" cy="201724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5922376" y="5413137"/>
            <a:ext cx="123304" cy="198283"/>
            <a:chOff x="-643708" y="1678503"/>
            <a:chExt cx="123304" cy="198283"/>
          </a:xfrm>
        </p:grpSpPr>
        <p:sp>
          <p:nvSpPr>
            <p:cNvPr id="52" name="Rectangle 5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496162" y="5402583"/>
            <a:ext cx="123304" cy="198283"/>
            <a:chOff x="-643708" y="1678503"/>
            <a:chExt cx="123304" cy="198283"/>
          </a:xfrm>
        </p:grpSpPr>
        <p:sp>
          <p:nvSpPr>
            <p:cNvPr id="56" name="Rectangle 5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9550" y="4816444"/>
            <a:ext cx="109900" cy="10396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762250" y="4114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790705" y="44809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91179" y="49424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868694" y="44738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5163398" y="5405585"/>
            <a:ext cx="123304" cy="198283"/>
            <a:chOff x="-643708" y="1678503"/>
            <a:chExt cx="123304" cy="198283"/>
          </a:xfrm>
        </p:grpSpPr>
        <p:sp>
          <p:nvSpPr>
            <p:cNvPr id="70" name="Rectangle 69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6804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as of April 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826400"/>
              </p:ext>
            </p:extLst>
          </p:nvPr>
        </p:nvGraphicFramePr>
        <p:xfrm>
          <a:off x="104138" y="1332227"/>
          <a:ext cx="8935724" cy="4021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4009703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950181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892984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745184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721619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787001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71188439"/>
                    </a:ext>
                  </a:extLst>
                </a:gridCol>
                <a:gridCol w="1696995">
                  <a:extLst>
                    <a:ext uri="{9D8B030D-6E8A-4147-A177-3AD203B41FA5}">
                      <a16:colId xmlns:a16="http://schemas.microsoft.com/office/drawing/2014/main" val="3446021436"/>
                    </a:ext>
                  </a:extLst>
                </a:gridCol>
                <a:gridCol w="1672557">
                  <a:extLst>
                    <a:ext uri="{9D8B030D-6E8A-4147-A177-3AD203B41FA5}">
                      <a16:colId xmlns:a16="http://schemas.microsoft.com/office/drawing/2014/main" val="2704172040"/>
                    </a:ext>
                  </a:extLst>
                </a:gridCol>
                <a:gridCol w="843508">
                  <a:extLst>
                    <a:ext uri="{9D8B030D-6E8A-4147-A177-3AD203B41FA5}">
                      <a16:colId xmlns:a16="http://schemas.microsoft.com/office/drawing/2014/main" val="470546027"/>
                    </a:ext>
                  </a:extLst>
                </a:gridCol>
                <a:gridCol w="3264704">
                  <a:extLst>
                    <a:ext uri="{9D8B030D-6E8A-4147-A177-3AD203B41FA5}">
                      <a16:colId xmlns:a16="http://schemas.microsoft.com/office/drawing/2014/main" val="718234735"/>
                    </a:ext>
                  </a:extLst>
                </a:gridCol>
              </a:tblGrid>
              <a:tr h="9853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GPS2262</a:t>
                      </a:r>
                      <a:endParaRPr lang="en-US" sz="1100" dirty="0"/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GPS2300</a:t>
                      </a:r>
                      <a:endParaRPr lang="en-US" sz="1100" dirty="0"/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GPS2329</a:t>
                      </a:r>
                      <a:endParaRPr lang="en-US" sz="1100" dirty="0"/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GPS2772</a:t>
                      </a:r>
                      <a:endParaRPr lang="en-US" sz="1100" dirty="0"/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GPS2800</a:t>
                      </a:r>
                      <a:endParaRPr lang="en-US" sz="1100" dirty="0"/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GPS2995</a:t>
                      </a:r>
                    </a:p>
                    <a:p>
                      <a:endParaRPr lang="en-US" sz="1100" dirty="0"/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TBD</a:t>
                      </a:r>
                      <a:endParaRPr lang="en-US" sz="1100" dirty="0"/>
                    </a:p>
                  </a:txBody>
                  <a:tcPr marL="0" marR="0" marT="0" marB="0" vert="vert27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 #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Notes</a:t>
                      </a:r>
                      <a:endParaRPr lang="en-US" sz="12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706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2262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Field Work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Jan 2006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22378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2329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Field Work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Oct 2006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18307083"/>
                  </a:ext>
                </a:extLst>
              </a:tr>
              <a:tr h="2928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2300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National Readjustment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Feb 2007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/>
                        <a:t>No DI4044 data in IDB yet; created NSRS2007</a:t>
                      </a:r>
                      <a:endParaRPr lang="en-US" sz="1200" b="1" i="1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349383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2262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Processing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Apr</a:t>
                      </a:r>
                      <a:r>
                        <a:rPr lang="en-US" sz="1200" b="1" baseline="0" dirty="0" smtClean="0"/>
                        <a:t> 2007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NAD 83(1992)</a:t>
                      </a:r>
                      <a:r>
                        <a:rPr lang="en-US" sz="1200" b="1" baseline="0" dirty="0" smtClean="0"/>
                        <a:t> despite NSRS2007 done</a:t>
                      </a:r>
                      <a:endParaRPr lang="en-US" sz="1200" b="1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861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2329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Processing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Nov 2008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NAD 83(NSRS2007)</a:t>
                      </a:r>
                      <a:endParaRPr lang="en-US" sz="1200" b="1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43228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2772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Field Work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Sep 2010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98743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2772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Processing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Oct 2011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NAD 83(NSRS2007) - superseding</a:t>
                      </a:r>
                      <a:endParaRPr lang="en-US" sz="1200" b="1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492661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2995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Field Work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Mar 2012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(Part 1…part 2 was 9 months</a:t>
                      </a:r>
                      <a:r>
                        <a:rPr lang="en-US" sz="1200" b="1" baseline="0" dirty="0" smtClean="0"/>
                        <a:t> later)</a:t>
                      </a:r>
                      <a:endParaRPr lang="en-US" sz="1200" b="1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785629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2800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National Readjustment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Jun</a:t>
                      </a:r>
                      <a:r>
                        <a:rPr lang="en-US" sz="1200" b="1" baseline="0" dirty="0" smtClean="0"/>
                        <a:t> 2012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NAD 83(2011)</a:t>
                      </a:r>
                      <a:endParaRPr lang="en-US" sz="1200" b="1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612232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2995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Field Work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Dec 2012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(Part 2…part 1 was 9 months</a:t>
                      </a:r>
                      <a:r>
                        <a:rPr lang="en-US" sz="1200" b="1" baseline="0" dirty="0" smtClean="0"/>
                        <a:t> earlier)</a:t>
                      </a:r>
                      <a:endParaRPr lang="en-US" sz="1200" b="1" dirty="0" smtClean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649143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TBD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Field Work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Sep 2016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695554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30889" y="6215746"/>
            <a:ext cx="6913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Projects GPS2995 and TBD have not been processed and loaded</a:t>
            </a:r>
          </a:p>
          <a:p>
            <a:r>
              <a:rPr lang="en-US" dirty="0"/>
              <a:t>i</a:t>
            </a:r>
            <a:r>
              <a:rPr lang="en-US" dirty="0" smtClean="0"/>
              <a:t>nto the IDB yet.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157" y="3011903"/>
            <a:ext cx="4727177" cy="3078162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NATRF2022 and actual survey epochs</a:t>
            </a:r>
            <a:endParaRPr lang="en-US" sz="40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23025" y="1257577"/>
            <a:ext cx="7839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DI4044 was surveyed with GPS in 2006, 2006 (again), 2010, 2012 (in 2 parts which will be treated separately) and 2016.  Each of those surveys spanned a few days to weeks, and had multiple occupations.  To get to NATRF2022 coordinates, begin with an occupation-by-occupation run through OPUS-S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679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156" y="3011903"/>
            <a:ext cx="4727177" cy="3078162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NATRF2022 and actual survey epochs</a:t>
            </a:r>
            <a:endParaRPr lang="en-US" sz="40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23025" y="1257577"/>
            <a:ext cx="7839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error bars on these runs for context, but it also helps see the 6 survey clusters…</a:t>
            </a:r>
          </a:p>
          <a:p>
            <a:endParaRPr lang="en-US" dirty="0"/>
          </a:p>
          <a:p>
            <a:r>
              <a:rPr lang="en-US" dirty="0" smtClean="0"/>
              <a:t>Let’s zoom in on just one…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62300" y="3619500"/>
            <a:ext cx="190500" cy="17526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09950" y="4348994"/>
            <a:ext cx="133350" cy="132790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95800" y="4587856"/>
            <a:ext cx="152844" cy="1117619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15844" y="4568806"/>
            <a:ext cx="152844" cy="1117619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25837" y="3880542"/>
            <a:ext cx="122437" cy="2024957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03994" y="4686300"/>
            <a:ext cx="122437" cy="1095375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53497" y="34463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24003" y="41606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07188" y="43510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6513" y="43128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05441" y="44262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25837" y="36564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547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89" y="1759138"/>
            <a:ext cx="6809822" cy="443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one survey….</a:t>
            </a:r>
            <a:br>
              <a:rPr lang="en-US" dirty="0" smtClean="0"/>
            </a:br>
            <a:r>
              <a:rPr lang="en-US" dirty="0" smtClean="0"/>
              <a:t>Step 1:  </a:t>
            </a:r>
            <a:r>
              <a:rPr lang="en-US" dirty="0" smtClean="0">
                <a:solidFill>
                  <a:srgbClr val="FF0000"/>
                </a:solidFill>
              </a:rPr>
              <a:t>OPUS-S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5" name="Oval 4"/>
          <p:cNvSpPr/>
          <p:nvPr/>
        </p:nvSpPr>
        <p:spPr>
          <a:xfrm>
            <a:off x="2069433" y="3080083"/>
            <a:ext cx="4535904" cy="2827421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35337" y="284989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1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89" y="1759138"/>
            <a:ext cx="6809822" cy="443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one survey…</a:t>
            </a:r>
            <a:br>
              <a:rPr lang="en-US" dirty="0" smtClean="0"/>
            </a:br>
            <a:r>
              <a:rPr lang="en-US" dirty="0"/>
              <a:t>Step </a:t>
            </a:r>
            <a:r>
              <a:rPr lang="en-US" dirty="0" smtClean="0"/>
              <a:t>2:  </a:t>
            </a:r>
            <a:r>
              <a:rPr lang="en-US" dirty="0" smtClean="0">
                <a:solidFill>
                  <a:srgbClr val="FFFF00"/>
                </a:solidFill>
              </a:rPr>
              <a:t>Session Processing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7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89" y="1759137"/>
            <a:ext cx="6809822" cy="443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one survey…</a:t>
            </a:r>
            <a:br>
              <a:rPr lang="en-US" dirty="0" smtClean="0"/>
            </a:br>
            <a:r>
              <a:rPr lang="en-US" dirty="0"/>
              <a:t>Step </a:t>
            </a:r>
            <a:r>
              <a:rPr lang="en-US" dirty="0" smtClean="0"/>
              <a:t>3:  </a:t>
            </a:r>
            <a:r>
              <a:rPr lang="en-US" dirty="0" smtClean="0">
                <a:solidFill>
                  <a:srgbClr val="00B050"/>
                </a:solidFill>
              </a:rPr>
              <a:t>Final Adjustment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8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final adjusted value in the IGS frame, the same processing can be applied to the other 5 surveys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5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NATRF2022 and actual survey epochs</a:t>
            </a:r>
            <a:endParaRPr lang="en-US" sz="4000" dirty="0"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71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 Ellipsoid Heights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5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DI4044 – True Ellipsoid Height History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094" y="1828800"/>
            <a:ext cx="6581812" cy="42973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3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7" y="3254441"/>
            <a:ext cx="8286478" cy="2730772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NATRF2022 and actual survey epochs</a:t>
            </a:r>
            <a:endParaRPr lang="en-US" sz="40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025" y="1257577"/>
            <a:ext cx="7839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DI4044 was surveyed with GPS in 2006, 2006 (again), 2010, 2012 (in 2 parts which will be treated separately) and 2016.  Computing the “h” values at the </a:t>
            </a:r>
            <a:r>
              <a:rPr lang="en-US" b="1" i="1" u="sng" dirty="0" smtClean="0"/>
              <a:t>actual dates </a:t>
            </a:r>
            <a:r>
              <a:rPr lang="en-US" dirty="0" smtClean="0"/>
              <a:t>of the survey (using OPUS-S, then OPUS-Projects, and letting OPUS choose our CORS values) yields the following graph.  IGS 08 serves as a proxy for NATRF2022 heights for now.  (Note the NAD 83 values are shown with a bias of 1.38 meters so as to fit near the IGS08 values)</a:t>
            </a:r>
          </a:p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348873" y="4992263"/>
            <a:ext cx="123304" cy="198283"/>
            <a:chOff x="-643708" y="1678503"/>
            <a:chExt cx="123304" cy="198283"/>
          </a:xfrm>
        </p:grpSpPr>
        <p:sp>
          <p:nvSpPr>
            <p:cNvPr id="37" name="Rectangle 3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11336" y="4990604"/>
            <a:ext cx="123304" cy="198283"/>
            <a:chOff x="-643708" y="1678503"/>
            <a:chExt cx="123304" cy="198283"/>
          </a:xfrm>
        </p:grpSpPr>
        <p:sp>
          <p:nvSpPr>
            <p:cNvPr id="41" name="Rectangle 40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92729" y="4992175"/>
            <a:ext cx="123304" cy="198283"/>
            <a:chOff x="-643708" y="1678503"/>
            <a:chExt cx="123304" cy="198283"/>
          </a:xfrm>
        </p:grpSpPr>
        <p:sp>
          <p:nvSpPr>
            <p:cNvPr id="48" name="Rectangle 47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49472" y="4996869"/>
            <a:ext cx="123304" cy="198283"/>
            <a:chOff x="-643708" y="1678503"/>
            <a:chExt cx="123304" cy="198283"/>
          </a:xfrm>
        </p:grpSpPr>
        <p:sp>
          <p:nvSpPr>
            <p:cNvPr id="54" name="Rectangle 53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236042" y="4994117"/>
            <a:ext cx="123304" cy="198283"/>
            <a:chOff x="-643708" y="1678503"/>
            <a:chExt cx="123304" cy="198283"/>
          </a:xfrm>
        </p:grpSpPr>
        <p:sp>
          <p:nvSpPr>
            <p:cNvPr id="58" name="Rectangle 57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045709" y="4989317"/>
            <a:ext cx="123304" cy="198283"/>
            <a:chOff x="-643708" y="1678503"/>
            <a:chExt cx="123304" cy="198283"/>
          </a:xfrm>
        </p:grpSpPr>
        <p:sp>
          <p:nvSpPr>
            <p:cNvPr id="62" name="Rectangle 6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V="1">
            <a:off x="3391535" y="4418280"/>
            <a:ext cx="0" cy="57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106204" y="4771238"/>
            <a:ext cx="0" cy="21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0" idx="0"/>
          </p:cNvCxnSpPr>
          <p:nvPr/>
        </p:nvCxnSpPr>
        <p:spPr>
          <a:xfrm flipH="1" flipV="1">
            <a:off x="5651913" y="4590432"/>
            <a:ext cx="2468" cy="40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907212" y="4679406"/>
            <a:ext cx="0" cy="30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7296810" y="4868209"/>
            <a:ext cx="0" cy="12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104276" y="6169580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NATRF2022 best estimate of dh/</a:t>
            </a:r>
            <a:r>
              <a:rPr lang="en-US" b="1" dirty="0" err="1"/>
              <a:t>dt</a:t>
            </a:r>
            <a:r>
              <a:rPr lang="en-US" b="1" dirty="0"/>
              <a:t>:  </a:t>
            </a:r>
            <a:r>
              <a:rPr lang="en-US" b="1" dirty="0" smtClean="0"/>
              <a:t>-4.0 </a:t>
            </a:r>
            <a:r>
              <a:rPr lang="en-US" b="1" dirty="0"/>
              <a:t>mm / year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672104" y="4622457"/>
            <a:ext cx="0" cy="366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104276" y="5934424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NAD 83        best </a:t>
            </a:r>
            <a:r>
              <a:rPr lang="en-US" b="1" dirty="0">
                <a:solidFill>
                  <a:schemeClr val="accent6"/>
                </a:solidFill>
              </a:rPr>
              <a:t>estimate of dh/</a:t>
            </a:r>
            <a:r>
              <a:rPr lang="en-US" b="1" dirty="0" err="1">
                <a:solidFill>
                  <a:schemeClr val="accent6"/>
                </a:solidFill>
              </a:rPr>
              <a:t>dt</a:t>
            </a:r>
            <a:r>
              <a:rPr lang="en-US" b="1" dirty="0">
                <a:solidFill>
                  <a:schemeClr val="accent6"/>
                </a:solidFill>
              </a:rPr>
              <a:t>:  </a:t>
            </a:r>
            <a:r>
              <a:rPr lang="en-US" b="1" dirty="0" smtClean="0">
                <a:solidFill>
                  <a:schemeClr val="accent6"/>
                </a:solidFill>
              </a:rPr>
              <a:t>+2.8 </a:t>
            </a:r>
            <a:r>
              <a:rPr lang="en-US" b="1" dirty="0">
                <a:solidFill>
                  <a:schemeClr val="accent6"/>
                </a:solidFill>
              </a:rPr>
              <a:t>mm / year</a:t>
            </a:r>
          </a:p>
        </p:txBody>
      </p:sp>
    </p:spTree>
    <p:extLst>
      <p:ext uri="{BB962C8B-B14F-4D97-AF65-F5344CB8AC3E}">
        <p14:creationId xmlns:p14="http://schemas.microsoft.com/office/powerpoint/2010/main" val="39717515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5" y="3254441"/>
            <a:ext cx="8277420" cy="2727786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NATRF2022 and actual survey epochs</a:t>
            </a:r>
            <a:endParaRPr lang="en-US" sz="40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723025" y="1257577"/>
            <a:ext cx="783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Further information can be added, such as gridding the surrounding</a:t>
            </a:r>
          </a:p>
          <a:p>
            <a:r>
              <a:rPr lang="en-US" dirty="0" smtClean="0"/>
              <a:t>CORS velocities, for a coarse estimate of what is happening locally.</a:t>
            </a:r>
          </a:p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104276" y="6454531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8000"/>
                </a:solidFill>
              </a:rPr>
              <a:t>CORS </a:t>
            </a:r>
            <a:r>
              <a:rPr lang="en-US" b="1" dirty="0">
                <a:solidFill>
                  <a:srgbClr val="008000"/>
                </a:solidFill>
              </a:rPr>
              <a:t>best estimate of dh/</a:t>
            </a:r>
            <a:r>
              <a:rPr lang="en-US" b="1" dirty="0" err="1">
                <a:solidFill>
                  <a:srgbClr val="008000"/>
                </a:solidFill>
              </a:rPr>
              <a:t>dt</a:t>
            </a:r>
            <a:r>
              <a:rPr lang="en-US" b="1" dirty="0">
                <a:solidFill>
                  <a:srgbClr val="008000"/>
                </a:solidFill>
              </a:rPr>
              <a:t>:  </a:t>
            </a:r>
            <a:r>
              <a:rPr lang="en-US" b="1" dirty="0" smtClean="0">
                <a:solidFill>
                  <a:srgbClr val="008000"/>
                </a:solidFill>
              </a:rPr>
              <a:t>-2.2 </a:t>
            </a:r>
            <a:r>
              <a:rPr lang="en-US" b="1" dirty="0">
                <a:solidFill>
                  <a:srgbClr val="008000"/>
                </a:solidFill>
              </a:rPr>
              <a:t>mm / year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4276" y="6169580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NATRF2022 best estimate of dh/</a:t>
            </a:r>
            <a:r>
              <a:rPr lang="en-US" b="1" dirty="0" err="1"/>
              <a:t>dt</a:t>
            </a:r>
            <a:r>
              <a:rPr lang="en-US" b="1" dirty="0"/>
              <a:t>:  </a:t>
            </a:r>
            <a:r>
              <a:rPr lang="en-US" b="1" dirty="0" smtClean="0"/>
              <a:t>-4.2 </a:t>
            </a:r>
            <a:r>
              <a:rPr lang="en-US" b="1" dirty="0"/>
              <a:t>mm / year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3348873" y="4992263"/>
            <a:ext cx="123304" cy="198283"/>
            <a:chOff x="-643708" y="1678503"/>
            <a:chExt cx="123304" cy="198283"/>
          </a:xfrm>
        </p:grpSpPr>
        <p:sp>
          <p:nvSpPr>
            <p:cNvPr id="73" name="Rectangle 7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11336" y="4990604"/>
            <a:ext cx="123304" cy="198283"/>
            <a:chOff x="-643708" y="1678503"/>
            <a:chExt cx="123304" cy="198283"/>
          </a:xfrm>
        </p:grpSpPr>
        <p:sp>
          <p:nvSpPr>
            <p:cNvPr id="77" name="Rectangle 7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592729" y="4992175"/>
            <a:ext cx="123304" cy="198283"/>
            <a:chOff x="-643708" y="1678503"/>
            <a:chExt cx="123304" cy="198283"/>
          </a:xfrm>
        </p:grpSpPr>
        <p:sp>
          <p:nvSpPr>
            <p:cNvPr id="83" name="Rectangle 8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49472" y="4996869"/>
            <a:ext cx="123304" cy="198283"/>
            <a:chOff x="-643708" y="1678503"/>
            <a:chExt cx="123304" cy="198283"/>
          </a:xfrm>
        </p:grpSpPr>
        <p:sp>
          <p:nvSpPr>
            <p:cNvPr id="87" name="Rectangle 8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236042" y="4994117"/>
            <a:ext cx="123304" cy="198283"/>
            <a:chOff x="-643708" y="1678503"/>
            <a:chExt cx="123304" cy="198283"/>
          </a:xfrm>
        </p:grpSpPr>
        <p:sp>
          <p:nvSpPr>
            <p:cNvPr id="91" name="Rectangle 90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45709" y="4989317"/>
            <a:ext cx="123304" cy="198283"/>
            <a:chOff x="-643708" y="1678503"/>
            <a:chExt cx="123304" cy="198283"/>
          </a:xfrm>
        </p:grpSpPr>
        <p:sp>
          <p:nvSpPr>
            <p:cNvPr id="95" name="Rectangle 94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 flipV="1">
            <a:off x="3391535" y="4418280"/>
            <a:ext cx="0" cy="57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106204" y="4771238"/>
            <a:ext cx="0" cy="21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5" idx="0"/>
          </p:cNvCxnSpPr>
          <p:nvPr/>
        </p:nvCxnSpPr>
        <p:spPr>
          <a:xfrm flipH="1" flipV="1">
            <a:off x="5651913" y="4590432"/>
            <a:ext cx="2468" cy="40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907212" y="4679406"/>
            <a:ext cx="0" cy="30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7296810" y="4868209"/>
            <a:ext cx="0" cy="12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672104" y="4622457"/>
            <a:ext cx="0" cy="366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104276" y="5934424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NAD 83        best </a:t>
            </a:r>
            <a:r>
              <a:rPr lang="en-US" b="1" dirty="0">
                <a:solidFill>
                  <a:schemeClr val="accent6"/>
                </a:solidFill>
              </a:rPr>
              <a:t>estimate of dh/</a:t>
            </a:r>
            <a:r>
              <a:rPr lang="en-US" b="1" dirty="0" err="1">
                <a:solidFill>
                  <a:schemeClr val="accent6"/>
                </a:solidFill>
              </a:rPr>
              <a:t>dt</a:t>
            </a:r>
            <a:r>
              <a:rPr lang="en-US" b="1" dirty="0">
                <a:solidFill>
                  <a:schemeClr val="accent6"/>
                </a:solidFill>
              </a:rPr>
              <a:t>:  </a:t>
            </a:r>
            <a:r>
              <a:rPr lang="en-US" b="1" dirty="0" smtClean="0">
                <a:solidFill>
                  <a:schemeClr val="accent6"/>
                </a:solidFill>
              </a:rPr>
              <a:t>+2.8 </a:t>
            </a:r>
            <a:r>
              <a:rPr lang="en-US" b="1" dirty="0">
                <a:solidFill>
                  <a:schemeClr val="accent6"/>
                </a:solidFill>
              </a:rPr>
              <a:t>mm / year</a:t>
            </a:r>
          </a:p>
        </p:txBody>
      </p:sp>
    </p:spTree>
    <p:extLst>
      <p:ext uri="{BB962C8B-B14F-4D97-AF65-F5344CB8AC3E}">
        <p14:creationId xmlns:p14="http://schemas.microsoft.com/office/powerpoint/2010/main" val="18466698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(Part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The NGS standard operating procedure has been to use survey data from </a:t>
            </a:r>
            <a:r>
              <a:rPr lang="en-US" sz="2000" b="1" i="1" u="sng" dirty="0" smtClean="0"/>
              <a:t>multiple dates</a:t>
            </a:r>
            <a:r>
              <a:rPr lang="en-US" sz="2000" b="1" dirty="0" smtClean="0"/>
              <a:t> and adjust said data to </a:t>
            </a:r>
            <a:r>
              <a:rPr lang="en-US" sz="2000" b="1" i="1" u="sng" dirty="0" smtClean="0"/>
              <a:t>one epoch</a:t>
            </a:r>
            <a:r>
              <a:rPr lang="en-US" sz="2000" b="1" dirty="0" smtClean="0"/>
              <a:t>.</a:t>
            </a:r>
          </a:p>
          <a:p>
            <a:pPr lvl="1"/>
            <a:r>
              <a:rPr lang="en-US" sz="1600" b="1" dirty="0" smtClean="0"/>
              <a:t>Using HTDP, which has no vertical modeling at all.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Values are often superseded with new adjustments, but rarely have those adjustments actually been given the epoch of the survey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Using the data, as is, will yield erroneous results, such as an observable </a:t>
            </a:r>
            <a:r>
              <a:rPr lang="en-US" sz="2000" b="1" i="1" u="sng" dirty="0" smtClean="0"/>
              <a:t>subsidence</a:t>
            </a:r>
            <a:r>
              <a:rPr lang="en-US" sz="2000" b="1" dirty="0" smtClean="0"/>
              <a:t> rate that is actually aliased into an </a:t>
            </a:r>
            <a:r>
              <a:rPr lang="en-US" sz="2000" b="1" i="1" u="sng" dirty="0" smtClean="0"/>
              <a:t>uplift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rate</a:t>
            </a:r>
            <a:endParaRPr lang="en-US" sz="20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 Latitude and Longitude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1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 Latitude and Longitude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NAD 83 is, in theory, a plate-fixed frame</a:t>
            </a:r>
          </a:p>
          <a:p>
            <a:r>
              <a:rPr lang="en-US" dirty="0" smtClean="0"/>
              <a:t>HTDP was used to remove both tectonic rotation and intra-plate motion for latitude and longitude</a:t>
            </a:r>
          </a:p>
          <a:p>
            <a:r>
              <a:rPr lang="en-US" dirty="0" smtClean="0"/>
              <a:t>In theory, NAD 83 coordinates should look fixed over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02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some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the same story as before…</a:t>
            </a:r>
          </a:p>
          <a:p>
            <a:pPr lvl="1"/>
            <a:r>
              <a:rPr lang="en-US" dirty="0" smtClean="0"/>
              <a:t>Only there were only </a:t>
            </a:r>
            <a:r>
              <a:rPr lang="en-US" i="1" u="sng" dirty="0" smtClean="0"/>
              <a:t>3</a:t>
            </a:r>
            <a:r>
              <a:rPr lang="en-US" dirty="0" smtClean="0"/>
              <a:t> loads of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endParaRPr lang="en-US" dirty="0" smtClean="0"/>
          </a:p>
          <a:p>
            <a:pPr lvl="2"/>
            <a:r>
              <a:rPr lang="en-US" dirty="0" smtClean="0"/>
              <a:t>As opposed to 4 loads of ellipsoid height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704"/>
            <a:ext cx="6559865" cy="4005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seen from above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533147" y="1338570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2007:  NAD 83(1992) </a:t>
            </a:r>
          </a:p>
          <a:p>
            <a:r>
              <a:rPr lang="en-US" dirty="0"/>
              <a:t> </a:t>
            </a:r>
            <a:r>
              <a:rPr lang="en-US" dirty="0" smtClean="0"/>
              <a:t>          epoch 2004.65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2685011" y="1661736"/>
            <a:ext cx="3848136" cy="2236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33147" y="2044308"/>
            <a:ext cx="259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2008:  </a:t>
            </a:r>
            <a:r>
              <a:rPr lang="en-US" sz="1400" b="1" dirty="0" smtClean="0"/>
              <a:t>NAD 83(NSRS2007) </a:t>
            </a:r>
            <a:endParaRPr lang="en-US" b="1" dirty="0" smtClean="0"/>
          </a:p>
          <a:p>
            <a:r>
              <a:rPr lang="en-US" dirty="0"/>
              <a:t> </a:t>
            </a:r>
            <a:r>
              <a:rPr lang="en-US" dirty="0" smtClean="0"/>
              <a:t>          epoch 2002.0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2319251" y="2367474"/>
            <a:ext cx="4213896" cy="1049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01563" y="2738418"/>
            <a:ext cx="2411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2012:  NAD 83(2011) </a:t>
            </a:r>
            <a:endParaRPr lang="en-US" sz="2400" dirty="0" smtClean="0"/>
          </a:p>
          <a:p>
            <a:r>
              <a:rPr lang="en-US" dirty="0"/>
              <a:t> </a:t>
            </a:r>
            <a:r>
              <a:rPr lang="en-US" dirty="0" smtClean="0"/>
              <a:t>          epoch 2010.0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6068291" y="3107750"/>
            <a:ext cx="533272" cy="896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2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700"/>
            <a:ext cx="6559865" cy="4005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seen from above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13" name="Freeform 12"/>
          <p:cNvSpPr/>
          <p:nvPr/>
        </p:nvSpPr>
        <p:spPr>
          <a:xfrm flipH="1">
            <a:off x="2239609" y="3472289"/>
            <a:ext cx="3770357" cy="625642"/>
          </a:xfrm>
          <a:custGeom>
            <a:avLst/>
            <a:gdLst>
              <a:gd name="connsiteX0" fmla="*/ 3356811 w 3356811"/>
              <a:gd name="connsiteY0" fmla="*/ 0 h 625642"/>
              <a:gd name="connsiteX1" fmla="*/ 3031958 w 3356811"/>
              <a:gd name="connsiteY1" fmla="*/ 469231 h 625642"/>
              <a:gd name="connsiteX2" fmla="*/ 1503948 w 3356811"/>
              <a:gd name="connsiteY2" fmla="*/ 589547 h 625642"/>
              <a:gd name="connsiteX3" fmla="*/ 0 w 3356811"/>
              <a:gd name="connsiteY3" fmla="*/ 625642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6811" h="625642">
                <a:moveTo>
                  <a:pt x="3356811" y="0"/>
                </a:moveTo>
                <a:cubicBezTo>
                  <a:pt x="3348789" y="185486"/>
                  <a:pt x="3340768" y="370973"/>
                  <a:pt x="3031958" y="469231"/>
                </a:cubicBezTo>
                <a:cubicBezTo>
                  <a:pt x="2723148" y="567489"/>
                  <a:pt x="2009274" y="563479"/>
                  <a:pt x="1503948" y="589547"/>
                </a:cubicBezTo>
                <a:cubicBezTo>
                  <a:pt x="998622" y="615615"/>
                  <a:pt x="499311" y="620628"/>
                  <a:pt x="0" y="625642"/>
                </a:cubicBezTo>
              </a:path>
            </a:pathLst>
          </a:custGeom>
          <a:noFill/>
          <a:ln w="50800"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5989" y="3600444"/>
            <a:ext cx="136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2.65 years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03034" y="4037167"/>
            <a:ext cx="136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5.35 years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554521"/>
            <a:ext cx="8845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NGS does not haphazardly assign epochs to horizontal coordinates; they have actual meaning.  As such, NGS’s </a:t>
            </a:r>
          </a:p>
          <a:p>
            <a:r>
              <a:rPr lang="en-US" sz="1200" dirty="0"/>
              <a:t>official NAD 83 coordinates on this point could be interpreted as this point exhibiting horizontal motion on the order </a:t>
            </a:r>
          </a:p>
          <a:p>
            <a:r>
              <a:rPr lang="en-US" sz="1200" dirty="0"/>
              <a:t>of 2.5 mm / year, mostly </a:t>
            </a:r>
            <a:r>
              <a:rPr lang="en-US" sz="1200" dirty="0" smtClean="0"/>
              <a:t>eastward</a:t>
            </a:r>
            <a:r>
              <a:rPr lang="en-US" sz="1200" dirty="0"/>
              <a:t>.  Such motion should be prevented by both a plate fixed system (to remove </a:t>
            </a:r>
          </a:p>
          <a:p>
            <a:r>
              <a:rPr lang="en-US" sz="1200" dirty="0"/>
              <a:t>the rotation) and especially HTDP (to remove all intra-plate motion).  At this level of accuracy, that method fails.</a:t>
            </a:r>
          </a:p>
        </p:txBody>
      </p:sp>
    </p:spTree>
    <p:extLst>
      <p:ext uri="{BB962C8B-B14F-4D97-AF65-F5344CB8AC3E}">
        <p14:creationId xmlns:p14="http://schemas.microsoft.com/office/powerpoint/2010/main" val="19141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Plate Rotation…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593"/>
            <a:ext cx="6013890" cy="42973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13890" y="1829593"/>
            <a:ext cx="26420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Within the errors expected</a:t>
            </a:r>
          </a:p>
          <a:p>
            <a:r>
              <a:rPr lang="en-US" sz="1400" b="1" dirty="0" smtClean="0"/>
              <a:t>in NAD 83, a 2 cm horizontal </a:t>
            </a:r>
          </a:p>
          <a:p>
            <a:r>
              <a:rPr lang="en-US" sz="1400" b="1" dirty="0"/>
              <a:t>c</a:t>
            </a:r>
            <a:r>
              <a:rPr lang="en-US" sz="1400" b="1" dirty="0" smtClean="0"/>
              <a:t>oordinate difference over </a:t>
            </a:r>
          </a:p>
          <a:p>
            <a:r>
              <a:rPr lang="en-US" sz="1400" b="1" dirty="0" smtClean="0"/>
              <a:t>8 years would not normally</a:t>
            </a:r>
          </a:p>
          <a:p>
            <a:r>
              <a:rPr lang="en-US" sz="1400" b="1" dirty="0"/>
              <a:t>b</a:t>
            </a:r>
            <a:r>
              <a:rPr lang="en-US" sz="1400" b="1" dirty="0" smtClean="0"/>
              <a:t>e considered “significant”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3890" y="3378993"/>
            <a:ext cx="327179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But when every point (east of the </a:t>
            </a:r>
          </a:p>
          <a:p>
            <a:r>
              <a:rPr lang="en-US" sz="1400" b="1" dirty="0" smtClean="0"/>
              <a:t>Rockies) between </a:t>
            </a:r>
          </a:p>
          <a:p>
            <a:r>
              <a:rPr lang="en-US" sz="1400" b="1" dirty="0" smtClean="0"/>
              <a:t>NAD 83(NSRS2007) epoch 2002.0 </a:t>
            </a:r>
          </a:p>
          <a:p>
            <a:r>
              <a:rPr lang="en-US" sz="1400" b="1" dirty="0" smtClean="0"/>
              <a:t>and </a:t>
            </a:r>
          </a:p>
          <a:p>
            <a:r>
              <a:rPr lang="en-US" sz="1400" b="1" dirty="0" smtClean="0"/>
              <a:t>NAD 83(2011) epoch 2010.0</a:t>
            </a:r>
          </a:p>
          <a:p>
            <a:r>
              <a:rPr lang="en-US" sz="1400" b="1" dirty="0" smtClean="0"/>
              <a:t>has </a:t>
            </a:r>
            <a:r>
              <a:rPr lang="en-US" sz="1400" b="1" i="1" dirty="0" smtClean="0">
                <a:solidFill>
                  <a:srgbClr val="FF0000"/>
                </a:solidFill>
              </a:rPr>
              <a:t>the exact same</a:t>
            </a:r>
          </a:p>
          <a:p>
            <a:r>
              <a:rPr lang="en-US" sz="1400" b="1" i="1" dirty="0" smtClean="0">
                <a:solidFill>
                  <a:srgbClr val="FF0000"/>
                </a:solidFill>
              </a:rPr>
              <a:t>systematic movement</a:t>
            </a:r>
            <a:r>
              <a:rPr lang="en-US" sz="1400" b="1" dirty="0"/>
              <a:t> </a:t>
            </a:r>
            <a:r>
              <a:rPr lang="en-US" sz="1400" b="1" dirty="0" smtClean="0"/>
              <a:t>(see left)</a:t>
            </a:r>
          </a:p>
          <a:p>
            <a:r>
              <a:rPr lang="en-US" sz="1400" b="1" dirty="0" smtClean="0"/>
              <a:t>then it is clear that some “residual</a:t>
            </a:r>
          </a:p>
          <a:p>
            <a:r>
              <a:rPr lang="en-US" sz="1400" b="1" dirty="0" smtClean="0"/>
              <a:t>plate rotation” is in NAD 83…</a:t>
            </a:r>
          </a:p>
          <a:p>
            <a:endParaRPr lang="en-US" sz="1400" b="1" dirty="0"/>
          </a:p>
          <a:p>
            <a:r>
              <a:rPr lang="en-US" sz="1400" b="1" dirty="0" smtClean="0"/>
              <a:t>That is, the </a:t>
            </a:r>
            <a:r>
              <a:rPr lang="en-US" sz="1400" b="1" i="1" u="sng" dirty="0" smtClean="0"/>
              <a:t>NAD 83 frame </a:t>
            </a:r>
            <a:r>
              <a:rPr lang="en-US" sz="1400" b="1" dirty="0" smtClean="0"/>
              <a:t>and the </a:t>
            </a:r>
          </a:p>
          <a:p>
            <a:r>
              <a:rPr lang="en-US" sz="1400" b="1" i="1" u="sng" dirty="0" smtClean="0"/>
              <a:t>North American Plate </a:t>
            </a:r>
            <a:r>
              <a:rPr lang="en-US" sz="1400" b="1" dirty="0" smtClean="0"/>
              <a:t>have different </a:t>
            </a:r>
          </a:p>
          <a:p>
            <a:r>
              <a:rPr lang="en-US" sz="1400" b="1" dirty="0" smtClean="0"/>
              <a:t>rotation rates, and thus the frame </a:t>
            </a:r>
          </a:p>
          <a:p>
            <a:r>
              <a:rPr lang="en-US" sz="1400" b="1" dirty="0" smtClean="0"/>
              <a:t>is not “plate fixed” </a:t>
            </a:r>
          </a:p>
        </p:txBody>
      </p:sp>
    </p:spTree>
    <p:extLst>
      <p:ext uri="{BB962C8B-B14F-4D97-AF65-F5344CB8AC3E}">
        <p14:creationId xmlns:p14="http://schemas.microsoft.com/office/powerpoint/2010/main" val="26086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History of Surveys/Coordinates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5" y="1309171"/>
            <a:ext cx="80771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following slides follow the history of one passive control point, DI4044,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in Louisiana.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5 GPS </a:t>
            </a:r>
            <a:r>
              <a:rPr lang="en-US" sz="1600" b="1" dirty="0" smtClean="0">
                <a:solidFill>
                  <a:srgbClr val="FF0000"/>
                </a:solidFill>
              </a:rPr>
              <a:t>surveys</a:t>
            </a:r>
            <a:r>
              <a:rPr lang="en-US" sz="1600" dirty="0" smtClean="0"/>
              <a:t> took place in 2006, 2006 (again), 2010, 2012 and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Though the 2012 survey was done in </a:t>
            </a:r>
            <a:r>
              <a:rPr lang="en-US" sz="1600" u="sng" dirty="0" smtClean="0"/>
              <a:t>2 parts</a:t>
            </a:r>
            <a:r>
              <a:rPr lang="en-US" sz="1600" dirty="0" smtClean="0"/>
              <a:t>, separated by </a:t>
            </a:r>
            <a:r>
              <a:rPr lang="en-US" sz="1600" u="sng" dirty="0" smtClean="0"/>
              <a:t>9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Survey-by-Survey </a:t>
            </a:r>
            <a:r>
              <a:rPr lang="en-US" sz="1600" b="1" dirty="0" smtClean="0">
                <a:solidFill>
                  <a:srgbClr val="FF0000"/>
                </a:solidFill>
              </a:rPr>
              <a:t>processing</a:t>
            </a:r>
            <a:r>
              <a:rPr lang="en-US" sz="1600" dirty="0" smtClean="0"/>
              <a:t> of </a:t>
            </a:r>
            <a:r>
              <a:rPr lang="en-US" sz="1600" b="1" u="sng" dirty="0" smtClean="0"/>
              <a:t>ellipsoid heights </a:t>
            </a:r>
            <a:r>
              <a:rPr lang="en-US" sz="1600" dirty="0" smtClean="0"/>
              <a:t>were performed and loaded in 2007, 2008 and 2011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Epochs</a:t>
            </a:r>
            <a:r>
              <a:rPr lang="en-US" sz="1600" dirty="0" smtClean="0"/>
              <a:t> given to those adjustments were, respectively, 2004.65, 2002, and 2002 (again)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National </a:t>
            </a:r>
            <a:r>
              <a:rPr lang="en-US" sz="1600" b="1" dirty="0">
                <a:solidFill>
                  <a:srgbClr val="FF0000"/>
                </a:solidFill>
              </a:rPr>
              <a:t>Readjustments </a:t>
            </a:r>
            <a:r>
              <a:rPr lang="en-US" sz="1600" dirty="0"/>
              <a:t>of already processed GPS vectors were performed in 2007 </a:t>
            </a:r>
            <a:r>
              <a:rPr lang="en-US" sz="1600" dirty="0" smtClean="0"/>
              <a:t>(didn’t include this point) and 2010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disparity of dates causes confusion at best, and potentially dangerous conclusions at worst (such as an incorrect subsidence 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the *TRF2022, such disparity between survey dates, adjustment dates and epoch dates will go away.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Data will be computed and assigned to the actual date when the data were collected.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0314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9952"/>
            <a:ext cx="8229600" cy="3303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IGS08 vs NATRF2022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 rot="20446968">
            <a:off x="2663971" y="2117568"/>
            <a:ext cx="5590903" cy="1802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3166" y="4982977"/>
            <a:ext cx="3322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IGS08 coordinates </a:t>
            </a:r>
            <a:r>
              <a:rPr lang="en-US" sz="1600" dirty="0" smtClean="0"/>
              <a:t>are dominated by </a:t>
            </a:r>
            <a:r>
              <a:rPr lang="en-US" sz="1600" dirty="0" smtClean="0"/>
              <a:t>the primary </a:t>
            </a:r>
            <a:r>
              <a:rPr lang="en-US" sz="1600" dirty="0" smtClean="0"/>
              <a:t>motion </a:t>
            </a:r>
            <a:r>
              <a:rPr lang="en-US" sz="1600" dirty="0" smtClean="0"/>
              <a:t>associated </a:t>
            </a:r>
            <a:r>
              <a:rPr lang="en-US" sz="1600" dirty="0" smtClean="0"/>
              <a:t>with the North American Plate </a:t>
            </a:r>
            <a:r>
              <a:rPr lang="en-US" sz="1600" dirty="0" smtClean="0"/>
              <a:t>rotation, as </a:t>
            </a:r>
            <a:r>
              <a:rPr lang="en-US" sz="1600" dirty="0" smtClean="0"/>
              <a:t>manifest </a:t>
            </a:r>
            <a:r>
              <a:rPr lang="en-US" sz="1600" dirty="0" smtClean="0"/>
              <a:t>at this </a:t>
            </a:r>
            <a:r>
              <a:rPr lang="en-US" sz="1600" dirty="0" err="1" smtClean="0"/>
              <a:t>lat</a:t>
            </a:r>
            <a:r>
              <a:rPr lang="en-US" sz="1600" dirty="0" smtClean="0"/>
              <a:t>/</a:t>
            </a:r>
            <a:r>
              <a:rPr lang="en-US" sz="1600" dirty="0" err="1" smtClean="0"/>
              <a:t>lon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    12.9 mm/y West</a:t>
            </a:r>
          </a:p>
          <a:p>
            <a:r>
              <a:rPr lang="en-US" sz="1600" dirty="0" smtClean="0"/>
              <a:t>      1.1 mm/y South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1642034" y="2552577"/>
            <a:ext cx="762498" cy="1797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642" y="4985918"/>
            <a:ext cx="5226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NATRF2022 coordinates will have the plate rotation removed, but still</a:t>
            </a:r>
          </a:p>
          <a:p>
            <a:r>
              <a:rPr lang="en-US" dirty="0" smtClean="0"/>
              <a:t>exhibit their time-dependency, until</a:t>
            </a:r>
          </a:p>
          <a:p>
            <a:r>
              <a:rPr lang="en-US" dirty="0" smtClean="0"/>
              <a:t>the Intra-frame velocity model is used to estimate a coordinate at an epoch of convenience.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5" y="426588"/>
            <a:ext cx="8718036" cy="295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5" y="3417272"/>
            <a:ext cx="8718036" cy="2993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4069" y="518161"/>
            <a:ext cx="207781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IFV implied by interpolating </a:t>
            </a:r>
          </a:p>
          <a:p>
            <a:r>
              <a:rPr lang="en-US" sz="1200" dirty="0" smtClean="0"/>
              <a:t>from surrounding CORS:</a:t>
            </a:r>
          </a:p>
          <a:p>
            <a:r>
              <a:rPr lang="en-US" sz="1200" u="sng" dirty="0" smtClean="0"/>
              <a:t>North</a:t>
            </a:r>
            <a:r>
              <a:rPr lang="en-US" sz="1200" dirty="0" smtClean="0"/>
              <a:t>ward 0.4 mm / year:</a:t>
            </a:r>
          </a:p>
          <a:p>
            <a:endParaRPr lang="en-US" sz="1200" dirty="0"/>
          </a:p>
          <a:p>
            <a:r>
              <a:rPr lang="en-US" sz="1200" dirty="0" smtClean="0"/>
              <a:t>Difference:  2.0mm/year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05467" y="2023533"/>
            <a:ext cx="1845733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216882"/>
            <a:ext cx="1654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“Intra Frame Velocity”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6368" y="5190750"/>
            <a:ext cx="1845733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2148" y="4888812"/>
            <a:ext cx="1654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“Intra Frame Velocity”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421467" y="1511772"/>
            <a:ext cx="67733" cy="3635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64563" y="1558836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/>
              <a:t>NA plate rotation:  </a:t>
            </a:r>
          </a:p>
          <a:p>
            <a:r>
              <a:rPr lang="en-US" sz="700" b="1" dirty="0" smtClean="0"/>
              <a:t>   South 1.1 mm/year</a:t>
            </a:r>
            <a:endParaRPr lang="en-US" sz="7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697618" y="4729424"/>
            <a:ext cx="24638" cy="72372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97618" y="4937397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smtClean="0"/>
              <a:t>NA plate rotation:  </a:t>
            </a:r>
          </a:p>
          <a:p>
            <a:r>
              <a:rPr lang="en-US" sz="700" b="1" dirty="0" smtClean="0"/>
              <a:t>   West 12.9 mm/year</a:t>
            </a:r>
            <a:endParaRPr lang="en-US" sz="7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91530" y="3629892"/>
            <a:ext cx="207781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IFV implied by interpolating </a:t>
            </a:r>
          </a:p>
          <a:p>
            <a:r>
              <a:rPr lang="en-US" sz="1200" dirty="0" smtClean="0"/>
              <a:t>from surrounding CORS:</a:t>
            </a:r>
          </a:p>
          <a:p>
            <a:r>
              <a:rPr lang="en-US" sz="1200" dirty="0" smtClean="0"/>
              <a:t>Eastward 0.3 mm / year</a:t>
            </a:r>
          </a:p>
          <a:p>
            <a:endParaRPr lang="en-US" sz="1200" dirty="0"/>
          </a:p>
          <a:p>
            <a:r>
              <a:rPr lang="en-US" sz="1200" dirty="0" smtClean="0"/>
              <a:t>Difference:  0.7 mm /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/>
      <p:bldP spid="18" grpId="0"/>
      <p:bldP spid="20" grpId="0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control will move with the crust</a:t>
            </a:r>
          </a:p>
          <a:p>
            <a:r>
              <a:rPr lang="en-US" dirty="0" smtClean="0"/>
              <a:t>NGS sees value in </a:t>
            </a:r>
            <a:r>
              <a:rPr lang="en-US" i="1" u="sng" dirty="0" smtClean="0"/>
              <a:t>acknowledging</a:t>
            </a:r>
            <a:r>
              <a:rPr lang="en-US" dirty="0" smtClean="0"/>
              <a:t> and </a:t>
            </a:r>
            <a:r>
              <a:rPr lang="en-US" i="1" u="sng" dirty="0" smtClean="0"/>
              <a:t>presenting</a:t>
            </a:r>
            <a:r>
              <a:rPr lang="en-US" dirty="0" smtClean="0"/>
              <a:t> that </a:t>
            </a:r>
            <a:r>
              <a:rPr lang="en-US" dirty="0" smtClean="0"/>
              <a:t>movement through both measurements and models</a:t>
            </a:r>
          </a:p>
          <a:p>
            <a:r>
              <a:rPr lang="en-US" dirty="0" smtClean="0"/>
              <a:t>NGS also sees the value in having semi-static coordinates, for comparisons across years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0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Future coordinate products: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Time dependent IGS coordinates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Time dependent *TRF2022 coordinates</a:t>
            </a:r>
          </a:p>
          <a:p>
            <a:pPr lvl="2"/>
            <a:r>
              <a:rPr lang="en-US" sz="1800" dirty="0" smtClean="0"/>
              <a:t>Above, minus plate rotation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Predicted *TRF2022 coordinates at “epochs of convenience”</a:t>
            </a:r>
          </a:p>
          <a:p>
            <a:pPr lvl="2"/>
            <a:r>
              <a:rPr lang="en-US" sz="1600" dirty="0" smtClean="0"/>
              <a:t>Above, using the intra-frame velocity model to predict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7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1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Introduction (Part 2)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5" y="1309171"/>
            <a:ext cx="80771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following slides follow the history of one passive control point, DI4044,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in Louisiana.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GPS </a:t>
            </a:r>
            <a:r>
              <a:rPr lang="en-US" b="1" dirty="0" smtClean="0">
                <a:solidFill>
                  <a:srgbClr val="FF0000"/>
                </a:solidFill>
              </a:rPr>
              <a:t>surveys</a:t>
            </a:r>
            <a:r>
              <a:rPr lang="en-US" dirty="0" smtClean="0"/>
              <a:t> took place in 2006, 2006 (again), 2010, 2012 and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Though the 2012 survey was done in </a:t>
            </a:r>
            <a:r>
              <a:rPr lang="en-US" u="sng" dirty="0" smtClean="0"/>
              <a:t>2 parts</a:t>
            </a:r>
            <a:r>
              <a:rPr lang="en-US" dirty="0" smtClean="0"/>
              <a:t>, separated by </a:t>
            </a:r>
            <a:r>
              <a:rPr lang="en-US" u="sng" dirty="0" smtClean="0"/>
              <a:t>9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Survey-by-Survey </a:t>
            </a:r>
            <a:r>
              <a:rPr lang="en-US" b="1" dirty="0" smtClean="0">
                <a:solidFill>
                  <a:srgbClr val="FF0000"/>
                </a:solidFill>
              </a:rPr>
              <a:t>processing</a:t>
            </a:r>
            <a:r>
              <a:rPr lang="en-US" dirty="0" smtClean="0"/>
              <a:t> of </a:t>
            </a:r>
            <a:r>
              <a:rPr lang="en-US" u="sng" dirty="0" smtClean="0"/>
              <a:t>latitude and longitude </a:t>
            </a:r>
            <a:r>
              <a:rPr lang="en-US" dirty="0" smtClean="0"/>
              <a:t>were performed and loaded in 2007, 2008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2011 “fix” to ellipsoid heights loaded a new height </a:t>
            </a:r>
            <a:r>
              <a:rPr lang="en-US" i="1" dirty="0" smtClean="0"/>
              <a:t>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Epochs</a:t>
            </a:r>
            <a:r>
              <a:rPr lang="en-US" dirty="0" smtClean="0"/>
              <a:t> given to those adjustments were, respectively, 2004.65 and 2002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National </a:t>
            </a:r>
            <a:r>
              <a:rPr lang="en-US" b="1" dirty="0">
                <a:solidFill>
                  <a:srgbClr val="FF0000"/>
                </a:solidFill>
              </a:rPr>
              <a:t>Readjustments </a:t>
            </a:r>
            <a:r>
              <a:rPr lang="en-US" dirty="0"/>
              <a:t>of already processed GPS vectors were performed in 2007 </a:t>
            </a:r>
            <a:r>
              <a:rPr lang="en-US" dirty="0" smtClean="0"/>
              <a:t>(didn’t include this point) and 2010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disparity of dates causes confusion at best, and potentially dangerous conclusions at worst (such as an incorrect subsidence 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*TRF2022, such disparity between survey dates, adjustment dates and epoch dates will go away.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will be computed and assigned to the actual date when the data were collected.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33563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January 2006: Project 2262 (field)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31850" y="2312709"/>
          <a:ext cx="7480300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652">
                  <a:extLst>
                    <a:ext uri="{9D8B030D-6E8A-4147-A177-3AD203B41FA5}">
                      <a16:colId xmlns:a16="http://schemas.microsoft.com/office/drawing/2014/main" val="3088512479"/>
                    </a:ext>
                  </a:extLst>
                </a:gridCol>
                <a:gridCol w="942175">
                  <a:extLst>
                    <a:ext uri="{9D8B030D-6E8A-4147-A177-3AD203B41FA5}">
                      <a16:colId xmlns:a16="http://schemas.microsoft.com/office/drawing/2014/main" val="341321245"/>
                    </a:ext>
                  </a:extLst>
                </a:gridCol>
                <a:gridCol w="1018311">
                  <a:extLst>
                    <a:ext uri="{9D8B030D-6E8A-4147-A177-3AD203B41FA5}">
                      <a16:colId xmlns:a16="http://schemas.microsoft.com/office/drawing/2014/main" val="915124997"/>
                    </a:ext>
                  </a:extLst>
                </a:gridCol>
                <a:gridCol w="4403162">
                  <a:extLst>
                    <a:ext uri="{9D8B030D-6E8A-4147-A177-3AD203B41FA5}">
                      <a16:colId xmlns:a16="http://schemas.microsoft.com/office/drawing/2014/main" val="15318003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1/9/2006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14:04:00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19:11:00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5+ hour occupation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6623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1/10/2006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20:19:15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1:30:15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5+ hour occupation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010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1/11/2006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15:48:45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21:10:15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5+ hour occupation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4755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1/18/2006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14:21:00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19:30:15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5+ hour occupation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868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1/18/2006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20:46:30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2:03:15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2nd 5+ hour occupation this day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08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1/19/2006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13:21:15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18:32:15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5+ hour occupation this day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0426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1/19/2006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19:41:30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0:50:30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2nd 5+ hour occupation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1570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1/20/2006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11:12:30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16:30:45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5+ hour occupation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99137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1/20/2006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17:21:45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22:30:30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2nd 5+ hour occupation this day as part of GPS2262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653633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5175" y="1943377"/>
            <a:ext cx="690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DI4044 is occupied 9 separate times </a:t>
            </a:r>
            <a:r>
              <a:rPr lang="en-US" dirty="0"/>
              <a:t>with GPS </a:t>
            </a:r>
            <a:r>
              <a:rPr lang="en-US" dirty="0" smtClean="0"/>
              <a:t>over 11 days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0705" y="1309171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83(1992)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7" y="4007644"/>
            <a:ext cx="8315665" cy="23288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699968" y="5332328"/>
            <a:ext cx="123304" cy="198283"/>
            <a:chOff x="-643708" y="1678503"/>
            <a:chExt cx="123304" cy="198283"/>
          </a:xfrm>
        </p:grpSpPr>
        <p:sp>
          <p:nvSpPr>
            <p:cNvPr id="20" name="Rectangle 19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50144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7" y="1366305"/>
            <a:ext cx="8297375" cy="2621507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January 2006: Project 2262 (field)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5" name="Rectangle 4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67" y="4007644"/>
            <a:ext cx="8315665" cy="23288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99968" y="5332328"/>
            <a:ext cx="123304" cy="198283"/>
            <a:chOff x="-643708" y="1678503"/>
            <a:chExt cx="123304" cy="198283"/>
          </a:xfrm>
        </p:grpSpPr>
        <p:sp>
          <p:nvSpPr>
            <p:cNvPr id="16" name="Rectangle 1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99705" y="2958092"/>
            <a:ext cx="123304" cy="198283"/>
            <a:chOff x="-643708" y="1678503"/>
            <a:chExt cx="123304" cy="198283"/>
          </a:xfrm>
        </p:grpSpPr>
        <p:sp>
          <p:nvSpPr>
            <p:cNvPr id="21" name="Rectangle 20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93898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October 2006: Project 2329 (field)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6096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 DI4044 is occupied an </a:t>
            </a:r>
            <a:r>
              <a:rPr lang="en-US" dirty="0" smtClean="0"/>
              <a:t>3 separate times with </a:t>
            </a:r>
            <a:r>
              <a:rPr lang="en-US" dirty="0"/>
              <a:t>GPS </a:t>
            </a:r>
          </a:p>
          <a:p>
            <a:r>
              <a:rPr lang="en-US" dirty="0"/>
              <a:t>over </a:t>
            </a:r>
            <a:r>
              <a:rPr lang="en-US" dirty="0" smtClean="0"/>
              <a:t>14 days</a:t>
            </a:r>
            <a:r>
              <a:rPr lang="en-US" dirty="0"/>
              <a:t>.  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0705" y="1309171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83(1992)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76350" y="2722821"/>
          <a:ext cx="65913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980">
                  <a:extLst>
                    <a:ext uri="{9D8B030D-6E8A-4147-A177-3AD203B41FA5}">
                      <a16:colId xmlns:a16="http://schemas.microsoft.com/office/drawing/2014/main" val="724412857"/>
                    </a:ext>
                  </a:extLst>
                </a:gridCol>
                <a:gridCol w="980603">
                  <a:extLst>
                    <a:ext uri="{9D8B030D-6E8A-4147-A177-3AD203B41FA5}">
                      <a16:colId xmlns:a16="http://schemas.microsoft.com/office/drawing/2014/main" val="956502404"/>
                    </a:ext>
                  </a:extLst>
                </a:gridCol>
                <a:gridCol w="1345552">
                  <a:extLst>
                    <a:ext uri="{9D8B030D-6E8A-4147-A177-3AD203B41FA5}">
                      <a16:colId xmlns:a16="http://schemas.microsoft.com/office/drawing/2014/main" val="2952868084"/>
                    </a:ext>
                  </a:extLst>
                </a:gridCol>
                <a:gridCol w="3186165">
                  <a:extLst>
                    <a:ext uri="{9D8B030D-6E8A-4147-A177-3AD203B41FA5}">
                      <a16:colId xmlns:a16="http://schemas.microsoft.com/office/drawing/2014/main" val="9547840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10/17/2006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22:02:45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19:40:45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21 hour occupation as part of GPS2329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6682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10/18/2006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19:46:45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19:17:14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24 hour occupation as part of GPS2329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8072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10/31/2006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19:20:15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18:29:15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29 hour occupation as part of GPS2329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8065697"/>
                  </a:ext>
                </a:extLst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7" y="4007644"/>
            <a:ext cx="8315665" cy="232887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667894" y="5324307"/>
            <a:ext cx="123304" cy="198283"/>
            <a:chOff x="-643708" y="1678503"/>
            <a:chExt cx="123304" cy="198283"/>
          </a:xfrm>
        </p:grpSpPr>
        <p:sp>
          <p:nvSpPr>
            <p:cNvPr id="27" name="Rectangle 2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66514" y="5322648"/>
            <a:ext cx="123304" cy="198283"/>
            <a:chOff x="-643708" y="1678503"/>
            <a:chExt cx="123304" cy="198283"/>
          </a:xfrm>
        </p:grpSpPr>
        <p:sp>
          <p:nvSpPr>
            <p:cNvPr id="31" name="Rectangle 30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508008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7" y="1318177"/>
            <a:ext cx="8297375" cy="26215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67" y="4007644"/>
            <a:ext cx="8315665" cy="2328874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October 2006: Project 2329 (field)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667894" y="5324307"/>
            <a:ext cx="123304" cy="198283"/>
            <a:chOff x="-643708" y="1678503"/>
            <a:chExt cx="123304" cy="198283"/>
          </a:xfrm>
        </p:grpSpPr>
        <p:sp>
          <p:nvSpPr>
            <p:cNvPr id="18" name="Rectangle 17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66514" y="5322648"/>
            <a:ext cx="123304" cy="198283"/>
            <a:chOff x="-643708" y="1678503"/>
            <a:chExt cx="123304" cy="198283"/>
          </a:xfrm>
        </p:grpSpPr>
        <p:sp>
          <p:nvSpPr>
            <p:cNvPr id="22" name="Rectangle 2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03720" y="2913984"/>
            <a:ext cx="123304" cy="198283"/>
            <a:chOff x="-643708" y="1678503"/>
            <a:chExt cx="123304" cy="198283"/>
          </a:xfrm>
        </p:grpSpPr>
        <p:sp>
          <p:nvSpPr>
            <p:cNvPr id="27" name="Rectangle 2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02340" y="2912325"/>
            <a:ext cx="123304" cy="198283"/>
            <a:chOff x="-643708" y="1678503"/>
            <a:chExt cx="123304" cy="198283"/>
          </a:xfrm>
        </p:grpSpPr>
        <p:sp>
          <p:nvSpPr>
            <p:cNvPr id="31" name="Rectangle 30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38445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14369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Q:  Is there any time-dependent ellipsoid height information on an NGS datasheet?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156858"/>
            <a:ext cx="8229600" cy="143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A:  Theoretically there </a:t>
            </a:r>
            <a:r>
              <a:rPr lang="en-US" i="1" dirty="0"/>
              <a:t>could</a:t>
            </a:r>
            <a:r>
              <a:rPr lang="en-US" dirty="0"/>
              <a:t> be. </a:t>
            </a:r>
            <a:br>
              <a:rPr lang="en-US" dirty="0"/>
            </a:br>
            <a:r>
              <a:rPr lang="en-US" dirty="0" smtClean="0"/>
              <a:t>NAD </a:t>
            </a:r>
            <a:r>
              <a:rPr lang="en-US" dirty="0"/>
              <a:t>83 is plate fixed in </a:t>
            </a:r>
            <a:r>
              <a:rPr lang="en-US" i="1" dirty="0"/>
              <a:t>horizontal</a:t>
            </a:r>
            <a:r>
              <a:rPr lang="en-US" dirty="0"/>
              <a:t> </a:t>
            </a:r>
            <a:r>
              <a:rPr lang="en-US" dirty="0" smtClean="0"/>
              <a:t>coordinates </a:t>
            </a:r>
            <a:r>
              <a:rPr lang="en-US" dirty="0"/>
              <a:t>only.  Let’s find out..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February 2007: Project 2300 (office)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8584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projects 2262 or 2329 are processed and loaded into the NGS IDB,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National Readjustment </a:t>
            </a:r>
            <a:r>
              <a:rPr lang="en-US" dirty="0" smtClean="0"/>
              <a:t>of NAD 83 takes place, creating NAD 83(NSRS2007).  </a:t>
            </a:r>
          </a:p>
          <a:p>
            <a:r>
              <a:rPr lang="en-US" b="1" i="1" dirty="0" smtClean="0"/>
              <a:t>Point DI4044, with no processed vectors in the database, gets no </a:t>
            </a:r>
          </a:p>
          <a:p>
            <a:r>
              <a:rPr lang="en-US" b="1" i="1" dirty="0"/>
              <a:t>c</a:t>
            </a:r>
            <a:r>
              <a:rPr lang="en-US" b="1" i="1" dirty="0" smtClean="0"/>
              <a:t>oordinate in this new realization.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83(NSRS2007)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7" y="4007644"/>
            <a:ext cx="8315665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717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7" y="1366305"/>
            <a:ext cx="8297375" cy="2621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7" y="4007644"/>
            <a:ext cx="8315665" cy="23288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79919" y="5336339"/>
            <a:ext cx="123304" cy="198283"/>
            <a:chOff x="-643708" y="1678503"/>
            <a:chExt cx="123304" cy="198283"/>
          </a:xfrm>
        </p:grpSpPr>
        <p:sp>
          <p:nvSpPr>
            <p:cNvPr id="8" name="Rectangle 7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69014" y="5334680"/>
            <a:ext cx="123304" cy="198283"/>
            <a:chOff x="-643708" y="1678503"/>
            <a:chExt cx="123304" cy="198283"/>
          </a:xfrm>
        </p:grpSpPr>
        <p:sp>
          <p:nvSpPr>
            <p:cNvPr id="12" name="Rectangle 1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532" y="5334680"/>
            <a:ext cx="200379" cy="20172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627779" y="2950068"/>
            <a:ext cx="123304" cy="198283"/>
            <a:chOff x="-643708" y="1678503"/>
            <a:chExt cx="123304" cy="198283"/>
          </a:xfrm>
        </p:grpSpPr>
        <p:sp>
          <p:nvSpPr>
            <p:cNvPr id="17" name="Rectangle 1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6874" y="2948409"/>
            <a:ext cx="123304" cy="198283"/>
            <a:chOff x="-643708" y="1678503"/>
            <a:chExt cx="123304" cy="198283"/>
          </a:xfrm>
        </p:grpSpPr>
        <p:sp>
          <p:nvSpPr>
            <p:cNvPr id="21" name="Rectangle 20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392" y="2948409"/>
            <a:ext cx="200379" cy="201724"/>
          </a:xfrm>
          <a:prstGeom prst="rect">
            <a:avLst/>
          </a:prstGeom>
        </p:spPr>
      </p:pic>
      <p:sp>
        <p:nvSpPr>
          <p:cNvPr id="25" name="Shape 103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February 2007: Project 2300 (office)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87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6" y="3987812"/>
            <a:ext cx="8315665" cy="2328874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April 2007: Project 2262 (office)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7032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2262 is processed and loaded.   Although NGS is now</a:t>
            </a:r>
          </a:p>
          <a:p>
            <a:r>
              <a:rPr lang="en-US" dirty="0"/>
              <a:t>o</a:t>
            </a:r>
            <a:r>
              <a:rPr lang="en-US" dirty="0" smtClean="0"/>
              <a:t>n NAD 83(NSRS2007), the values are loaded as “</a:t>
            </a:r>
            <a:r>
              <a:rPr lang="en-US" b="1" i="1" dirty="0" smtClean="0"/>
              <a:t>NAD 83(1992)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DI4044 gets a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r>
              <a:rPr lang="en-US" dirty="0" smtClean="0"/>
              <a:t> (</a:t>
            </a:r>
            <a:r>
              <a:rPr lang="en-US" dirty="0" err="1" smtClean="0"/>
              <a:t>arcseconds</a:t>
            </a:r>
            <a:r>
              <a:rPr lang="en-US" dirty="0" smtClean="0"/>
              <a:t> only) of: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83(NSRS2007)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00150" y="291398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134">
                  <a:extLst>
                    <a:ext uri="{9D8B030D-6E8A-4147-A177-3AD203B41FA5}">
                      <a16:colId xmlns:a16="http://schemas.microsoft.com/office/drawing/2014/main" val="2918544132"/>
                    </a:ext>
                  </a:extLst>
                </a:gridCol>
                <a:gridCol w="2033337">
                  <a:extLst>
                    <a:ext uri="{9D8B030D-6E8A-4147-A177-3AD203B41FA5}">
                      <a16:colId xmlns:a16="http://schemas.microsoft.com/office/drawing/2014/main" val="3114254901"/>
                    </a:ext>
                  </a:extLst>
                </a:gridCol>
                <a:gridCol w="1725529">
                  <a:extLst>
                    <a:ext uri="{9D8B030D-6E8A-4147-A177-3AD203B41FA5}">
                      <a16:colId xmlns:a16="http://schemas.microsoft.com/office/drawing/2014/main" val="3269789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50.69792 / 33.98414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83(1992)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Epoch:  2004.65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15794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716018" y="5312275"/>
            <a:ext cx="123304" cy="198283"/>
            <a:chOff x="-643708" y="1678503"/>
            <a:chExt cx="123304" cy="198283"/>
          </a:xfrm>
        </p:grpSpPr>
        <p:sp>
          <p:nvSpPr>
            <p:cNvPr id="26" name="Rectangle 2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05113" y="5310616"/>
            <a:ext cx="123304" cy="198283"/>
            <a:chOff x="-643708" y="1678503"/>
            <a:chExt cx="123304" cy="198283"/>
          </a:xfrm>
        </p:grpSpPr>
        <p:sp>
          <p:nvSpPr>
            <p:cNvPr id="30" name="Rectangle 29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996631" y="5310616"/>
            <a:ext cx="200379" cy="2017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553" y="5309111"/>
            <a:ext cx="200379" cy="201724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28" idx="3"/>
          </p:cNvCxnSpPr>
          <p:nvPr/>
        </p:nvCxnSpPr>
        <p:spPr>
          <a:xfrm flipH="1" flipV="1">
            <a:off x="3368805" y="5135435"/>
            <a:ext cx="365270" cy="19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0"/>
          </p:cNvCxnSpPr>
          <p:nvPr/>
        </p:nvCxnSpPr>
        <p:spPr>
          <a:xfrm flipH="1" flipV="1">
            <a:off x="3368805" y="5135435"/>
            <a:ext cx="798938" cy="173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12352" y="47661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590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6" y="1375078"/>
            <a:ext cx="8297375" cy="26215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66" y="3987812"/>
            <a:ext cx="8315665" cy="2328874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April 2007: Project 2262 (office)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643826" y="2978154"/>
            <a:ext cx="123304" cy="198283"/>
            <a:chOff x="-643708" y="1678503"/>
            <a:chExt cx="123304" cy="198283"/>
          </a:xfrm>
        </p:grpSpPr>
        <p:sp>
          <p:nvSpPr>
            <p:cNvPr id="26" name="Rectangle 2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32921" y="2976495"/>
            <a:ext cx="123304" cy="198283"/>
            <a:chOff x="-643708" y="1678503"/>
            <a:chExt cx="123304" cy="198283"/>
          </a:xfrm>
        </p:grpSpPr>
        <p:sp>
          <p:nvSpPr>
            <p:cNvPr id="30" name="Rectangle 29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924439" y="2976495"/>
            <a:ext cx="200379" cy="2017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361" y="2974990"/>
            <a:ext cx="200379" cy="201724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28" idx="3"/>
          </p:cNvCxnSpPr>
          <p:nvPr/>
        </p:nvCxnSpPr>
        <p:spPr>
          <a:xfrm flipH="1" flipV="1">
            <a:off x="3287585" y="2398035"/>
            <a:ext cx="374298" cy="598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0"/>
          </p:cNvCxnSpPr>
          <p:nvPr/>
        </p:nvCxnSpPr>
        <p:spPr>
          <a:xfrm flipH="1" flipV="1">
            <a:off x="3296613" y="2401580"/>
            <a:ext cx="798938" cy="573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716018" y="5324313"/>
            <a:ext cx="123304" cy="198283"/>
            <a:chOff x="-643708" y="1678503"/>
            <a:chExt cx="123304" cy="198283"/>
          </a:xfrm>
        </p:grpSpPr>
        <p:sp>
          <p:nvSpPr>
            <p:cNvPr id="22" name="Rectangle 2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113" y="5322654"/>
            <a:ext cx="123304" cy="198283"/>
            <a:chOff x="-643708" y="1678503"/>
            <a:chExt cx="123304" cy="198283"/>
          </a:xfrm>
        </p:grpSpPr>
        <p:sp>
          <p:nvSpPr>
            <p:cNvPr id="38" name="Rectangle 37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996631" y="5322654"/>
            <a:ext cx="200379" cy="2017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553" y="5321149"/>
            <a:ext cx="200379" cy="201724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24" idx="3"/>
          </p:cNvCxnSpPr>
          <p:nvPr/>
        </p:nvCxnSpPr>
        <p:spPr>
          <a:xfrm flipH="1" flipV="1">
            <a:off x="3368805" y="5147473"/>
            <a:ext cx="365270" cy="19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3" idx="0"/>
          </p:cNvCxnSpPr>
          <p:nvPr/>
        </p:nvCxnSpPr>
        <p:spPr>
          <a:xfrm flipH="1" flipV="1">
            <a:off x="3368805" y="5147473"/>
            <a:ext cx="798938" cy="173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12352" y="47661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161828" y="19340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395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94" y="3991025"/>
            <a:ext cx="8315665" cy="2310584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November 2008: Project 2329 (office)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6515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2329 is processed and loaded. The values are loaded </a:t>
            </a:r>
          </a:p>
          <a:p>
            <a:r>
              <a:rPr lang="en-US" dirty="0" smtClean="0"/>
              <a:t>as “</a:t>
            </a:r>
            <a:r>
              <a:rPr lang="en-US" b="1" i="1" dirty="0" smtClean="0"/>
              <a:t>NAD 83(NSRS2007)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DI4044 gets an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r>
              <a:rPr lang="en-US" dirty="0" smtClean="0"/>
              <a:t> of </a:t>
            </a:r>
            <a:r>
              <a:rPr lang="en-US" dirty="0" err="1" smtClean="0"/>
              <a:t>of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83(NSRS2007)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89504" y="290997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654">
                  <a:extLst>
                    <a:ext uri="{9D8B030D-6E8A-4147-A177-3AD203B41FA5}">
                      <a16:colId xmlns:a16="http://schemas.microsoft.com/office/drawing/2014/main" val="2918544132"/>
                    </a:ext>
                  </a:extLst>
                </a:gridCol>
                <a:gridCol w="2045368">
                  <a:extLst>
                    <a:ext uri="{9D8B030D-6E8A-4147-A177-3AD203B41FA5}">
                      <a16:colId xmlns:a16="http://schemas.microsoft.com/office/drawing/2014/main" val="3114254901"/>
                    </a:ext>
                  </a:extLst>
                </a:gridCol>
                <a:gridCol w="1750978">
                  <a:extLst>
                    <a:ext uri="{9D8B030D-6E8A-4147-A177-3AD203B41FA5}">
                      <a16:colId xmlns:a16="http://schemas.microsoft.com/office/drawing/2014/main" val="3269789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50.69803 / 33.98422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83(NSRS2007)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Epoch:  2002.00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1579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433764" y="2792246"/>
            <a:ext cx="2171700" cy="552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91325" y="3408580"/>
            <a:ext cx="178446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Despite being loaded</a:t>
            </a:r>
          </a:p>
          <a:p>
            <a:r>
              <a:rPr lang="en-US" sz="1100" dirty="0" smtClean="0"/>
              <a:t>19 months after 2262, </a:t>
            </a:r>
          </a:p>
          <a:p>
            <a:r>
              <a:rPr lang="en-US" sz="1100" dirty="0" smtClean="0"/>
              <a:t>it gets an </a:t>
            </a:r>
            <a:r>
              <a:rPr lang="en-US" sz="1100" b="1" u="sng" dirty="0" smtClean="0"/>
              <a:t>earlier</a:t>
            </a:r>
            <a:r>
              <a:rPr lang="en-US" sz="1100" dirty="0" smtClean="0"/>
              <a:t> epoch</a:t>
            </a:r>
          </a:p>
          <a:p>
            <a:r>
              <a:rPr lang="en-US" sz="1100" dirty="0" smtClean="0"/>
              <a:t>date, as that was the </a:t>
            </a:r>
          </a:p>
          <a:p>
            <a:r>
              <a:rPr lang="en-US" sz="1100" dirty="0" smtClean="0"/>
              <a:t>date given for NSRS2007</a:t>
            </a:r>
            <a:endParaRPr lang="en-US" sz="1100" dirty="0"/>
          </a:p>
        </p:txBody>
      </p:sp>
      <p:sp>
        <p:nvSpPr>
          <p:cNvPr id="15" name="Freeform 14"/>
          <p:cNvSpPr/>
          <p:nvPr/>
        </p:nvSpPr>
        <p:spPr>
          <a:xfrm>
            <a:off x="7362825" y="2893446"/>
            <a:ext cx="579479" cy="487929"/>
          </a:xfrm>
          <a:custGeom>
            <a:avLst/>
            <a:gdLst>
              <a:gd name="connsiteX0" fmla="*/ 0 w 579479"/>
              <a:gd name="connsiteY0" fmla="*/ 192654 h 487929"/>
              <a:gd name="connsiteX1" fmla="*/ 542925 w 579479"/>
              <a:gd name="connsiteY1" fmla="*/ 11679 h 487929"/>
              <a:gd name="connsiteX2" fmla="*/ 485775 w 579479"/>
              <a:gd name="connsiteY2" fmla="*/ 487929 h 48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79" h="487929">
                <a:moveTo>
                  <a:pt x="0" y="192654"/>
                </a:moveTo>
                <a:cubicBezTo>
                  <a:pt x="230981" y="77560"/>
                  <a:pt x="461963" y="-37533"/>
                  <a:pt x="542925" y="11679"/>
                </a:cubicBezTo>
                <a:cubicBezTo>
                  <a:pt x="623887" y="60891"/>
                  <a:pt x="554831" y="274410"/>
                  <a:pt x="485775" y="487929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41536" y="46347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32" name="Rectangle 3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36" name="Rectangle 3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903" y="5403865"/>
            <a:ext cx="200379" cy="201724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38" idx="1"/>
          </p:cNvCxnSpPr>
          <p:nvPr/>
        </p:nvCxnSpPr>
        <p:spPr>
          <a:xfrm flipH="1" flipV="1">
            <a:off x="2454442" y="5113421"/>
            <a:ext cx="1155901" cy="296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0"/>
          </p:cNvCxnSpPr>
          <p:nvPr/>
        </p:nvCxnSpPr>
        <p:spPr>
          <a:xfrm flipH="1" flipV="1">
            <a:off x="2454442" y="5113421"/>
            <a:ext cx="2023651" cy="29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2380981" y="4345663"/>
            <a:ext cx="5667550" cy="1116125"/>
          </a:xfrm>
          <a:custGeom>
            <a:avLst/>
            <a:gdLst>
              <a:gd name="connsiteX0" fmla="*/ 0 w 6174464"/>
              <a:gd name="connsiteY0" fmla="*/ 624689 h 929895"/>
              <a:gd name="connsiteX1" fmla="*/ 63375 w 6174464"/>
              <a:gd name="connsiteY1" fmla="*/ 805759 h 929895"/>
              <a:gd name="connsiteX2" fmla="*/ 235390 w 6174464"/>
              <a:gd name="connsiteY2" fmla="*/ 896293 h 929895"/>
              <a:gd name="connsiteX3" fmla="*/ 887240 w 6174464"/>
              <a:gd name="connsiteY3" fmla="*/ 914400 h 929895"/>
              <a:gd name="connsiteX4" fmla="*/ 1973656 w 6174464"/>
              <a:gd name="connsiteY4" fmla="*/ 679010 h 929895"/>
              <a:gd name="connsiteX5" fmla="*/ 5459240 w 6174464"/>
              <a:gd name="connsiteY5" fmla="*/ 398353 h 929895"/>
              <a:gd name="connsiteX6" fmla="*/ 6174464 w 6174464"/>
              <a:gd name="connsiteY6" fmla="*/ 0 h 92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4464" h="929895">
                <a:moveTo>
                  <a:pt x="0" y="624689"/>
                </a:moveTo>
                <a:cubicBezTo>
                  <a:pt x="12071" y="692590"/>
                  <a:pt x="24143" y="760492"/>
                  <a:pt x="63375" y="805759"/>
                </a:cubicBezTo>
                <a:cubicBezTo>
                  <a:pt x="102607" y="851026"/>
                  <a:pt x="98079" y="878186"/>
                  <a:pt x="235390" y="896293"/>
                </a:cubicBezTo>
                <a:cubicBezTo>
                  <a:pt x="372701" y="914400"/>
                  <a:pt x="597529" y="950614"/>
                  <a:pt x="887240" y="914400"/>
                </a:cubicBezTo>
                <a:cubicBezTo>
                  <a:pt x="1176951" y="878186"/>
                  <a:pt x="1211656" y="765018"/>
                  <a:pt x="1973656" y="679010"/>
                </a:cubicBezTo>
                <a:cubicBezTo>
                  <a:pt x="2735656" y="593002"/>
                  <a:pt x="4759105" y="511521"/>
                  <a:pt x="5459240" y="398353"/>
                </a:cubicBezTo>
                <a:cubicBezTo>
                  <a:pt x="6159375" y="285185"/>
                  <a:pt x="6166919" y="142592"/>
                  <a:pt x="6174464" y="0"/>
                </a:cubicBezTo>
              </a:path>
            </a:pathLst>
          </a:custGeom>
          <a:noFill/>
          <a:ln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212352" y="47661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446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5" y="1408425"/>
            <a:ext cx="8297375" cy="25971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66" y="4005730"/>
            <a:ext cx="8315665" cy="2310584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November 2008: Project 2329 (office)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February 8, 2017</a:t>
            </a:r>
            <a:endParaRPr lang="en-US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41536" y="46347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32" name="Rectangle 3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36" name="Rectangle 3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903" y="5403865"/>
            <a:ext cx="200379" cy="201724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38" idx="1"/>
          </p:cNvCxnSpPr>
          <p:nvPr/>
        </p:nvCxnSpPr>
        <p:spPr>
          <a:xfrm flipH="1" flipV="1">
            <a:off x="2454442" y="5113421"/>
            <a:ext cx="1155901" cy="296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0"/>
          </p:cNvCxnSpPr>
          <p:nvPr/>
        </p:nvCxnSpPr>
        <p:spPr>
          <a:xfrm flipH="1" flipV="1">
            <a:off x="2454442" y="5113421"/>
            <a:ext cx="2023651" cy="29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27748" y="6296049"/>
            <a:ext cx="720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best estimate of </a:t>
            </a:r>
            <a:r>
              <a:rPr lang="en-US" b="1" dirty="0" err="1" smtClean="0"/>
              <a:t>dN</a:t>
            </a:r>
            <a:r>
              <a:rPr lang="en-US" b="1" dirty="0" smtClean="0"/>
              <a:t>/</a:t>
            </a:r>
            <a:r>
              <a:rPr lang="en-US" b="1" dirty="0" err="1" smtClean="0"/>
              <a:t>dt</a:t>
            </a:r>
            <a:r>
              <a:rPr lang="en-US" b="1" dirty="0" smtClean="0"/>
              <a:t> &amp; </a:t>
            </a:r>
            <a:r>
              <a:rPr lang="en-US" b="1" dirty="0" err="1" smtClean="0"/>
              <a:t>dE</a:t>
            </a:r>
            <a:r>
              <a:rPr lang="en-US" b="1" dirty="0" smtClean="0"/>
              <a:t>/</a:t>
            </a:r>
            <a:r>
              <a:rPr lang="en-US" b="1" dirty="0" err="1" smtClean="0"/>
              <a:t>dt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-1.3 mm/y &amp; -0.8 mm/y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79925" y="6281938"/>
            <a:ext cx="2695863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12352" y="47661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161586" y="18755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3555591" y="2974144"/>
            <a:ext cx="123304" cy="198283"/>
            <a:chOff x="-643708" y="1678503"/>
            <a:chExt cx="123304" cy="198283"/>
          </a:xfrm>
        </p:grpSpPr>
        <p:sp>
          <p:nvSpPr>
            <p:cNvPr id="49" name="Rectangle 48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744686" y="2972485"/>
            <a:ext cx="123304" cy="198283"/>
            <a:chOff x="-643708" y="1678503"/>
            <a:chExt cx="123304" cy="198283"/>
          </a:xfrm>
        </p:grpSpPr>
        <p:sp>
          <p:nvSpPr>
            <p:cNvPr id="53" name="Rectangle 5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836204" y="2972485"/>
            <a:ext cx="200379" cy="20172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907126" y="2970980"/>
            <a:ext cx="200379" cy="20172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303" y="2969478"/>
            <a:ext cx="200379" cy="201724"/>
          </a:xfrm>
          <a:prstGeom prst="rect">
            <a:avLst/>
          </a:prstGeom>
        </p:spPr>
      </p:pic>
      <p:cxnSp>
        <p:nvCxnSpPr>
          <p:cNvPr id="59" name="Straight Arrow Connector 58"/>
          <p:cNvCxnSpPr>
            <a:stCxn id="55" idx="1"/>
          </p:cNvCxnSpPr>
          <p:nvPr/>
        </p:nvCxnSpPr>
        <p:spPr>
          <a:xfrm flipH="1" flipV="1">
            <a:off x="2372359" y="2343633"/>
            <a:ext cx="1390384" cy="632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8" idx="0"/>
          </p:cNvCxnSpPr>
          <p:nvPr/>
        </p:nvCxnSpPr>
        <p:spPr>
          <a:xfrm flipH="1" flipV="1">
            <a:off x="2377122" y="2342839"/>
            <a:ext cx="2253371" cy="626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232402" y="20068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523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8" grpId="3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6" y="4114018"/>
            <a:ext cx="8315665" cy="2310584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September 2010: Project 2772 (field)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690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 DI4044 is occupied </a:t>
            </a:r>
            <a:r>
              <a:rPr lang="en-US" dirty="0" smtClean="0"/>
              <a:t>2 </a:t>
            </a:r>
            <a:r>
              <a:rPr lang="en-US" dirty="0"/>
              <a:t>separate times with GPS over 2</a:t>
            </a:r>
            <a:r>
              <a:rPr lang="en-US" dirty="0" smtClean="0"/>
              <a:t> days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0705" y="1309171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current realization in Louisiana at this time:  </a:t>
            </a:r>
            <a:r>
              <a:rPr lang="en-US" b="1" dirty="0" smtClean="0">
                <a:solidFill>
                  <a:srgbClr val="FF0000"/>
                </a:solidFill>
              </a:rPr>
              <a:t>NAD 83(NSRS2007)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1850" y="2494961"/>
          <a:ext cx="74803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652">
                  <a:extLst>
                    <a:ext uri="{9D8B030D-6E8A-4147-A177-3AD203B41FA5}">
                      <a16:colId xmlns:a16="http://schemas.microsoft.com/office/drawing/2014/main" val="4002340564"/>
                    </a:ext>
                  </a:extLst>
                </a:gridCol>
                <a:gridCol w="942175">
                  <a:extLst>
                    <a:ext uri="{9D8B030D-6E8A-4147-A177-3AD203B41FA5}">
                      <a16:colId xmlns:a16="http://schemas.microsoft.com/office/drawing/2014/main" val="1784477609"/>
                    </a:ext>
                  </a:extLst>
                </a:gridCol>
                <a:gridCol w="1018311">
                  <a:extLst>
                    <a:ext uri="{9D8B030D-6E8A-4147-A177-3AD203B41FA5}">
                      <a16:colId xmlns:a16="http://schemas.microsoft.com/office/drawing/2014/main" val="3267767376"/>
                    </a:ext>
                  </a:extLst>
                </a:gridCol>
                <a:gridCol w="4403162">
                  <a:extLst>
                    <a:ext uri="{9D8B030D-6E8A-4147-A177-3AD203B41FA5}">
                      <a16:colId xmlns:a16="http://schemas.microsoft.com/office/drawing/2014/main" val="11059728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9/20/2010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21:11:30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19:46:00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22 hour occupation as part of GPS2772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500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9/21/2010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20:01:30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18:00:00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22 hour occupation as part of GPS2772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0352019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5163398" y="5405585"/>
            <a:ext cx="123304" cy="198283"/>
            <a:chOff x="-643708" y="1678503"/>
            <a:chExt cx="123304" cy="198283"/>
          </a:xfrm>
        </p:grpSpPr>
        <p:sp>
          <p:nvSpPr>
            <p:cNvPr id="32" name="Rectangle 3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141536" y="46347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73" name="Rectangle 7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77" name="Rectangle 7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527748" y="6296049"/>
            <a:ext cx="720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best estimate of </a:t>
            </a:r>
            <a:r>
              <a:rPr lang="en-US" b="1" dirty="0" err="1" smtClean="0"/>
              <a:t>dN</a:t>
            </a:r>
            <a:r>
              <a:rPr lang="en-US" b="1" dirty="0" smtClean="0"/>
              <a:t>/</a:t>
            </a:r>
            <a:r>
              <a:rPr lang="en-US" b="1" dirty="0" err="1" smtClean="0"/>
              <a:t>dt</a:t>
            </a:r>
            <a:r>
              <a:rPr lang="en-US" b="1" dirty="0" smtClean="0"/>
              <a:t> &amp; </a:t>
            </a:r>
            <a:r>
              <a:rPr lang="en-US" b="1" dirty="0" err="1" smtClean="0"/>
              <a:t>dE</a:t>
            </a:r>
            <a:r>
              <a:rPr lang="en-US" b="1" dirty="0" smtClean="0"/>
              <a:t>/</a:t>
            </a:r>
            <a:r>
              <a:rPr lang="en-US" b="1" dirty="0" err="1" smtClean="0"/>
              <a:t>dt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-1.3 mm/y &amp; -0.8 mm/y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879925" y="6281938"/>
            <a:ext cx="2695863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212352" y="47661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377903" y="5403865"/>
            <a:ext cx="200379" cy="2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750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6" grpId="2" animBg="1"/>
      <p:bldP spid="86" grpId="3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6" y="4114018"/>
            <a:ext cx="8315665" cy="2310584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0" y="3508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 smtClean="0">
                <a:ea typeface="Times New Roman"/>
                <a:cs typeface="Times New Roman"/>
                <a:sym typeface="Times New Roman"/>
              </a:rPr>
              <a:t>September 2010: Project 2772 (field)</a:t>
            </a:r>
            <a:endParaRPr lang="en-US" sz="44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65175" y="1943377"/>
            <a:ext cx="690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 DI4044 is occupied </a:t>
            </a:r>
            <a:r>
              <a:rPr lang="en-US" dirty="0" smtClean="0"/>
              <a:t>2 </a:t>
            </a:r>
            <a:r>
              <a:rPr lang="en-US" dirty="0"/>
              <a:t>separate times with GPS over 2</a:t>
            </a:r>
            <a:r>
              <a:rPr lang="en-US" dirty="0" smtClean="0"/>
              <a:t> days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31850" y="2494961"/>
          <a:ext cx="74803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652">
                  <a:extLst>
                    <a:ext uri="{9D8B030D-6E8A-4147-A177-3AD203B41FA5}">
                      <a16:colId xmlns:a16="http://schemas.microsoft.com/office/drawing/2014/main" val="4002340564"/>
                    </a:ext>
                  </a:extLst>
                </a:gridCol>
                <a:gridCol w="942175">
                  <a:extLst>
                    <a:ext uri="{9D8B030D-6E8A-4147-A177-3AD203B41FA5}">
                      <a16:colId xmlns:a16="http://schemas.microsoft.com/office/drawing/2014/main" val="1784477609"/>
                    </a:ext>
                  </a:extLst>
                </a:gridCol>
                <a:gridCol w="1018311">
                  <a:extLst>
                    <a:ext uri="{9D8B030D-6E8A-4147-A177-3AD203B41FA5}">
                      <a16:colId xmlns:a16="http://schemas.microsoft.com/office/drawing/2014/main" val="3267767376"/>
                    </a:ext>
                  </a:extLst>
                </a:gridCol>
                <a:gridCol w="4403162">
                  <a:extLst>
                    <a:ext uri="{9D8B030D-6E8A-4147-A177-3AD203B41FA5}">
                      <a16:colId xmlns:a16="http://schemas.microsoft.com/office/drawing/2014/main" val="11059728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9/20/2010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21:11:30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19:46:00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22 hour occupation as part of GPS2772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5002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9/21/2010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20:01:30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18:00:00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22 hour occupation as part of GPS2772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0352019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5163398" y="5405585"/>
            <a:ext cx="123304" cy="198283"/>
            <a:chOff x="-643708" y="1678503"/>
            <a:chExt cx="123304" cy="198283"/>
          </a:xfrm>
        </p:grpSpPr>
        <p:sp>
          <p:nvSpPr>
            <p:cNvPr id="32" name="Rectangle 31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65" y="1408425"/>
            <a:ext cx="8297375" cy="259712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141536" y="46347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3403191" y="5408531"/>
            <a:ext cx="123304" cy="198283"/>
            <a:chOff x="-643708" y="1678503"/>
            <a:chExt cx="123304" cy="198283"/>
          </a:xfrm>
        </p:grpSpPr>
        <p:sp>
          <p:nvSpPr>
            <p:cNvPr id="73" name="Rectangle 7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592286" y="5406872"/>
            <a:ext cx="123304" cy="198283"/>
            <a:chOff x="-643708" y="1678503"/>
            <a:chExt cx="123304" cy="198283"/>
          </a:xfrm>
        </p:grpSpPr>
        <p:sp>
          <p:nvSpPr>
            <p:cNvPr id="77" name="Rectangle 7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683804" y="5406872"/>
            <a:ext cx="200379" cy="20172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754726" y="5405367"/>
            <a:ext cx="200379" cy="201724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527748" y="6296049"/>
            <a:ext cx="720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best estimate of </a:t>
            </a:r>
            <a:r>
              <a:rPr lang="en-US" b="1" dirty="0" err="1" smtClean="0"/>
              <a:t>dN</a:t>
            </a:r>
            <a:r>
              <a:rPr lang="en-US" b="1" dirty="0" smtClean="0"/>
              <a:t>/</a:t>
            </a:r>
            <a:r>
              <a:rPr lang="en-US" b="1" dirty="0" err="1" smtClean="0"/>
              <a:t>dt</a:t>
            </a:r>
            <a:r>
              <a:rPr lang="en-US" b="1" dirty="0" smtClean="0"/>
              <a:t> &amp; </a:t>
            </a:r>
            <a:r>
              <a:rPr lang="en-US" b="1" dirty="0" err="1" smtClean="0"/>
              <a:t>dE</a:t>
            </a:r>
            <a:r>
              <a:rPr lang="en-US" b="1" dirty="0" smtClean="0"/>
              <a:t>/</a:t>
            </a:r>
            <a:r>
              <a:rPr lang="en-US" b="1" dirty="0" err="1" smtClean="0"/>
              <a:t>dt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-1.3 mm/y &amp; -0.8 mm/y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879925" y="6281938"/>
            <a:ext cx="2695863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3212352" y="47661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161586" y="18755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3555591" y="2974144"/>
            <a:ext cx="123304" cy="198283"/>
            <a:chOff x="-643708" y="1678503"/>
            <a:chExt cx="123304" cy="198283"/>
          </a:xfrm>
        </p:grpSpPr>
        <p:sp>
          <p:nvSpPr>
            <p:cNvPr id="90" name="Rectangle 89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744686" y="2972485"/>
            <a:ext cx="123304" cy="198283"/>
            <a:chOff x="-643708" y="1678503"/>
            <a:chExt cx="123304" cy="198283"/>
          </a:xfrm>
        </p:grpSpPr>
        <p:sp>
          <p:nvSpPr>
            <p:cNvPr id="94" name="Rectangle 93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836204" y="2972485"/>
            <a:ext cx="200379" cy="20172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907126" y="2970980"/>
            <a:ext cx="200379" cy="201724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3232402" y="20068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5171414" y="2995254"/>
            <a:ext cx="123304" cy="198283"/>
            <a:chOff x="-643708" y="1678503"/>
            <a:chExt cx="123304" cy="198283"/>
          </a:xfrm>
        </p:grpSpPr>
        <p:sp>
          <p:nvSpPr>
            <p:cNvPr id="46" name="Rectangle 45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377903" y="5403865"/>
            <a:ext cx="200379" cy="2017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388432" y="2988848"/>
            <a:ext cx="200379" cy="2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267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6" grpId="2" animBg="1"/>
      <p:bldP spid="86" grpId="3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to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7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116"/>
            <a:ext cx="6523809" cy="49619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14" name="Rectangle 13"/>
          <p:cNvSpPr/>
          <p:nvPr/>
        </p:nvSpPr>
        <p:spPr>
          <a:xfrm>
            <a:off x="789709" y="5274386"/>
            <a:ext cx="2443943" cy="138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979324" y="5277080"/>
            <a:ext cx="864523" cy="1358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57081" y="5205158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“h” load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57081" y="5366590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Load date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1421476" y="5274386"/>
            <a:ext cx="789709" cy="138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853738" y="5419885"/>
            <a:ext cx="4555375" cy="553567"/>
          </a:xfrm>
          <a:custGeom>
            <a:avLst/>
            <a:gdLst>
              <a:gd name="connsiteX0" fmla="*/ 4555375 w 4555375"/>
              <a:gd name="connsiteY0" fmla="*/ 83127 h 553567"/>
              <a:gd name="connsiteX1" fmla="*/ 4197927 w 4555375"/>
              <a:gd name="connsiteY1" fmla="*/ 83127 h 553567"/>
              <a:gd name="connsiteX2" fmla="*/ 4073237 w 4555375"/>
              <a:gd name="connsiteY2" fmla="*/ 274320 h 553567"/>
              <a:gd name="connsiteX3" fmla="*/ 3840480 w 4555375"/>
              <a:gd name="connsiteY3" fmla="*/ 440574 h 553567"/>
              <a:gd name="connsiteX4" fmla="*/ 2236124 w 4555375"/>
              <a:gd name="connsiteY4" fmla="*/ 507076 h 553567"/>
              <a:gd name="connsiteX5" fmla="*/ 415637 w 4555375"/>
              <a:gd name="connsiteY5" fmla="*/ 515389 h 553567"/>
              <a:gd name="connsiteX6" fmla="*/ 0 w 4555375"/>
              <a:gd name="connsiteY6" fmla="*/ 0 h 55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5375" h="553567">
                <a:moveTo>
                  <a:pt x="4555375" y="83127"/>
                </a:moveTo>
                <a:cubicBezTo>
                  <a:pt x="4416829" y="67194"/>
                  <a:pt x="4278283" y="51262"/>
                  <a:pt x="4197927" y="83127"/>
                </a:cubicBezTo>
                <a:cubicBezTo>
                  <a:pt x="4117571" y="114992"/>
                  <a:pt x="4132811" y="214746"/>
                  <a:pt x="4073237" y="274320"/>
                </a:cubicBezTo>
                <a:cubicBezTo>
                  <a:pt x="4013663" y="333894"/>
                  <a:pt x="4146665" y="401781"/>
                  <a:pt x="3840480" y="440574"/>
                </a:cubicBezTo>
                <a:cubicBezTo>
                  <a:pt x="3534295" y="479367"/>
                  <a:pt x="2806931" y="494607"/>
                  <a:pt x="2236124" y="507076"/>
                </a:cubicBezTo>
                <a:cubicBezTo>
                  <a:pt x="1665317" y="519545"/>
                  <a:pt x="788324" y="599902"/>
                  <a:pt x="415637" y="515389"/>
                </a:cubicBezTo>
                <a:cubicBezTo>
                  <a:pt x="42950" y="430876"/>
                  <a:pt x="21475" y="215438"/>
                  <a:pt x="0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57080" y="5535452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Date adjusted?  NO</a:t>
            </a:r>
          </a:p>
          <a:p>
            <a:r>
              <a:rPr lang="en-US" sz="1200" b="1" dirty="0" smtClean="0"/>
              <a:t>Date observed?  NO</a:t>
            </a:r>
          </a:p>
          <a:p>
            <a:r>
              <a:rPr lang="en-US" sz="1200" b="1" dirty="0" smtClean="0"/>
              <a:t>Epoch?  YES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57079" y="6104953"/>
            <a:ext cx="2669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What datum?  Need to look here…</a:t>
            </a:r>
            <a:endParaRPr lang="en-US" sz="1200" b="1" dirty="0"/>
          </a:p>
        </p:txBody>
      </p:sp>
      <p:sp>
        <p:nvSpPr>
          <p:cNvPr id="24" name="Freeform 23"/>
          <p:cNvSpPr/>
          <p:nvPr/>
        </p:nvSpPr>
        <p:spPr>
          <a:xfrm>
            <a:off x="1612669" y="4496655"/>
            <a:ext cx="7418773" cy="1729564"/>
          </a:xfrm>
          <a:custGeom>
            <a:avLst/>
            <a:gdLst>
              <a:gd name="connsiteX0" fmla="*/ 7323513 w 7418773"/>
              <a:gd name="connsiteY0" fmla="*/ 1729564 h 1729564"/>
              <a:gd name="connsiteX1" fmla="*/ 7406640 w 7418773"/>
              <a:gd name="connsiteY1" fmla="*/ 1455244 h 1729564"/>
              <a:gd name="connsiteX2" fmla="*/ 7290262 w 7418773"/>
              <a:gd name="connsiteY2" fmla="*/ 732037 h 1729564"/>
              <a:gd name="connsiteX3" fmla="*/ 6259484 w 7418773"/>
              <a:gd name="connsiteY3" fmla="*/ 299775 h 1729564"/>
              <a:gd name="connsiteX4" fmla="*/ 4688378 w 7418773"/>
              <a:gd name="connsiteY4" fmla="*/ 67019 h 1729564"/>
              <a:gd name="connsiteX5" fmla="*/ 3167149 w 7418773"/>
              <a:gd name="connsiteY5" fmla="*/ 517 h 1729564"/>
              <a:gd name="connsiteX6" fmla="*/ 1296786 w 7418773"/>
              <a:gd name="connsiteY6" fmla="*/ 91957 h 1729564"/>
              <a:gd name="connsiteX7" fmla="*/ 0 w 7418773"/>
              <a:gd name="connsiteY7" fmla="*/ 623972 h 172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8773" h="1729564">
                <a:moveTo>
                  <a:pt x="7323513" y="1729564"/>
                </a:moveTo>
                <a:cubicBezTo>
                  <a:pt x="7367847" y="1675531"/>
                  <a:pt x="7412182" y="1621498"/>
                  <a:pt x="7406640" y="1455244"/>
                </a:cubicBezTo>
                <a:cubicBezTo>
                  <a:pt x="7401098" y="1288990"/>
                  <a:pt x="7481455" y="924615"/>
                  <a:pt x="7290262" y="732037"/>
                </a:cubicBezTo>
                <a:cubicBezTo>
                  <a:pt x="7099069" y="539459"/>
                  <a:pt x="6693131" y="410611"/>
                  <a:pt x="6259484" y="299775"/>
                </a:cubicBezTo>
                <a:cubicBezTo>
                  <a:pt x="5825837" y="188939"/>
                  <a:pt x="5203767" y="116895"/>
                  <a:pt x="4688378" y="67019"/>
                </a:cubicBezTo>
                <a:cubicBezTo>
                  <a:pt x="4172989" y="17143"/>
                  <a:pt x="3732414" y="-3639"/>
                  <a:pt x="3167149" y="517"/>
                </a:cubicBezTo>
                <a:cubicBezTo>
                  <a:pt x="2601884" y="4673"/>
                  <a:pt x="1824644" y="-11952"/>
                  <a:pt x="1296786" y="91957"/>
                </a:cubicBezTo>
                <a:cubicBezTo>
                  <a:pt x="768928" y="195866"/>
                  <a:pt x="384464" y="409919"/>
                  <a:pt x="0" y="623972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98021" y="5121308"/>
            <a:ext cx="914401" cy="1530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3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8" grpId="0"/>
      <p:bldP spid="20" grpId="0" animBg="1"/>
      <p:bldP spid="21" grpId="0" animBg="1"/>
      <p:bldP spid="22" grpId="0"/>
      <p:bldP spid="23" grpId="0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116"/>
            <a:ext cx="6523809" cy="49619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798021" y="4982764"/>
            <a:ext cx="2443943" cy="138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15271" y="4889273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</a:t>
            </a:r>
            <a:r>
              <a:rPr lang="en-US" sz="1200" b="1" baseline="30000" dirty="0" smtClean="0"/>
              <a:t>nd</a:t>
            </a:r>
            <a:r>
              <a:rPr lang="en-US" sz="1200" b="1" dirty="0" smtClean="0"/>
              <a:t> “h” load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15271" y="5050705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Load date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15270" y="5219567"/>
            <a:ext cx="193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Date adjusted?  NO</a:t>
            </a:r>
          </a:p>
          <a:p>
            <a:r>
              <a:rPr lang="en-US" sz="1200" b="1" dirty="0" smtClean="0"/>
              <a:t>Date observed?  </a:t>
            </a:r>
            <a:r>
              <a:rPr lang="en-US" sz="1200" b="1" dirty="0" smtClean="0">
                <a:solidFill>
                  <a:srgbClr val="FF0000"/>
                </a:solidFill>
              </a:rPr>
              <a:t>YES!!!!</a:t>
            </a:r>
          </a:p>
          <a:p>
            <a:r>
              <a:rPr lang="en-US" sz="1200" b="1" dirty="0" smtClean="0"/>
              <a:t>Epoch?  </a:t>
            </a:r>
            <a:r>
              <a:rPr lang="en-US" sz="1200" b="1" dirty="0" smtClean="0">
                <a:solidFill>
                  <a:srgbClr val="FF0000"/>
                </a:solidFill>
              </a:rPr>
              <a:t>NO!!!!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15269" y="5789068"/>
            <a:ext cx="2669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What datum?  Need to look here…</a:t>
            </a:r>
            <a:endParaRPr lang="en-U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1421476" y="4983436"/>
            <a:ext cx="789709" cy="138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98021" y="4830358"/>
            <a:ext cx="914401" cy="1530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853738" y="5112318"/>
            <a:ext cx="4555375" cy="553567"/>
          </a:xfrm>
          <a:custGeom>
            <a:avLst/>
            <a:gdLst>
              <a:gd name="connsiteX0" fmla="*/ 4555375 w 4555375"/>
              <a:gd name="connsiteY0" fmla="*/ 83127 h 553567"/>
              <a:gd name="connsiteX1" fmla="*/ 4197927 w 4555375"/>
              <a:gd name="connsiteY1" fmla="*/ 83127 h 553567"/>
              <a:gd name="connsiteX2" fmla="*/ 4073237 w 4555375"/>
              <a:gd name="connsiteY2" fmla="*/ 274320 h 553567"/>
              <a:gd name="connsiteX3" fmla="*/ 3840480 w 4555375"/>
              <a:gd name="connsiteY3" fmla="*/ 440574 h 553567"/>
              <a:gd name="connsiteX4" fmla="*/ 2236124 w 4555375"/>
              <a:gd name="connsiteY4" fmla="*/ 507076 h 553567"/>
              <a:gd name="connsiteX5" fmla="*/ 415637 w 4555375"/>
              <a:gd name="connsiteY5" fmla="*/ 515389 h 553567"/>
              <a:gd name="connsiteX6" fmla="*/ 0 w 4555375"/>
              <a:gd name="connsiteY6" fmla="*/ 0 h 55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5375" h="553567">
                <a:moveTo>
                  <a:pt x="4555375" y="83127"/>
                </a:moveTo>
                <a:cubicBezTo>
                  <a:pt x="4416829" y="67194"/>
                  <a:pt x="4278283" y="51262"/>
                  <a:pt x="4197927" y="83127"/>
                </a:cubicBezTo>
                <a:cubicBezTo>
                  <a:pt x="4117571" y="114992"/>
                  <a:pt x="4132811" y="214746"/>
                  <a:pt x="4073237" y="274320"/>
                </a:cubicBezTo>
                <a:cubicBezTo>
                  <a:pt x="4013663" y="333894"/>
                  <a:pt x="4146665" y="401781"/>
                  <a:pt x="3840480" y="440574"/>
                </a:cubicBezTo>
                <a:cubicBezTo>
                  <a:pt x="3534295" y="479367"/>
                  <a:pt x="2806931" y="494607"/>
                  <a:pt x="2236124" y="507076"/>
                </a:cubicBezTo>
                <a:cubicBezTo>
                  <a:pt x="1665317" y="519545"/>
                  <a:pt x="788324" y="599902"/>
                  <a:pt x="415637" y="515389"/>
                </a:cubicBezTo>
                <a:cubicBezTo>
                  <a:pt x="42950" y="430876"/>
                  <a:pt x="21475" y="215438"/>
                  <a:pt x="0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12669" y="4189088"/>
            <a:ext cx="7418773" cy="1729564"/>
          </a:xfrm>
          <a:custGeom>
            <a:avLst/>
            <a:gdLst>
              <a:gd name="connsiteX0" fmla="*/ 7323513 w 7418773"/>
              <a:gd name="connsiteY0" fmla="*/ 1729564 h 1729564"/>
              <a:gd name="connsiteX1" fmla="*/ 7406640 w 7418773"/>
              <a:gd name="connsiteY1" fmla="*/ 1455244 h 1729564"/>
              <a:gd name="connsiteX2" fmla="*/ 7290262 w 7418773"/>
              <a:gd name="connsiteY2" fmla="*/ 732037 h 1729564"/>
              <a:gd name="connsiteX3" fmla="*/ 6259484 w 7418773"/>
              <a:gd name="connsiteY3" fmla="*/ 299775 h 1729564"/>
              <a:gd name="connsiteX4" fmla="*/ 4688378 w 7418773"/>
              <a:gd name="connsiteY4" fmla="*/ 67019 h 1729564"/>
              <a:gd name="connsiteX5" fmla="*/ 3167149 w 7418773"/>
              <a:gd name="connsiteY5" fmla="*/ 517 h 1729564"/>
              <a:gd name="connsiteX6" fmla="*/ 1296786 w 7418773"/>
              <a:gd name="connsiteY6" fmla="*/ 91957 h 1729564"/>
              <a:gd name="connsiteX7" fmla="*/ 0 w 7418773"/>
              <a:gd name="connsiteY7" fmla="*/ 623972 h 172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8773" h="1729564">
                <a:moveTo>
                  <a:pt x="7323513" y="1729564"/>
                </a:moveTo>
                <a:cubicBezTo>
                  <a:pt x="7367847" y="1675531"/>
                  <a:pt x="7412182" y="1621498"/>
                  <a:pt x="7406640" y="1455244"/>
                </a:cubicBezTo>
                <a:cubicBezTo>
                  <a:pt x="7401098" y="1288990"/>
                  <a:pt x="7481455" y="924615"/>
                  <a:pt x="7290262" y="732037"/>
                </a:cubicBezTo>
                <a:cubicBezTo>
                  <a:pt x="7099069" y="539459"/>
                  <a:pt x="6693131" y="410611"/>
                  <a:pt x="6259484" y="299775"/>
                </a:cubicBezTo>
                <a:cubicBezTo>
                  <a:pt x="5825837" y="188939"/>
                  <a:pt x="5203767" y="116895"/>
                  <a:pt x="4688378" y="67019"/>
                </a:cubicBezTo>
                <a:cubicBezTo>
                  <a:pt x="4172989" y="17143"/>
                  <a:pt x="3732414" y="-3639"/>
                  <a:pt x="3167149" y="517"/>
                </a:cubicBezTo>
                <a:cubicBezTo>
                  <a:pt x="2601884" y="4673"/>
                  <a:pt x="1824644" y="-11952"/>
                  <a:pt x="1296786" y="91957"/>
                </a:cubicBezTo>
                <a:cubicBezTo>
                  <a:pt x="768928" y="195866"/>
                  <a:pt x="384464" y="409919"/>
                  <a:pt x="0" y="623972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79324" y="4994445"/>
            <a:ext cx="864523" cy="1358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415269" y="5949013"/>
            <a:ext cx="268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What epoch?  Need to look here…</a:t>
            </a:r>
            <a:endParaRPr lang="en-US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4979324" y="4839485"/>
            <a:ext cx="864523" cy="1496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527964" y="3752677"/>
            <a:ext cx="3580647" cy="2323913"/>
          </a:xfrm>
          <a:custGeom>
            <a:avLst/>
            <a:gdLst>
              <a:gd name="connsiteX0" fmla="*/ 3433156 w 3580647"/>
              <a:gd name="connsiteY0" fmla="*/ 2323913 h 2323913"/>
              <a:gd name="connsiteX1" fmla="*/ 3532909 w 3580647"/>
              <a:gd name="connsiteY1" fmla="*/ 2240786 h 2323913"/>
              <a:gd name="connsiteX2" fmla="*/ 3566160 w 3580647"/>
              <a:gd name="connsiteY2" fmla="*/ 1949841 h 2323913"/>
              <a:gd name="connsiteX3" fmla="*/ 3574472 w 3580647"/>
              <a:gd name="connsiteY3" fmla="*/ 1609019 h 2323913"/>
              <a:gd name="connsiteX4" fmla="*/ 3566160 w 3580647"/>
              <a:gd name="connsiteY4" fmla="*/ 1251571 h 2323913"/>
              <a:gd name="connsiteX5" fmla="*/ 3516283 w 3580647"/>
              <a:gd name="connsiteY5" fmla="*/ 952313 h 2323913"/>
              <a:gd name="connsiteX6" fmla="*/ 2884516 w 3580647"/>
              <a:gd name="connsiteY6" fmla="*/ 337171 h 2323913"/>
              <a:gd name="connsiteX7" fmla="*/ 1953491 w 3580647"/>
              <a:gd name="connsiteY7" fmla="*/ 21288 h 2323913"/>
              <a:gd name="connsiteX8" fmla="*/ 1246909 w 3580647"/>
              <a:gd name="connsiteY8" fmla="*/ 46226 h 2323913"/>
              <a:gd name="connsiteX9" fmla="*/ 881149 w 3580647"/>
              <a:gd name="connsiteY9" fmla="*/ 187542 h 2323913"/>
              <a:gd name="connsiteX10" fmla="*/ 149629 w 3580647"/>
              <a:gd name="connsiteY10" fmla="*/ 661368 h 2323913"/>
              <a:gd name="connsiteX11" fmla="*/ 0 w 3580647"/>
              <a:gd name="connsiteY11" fmla="*/ 1085317 h 232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0647" h="2323913">
                <a:moveTo>
                  <a:pt x="3433156" y="2323913"/>
                </a:moveTo>
                <a:cubicBezTo>
                  <a:pt x="3471949" y="2313522"/>
                  <a:pt x="3510742" y="2303131"/>
                  <a:pt x="3532909" y="2240786"/>
                </a:cubicBezTo>
                <a:cubicBezTo>
                  <a:pt x="3555076" y="2178441"/>
                  <a:pt x="3559233" y="2055135"/>
                  <a:pt x="3566160" y="1949841"/>
                </a:cubicBezTo>
                <a:cubicBezTo>
                  <a:pt x="3573087" y="1844547"/>
                  <a:pt x="3574472" y="1725397"/>
                  <a:pt x="3574472" y="1609019"/>
                </a:cubicBezTo>
                <a:cubicBezTo>
                  <a:pt x="3574472" y="1492641"/>
                  <a:pt x="3575858" y="1361022"/>
                  <a:pt x="3566160" y="1251571"/>
                </a:cubicBezTo>
                <a:cubicBezTo>
                  <a:pt x="3556462" y="1142120"/>
                  <a:pt x="3629890" y="1104713"/>
                  <a:pt x="3516283" y="952313"/>
                </a:cubicBezTo>
                <a:cubicBezTo>
                  <a:pt x="3402676" y="799913"/>
                  <a:pt x="3144981" y="492342"/>
                  <a:pt x="2884516" y="337171"/>
                </a:cubicBezTo>
                <a:cubicBezTo>
                  <a:pt x="2624051" y="182000"/>
                  <a:pt x="2226425" y="69779"/>
                  <a:pt x="1953491" y="21288"/>
                </a:cubicBezTo>
                <a:cubicBezTo>
                  <a:pt x="1680556" y="-27203"/>
                  <a:pt x="1425633" y="18517"/>
                  <a:pt x="1246909" y="46226"/>
                </a:cubicBezTo>
                <a:cubicBezTo>
                  <a:pt x="1068185" y="73935"/>
                  <a:pt x="1064029" y="85018"/>
                  <a:pt x="881149" y="187542"/>
                </a:cubicBezTo>
                <a:cubicBezTo>
                  <a:pt x="698269" y="290066"/>
                  <a:pt x="296487" y="511739"/>
                  <a:pt x="149629" y="661368"/>
                </a:cubicBezTo>
                <a:cubicBezTo>
                  <a:pt x="2771" y="810997"/>
                  <a:pt x="1385" y="948157"/>
                  <a:pt x="0" y="1085317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5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116"/>
            <a:ext cx="6523809" cy="49619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798021" y="4691816"/>
            <a:ext cx="2443943" cy="138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15271" y="4598325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dirty="0" smtClean="0"/>
              <a:t> “h” load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15271" y="4759757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Load date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415270" y="4928619"/>
            <a:ext cx="1545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Date….wait, what?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15269" y="5498120"/>
            <a:ext cx="2669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What datum?  Need to look here…</a:t>
            </a:r>
            <a:endParaRPr lang="en-U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1421476" y="4692488"/>
            <a:ext cx="789709" cy="138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98021" y="4830365"/>
            <a:ext cx="914401" cy="15307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853738" y="4821370"/>
            <a:ext cx="4555375" cy="553567"/>
          </a:xfrm>
          <a:custGeom>
            <a:avLst/>
            <a:gdLst>
              <a:gd name="connsiteX0" fmla="*/ 4555375 w 4555375"/>
              <a:gd name="connsiteY0" fmla="*/ 83127 h 553567"/>
              <a:gd name="connsiteX1" fmla="*/ 4197927 w 4555375"/>
              <a:gd name="connsiteY1" fmla="*/ 83127 h 553567"/>
              <a:gd name="connsiteX2" fmla="*/ 4073237 w 4555375"/>
              <a:gd name="connsiteY2" fmla="*/ 274320 h 553567"/>
              <a:gd name="connsiteX3" fmla="*/ 3840480 w 4555375"/>
              <a:gd name="connsiteY3" fmla="*/ 440574 h 553567"/>
              <a:gd name="connsiteX4" fmla="*/ 2236124 w 4555375"/>
              <a:gd name="connsiteY4" fmla="*/ 507076 h 553567"/>
              <a:gd name="connsiteX5" fmla="*/ 415637 w 4555375"/>
              <a:gd name="connsiteY5" fmla="*/ 515389 h 553567"/>
              <a:gd name="connsiteX6" fmla="*/ 0 w 4555375"/>
              <a:gd name="connsiteY6" fmla="*/ 0 h 55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5375" h="553567">
                <a:moveTo>
                  <a:pt x="4555375" y="83127"/>
                </a:moveTo>
                <a:cubicBezTo>
                  <a:pt x="4416829" y="67194"/>
                  <a:pt x="4278283" y="51262"/>
                  <a:pt x="4197927" y="83127"/>
                </a:cubicBezTo>
                <a:cubicBezTo>
                  <a:pt x="4117571" y="114992"/>
                  <a:pt x="4132811" y="214746"/>
                  <a:pt x="4073237" y="274320"/>
                </a:cubicBezTo>
                <a:cubicBezTo>
                  <a:pt x="4013663" y="333894"/>
                  <a:pt x="4146665" y="401781"/>
                  <a:pt x="3840480" y="440574"/>
                </a:cubicBezTo>
                <a:cubicBezTo>
                  <a:pt x="3534295" y="479367"/>
                  <a:pt x="2806931" y="494607"/>
                  <a:pt x="2236124" y="507076"/>
                </a:cubicBezTo>
                <a:cubicBezTo>
                  <a:pt x="1665317" y="519545"/>
                  <a:pt x="788324" y="599902"/>
                  <a:pt x="415637" y="515389"/>
                </a:cubicBezTo>
                <a:cubicBezTo>
                  <a:pt x="42950" y="430876"/>
                  <a:pt x="21475" y="215438"/>
                  <a:pt x="0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79324" y="4703497"/>
            <a:ext cx="864523" cy="1358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415269" y="5658065"/>
            <a:ext cx="268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What epoch?  Need to look here…</a:t>
            </a:r>
            <a:endParaRPr lang="en-US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4979324" y="4847796"/>
            <a:ext cx="864523" cy="1496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197033" y="4962685"/>
            <a:ext cx="5270269" cy="1142306"/>
          </a:xfrm>
          <a:custGeom>
            <a:avLst/>
            <a:gdLst>
              <a:gd name="connsiteX0" fmla="*/ 5270269 w 5270269"/>
              <a:gd name="connsiteY0" fmla="*/ 665018 h 1142306"/>
              <a:gd name="connsiteX1" fmla="*/ 4954385 w 5270269"/>
              <a:gd name="connsiteY1" fmla="*/ 665018 h 1142306"/>
              <a:gd name="connsiteX2" fmla="*/ 4779818 w 5270269"/>
              <a:gd name="connsiteY2" fmla="*/ 665018 h 1142306"/>
              <a:gd name="connsiteX3" fmla="*/ 4497185 w 5270269"/>
              <a:gd name="connsiteY3" fmla="*/ 1030778 h 1142306"/>
              <a:gd name="connsiteX4" fmla="*/ 3549534 w 5270269"/>
              <a:gd name="connsiteY4" fmla="*/ 1138843 h 1142306"/>
              <a:gd name="connsiteX5" fmla="*/ 2169622 w 5270269"/>
              <a:gd name="connsiteY5" fmla="*/ 1105593 h 1142306"/>
              <a:gd name="connsiteX6" fmla="*/ 689956 w 5270269"/>
              <a:gd name="connsiteY6" fmla="*/ 1005840 h 1142306"/>
              <a:gd name="connsiteX7" fmla="*/ 141316 w 5270269"/>
              <a:gd name="connsiteY7" fmla="*/ 798022 h 1142306"/>
              <a:gd name="connsiteX8" fmla="*/ 0 w 5270269"/>
              <a:gd name="connsiteY8" fmla="*/ 0 h 1142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0269" h="1142306">
                <a:moveTo>
                  <a:pt x="5270269" y="665018"/>
                </a:moveTo>
                <a:lnTo>
                  <a:pt x="4954385" y="665018"/>
                </a:lnTo>
                <a:cubicBezTo>
                  <a:pt x="4872643" y="665018"/>
                  <a:pt x="4856018" y="604058"/>
                  <a:pt x="4779818" y="665018"/>
                </a:cubicBezTo>
                <a:cubicBezTo>
                  <a:pt x="4703618" y="725978"/>
                  <a:pt x="4702232" y="951807"/>
                  <a:pt x="4497185" y="1030778"/>
                </a:cubicBezTo>
                <a:cubicBezTo>
                  <a:pt x="4292138" y="1109749"/>
                  <a:pt x="3937461" y="1126374"/>
                  <a:pt x="3549534" y="1138843"/>
                </a:cubicBezTo>
                <a:cubicBezTo>
                  <a:pt x="3161607" y="1151312"/>
                  <a:pt x="2646218" y="1127760"/>
                  <a:pt x="2169622" y="1105593"/>
                </a:cubicBezTo>
                <a:cubicBezTo>
                  <a:pt x="1693026" y="1083426"/>
                  <a:pt x="1028007" y="1057102"/>
                  <a:pt x="689956" y="1005840"/>
                </a:cubicBezTo>
                <a:cubicBezTo>
                  <a:pt x="351905" y="954578"/>
                  <a:pt x="256309" y="965662"/>
                  <a:pt x="141316" y="798022"/>
                </a:cubicBezTo>
                <a:cubicBezTo>
                  <a:pt x="26323" y="630382"/>
                  <a:pt x="13161" y="315191"/>
                  <a:pt x="0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543656" y="4276019"/>
            <a:ext cx="4535565" cy="1538094"/>
          </a:xfrm>
          <a:custGeom>
            <a:avLst/>
            <a:gdLst>
              <a:gd name="connsiteX0" fmla="*/ 4425777 w 4535565"/>
              <a:gd name="connsiteY0" fmla="*/ 1517939 h 1538094"/>
              <a:gd name="connsiteX1" fmla="*/ 4525529 w 4535565"/>
              <a:gd name="connsiteY1" fmla="*/ 1509626 h 1538094"/>
              <a:gd name="connsiteX2" fmla="*/ 4525529 w 4535565"/>
              <a:gd name="connsiteY2" fmla="*/ 1243619 h 1538094"/>
              <a:gd name="connsiteX3" fmla="*/ 4467340 w 4535565"/>
              <a:gd name="connsiteY3" fmla="*/ 1010862 h 1538094"/>
              <a:gd name="connsiteX4" fmla="*/ 4242897 w 4535565"/>
              <a:gd name="connsiteY4" fmla="*/ 570288 h 1538094"/>
              <a:gd name="connsiteX5" fmla="*/ 3054177 w 4535565"/>
              <a:gd name="connsiteY5" fmla="*/ 71524 h 1538094"/>
              <a:gd name="connsiteX6" fmla="*/ 1408257 w 4535565"/>
              <a:gd name="connsiteY6" fmla="*/ 5022 h 1538094"/>
              <a:gd name="connsiteX7" fmla="*/ 186286 w 4535565"/>
              <a:gd name="connsiteY7" fmla="*/ 88149 h 1538094"/>
              <a:gd name="connsiteX8" fmla="*/ 28344 w 4535565"/>
              <a:gd name="connsiteY8" fmla="*/ 462222 h 1538094"/>
              <a:gd name="connsiteX9" fmla="*/ 427355 w 4535565"/>
              <a:gd name="connsiteY9" fmla="*/ 636789 h 153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5565" h="1538094">
                <a:moveTo>
                  <a:pt x="4425777" y="1517939"/>
                </a:moveTo>
                <a:cubicBezTo>
                  <a:pt x="4467340" y="1536642"/>
                  <a:pt x="4508904" y="1555346"/>
                  <a:pt x="4525529" y="1509626"/>
                </a:cubicBezTo>
                <a:cubicBezTo>
                  <a:pt x="4542154" y="1463906"/>
                  <a:pt x="4535227" y="1326746"/>
                  <a:pt x="4525529" y="1243619"/>
                </a:cubicBezTo>
                <a:cubicBezTo>
                  <a:pt x="4515831" y="1160492"/>
                  <a:pt x="4514445" y="1123084"/>
                  <a:pt x="4467340" y="1010862"/>
                </a:cubicBezTo>
                <a:cubicBezTo>
                  <a:pt x="4420235" y="898640"/>
                  <a:pt x="4478424" y="726844"/>
                  <a:pt x="4242897" y="570288"/>
                </a:cubicBezTo>
                <a:cubicBezTo>
                  <a:pt x="4007370" y="413732"/>
                  <a:pt x="3526617" y="165735"/>
                  <a:pt x="3054177" y="71524"/>
                </a:cubicBezTo>
                <a:cubicBezTo>
                  <a:pt x="2581737" y="-22687"/>
                  <a:pt x="1886239" y="2251"/>
                  <a:pt x="1408257" y="5022"/>
                </a:cubicBezTo>
                <a:cubicBezTo>
                  <a:pt x="930275" y="7793"/>
                  <a:pt x="416271" y="11949"/>
                  <a:pt x="186286" y="88149"/>
                </a:cubicBezTo>
                <a:cubicBezTo>
                  <a:pt x="-43699" y="164349"/>
                  <a:pt x="-11834" y="370782"/>
                  <a:pt x="28344" y="462222"/>
                </a:cubicBezTo>
                <a:cubicBezTo>
                  <a:pt x="68522" y="553662"/>
                  <a:pt x="247938" y="595225"/>
                  <a:pt x="427355" y="636789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15269" y="5827992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B0F0"/>
                </a:solidFill>
              </a:rPr>
              <a:t>Note:  This is the same datum and</a:t>
            </a:r>
          </a:p>
          <a:p>
            <a:r>
              <a:rPr lang="en-US" sz="1200" b="1" i="1" dirty="0" smtClean="0">
                <a:solidFill>
                  <a:srgbClr val="00B0F0"/>
                </a:solidFill>
              </a:rPr>
              <a:t>epoch as the 2</a:t>
            </a:r>
            <a:r>
              <a:rPr lang="en-US" sz="1200" b="1" i="1" baseline="30000" dirty="0" smtClean="0">
                <a:solidFill>
                  <a:srgbClr val="00B0F0"/>
                </a:solidFill>
              </a:rPr>
              <a:t>nd</a:t>
            </a:r>
            <a:r>
              <a:rPr lang="en-US" sz="1200" b="1" i="1" dirty="0" smtClean="0">
                <a:solidFill>
                  <a:srgbClr val="00B0F0"/>
                </a:solidFill>
              </a:rPr>
              <a:t> “h” load</a:t>
            </a:r>
            <a:endParaRPr lang="en-US" sz="12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4" grpId="0" animBg="1"/>
      <p:bldP spid="35" grpId="0"/>
      <p:bldP spid="36" grpId="0" animBg="1"/>
      <p:bldP spid="5" grpId="0" animBg="1"/>
      <p:bldP spid="6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116"/>
            <a:ext cx="6523809" cy="49619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798023" y="3840471"/>
            <a:ext cx="3158835" cy="138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08270" y="3840471"/>
            <a:ext cx="1701337" cy="13847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8023" y="3978941"/>
            <a:ext cx="2443941" cy="1358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57081" y="3742115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4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“h” load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57081" y="3903547"/>
            <a:ext cx="1679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Load date?  </a:t>
            </a:r>
            <a:r>
              <a:rPr lang="en-US" sz="1200" b="1" dirty="0" smtClean="0">
                <a:solidFill>
                  <a:srgbClr val="FF0000"/>
                </a:solidFill>
              </a:rPr>
              <a:t>YES</a:t>
            </a:r>
          </a:p>
          <a:p>
            <a:r>
              <a:rPr lang="en-US" sz="1200" b="1" dirty="0"/>
              <a:t>Date adjusted?  </a:t>
            </a:r>
            <a:r>
              <a:rPr lang="en-US" sz="1200" b="1" dirty="0">
                <a:solidFill>
                  <a:srgbClr val="FF0000"/>
                </a:solidFill>
              </a:rPr>
              <a:t>YES</a:t>
            </a:r>
          </a:p>
          <a:p>
            <a:r>
              <a:rPr lang="en-US" sz="1200" b="1" dirty="0"/>
              <a:t>Date observed?  NO</a:t>
            </a:r>
          </a:p>
          <a:p>
            <a:r>
              <a:rPr lang="en-US" sz="1200" b="1" dirty="0"/>
              <a:t>Epoch?  NO</a:t>
            </a:r>
          </a:p>
          <a:p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7079" y="4641910"/>
            <a:ext cx="2669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What datum?  Need to look here…</a:t>
            </a:r>
            <a:endParaRPr lang="en-US" sz="1200" b="1" dirty="0"/>
          </a:p>
        </p:txBody>
      </p:sp>
      <p:sp>
        <p:nvSpPr>
          <p:cNvPr id="3" name="Freeform 2"/>
          <p:cNvSpPr/>
          <p:nvPr/>
        </p:nvSpPr>
        <p:spPr>
          <a:xfrm>
            <a:off x="1254973" y="3990096"/>
            <a:ext cx="5137514" cy="773083"/>
          </a:xfrm>
          <a:custGeom>
            <a:avLst/>
            <a:gdLst>
              <a:gd name="connsiteX0" fmla="*/ 5137514 w 5137514"/>
              <a:gd name="connsiteY0" fmla="*/ 773083 h 773083"/>
              <a:gd name="connsiteX1" fmla="*/ 4821631 w 5137514"/>
              <a:gd name="connsiteY1" fmla="*/ 532014 h 773083"/>
              <a:gd name="connsiteX2" fmla="*/ 3990358 w 5137514"/>
              <a:gd name="connsiteY2" fmla="*/ 540327 h 773083"/>
              <a:gd name="connsiteX3" fmla="*/ 3716038 w 5137514"/>
              <a:gd name="connsiteY3" fmla="*/ 315883 h 773083"/>
              <a:gd name="connsiteX4" fmla="*/ 2610445 w 5137514"/>
              <a:gd name="connsiteY4" fmla="*/ 282632 h 773083"/>
              <a:gd name="connsiteX5" fmla="*/ 1853987 w 5137514"/>
              <a:gd name="connsiteY5" fmla="*/ 307571 h 773083"/>
              <a:gd name="connsiteX6" fmla="*/ 1014402 w 5137514"/>
              <a:gd name="connsiteY6" fmla="*/ 307571 h 773083"/>
              <a:gd name="connsiteX7" fmla="*/ 166503 w 5137514"/>
              <a:gd name="connsiteY7" fmla="*/ 349134 h 773083"/>
              <a:gd name="connsiteX8" fmla="*/ 249 w 5137514"/>
              <a:gd name="connsiteY8" fmla="*/ 0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7514" h="773083">
                <a:moveTo>
                  <a:pt x="5137514" y="773083"/>
                </a:moveTo>
                <a:cubicBezTo>
                  <a:pt x="5075168" y="671945"/>
                  <a:pt x="5012823" y="570807"/>
                  <a:pt x="4821631" y="532014"/>
                </a:cubicBezTo>
                <a:cubicBezTo>
                  <a:pt x="4630439" y="493221"/>
                  <a:pt x="4174623" y="576349"/>
                  <a:pt x="3990358" y="540327"/>
                </a:cubicBezTo>
                <a:cubicBezTo>
                  <a:pt x="3806093" y="504305"/>
                  <a:pt x="3946023" y="358832"/>
                  <a:pt x="3716038" y="315883"/>
                </a:cubicBezTo>
                <a:cubicBezTo>
                  <a:pt x="3486053" y="272934"/>
                  <a:pt x="2920787" y="284017"/>
                  <a:pt x="2610445" y="282632"/>
                </a:cubicBezTo>
                <a:cubicBezTo>
                  <a:pt x="2300103" y="281247"/>
                  <a:pt x="2119994" y="303414"/>
                  <a:pt x="1853987" y="307571"/>
                </a:cubicBezTo>
                <a:cubicBezTo>
                  <a:pt x="1587980" y="311727"/>
                  <a:pt x="1295649" y="300644"/>
                  <a:pt x="1014402" y="307571"/>
                </a:cubicBezTo>
                <a:cubicBezTo>
                  <a:pt x="733155" y="314498"/>
                  <a:pt x="335528" y="400396"/>
                  <a:pt x="166503" y="349134"/>
                </a:cubicBezTo>
                <a:cubicBezTo>
                  <a:pt x="-2523" y="297872"/>
                  <a:pt x="-1137" y="148936"/>
                  <a:pt x="249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365391" y="4835108"/>
            <a:ext cx="268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What epoch?  Need to look here…</a:t>
            </a:r>
            <a:endParaRPr lang="en-US" sz="1200" b="1" dirty="0"/>
          </a:p>
        </p:txBody>
      </p:sp>
      <p:sp>
        <p:nvSpPr>
          <p:cNvPr id="5" name="Freeform 4"/>
          <p:cNvSpPr/>
          <p:nvPr/>
        </p:nvSpPr>
        <p:spPr>
          <a:xfrm>
            <a:off x="2789395" y="4114787"/>
            <a:ext cx="3652969" cy="896985"/>
          </a:xfrm>
          <a:custGeom>
            <a:avLst/>
            <a:gdLst>
              <a:gd name="connsiteX0" fmla="*/ 3652969 w 3652969"/>
              <a:gd name="connsiteY0" fmla="*/ 864523 h 896985"/>
              <a:gd name="connsiteX1" fmla="*/ 2397747 w 3652969"/>
              <a:gd name="connsiteY1" fmla="*/ 872836 h 896985"/>
              <a:gd name="connsiteX2" fmla="*/ 627136 w 3652969"/>
              <a:gd name="connsiteY2" fmla="*/ 881149 h 896985"/>
              <a:gd name="connsiteX3" fmla="*/ 61870 w 3652969"/>
              <a:gd name="connsiteY3" fmla="*/ 640080 h 896985"/>
              <a:gd name="connsiteX4" fmla="*/ 11994 w 3652969"/>
              <a:gd name="connsiteY4" fmla="*/ 365760 h 896985"/>
              <a:gd name="connsiteX5" fmla="*/ 36932 w 3652969"/>
              <a:gd name="connsiteY5" fmla="*/ 0 h 89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2969" h="896985">
                <a:moveTo>
                  <a:pt x="3652969" y="864523"/>
                </a:moveTo>
                <a:lnTo>
                  <a:pt x="2397747" y="872836"/>
                </a:lnTo>
                <a:cubicBezTo>
                  <a:pt x="1893442" y="875607"/>
                  <a:pt x="1016449" y="919942"/>
                  <a:pt x="627136" y="881149"/>
                </a:cubicBezTo>
                <a:cubicBezTo>
                  <a:pt x="237823" y="842356"/>
                  <a:pt x="164394" y="725978"/>
                  <a:pt x="61870" y="640080"/>
                </a:cubicBezTo>
                <a:cubicBezTo>
                  <a:pt x="-40654" y="554182"/>
                  <a:pt x="16150" y="472440"/>
                  <a:pt x="11994" y="365760"/>
                </a:cubicBezTo>
                <a:cubicBezTo>
                  <a:pt x="7838" y="259080"/>
                  <a:pt x="22385" y="129540"/>
                  <a:pt x="36932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7" grpId="0"/>
      <p:bldP spid="18" grpId="0"/>
      <p:bldP spid="23" grpId="0"/>
      <p:bldP spid="3" grpId="0" animBg="1"/>
      <p:bldP spid="26" grpId="0"/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83031</TotalTime>
  <Words>3977</Words>
  <Application>Microsoft Office PowerPoint</Application>
  <PresentationFormat>On-screen Show (4:3)</PresentationFormat>
  <Paragraphs>706</Paragraphs>
  <Slides>58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ＭＳ Ｐゴシック</vt:lpstr>
      <vt:lpstr>ＭＳ Ｐゴシック</vt:lpstr>
      <vt:lpstr>Arial</vt:lpstr>
      <vt:lpstr>Calibri</vt:lpstr>
      <vt:lpstr>Gill Sans MT</vt:lpstr>
      <vt:lpstr>Times New Roman</vt:lpstr>
      <vt:lpstr>Verdana</vt:lpstr>
      <vt:lpstr>Wingdings</vt:lpstr>
      <vt:lpstr>Theme1</vt:lpstr>
      <vt:lpstr>Office Theme</vt:lpstr>
      <vt:lpstr>1_Office Theme</vt:lpstr>
      <vt:lpstr>2_Office Theme</vt:lpstr>
      <vt:lpstr>PowerPoint Presentation</vt:lpstr>
      <vt:lpstr>The Punch Line</vt:lpstr>
      <vt:lpstr>Part 1:  Ellipsoid Heights</vt:lpstr>
      <vt:lpstr>History of Surveys/Coordinates</vt:lpstr>
      <vt:lpstr> </vt:lpstr>
      <vt:lpstr>PowerPoint Presentation</vt:lpstr>
      <vt:lpstr>PowerPoint Presentation</vt:lpstr>
      <vt:lpstr>PowerPoint Presentation</vt:lpstr>
      <vt:lpstr>PowerPoint Presentation</vt:lpstr>
      <vt:lpstr>January 2006: Project 2262 (field)</vt:lpstr>
      <vt:lpstr>October 2006: Project 2329 (field)</vt:lpstr>
      <vt:lpstr>February 2007: Project 2300 (office)</vt:lpstr>
      <vt:lpstr>April 2007: Project 2262 (office)</vt:lpstr>
      <vt:lpstr>November 2008: Project 2329 (office)</vt:lpstr>
      <vt:lpstr>September 2010: Project 2772 (field)</vt:lpstr>
      <vt:lpstr>October 2011: Project 2772 (office)</vt:lpstr>
      <vt:lpstr>October 2011: Project 2772 (office)</vt:lpstr>
      <vt:lpstr>March 2012: Project 2995 (field, part 1)</vt:lpstr>
      <vt:lpstr>June 2012: Project 2800 (office)</vt:lpstr>
      <vt:lpstr>Dec. 2012: Project 2995 (field, part 2)</vt:lpstr>
      <vt:lpstr>Sep 2016: Project #TBD (field)</vt:lpstr>
      <vt:lpstr>April 2017:  How things stand</vt:lpstr>
      <vt:lpstr>Summary as of April 2017</vt:lpstr>
      <vt:lpstr>NATRF2022 and actual survey epochs</vt:lpstr>
      <vt:lpstr>NATRF2022 and actual survey epochs</vt:lpstr>
      <vt:lpstr>Processing one survey…. Step 1:  OPUS-S</vt:lpstr>
      <vt:lpstr>Processing one survey… Step 2:  Session Processing</vt:lpstr>
      <vt:lpstr>Processing one survey… Step 3:  Final Adjustment</vt:lpstr>
      <vt:lpstr>NATRF2022 and actual survey epochs</vt:lpstr>
      <vt:lpstr>DI4044 – True Ellipsoid Height History</vt:lpstr>
      <vt:lpstr>NATRF2022 and actual survey epochs</vt:lpstr>
      <vt:lpstr>NATRF2022 and actual survey epochs</vt:lpstr>
      <vt:lpstr>Summary (Part 1)</vt:lpstr>
      <vt:lpstr>Part 2:  Latitude and Longitude</vt:lpstr>
      <vt:lpstr>Part 2:  Latitude and Longitude</vt:lpstr>
      <vt:lpstr>Saving some time…</vt:lpstr>
      <vt:lpstr>As seen from above</vt:lpstr>
      <vt:lpstr>As seen from above</vt:lpstr>
      <vt:lpstr>Residual Plate Rotation…</vt:lpstr>
      <vt:lpstr>IGS08 vs NATRF2022</vt:lpstr>
      <vt:lpstr>PowerPoint Presentation</vt:lpstr>
      <vt:lpstr>Summary</vt:lpstr>
      <vt:lpstr>Summary</vt:lpstr>
      <vt:lpstr>EXTRA</vt:lpstr>
      <vt:lpstr>Introduction (Part 2)</vt:lpstr>
      <vt:lpstr>January 2006: Project 2262 (field)</vt:lpstr>
      <vt:lpstr>January 2006: Project 2262 (field)</vt:lpstr>
      <vt:lpstr>October 2006: Project 2329 (field)</vt:lpstr>
      <vt:lpstr>October 2006: Project 2329 (field)</vt:lpstr>
      <vt:lpstr>February 2007: Project 2300 (office)</vt:lpstr>
      <vt:lpstr>February 2007: Project 2300 (office)</vt:lpstr>
      <vt:lpstr>April 2007: Project 2262 (office)</vt:lpstr>
      <vt:lpstr>April 2007: Project 2262 (office)</vt:lpstr>
      <vt:lpstr>November 2008: Project 2329 (office)</vt:lpstr>
      <vt:lpstr>November 2008: Project 2329 (office)</vt:lpstr>
      <vt:lpstr>September 2010: Project 2772 (field)</vt:lpstr>
      <vt:lpstr>September 2010: Project 2772 (field)</vt:lpstr>
      <vt:lpstr>Good to here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2700</cp:revision>
  <cp:lastPrinted>2017-02-02T17:15:29Z</cp:lastPrinted>
  <dcterms:created xsi:type="dcterms:W3CDTF">2009-09-30T12:20:38Z</dcterms:created>
  <dcterms:modified xsi:type="dcterms:W3CDTF">2017-04-20T16:58:31Z</dcterms:modified>
</cp:coreProperties>
</file>