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99" r:id="rId2"/>
  </p:sldMasterIdLst>
  <p:notesMasterIdLst>
    <p:notesMasterId r:id="rId13"/>
  </p:notesMasterIdLst>
  <p:sldIdLst>
    <p:sldId id="363" r:id="rId3"/>
    <p:sldId id="517" r:id="rId4"/>
    <p:sldId id="566" r:id="rId5"/>
    <p:sldId id="573" r:id="rId6"/>
    <p:sldId id="570" r:id="rId7"/>
    <p:sldId id="571" r:id="rId8"/>
    <p:sldId id="567" r:id="rId9"/>
    <p:sldId id="568" r:id="rId10"/>
    <p:sldId id="569" r:id="rId11"/>
    <p:sldId id="561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FF3300"/>
    <a:srgbClr val="00FF00"/>
    <a:srgbClr val="77623D"/>
    <a:srgbClr val="808000"/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73487" autoAdjust="0"/>
  </p:normalViewPr>
  <p:slideViewPr>
    <p:cSldViewPr snapToGrid="0">
      <p:cViewPr varScale="1">
        <p:scale>
          <a:sx n="53" d="100"/>
          <a:sy n="53" d="100"/>
        </p:scale>
        <p:origin x="-18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0" tIns="46200" rIns="92400" bIns="46200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E8E322E-4C67-4ABD-89DB-DD0A911F2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FD1D8-A861-406C-A17C-81E5FA479B6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E322E-4C67-4ABD-89DB-DD0A911F28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E322E-4C67-4ABD-89DB-DD0A911F28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8E322E-4C67-4ABD-89DB-DD0A911F28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A382-1F86-4341-A05F-507254771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6108-E7E8-4BD2-922C-57CA707E3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22331-0030-4EE9-86BA-CD001320F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0C06-100C-4552-8B98-4224A9E21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20BF-9986-484D-9D97-0A8008862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2BD13-59F8-4E69-A1CE-E3F789482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23CAF-B2D6-43A5-99FA-7E08921F2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5D35-6A63-4D3D-B4AC-238FAA6D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8F7-CFAA-4B87-83E4-7CCA3C245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4A9FB-18B3-40D6-9B7B-B7EF9BD75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B0195-AE03-454E-88BE-4621A093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B72C-D2F2-4B5D-B953-2D65F940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74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52675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AD8553-13F6-45B1-86A5-E7328B9B9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34511D-C01D-4124-A354-EB09E93D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s.noaa.gov/corbin/iss/index.s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31800" y="1623638"/>
            <a:ext cx="82042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 smtClean="0"/>
              <a:t>NGS Status Report to GGOS Bureau for Networks and </a:t>
            </a:r>
            <a:r>
              <a:rPr lang="en-US" sz="3600" dirty="0" smtClean="0"/>
              <a:t>Communications:  2014</a:t>
            </a:r>
            <a:endParaRPr lang="en-US" sz="3600" dirty="0" smtClean="0"/>
          </a:p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/>
            </a:r>
            <a:br>
              <a:rPr lang="en-US" sz="18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</a:br>
            <a:endParaRPr lang="en-US" sz="1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8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Dru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Smith</a:t>
            </a:r>
          </a:p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Kendall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Fancher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Charles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Geoghagan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Steve </a:t>
            </a:r>
            <a:r>
              <a:rPr 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Breidenbach</a:t>
            </a: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052E8-8B82-4355-87B1-F9B06E7249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IERS Site Survey Reports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NGS site survey reports and associated data products are available for download at the NGS ISS program website:</a:t>
            </a:r>
          </a:p>
          <a:p>
            <a:r>
              <a:rPr lang="en-US" dirty="0">
                <a:hlinkClick r:id="rId2"/>
              </a:rPr>
              <a:t>http://www.ngs.noaa.gov/corbin/iss/index.shtm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CB54-CE30-40AD-B6C2-E82DC05797D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2014 </a:t>
            </a:r>
            <a:r>
              <a:rPr lang="en-US" dirty="0" smtClean="0"/>
              <a:t>Activities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 dirty="0"/>
          </a:p>
        </p:txBody>
      </p:sp>
      <p:sp>
        <p:nvSpPr>
          <p:cNvPr id="410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Completed </a:t>
            </a:r>
            <a:r>
              <a:rPr lang="en-US" dirty="0"/>
              <a:t>a local site survey of the Kauai, HI ITRF site in 2014 (VLBI, DORIS, GPS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/>
              <a:t>First Foundation CORS installed in Richmond, </a:t>
            </a:r>
            <a:r>
              <a:rPr lang="en-US" dirty="0" smtClean="0"/>
              <a:t>Florida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New geodetic control </a:t>
            </a:r>
            <a:r>
              <a:rPr lang="en-US" dirty="0" smtClean="0"/>
              <a:t>marks installed </a:t>
            </a:r>
            <a:r>
              <a:rPr lang="en-US" dirty="0"/>
              <a:t>at TMGO in preparation for 2015 survey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E4522-2C12-46AF-B5B5-2AD15D283C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Kauai Survey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BD13-59F8-4E69-A1CE-E3F789482D8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2010569"/>
            <a:ext cx="51911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2783542" y="2680447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8394743">
            <a:off x="3552539" y="2533466"/>
            <a:ext cx="484632" cy="2732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4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Kauai Survey – SINEX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SINEX file given to IERS contained VCV matrix which would not invert</a:t>
            </a:r>
          </a:p>
          <a:p>
            <a:endParaRPr lang="en-US" dirty="0"/>
          </a:p>
          <a:p>
            <a:r>
              <a:rPr lang="en-US" dirty="0" smtClean="0"/>
              <a:t>Discussions with Geosciences Australia about a possible issue with the AXIS software</a:t>
            </a:r>
          </a:p>
          <a:p>
            <a:endParaRPr lang="en-US" dirty="0"/>
          </a:p>
          <a:p>
            <a:r>
              <a:rPr lang="en-US" dirty="0" smtClean="0"/>
              <a:t>NGS will work with GA and correct Kauai SINEX and re-submit in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BD13-59F8-4E69-A1CE-E3F789482D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 CORS at Richmond FL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BD13-59F8-4E69-A1CE-E3F789482D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 descr="C:\Users\DRU~1.SMI\AppData\Local\Temp\1\over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68" y="1577788"/>
            <a:ext cx="3583641" cy="47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9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Proposed 2015 </a:t>
            </a:r>
            <a:r>
              <a:rPr lang="en-US" dirty="0" smtClean="0"/>
              <a:t>Activities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 dirty="0"/>
          </a:p>
        </p:txBody>
      </p:sp>
      <p:sp>
        <p:nvSpPr>
          <p:cNvPr id="410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Conduct local </a:t>
            </a:r>
            <a:r>
              <a:rPr lang="en-US" dirty="0"/>
              <a:t>site </a:t>
            </a:r>
            <a:r>
              <a:rPr lang="en-US" dirty="0" smtClean="0"/>
              <a:t>surveys at:</a:t>
            </a:r>
          </a:p>
          <a:p>
            <a:pPr lvl="1" eaLnBrk="1" hangingPunct="1"/>
            <a:r>
              <a:rPr lang="en-US" dirty="0" smtClean="0"/>
              <a:t>Mauna </a:t>
            </a:r>
            <a:r>
              <a:rPr lang="en-US" dirty="0"/>
              <a:t>Kea, HI ITRF site </a:t>
            </a:r>
            <a:endParaRPr lang="en-US" dirty="0" smtClean="0"/>
          </a:p>
          <a:p>
            <a:pPr lvl="2" eaLnBrk="1" hangingPunct="1"/>
            <a:r>
              <a:rPr lang="en-US" dirty="0" smtClean="0"/>
              <a:t>VLBI </a:t>
            </a:r>
            <a:r>
              <a:rPr lang="en-US" dirty="0"/>
              <a:t>and </a:t>
            </a:r>
            <a:r>
              <a:rPr lang="en-US" dirty="0" smtClean="0"/>
              <a:t>GPS</a:t>
            </a:r>
            <a:endParaRPr lang="en-US" dirty="0"/>
          </a:p>
          <a:p>
            <a:pPr lvl="1" eaLnBrk="1" hangingPunct="1"/>
            <a:r>
              <a:rPr lang="en-US" dirty="0" smtClean="0"/>
              <a:t>Table Mountain Geophysical Observatory (TMGO) in Longmont, CO</a:t>
            </a:r>
          </a:p>
          <a:p>
            <a:pPr lvl="2" eaLnBrk="1" hangingPunct="1"/>
            <a:r>
              <a:rPr lang="en-US" dirty="0" smtClean="0"/>
              <a:t> GPS, Absolute Gravity, Superconducting Gravity</a:t>
            </a:r>
            <a:endParaRPr lang="en-US" dirty="0"/>
          </a:p>
          <a:p>
            <a:pPr lvl="1" eaLnBrk="1" hangingPunct="1"/>
            <a:r>
              <a:rPr lang="en-US" dirty="0" smtClean="0"/>
              <a:t>NRL calibration pier site in Stafford, VA</a:t>
            </a:r>
          </a:p>
          <a:p>
            <a:pPr lvl="2" eaLnBrk="1" hangingPunct="1"/>
            <a:r>
              <a:rPr lang="en-US" dirty="0" smtClean="0"/>
              <a:t>SLR </a:t>
            </a:r>
            <a:r>
              <a:rPr lang="en-US" dirty="0"/>
              <a:t>and associated calibration </a:t>
            </a:r>
            <a:r>
              <a:rPr lang="en-US" dirty="0" smtClean="0"/>
              <a:t>piers</a:t>
            </a: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E4522-2C12-46AF-B5B5-2AD15D283C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2015 Kauai Survey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BD13-59F8-4E69-A1CE-E3F789482D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2010569"/>
            <a:ext cx="51911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6297707" y="474233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816501">
            <a:off x="4664163" y="3196856"/>
            <a:ext cx="484632" cy="2732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2015 TMGO</a:t>
            </a:r>
            <a:r>
              <a:rPr lang="en-US" dirty="0" smtClean="0"/>
              <a:t> </a:t>
            </a:r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6" name="Content Placeholder 5" descr="worl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4514"/>
            <a:ext cx="8229600" cy="451733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299447" y="2770094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8394743">
            <a:off x="3122233" y="2658972"/>
            <a:ext cx="484632" cy="2732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BD13-59F8-4E69-A1CE-E3F789482D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-4763"/>
            <a:ext cx="68611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7199313" y="241300"/>
            <a:ext cx="293687" cy="252413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4975225" y="3327400"/>
            <a:ext cx="198438" cy="188913"/>
          </a:xfrm>
          <a:prstGeom prst="pentag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 flipH="1">
            <a:off x="4752975" y="3751263"/>
            <a:ext cx="98425" cy="10477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5187950" y="3321050"/>
            <a:ext cx="101600" cy="10001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849813" y="3621088"/>
            <a:ext cx="101600" cy="10001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5097463" y="3216275"/>
            <a:ext cx="98425" cy="101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4883150" y="3505200"/>
            <a:ext cx="96838" cy="10001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5064125" y="3956050"/>
            <a:ext cx="101600" cy="10477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5027613" y="3386138"/>
            <a:ext cx="98425" cy="101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5280025" y="3651250"/>
            <a:ext cx="101600" cy="9842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5391150" y="3508375"/>
            <a:ext cx="98425" cy="101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5151438" y="3795713"/>
            <a:ext cx="101600" cy="104775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3146425" y="4398963"/>
            <a:ext cx="363538" cy="361950"/>
          </a:xfrm>
          <a:prstGeom prst="mathPlus">
            <a:avLst>
              <a:gd name="adj1" fmla="val 91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908425" y="2087563"/>
            <a:ext cx="363538" cy="363537"/>
          </a:xfrm>
          <a:prstGeom prst="mathPlus">
            <a:avLst>
              <a:gd name="adj1" fmla="val 91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5816600" y="3846513"/>
            <a:ext cx="361950" cy="363537"/>
          </a:xfrm>
          <a:prstGeom prst="mathPlus">
            <a:avLst>
              <a:gd name="adj1" fmla="val 91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5654675" y="2657475"/>
            <a:ext cx="363538" cy="361950"/>
          </a:xfrm>
          <a:prstGeom prst="mathPlus">
            <a:avLst>
              <a:gd name="adj1" fmla="val 91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5241925" y="3187700"/>
            <a:ext cx="98425" cy="101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 rot="2000653">
            <a:off x="4824413" y="3983038"/>
            <a:ext cx="139700" cy="12065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AutoShape 35"/>
          <p:cNvSpPr>
            <a:spLocks noChangeArrowheads="1"/>
          </p:cNvSpPr>
          <p:nvPr/>
        </p:nvSpPr>
        <p:spPr bwMode="auto">
          <a:xfrm>
            <a:off x="4705350" y="3860800"/>
            <a:ext cx="131763" cy="1127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 rot="2000653">
            <a:off x="5346700" y="3195638"/>
            <a:ext cx="141288" cy="12223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4897438" y="4889500"/>
            <a:ext cx="361950" cy="361950"/>
          </a:xfrm>
          <a:prstGeom prst="mathPlus">
            <a:avLst>
              <a:gd name="adj1" fmla="val 91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327400" y="2265363"/>
            <a:ext cx="766763" cy="233203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86225" y="2249488"/>
            <a:ext cx="1754188" cy="59213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24538" y="2849563"/>
            <a:ext cx="173037" cy="11953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36925" y="4044950"/>
            <a:ext cx="2676525" cy="5349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68763" y="2249488"/>
            <a:ext cx="996950" cy="28082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091113" y="4029075"/>
            <a:ext cx="898525" cy="10366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5" idx="2"/>
          </p:cNvCxnSpPr>
          <p:nvPr/>
        </p:nvCxnSpPr>
        <p:spPr>
          <a:xfrm flipH="1">
            <a:off x="3340100" y="4094163"/>
            <a:ext cx="1520825" cy="4984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5" idx="2"/>
            <a:endCxn id="27" idx="3"/>
          </p:cNvCxnSpPr>
          <p:nvPr/>
        </p:nvCxnSpPr>
        <p:spPr>
          <a:xfrm>
            <a:off x="4860925" y="4094163"/>
            <a:ext cx="217488" cy="8429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404938" y="201613"/>
            <a:ext cx="876300" cy="476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TextBox 1041"/>
          <p:cNvSpPr txBox="1">
            <a:spLocks noChangeArrowheads="1"/>
          </p:cNvSpPr>
          <p:nvPr/>
        </p:nvSpPr>
        <p:spPr bwMode="auto">
          <a:xfrm>
            <a:off x="2314575" y="0"/>
            <a:ext cx="2433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= mark-to-mark sighting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392238" y="420688"/>
            <a:ext cx="877887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3" name="TextBox 58"/>
          <p:cNvSpPr txBox="1">
            <a:spLocks noChangeArrowheads="1"/>
          </p:cNvSpPr>
          <p:nvPr/>
        </p:nvSpPr>
        <p:spPr bwMode="auto">
          <a:xfrm>
            <a:off x="2301875" y="219075"/>
            <a:ext cx="240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= mark-to-door sighting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379538" y="630238"/>
            <a:ext cx="877887" cy="476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5" name="TextBox 60"/>
          <p:cNvSpPr txBox="1">
            <a:spLocks noChangeArrowheads="1"/>
          </p:cNvSpPr>
          <p:nvPr/>
        </p:nvSpPr>
        <p:spPr bwMode="auto">
          <a:xfrm>
            <a:off x="2290763" y="428625"/>
            <a:ext cx="2455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= mark-to-CORS sighting</a:t>
            </a:r>
          </a:p>
        </p:txBody>
      </p:sp>
      <p:cxnSp>
        <p:nvCxnSpPr>
          <p:cNvPr id="62" name="Straight Connector 61"/>
          <p:cNvCxnSpPr>
            <a:endCxn id="26" idx="0"/>
          </p:cNvCxnSpPr>
          <p:nvPr/>
        </p:nvCxnSpPr>
        <p:spPr>
          <a:xfrm flipH="1">
            <a:off x="5449888" y="2833688"/>
            <a:ext cx="398462" cy="3730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35"/>
          <p:cNvSpPr>
            <a:spLocks noChangeArrowheads="1"/>
          </p:cNvSpPr>
          <p:nvPr/>
        </p:nvSpPr>
        <p:spPr bwMode="auto">
          <a:xfrm>
            <a:off x="1416050" y="1379538"/>
            <a:ext cx="219075" cy="1889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66" name="Text Box 36"/>
          <p:cNvSpPr txBox="1">
            <a:spLocks noChangeArrowheads="1"/>
          </p:cNvSpPr>
          <p:nvPr/>
        </p:nvSpPr>
        <p:spPr bwMode="auto">
          <a:xfrm>
            <a:off x="1736725" y="1350963"/>
            <a:ext cx="1401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itchFamily="34" charset="0"/>
              </a:rPr>
              <a:t>= TMGO CORS</a:t>
            </a:r>
          </a:p>
        </p:txBody>
      </p:sp>
      <p:sp>
        <p:nvSpPr>
          <p:cNvPr id="67" name="AutoShape 42"/>
          <p:cNvSpPr>
            <a:spLocks noChangeArrowheads="1"/>
          </p:cNvSpPr>
          <p:nvPr/>
        </p:nvSpPr>
        <p:spPr bwMode="auto">
          <a:xfrm>
            <a:off x="1400175" y="1631950"/>
            <a:ext cx="219075" cy="188913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68" name="AutoShape 45"/>
          <p:cNvSpPr>
            <a:spLocks noChangeArrowheads="1"/>
          </p:cNvSpPr>
          <p:nvPr/>
        </p:nvSpPr>
        <p:spPr bwMode="auto">
          <a:xfrm>
            <a:off x="1431925" y="1146175"/>
            <a:ext cx="200025" cy="190500"/>
          </a:xfrm>
          <a:prstGeom prst="pentag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endParaRPr lang="en-US" altLang="en-US"/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1736725" y="1104900"/>
            <a:ext cx="3587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itchFamily="34" charset="0"/>
              </a:rPr>
              <a:t>= Superconducting Gravimeter (inside)</a:t>
            </a: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1755775" y="768350"/>
            <a:ext cx="294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itchFamily="34" charset="0"/>
              </a:rPr>
              <a:t>= Absolute Gravity Pier (inside)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377950" y="774700"/>
            <a:ext cx="349250" cy="347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 flipH="1">
            <a:off x="1530350" y="925513"/>
            <a:ext cx="46038" cy="46037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Text Box 43"/>
          <p:cNvSpPr txBox="1">
            <a:spLocks noChangeArrowheads="1"/>
          </p:cNvSpPr>
          <p:nvPr/>
        </p:nvSpPr>
        <p:spPr bwMode="auto">
          <a:xfrm>
            <a:off x="1751013" y="1585913"/>
            <a:ext cx="565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  <a:latin typeface="Verdana" pitchFamily="34" charset="0"/>
              </a:rPr>
              <a:t>= Concrete pillar suitable for mounting GNSS antenna</a:t>
            </a:r>
          </a:p>
        </p:txBody>
      </p:sp>
      <p:cxnSp>
        <p:nvCxnSpPr>
          <p:cNvPr id="74" name="Straight Connector 73"/>
          <p:cNvCxnSpPr>
            <a:endCxn id="8" idx="1"/>
          </p:cNvCxnSpPr>
          <p:nvPr/>
        </p:nvCxnSpPr>
        <p:spPr>
          <a:xfrm flipV="1">
            <a:off x="3311525" y="3916363"/>
            <a:ext cx="1427163" cy="66357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7" idx="3"/>
            <a:endCxn id="8" idx="1"/>
          </p:cNvCxnSpPr>
          <p:nvPr/>
        </p:nvCxnSpPr>
        <p:spPr>
          <a:xfrm flipH="1" flipV="1">
            <a:off x="4738688" y="3916363"/>
            <a:ext cx="339725" cy="102076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8" idx="1"/>
          </p:cNvCxnSpPr>
          <p:nvPr/>
        </p:nvCxnSpPr>
        <p:spPr>
          <a:xfrm>
            <a:off x="4102100" y="2281238"/>
            <a:ext cx="636588" cy="1635125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8" idx="1"/>
          </p:cNvCxnSpPr>
          <p:nvPr/>
        </p:nvCxnSpPr>
        <p:spPr>
          <a:xfrm flipH="1" flipV="1">
            <a:off x="4738688" y="3916363"/>
            <a:ext cx="1258887" cy="11271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lus 87"/>
          <p:cNvSpPr/>
          <p:nvPr/>
        </p:nvSpPr>
        <p:spPr>
          <a:xfrm>
            <a:off x="1304925" y="1914525"/>
            <a:ext cx="363538" cy="363538"/>
          </a:xfrm>
          <a:prstGeom prst="mathPlus">
            <a:avLst>
              <a:gd name="adj1" fmla="val 910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1720850" y="1952625"/>
            <a:ext cx="1533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Verdana" pitchFamily="34" charset="0"/>
              </a:rPr>
              <a:t>= </a:t>
            </a:r>
            <a:r>
              <a:rPr lang="en-US" altLang="en-US" sz="1200" b="1" dirty="0" smtClean="0">
                <a:solidFill>
                  <a:schemeClr val="bg1"/>
                </a:solidFill>
                <a:latin typeface="Verdana" pitchFamily="34" charset="0"/>
              </a:rPr>
              <a:t>Control </a:t>
            </a:r>
            <a:r>
              <a:rPr lang="en-US" altLang="en-US" sz="1200" b="1" dirty="0">
                <a:solidFill>
                  <a:schemeClr val="bg1"/>
                </a:solidFill>
                <a:latin typeface="Verdana" pitchFamily="34" charset="0"/>
              </a:rPr>
              <a:t>Mark</a:t>
            </a:r>
          </a:p>
        </p:txBody>
      </p:sp>
      <p:sp>
        <p:nvSpPr>
          <p:cNvPr id="2104" name="TextBox 1054"/>
          <p:cNvSpPr txBox="1">
            <a:spLocks noChangeArrowheads="1"/>
          </p:cNvSpPr>
          <p:nvPr/>
        </p:nvSpPr>
        <p:spPr bwMode="auto">
          <a:xfrm>
            <a:off x="5848350" y="2430463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“Well Head”</a:t>
            </a:r>
          </a:p>
        </p:txBody>
      </p:sp>
      <p:sp>
        <p:nvSpPr>
          <p:cNvPr id="2105" name="TextBox 94"/>
          <p:cNvSpPr txBox="1">
            <a:spLocks noChangeArrowheads="1"/>
          </p:cNvSpPr>
          <p:nvPr/>
        </p:nvSpPr>
        <p:spPr bwMode="auto">
          <a:xfrm>
            <a:off x="5119688" y="5103813"/>
            <a:ext cx="64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“CG”</a:t>
            </a:r>
          </a:p>
        </p:txBody>
      </p:sp>
      <p:sp>
        <p:nvSpPr>
          <p:cNvPr id="2106" name="TextBox 95"/>
          <p:cNvSpPr txBox="1">
            <a:spLocks noChangeArrowheads="1"/>
          </p:cNvSpPr>
          <p:nvPr/>
        </p:nvSpPr>
        <p:spPr bwMode="auto">
          <a:xfrm>
            <a:off x="1927225" y="462121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“ECKL  2014”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417638" y="2368245"/>
            <a:ext cx="142875" cy="16668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Text Box 43"/>
          <p:cNvSpPr txBox="1">
            <a:spLocks noChangeArrowheads="1"/>
          </p:cNvSpPr>
          <p:nvPr/>
        </p:nvSpPr>
        <p:spPr bwMode="auto">
          <a:xfrm>
            <a:off x="1606550" y="2301570"/>
            <a:ext cx="153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bg1"/>
                </a:solidFill>
                <a:latin typeface="Verdana" pitchFamily="34" charset="0"/>
              </a:rPr>
              <a:t>= Door into observatory</a:t>
            </a:r>
          </a:p>
        </p:txBody>
      </p:sp>
      <p:sp>
        <p:nvSpPr>
          <p:cNvPr id="2109" name="TextBox 63"/>
          <p:cNvSpPr txBox="1">
            <a:spLocks noChangeArrowheads="1"/>
          </p:cNvSpPr>
          <p:nvPr/>
        </p:nvSpPr>
        <p:spPr bwMode="auto">
          <a:xfrm>
            <a:off x="6261100" y="9842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“A TMGO”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GGOS Bureau for Networks and Communications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120BF-9986-484D-9D97-0A80088625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3999" y="5791199"/>
            <a:ext cx="6311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TMGO overview – 11 Interior marks on gravity piers will be </a:t>
            </a:r>
          </a:p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ositioned as part of the survey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8" grpId="0" animBg="1"/>
      <p:bldP spid="65" grpId="0" animBg="1"/>
      <p:bldP spid="66" grpId="0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/>
      <p:bldP spid="91" grpId="0"/>
      <p:bldP spid="98" grpId="0"/>
    </p:bldLst>
  </p:timing>
</p:sld>
</file>

<file path=ppt/theme/theme1.xml><?xml version="1.0" encoding="utf-8"?>
<a:theme xmlns:a="http://schemas.openxmlformats.org/drawingml/2006/main" name="NGS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NGSPowerPointTemplate</Template>
  <TotalTime>41560</TotalTime>
  <Words>346</Words>
  <Application>Microsoft Office PowerPoint</Application>
  <PresentationFormat>On-screen Show (4:3)</PresentationFormat>
  <Paragraphs>85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NGSPowerPointTemplate</vt:lpstr>
      <vt:lpstr>Office Theme</vt:lpstr>
      <vt:lpstr>PowerPoint Presentation</vt:lpstr>
      <vt:lpstr>2014 Activities</vt:lpstr>
      <vt:lpstr>2014 Kauai Survey</vt:lpstr>
      <vt:lpstr>2014 Kauai Survey – SINEX issue</vt:lpstr>
      <vt:lpstr>Foundation CORS at Richmond FL</vt:lpstr>
      <vt:lpstr>Proposed 2015 Activities</vt:lpstr>
      <vt:lpstr>Proposed 2015 Kauai Survey</vt:lpstr>
      <vt:lpstr>Proposed 2015 TMGO Survey</vt:lpstr>
      <vt:lpstr>PowerPoint Presentation</vt:lpstr>
      <vt:lpstr>IERS Site Survey Reports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Dru.Smith</dc:creator>
  <cp:lastModifiedBy>Dru Smith</cp:lastModifiedBy>
  <cp:revision>1187</cp:revision>
  <dcterms:created xsi:type="dcterms:W3CDTF">2007-03-19T16:14:20Z</dcterms:created>
  <dcterms:modified xsi:type="dcterms:W3CDTF">2014-12-17T19:08:56Z</dcterms:modified>
</cp:coreProperties>
</file>