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30"/>
  </p:notesMasterIdLst>
  <p:handoutMasterIdLst>
    <p:handoutMasterId r:id="rId31"/>
  </p:handoutMasterIdLst>
  <p:sldIdLst>
    <p:sldId id="362" r:id="rId5"/>
    <p:sldId id="827" r:id="rId6"/>
    <p:sldId id="834" r:id="rId7"/>
    <p:sldId id="835" r:id="rId8"/>
    <p:sldId id="836" r:id="rId9"/>
    <p:sldId id="838" r:id="rId10"/>
    <p:sldId id="845" r:id="rId11"/>
    <p:sldId id="859" r:id="rId12"/>
    <p:sldId id="840" r:id="rId13"/>
    <p:sldId id="841" r:id="rId14"/>
    <p:sldId id="842" r:id="rId15"/>
    <p:sldId id="843" r:id="rId16"/>
    <p:sldId id="844" r:id="rId17"/>
    <p:sldId id="865" r:id="rId18"/>
    <p:sldId id="850" r:id="rId19"/>
    <p:sldId id="851" r:id="rId20"/>
    <p:sldId id="855" r:id="rId21"/>
    <p:sldId id="856" r:id="rId22"/>
    <p:sldId id="857" r:id="rId23"/>
    <p:sldId id="858" r:id="rId24"/>
    <p:sldId id="809" r:id="rId25"/>
    <p:sldId id="808" r:id="rId26"/>
    <p:sldId id="846" r:id="rId27"/>
    <p:sldId id="847" r:id="rId28"/>
    <p:sldId id="84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99" autoAdjust="0"/>
  </p:normalViewPr>
  <p:slideViewPr>
    <p:cSldViewPr snapToGrid="0">
      <p:cViewPr varScale="1">
        <p:scale>
          <a:sx n="98" d="100"/>
          <a:sy n="98" d="100"/>
        </p:scale>
        <p:origin x="1896" y="84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3/13/2017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3/13/2017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27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87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14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0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13,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NSPS Meeting, Silver Spring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March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NSPS Meeting, Silver Spring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March 13,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NSPS Meeting, Silver Spring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National Spatial Reference System: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 2017 update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0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Time-Dependencies as a service:</a:t>
            </a:r>
            <a:br>
              <a:rPr lang="en-US" sz="4000" dirty="0" smtClean="0">
                <a:ea typeface="Times New Roman"/>
                <a:cs typeface="Times New Roman"/>
                <a:sym typeface="Times New Roman"/>
              </a:rPr>
            </a:b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024" y="1493051"/>
            <a:ext cx="842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NAD 83 forcibly combined data spanning many years (using HTDP with no vertical modeling) to compute and find </a:t>
            </a:r>
            <a:r>
              <a:rPr lang="en-US" sz="1600" i="1" dirty="0" smtClean="0"/>
              <a:t>one</a:t>
            </a:r>
            <a:r>
              <a:rPr lang="en-US" sz="1600" dirty="0" smtClean="0"/>
              <a:t> height at </a:t>
            </a:r>
            <a:r>
              <a:rPr lang="en-US" sz="1600" i="1" dirty="0" smtClean="0"/>
              <a:t>one</a:t>
            </a:r>
            <a:r>
              <a:rPr lang="en-US" sz="1600" dirty="0" smtClean="0"/>
              <a:t> epoch.  </a:t>
            </a:r>
          </a:p>
          <a:p>
            <a:endParaRPr lang="en-US" sz="1600" dirty="0"/>
          </a:p>
          <a:p>
            <a:r>
              <a:rPr lang="en-US" sz="1600" dirty="0" smtClean="0"/>
              <a:t>NATRF2022 will compute coordinates at survey epoch to show actual motion.</a:t>
            </a:r>
          </a:p>
          <a:p>
            <a:endParaRPr lang="en-US" sz="1600" dirty="0"/>
          </a:p>
          <a:p>
            <a:r>
              <a:rPr lang="en-US" sz="1600" dirty="0" smtClean="0"/>
              <a:t>Even gridding surrounding CORS yields better subsidence rates than you have today.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163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Time Dependencies as a service:</a:t>
            </a:r>
            <a:br>
              <a:rPr lang="en-US" altLang="en-US" dirty="0" smtClean="0"/>
            </a:br>
            <a:r>
              <a:rPr lang="en-US" altLang="en-US" dirty="0" smtClean="0"/>
              <a:t>Intra-plate motions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NAMES!!</a:t>
            </a:r>
          </a:p>
          <a:p>
            <a:r>
              <a:rPr lang="en-US" dirty="0" smtClean="0"/>
              <a:t>Mathematical Decisions!!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NADCON 5.0!!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35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46" y="2704681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>
                <a:solidFill>
                  <a:srgbClr val="FF0000"/>
                </a:solidFill>
              </a:rPr>
              <a:t>beta</a:t>
            </a:r>
            <a:r>
              <a:rPr lang="en-US" dirty="0">
                <a:solidFill>
                  <a:schemeClr val="accent1"/>
                </a:solidFill>
              </a:rPr>
              <a:t>.ngs.noaa.gov/gtkweb</a:t>
            </a:r>
            <a:r>
              <a:rPr lang="en-US" dirty="0" smtClean="0">
                <a:solidFill>
                  <a:schemeClr val="accent1"/>
                </a:solidFill>
              </a:rPr>
              <a:t>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904351"/>
            <a:ext cx="4963158" cy="5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dev</a:t>
            </a:r>
            <a:r>
              <a:rPr lang="en-US" dirty="0" smtClean="0">
                <a:solidFill>
                  <a:schemeClr val="accent1"/>
                </a:solidFill>
              </a:rPr>
              <a:t>.ngs.noaa.gov/gtkweb/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25170"/>
            <a:ext cx="4673600" cy="5931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1869"/>
            <a:ext cx="5964233" cy="13719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228600" y="3708400"/>
            <a:ext cx="4434840" cy="1093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34636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NAD 83 (2011)</a:t>
            </a:r>
          </a:p>
          <a:p>
            <a:r>
              <a:rPr lang="en-US" dirty="0" smtClean="0"/>
              <a:t>Allowable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PR/VI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Guam/CNMI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Paul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George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Lawrence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997528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6364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98964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89364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655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2964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489489">
            <a:off x="1382109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489489">
            <a:off x="1633096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2" name="TextBox 31"/>
          <p:cNvSpPr txBox="1"/>
          <p:nvPr/>
        </p:nvSpPr>
        <p:spPr>
          <a:xfrm rot="20628690">
            <a:off x="4320223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33" name="TextBox 32"/>
          <p:cNvSpPr txBox="1"/>
          <p:nvPr/>
        </p:nvSpPr>
        <p:spPr>
          <a:xfrm rot="20516042">
            <a:off x="4467207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6" name="TextBox 35"/>
          <p:cNvSpPr txBox="1"/>
          <p:nvPr/>
        </p:nvSpPr>
        <p:spPr>
          <a:xfrm rot="2236872">
            <a:off x="4391534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37" name="TextBox 36"/>
          <p:cNvSpPr txBox="1"/>
          <p:nvPr/>
        </p:nvSpPr>
        <p:spPr>
          <a:xfrm rot="2362193">
            <a:off x="4005717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38" name="TextBox 37"/>
          <p:cNvSpPr txBox="1"/>
          <p:nvPr/>
        </p:nvSpPr>
        <p:spPr>
          <a:xfrm rot="923916">
            <a:off x="2566488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0" name="TextBox 39"/>
          <p:cNvSpPr txBox="1"/>
          <p:nvPr/>
        </p:nvSpPr>
        <p:spPr>
          <a:xfrm rot="1127199">
            <a:off x="2426865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73928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6017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148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99" y="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083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“Modernizing the NSRS” means…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Replacing NAD 83</a:t>
            </a:r>
          </a:p>
          <a:p>
            <a:pPr>
              <a:defRPr/>
            </a:pPr>
            <a:r>
              <a:rPr lang="en-US" dirty="0" smtClean="0"/>
              <a:t>Replacing NAVD 88</a:t>
            </a:r>
          </a:p>
          <a:p>
            <a:pPr>
              <a:defRPr/>
            </a:pPr>
            <a:r>
              <a:rPr lang="en-US" dirty="0" smtClean="0"/>
              <a:t>Re-inventing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Improving the Geodetic Toolkit</a:t>
            </a:r>
          </a:p>
          <a:p>
            <a:pPr>
              <a:defRPr/>
            </a:pPr>
            <a:r>
              <a:rPr lang="en-US" dirty="0" smtClean="0"/>
              <a:t>Better Surveying Methodologies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53680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2400" y="1998663"/>
            <a:ext cx="7467600" cy="403860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24000" y="1571625"/>
            <a:ext cx="7467600" cy="403860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0525" y="5381625"/>
            <a:ext cx="1362075" cy="409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91038" y="993775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791200" y="1266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840288" y="1301750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47150" y="5278716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17588" y="5942569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66724" y="5895974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08175" y="4278313"/>
            <a:ext cx="1441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IGSxx</a:t>
            </a:r>
            <a:r>
              <a:rPr lang="en-US" dirty="0" smtClean="0"/>
              <a:t>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820863" y="4616450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4937125" y="2997200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029200" y="3087688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484813" y="2281238"/>
            <a:ext cx="195262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634038" y="2341563"/>
            <a:ext cx="508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432425" y="1312863"/>
            <a:ext cx="392113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591300" y="127476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608513" y="1647825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597525" y="1800225"/>
            <a:ext cx="7328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endParaRPr lang="en-US" baseline="-25000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010620" y="156600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572" y="420082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679686" y="3883888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1"/>
          </p:cNvCxnSpPr>
          <p:nvPr/>
        </p:nvCxnSpPr>
        <p:spPr>
          <a:xfrm flipH="1">
            <a:off x="6840359" y="4662489"/>
            <a:ext cx="330213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NAD 83’s non-</a:t>
            </a:r>
            <a:r>
              <a:rPr lang="en-US" sz="4000" dirty="0" err="1" smtClean="0"/>
              <a:t>geocentricity</a:t>
            </a:r>
            <a:endParaRPr lang="en-US" sz="4000" dirty="0"/>
          </a:p>
        </p:txBody>
      </p:sp>
      <p:sp>
        <p:nvSpPr>
          <p:cNvPr id="43" name="Rectangle 42"/>
          <p:cNvSpPr/>
          <p:nvPr/>
        </p:nvSpPr>
        <p:spPr>
          <a:xfrm>
            <a:off x="6938411" y="1641475"/>
            <a:ext cx="2205589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NAMES!!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</p:spTree>
    <p:extLst>
      <p:ext uri="{BB962C8B-B14F-4D97-AF65-F5344CB8AC3E}">
        <p14:creationId xmlns:p14="http://schemas.microsoft.com/office/powerpoint/2010/main" val="7155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Mathematical Decisions!!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IGSxx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IGSxx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621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frame will get 3 parameters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Rotation rate (radians / year)</a:t>
            </a:r>
          </a:p>
          <a:p>
            <a:endParaRPr lang="en-US" dirty="0"/>
          </a:p>
          <a:p>
            <a:r>
              <a:rPr lang="en-US" dirty="0" smtClean="0"/>
              <a:t>This will be used to compute</a:t>
            </a:r>
          </a:p>
          <a:p>
            <a:r>
              <a:rPr lang="en-US" dirty="0" smtClean="0"/>
              <a:t>time-dependent TRF2022 </a:t>
            </a:r>
          </a:p>
          <a:p>
            <a:r>
              <a:rPr lang="en-US" dirty="0" smtClean="0"/>
              <a:t>coordinates from time-dependent</a:t>
            </a:r>
          </a:p>
          <a:p>
            <a:r>
              <a:rPr lang="en-US" dirty="0" smtClean="0"/>
              <a:t>IGS coordinates. </a:t>
            </a:r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13,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NSPS Meeting, Silver Spring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80571</TotalTime>
  <Words>1038</Words>
  <Application>Microsoft Office PowerPoint</Application>
  <PresentationFormat>On-screen Show (4:3)</PresentationFormat>
  <Paragraphs>308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“Modernizing the NSRS” means…</vt:lpstr>
      <vt:lpstr>So…what’s new in 6 months?</vt:lpstr>
      <vt:lpstr>NSRS Modernization</vt:lpstr>
      <vt:lpstr>NSRS Modernization</vt:lpstr>
      <vt:lpstr>So…what’s new in 6 months?</vt:lpstr>
      <vt:lpstr>Replacing the NAD 83’s</vt:lpstr>
      <vt:lpstr>PowerPoint Presentation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Time-Dependencies as a service: NATRF2022 and actual survey epochs</vt:lpstr>
      <vt:lpstr>Time Dependencies as a service: Intra-plate motions</vt:lpstr>
      <vt:lpstr>So…what’s new in 6 months?</vt:lpstr>
      <vt:lpstr>The new  Geodetic Toolkit</vt:lpstr>
      <vt:lpstr>The new  Geodetic Toolkit with  NADCON 5.0</vt:lpstr>
      <vt:lpstr>PowerPoint Presentation</vt:lpstr>
      <vt:lpstr>PowerPoint Presentation</vt:lpstr>
      <vt:lpstr>Thank you!</vt:lpstr>
      <vt:lpstr>Questions?</vt:lpstr>
      <vt:lpstr>Plate-(pseudo)fixed frames</vt:lpstr>
      <vt:lpstr>NAD 83’s non-geocentricity</vt:lpstr>
      <vt:lpstr>Fixed-Epoch Transformation  NAD 83 to “2022”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Daniel R Roman</cp:lastModifiedBy>
  <cp:revision>2605</cp:revision>
  <cp:lastPrinted>2017-02-02T17:15:29Z</cp:lastPrinted>
  <dcterms:created xsi:type="dcterms:W3CDTF">2009-09-30T12:20:38Z</dcterms:created>
  <dcterms:modified xsi:type="dcterms:W3CDTF">2017-03-13T15:32:43Z</dcterms:modified>
</cp:coreProperties>
</file>