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7568" r:id="rId1"/>
    <p:sldMasterId id="2147487879" r:id="rId2"/>
    <p:sldMasterId id="2147487891" r:id="rId3"/>
  </p:sldMasterIdLst>
  <p:notesMasterIdLst>
    <p:notesMasterId r:id="rId90"/>
  </p:notesMasterIdLst>
  <p:handoutMasterIdLst>
    <p:handoutMasterId r:id="rId91"/>
  </p:handoutMasterIdLst>
  <p:sldIdLst>
    <p:sldId id="362" r:id="rId4"/>
    <p:sldId id="363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87" r:id="rId29"/>
    <p:sldId id="388" r:id="rId30"/>
    <p:sldId id="389" r:id="rId31"/>
    <p:sldId id="390" r:id="rId32"/>
    <p:sldId id="391" r:id="rId33"/>
    <p:sldId id="392" r:id="rId34"/>
    <p:sldId id="393" r:id="rId35"/>
    <p:sldId id="394" r:id="rId36"/>
    <p:sldId id="395" r:id="rId37"/>
    <p:sldId id="396" r:id="rId38"/>
    <p:sldId id="397" r:id="rId39"/>
    <p:sldId id="398" r:id="rId40"/>
    <p:sldId id="399" r:id="rId41"/>
    <p:sldId id="400" r:id="rId42"/>
    <p:sldId id="401" r:id="rId43"/>
    <p:sldId id="402" r:id="rId44"/>
    <p:sldId id="403" r:id="rId45"/>
    <p:sldId id="404" r:id="rId46"/>
    <p:sldId id="405" r:id="rId47"/>
    <p:sldId id="406" r:id="rId48"/>
    <p:sldId id="407" r:id="rId49"/>
    <p:sldId id="408" r:id="rId50"/>
    <p:sldId id="409" r:id="rId51"/>
    <p:sldId id="410" r:id="rId52"/>
    <p:sldId id="411" r:id="rId53"/>
    <p:sldId id="412" r:id="rId54"/>
    <p:sldId id="413" r:id="rId55"/>
    <p:sldId id="414" r:id="rId56"/>
    <p:sldId id="415" r:id="rId57"/>
    <p:sldId id="416" r:id="rId58"/>
    <p:sldId id="417" r:id="rId59"/>
    <p:sldId id="418" r:id="rId60"/>
    <p:sldId id="419" r:id="rId61"/>
    <p:sldId id="420" r:id="rId62"/>
    <p:sldId id="421" r:id="rId63"/>
    <p:sldId id="422" r:id="rId64"/>
    <p:sldId id="423" r:id="rId65"/>
    <p:sldId id="424" r:id="rId66"/>
    <p:sldId id="425" r:id="rId67"/>
    <p:sldId id="426" r:id="rId68"/>
    <p:sldId id="427" r:id="rId69"/>
    <p:sldId id="428" r:id="rId70"/>
    <p:sldId id="429" r:id="rId71"/>
    <p:sldId id="430" r:id="rId72"/>
    <p:sldId id="431" r:id="rId73"/>
    <p:sldId id="432" r:id="rId74"/>
    <p:sldId id="433" r:id="rId75"/>
    <p:sldId id="434" r:id="rId76"/>
    <p:sldId id="435" r:id="rId77"/>
    <p:sldId id="436" r:id="rId78"/>
    <p:sldId id="437" r:id="rId79"/>
    <p:sldId id="438" r:id="rId80"/>
    <p:sldId id="439" r:id="rId81"/>
    <p:sldId id="440" r:id="rId82"/>
    <p:sldId id="441" r:id="rId83"/>
    <p:sldId id="442" r:id="rId84"/>
    <p:sldId id="443" r:id="rId85"/>
    <p:sldId id="444" r:id="rId86"/>
    <p:sldId id="445" r:id="rId87"/>
    <p:sldId id="446" r:id="rId88"/>
    <p:sldId id="447" r:id="rId8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>
          <p15:clr>
            <a:srgbClr val="A4A3A4"/>
          </p15:clr>
        </p15:guide>
        <p15:guide id="2" orient="horz" pos="1892">
          <p15:clr>
            <a:srgbClr val="A4A3A4"/>
          </p15:clr>
        </p15:guide>
        <p15:guide id="3" orient="horz" pos="2304">
          <p15:clr>
            <a:srgbClr val="A4A3A4"/>
          </p15:clr>
        </p15:guide>
        <p15:guide id="4" orient="horz" pos="1709">
          <p15:clr>
            <a:srgbClr val="A4A3A4"/>
          </p15:clr>
        </p15:guide>
        <p15:guide id="5" orient="horz" pos="3157">
          <p15:clr>
            <a:srgbClr val="A4A3A4"/>
          </p15:clr>
        </p15:guide>
        <p15:guide id="6" orient="horz" pos="4170">
          <p15:clr>
            <a:srgbClr val="A4A3A4"/>
          </p15:clr>
        </p15:guide>
        <p15:guide id="7" orient="horz" pos="2886">
          <p15:clr>
            <a:srgbClr val="A4A3A4"/>
          </p15:clr>
        </p15:guide>
        <p15:guide id="8" pos="531">
          <p15:clr>
            <a:srgbClr val="A4A3A4"/>
          </p15:clr>
        </p15:guide>
        <p15:guide id="9" pos="3348">
          <p15:clr>
            <a:srgbClr val="A4A3A4"/>
          </p15:clr>
        </p15:guide>
        <p15:guide id="10" pos="1976">
          <p15:clr>
            <a:srgbClr val="A4A3A4"/>
          </p15:clr>
        </p15:guide>
        <p15:guide id="11" pos="417">
          <p15:clr>
            <a:srgbClr val="A4A3A4"/>
          </p15:clr>
        </p15:guide>
        <p15:guide id="12" pos="4970">
          <p15:clr>
            <a:srgbClr val="A4A3A4"/>
          </p15:clr>
        </p15:guide>
        <p15:guide id="13" pos="1289">
          <p15:clr>
            <a:srgbClr val="A4A3A4"/>
          </p15:clr>
        </p15:guide>
        <p15:guide id="14" pos="53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00000"/>
    <a:srgbClr val="009900"/>
    <a:srgbClr val="008000"/>
    <a:srgbClr val="008080"/>
    <a:srgbClr val="336600"/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6314" autoAdjust="0"/>
  </p:normalViewPr>
  <p:slideViewPr>
    <p:cSldViewPr snapToGrid="0">
      <p:cViewPr varScale="1">
        <p:scale>
          <a:sx n="99" d="100"/>
          <a:sy n="99" d="100"/>
        </p:scale>
        <p:origin x="1224" y="90"/>
      </p:cViewPr>
      <p:guideLst>
        <p:guide orient="horz" pos="2110"/>
        <p:guide orient="horz" pos="1892"/>
        <p:guide orient="horz" pos="2304"/>
        <p:guide orient="horz" pos="1709"/>
        <p:guide orient="horz" pos="3157"/>
        <p:guide orient="horz" pos="4170"/>
        <p:guide orient="horz" pos="2886"/>
        <p:guide pos="531"/>
        <p:guide pos="3348"/>
        <p:guide pos="1976"/>
        <p:guide pos="417"/>
        <p:guide pos="4970"/>
        <p:guide pos="1289"/>
        <p:guide pos="5379"/>
      </p:guideLst>
    </p:cSldViewPr>
  </p:slideViewPr>
  <p:outlineViewPr>
    <p:cViewPr>
      <p:scale>
        <a:sx n="33" d="100"/>
        <a:sy n="33" d="100"/>
      </p:scale>
      <p:origin x="0" y="58692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357" y="86"/>
      </p:cViewPr>
      <p:guideLst>
        <p:guide orient="horz" pos="2928"/>
        <p:guide pos="2208"/>
      </p:guideLst>
    </p:cSldViewPr>
  </p:notesViewPr>
  <p:gridSpacing cx="228600" cy="228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gs-s-brunswick\home\Dru.Smith\Goal%202\Blueprint%20for%202022\Chapter%2001%20-%20Geometric\Copy%20of%20GPS%20occupations%20on%20real%20points%20over%20ti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Longitude</a:t>
            </a:r>
            <a:r>
              <a:rPr lang="en-US" sz="2400" baseline="0" dirty="0"/>
              <a:t> (Easting) History of DI4044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ITRF</c:v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381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17322665731140044"/>
                  <c:y val="-0.1609064831759342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aseline="0"/>
                      <a:t>Trend: -14.3 mm / year</a:t>
                    </a:r>
                    <a:endParaRPr lang="en-US" sz="200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Sheet1!$R$33:$R$36</c:f>
                <c:numCache>
                  <c:formatCode>General</c:formatCode>
                  <c:ptCount val="4"/>
                  <c:pt idx="0">
                    <c:v>8.9999999999999993E-3</c:v>
                  </c:pt>
                  <c:pt idx="1">
                    <c:v>3.0000000000000001E-3</c:v>
                  </c:pt>
                  <c:pt idx="2">
                    <c:v>2E-3</c:v>
                  </c:pt>
                  <c:pt idx="3">
                    <c:v>7.0000000000000001E-3</c:v>
                  </c:pt>
                </c:numCache>
              </c:numRef>
            </c:plus>
            <c:minus>
              <c:numRef>
                <c:f>Sheet1!$R$33:$R$36</c:f>
                <c:numCache>
                  <c:formatCode>General</c:formatCode>
                  <c:ptCount val="4"/>
                  <c:pt idx="0">
                    <c:v>8.9999999999999993E-3</c:v>
                  </c:pt>
                  <c:pt idx="1">
                    <c:v>3.0000000000000001E-3</c:v>
                  </c:pt>
                  <c:pt idx="2">
                    <c:v>2E-3</c:v>
                  </c:pt>
                  <c:pt idx="3">
                    <c:v>7.0000000000000001E-3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Sheet1!$F$33:$F$36</c:f>
              <c:numCache>
                <c:formatCode>General</c:formatCode>
                <c:ptCount val="4"/>
                <c:pt idx="0">
                  <c:v>2006.0237999999999</c:v>
                </c:pt>
                <c:pt idx="1">
                  <c:v>2010.7215000000001</c:v>
                </c:pt>
                <c:pt idx="2">
                  <c:v>2012.2249999999999</c:v>
                </c:pt>
                <c:pt idx="3">
                  <c:v>2016.7469000000001</c:v>
                </c:pt>
              </c:numCache>
            </c:numRef>
          </c:xVal>
          <c:yVal>
            <c:numRef>
              <c:f>Sheet1!$U$33:$U$36</c:f>
              <c:numCache>
                <c:formatCode>0.000</c:formatCode>
                <c:ptCount val="4"/>
                <c:pt idx="0">
                  <c:v>802.76455819</c:v>
                </c:pt>
                <c:pt idx="1">
                  <c:v>802.70803497999998</c:v>
                </c:pt>
                <c:pt idx="2">
                  <c:v>802.67436814999996</c:v>
                </c:pt>
                <c:pt idx="3">
                  <c:v>802.61290301999998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3ED-4500-A246-A71125E8F377}"/>
            </c:ext>
          </c:extLst>
        </c:ser>
        <c:ser>
          <c:idx val="1"/>
          <c:order val="1"/>
          <c:tx>
            <c:v>NATRF2022</c:v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3810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5.5393926930743798E-2"/>
                  <c:y val="-0.1111200142803308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aseline="0"/>
                      <a:t>Residual Trend:  -1.7 mm / year</a:t>
                    </a:r>
                    <a:endParaRPr lang="en-US" sz="180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Sheet1!$R$33:$R$36</c:f>
                <c:numCache>
                  <c:formatCode>General</c:formatCode>
                  <c:ptCount val="4"/>
                  <c:pt idx="0">
                    <c:v>8.9999999999999993E-3</c:v>
                  </c:pt>
                  <c:pt idx="1">
                    <c:v>3.0000000000000001E-3</c:v>
                  </c:pt>
                  <c:pt idx="2">
                    <c:v>2E-3</c:v>
                  </c:pt>
                  <c:pt idx="3">
                    <c:v>7.0000000000000001E-3</c:v>
                  </c:pt>
                </c:numCache>
              </c:numRef>
            </c:plus>
            <c:minus>
              <c:numRef>
                <c:f>Sheet1!$R$33:$R$36</c:f>
                <c:numCache>
                  <c:formatCode>General</c:formatCode>
                  <c:ptCount val="4"/>
                  <c:pt idx="0">
                    <c:v>8.9999999999999993E-3</c:v>
                  </c:pt>
                  <c:pt idx="1">
                    <c:v>3.0000000000000001E-3</c:v>
                  </c:pt>
                  <c:pt idx="2">
                    <c:v>2E-3</c:v>
                  </c:pt>
                  <c:pt idx="3">
                    <c:v>7.0000000000000001E-3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Sheet1!$F$33:$F$36</c:f>
              <c:numCache>
                <c:formatCode>General</c:formatCode>
                <c:ptCount val="4"/>
                <c:pt idx="0">
                  <c:v>2006.0237999999999</c:v>
                </c:pt>
                <c:pt idx="1">
                  <c:v>2010.7215000000001</c:v>
                </c:pt>
                <c:pt idx="2">
                  <c:v>2012.2249999999999</c:v>
                </c:pt>
                <c:pt idx="3">
                  <c:v>2016.7469000000001</c:v>
                </c:pt>
              </c:numCache>
            </c:numRef>
          </c:xVal>
          <c:yVal>
            <c:numRef>
              <c:f>Sheet1!$V$33:$V$36</c:f>
              <c:numCache>
                <c:formatCode>0.000</c:formatCode>
                <c:ptCount val="4"/>
                <c:pt idx="0">
                  <c:v>802.76455819</c:v>
                </c:pt>
                <c:pt idx="1">
                  <c:v>802.76722599999994</c:v>
                </c:pt>
                <c:pt idx="2">
                  <c:v>802.75250326999992</c:v>
                </c:pt>
                <c:pt idx="3">
                  <c:v>802.74801407999996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3ED-4500-A246-A71125E8F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3025664"/>
        <c:axId val="613027304"/>
      </c:scatterChart>
      <c:valAx>
        <c:axId val="613025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027304"/>
        <c:crosses val="autoZero"/>
        <c:crossBetween val="midCat"/>
      </c:valAx>
      <c:valAx>
        <c:axId val="613027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0256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9219" cy="465774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l"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9592" y="0"/>
            <a:ext cx="3039219" cy="465774"/>
          </a:xfrm>
          <a:prstGeom prst="rect">
            <a:avLst/>
          </a:prstGeom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665BF6DA-DA8C-44E3-A6C0-332C06A682C5}" type="datetimeFigureOut">
              <a:rPr lang="en-US" altLang="en-US"/>
              <a:pPr>
                <a:defRPr/>
              </a:pPr>
              <a:t>9/22/2017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037"/>
            <a:ext cx="3039219" cy="465774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l"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9592" y="8829037"/>
            <a:ext cx="3039219" cy="465774"/>
          </a:xfrm>
          <a:prstGeom prst="rect">
            <a:avLst/>
          </a:prstGeom>
        </p:spPr>
        <p:txBody>
          <a:bodyPr vert="horz" wrap="square" lIns="91418" tIns="45709" rIns="91418" bIns="4570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8F1AEA04-358C-45E1-A861-0E11DAA9C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083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628" cy="465774"/>
          </a:xfrm>
          <a:prstGeom prst="rect">
            <a:avLst/>
          </a:prstGeom>
        </p:spPr>
        <p:txBody>
          <a:bodyPr vert="horz" lIns="93137" tIns="46568" rIns="93137" bIns="4656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83" y="0"/>
            <a:ext cx="3037628" cy="465774"/>
          </a:xfrm>
          <a:prstGeom prst="rect">
            <a:avLst/>
          </a:prstGeom>
        </p:spPr>
        <p:txBody>
          <a:bodyPr vert="horz" wrap="square" lIns="93137" tIns="46568" rIns="93137" bIns="4656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50601C75-92DE-49D3-8A56-637421670EE3}" type="datetimeFigureOut">
              <a:rPr lang="en-US" altLang="en-US"/>
              <a:pPr>
                <a:defRPr/>
              </a:pPr>
              <a:t>9/22/2017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7" tIns="46568" rIns="93137" bIns="4656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59" y="4414519"/>
            <a:ext cx="5607684" cy="4187195"/>
          </a:xfrm>
          <a:prstGeom prst="rect">
            <a:avLst/>
          </a:prstGeom>
        </p:spPr>
        <p:txBody>
          <a:bodyPr vert="horz" lIns="93137" tIns="46568" rIns="93137" bIns="46568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037"/>
            <a:ext cx="3037628" cy="465774"/>
          </a:xfrm>
          <a:prstGeom prst="rect">
            <a:avLst/>
          </a:prstGeom>
        </p:spPr>
        <p:txBody>
          <a:bodyPr vert="horz" lIns="93137" tIns="46568" rIns="93137" bIns="4656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83" y="8829037"/>
            <a:ext cx="3037628" cy="465774"/>
          </a:xfrm>
          <a:prstGeom prst="rect">
            <a:avLst/>
          </a:prstGeom>
        </p:spPr>
        <p:txBody>
          <a:bodyPr vert="horz" wrap="square" lIns="93137" tIns="46568" rIns="93137" bIns="4656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BB61E35-BFDD-405B-89B5-EDCF0FB433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0614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8725" y="711200"/>
            <a:ext cx="4740275" cy="3554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9138" y="4503738"/>
            <a:ext cx="5757862" cy="426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Arial" panose="020B0604020202020204" pitchFamily="34" charset="0"/>
              </a:rPr>
              <a:t>There are actually</a:t>
            </a:r>
            <a:r>
              <a:rPr lang="en-US" altLang="en-US" baseline="0" dirty="0" smtClean="0">
                <a:latin typeface="Arial" panose="020B0604020202020204" pitchFamily="34" charset="0"/>
              </a:rPr>
              <a:t> 3 “NAD 83”s, NAD 83(2011), NAD 83(PA11) and NAD 83(MA11)</a:t>
            </a:r>
          </a:p>
          <a:p>
            <a:r>
              <a:rPr lang="en-US" altLang="en-US" baseline="0" dirty="0" smtClean="0">
                <a:latin typeface="Arial" panose="020B0604020202020204" pitchFamily="34" charset="0"/>
              </a:rPr>
              <a:t>There are also many more vertical datums than NAVD 88 in the NSRS, each one for specific states or territories that have no line of sight to CONUS/Alaska</a:t>
            </a:r>
          </a:p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0888" indent="-288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5700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DE17E66-F503-4D3E-9069-C1154B4D8EF3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44347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19944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947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71691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701357" y="4416108"/>
            <a:ext cx="5607683" cy="4182426"/>
          </a:xfrm>
          <a:prstGeom prst="rect">
            <a:avLst/>
          </a:prstGeom>
          <a:noFill/>
          <a:ln>
            <a:noFill/>
          </a:ln>
        </p:spPr>
        <p:txBody>
          <a:bodyPr lIns="93165" tIns="46570" rIns="93165" bIns="4657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Potential outline and speaker assignments; can be adjusted as needed.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3971181" y="8830627"/>
            <a:ext cx="3037627" cy="464184"/>
          </a:xfrm>
          <a:prstGeom prst="rect">
            <a:avLst/>
          </a:prstGeom>
          <a:noFill/>
          <a:ln>
            <a:noFill/>
          </a:ln>
        </p:spPr>
        <p:txBody>
          <a:bodyPr lIns="93165" tIns="46570" rIns="93165" bIns="46570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>
                <a:spcBef>
                  <a:spcPts val="0"/>
                </a:spcBef>
                <a:spcAft>
                  <a:spcPts val="0"/>
                </a:spcAft>
                <a:buSzPct val="25000"/>
              </a:pPr>
              <a:t>82</a:t>
            </a:fld>
            <a:endParaRPr lang="en-US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86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E0248DD-E039-490F-A33E-18FD7AE8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2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3A82986-1F3D-4261-A550-CAE2B5439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18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388FFD5-0402-43D6-9F11-6821BFC63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34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09657-9162-4B0D-AA6B-54BA105B8B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21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83702-E6E1-411B-A9C5-9B25E2FC0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43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09228-8DC1-4108-8F5F-76E7DB08A2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99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C48EA-E0C4-496C-BBFE-57A4C7C9F3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23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48E24-2272-499F-A113-87AFB6171D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18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C3780-70E6-40D6-BD95-92E481368A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21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DC1B9-CCCA-454A-837E-B9A2D23653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25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642-AB2C-4250-9960-DC6CC04797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3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B6791C4-DF4E-4C17-A41C-B2BEB1539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21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E5EEF-0BE9-4A2F-966A-FDBA469051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8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40B99-DE6C-4D2D-B943-19722DABE0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08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B5CB4-F098-4822-9951-C21BC47364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86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09657-9162-4B0D-AA6B-54BA105B8B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41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83702-E6E1-411B-A9C5-9B25E2FC0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13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09228-8DC1-4108-8F5F-76E7DB08A2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29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C48EA-E0C4-496C-BBFE-57A4C7C9F3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14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48E24-2272-499F-A113-87AFB6171D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79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C3780-70E6-40D6-BD95-92E481368A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9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DC1B9-CCCA-454A-837E-B9A2D23653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5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0739471-F808-4705-A7AA-D92294A1C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52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642-AB2C-4250-9960-DC6CC04797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332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E5EEF-0BE9-4A2F-966A-FDBA469051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10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40B99-DE6C-4D2D-B943-19722DABE0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494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26,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NGS/USGS meeting, Rolla MO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B5CB4-F098-4822-9951-C21BC47364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5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02D534D-F749-4E34-9E16-A977421D7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20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352E7D5-2CCB-47EF-A1DD-484874EE5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18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A837433-97E9-4D94-B898-19FA6F4A2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90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8280CB3-0FF6-4D07-A0F6-C78040BED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9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D9C6512-9771-45B7-9F31-64042ED0D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3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39559B1-278D-4C34-B003-AF779974B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8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D14B67-5B11-4339-9EE3-C1E8D2A75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8" r:id="rId1"/>
    <p:sldLayoutId id="2147487869" r:id="rId2"/>
    <p:sldLayoutId id="2147487870" r:id="rId3"/>
    <p:sldLayoutId id="2147487871" r:id="rId4"/>
    <p:sldLayoutId id="2147487872" r:id="rId5"/>
    <p:sldLayoutId id="2147487873" r:id="rId6"/>
    <p:sldLayoutId id="2147487874" r:id="rId7"/>
    <p:sldLayoutId id="2147487875" r:id="rId8"/>
    <p:sldLayoutId id="2147487876" r:id="rId9"/>
    <p:sldLayoutId id="2147487877" r:id="rId10"/>
    <p:sldLayoutId id="2147487878" r:id="rId1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</a:rPr>
              <a:t>September 26, 2017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</a:rPr>
              <a:t>NGS/USGS meeting, Rolla MO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9BFF1EB7-48D0-4244-B994-DAA8D417C2D9}" type="slidenum">
              <a:rPr lang="en-US" b="1">
                <a:solidFill>
                  <a:prstClr val="black">
                    <a:tint val="75000"/>
                  </a:prstClr>
                </a:solidFill>
                <a:ea typeface="+mn-ea"/>
              </a:rPr>
              <a:pPr eaLnBrk="0" hangingPunct="0"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509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80" r:id="rId1"/>
    <p:sldLayoutId id="2147487881" r:id="rId2"/>
    <p:sldLayoutId id="2147487882" r:id="rId3"/>
    <p:sldLayoutId id="2147487883" r:id="rId4"/>
    <p:sldLayoutId id="2147487884" r:id="rId5"/>
    <p:sldLayoutId id="2147487885" r:id="rId6"/>
    <p:sldLayoutId id="2147487886" r:id="rId7"/>
    <p:sldLayoutId id="2147487887" r:id="rId8"/>
    <p:sldLayoutId id="2147487888" r:id="rId9"/>
    <p:sldLayoutId id="2147487889" r:id="rId10"/>
    <p:sldLayoutId id="2147487890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</a:rPr>
              <a:t>September 26, 2017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</a:rPr>
              <a:t>NGS/USGS meeting, Rolla MO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9BFF1EB7-48D0-4244-B994-DAA8D417C2D9}" type="slidenum">
              <a:rPr lang="en-US" b="1">
                <a:solidFill>
                  <a:prstClr val="black">
                    <a:tint val="75000"/>
                  </a:prstClr>
                </a:solidFill>
                <a:ea typeface="+mn-ea"/>
              </a:rPr>
              <a:pPr eaLnBrk="0" hangingPunct="0"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140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92" r:id="rId1"/>
    <p:sldLayoutId id="2147487893" r:id="rId2"/>
    <p:sldLayoutId id="2147487894" r:id="rId3"/>
    <p:sldLayoutId id="2147487895" r:id="rId4"/>
    <p:sldLayoutId id="2147487896" r:id="rId5"/>
    <p:sldLayoutId id="2147487897" r:id="rId6"/>
    <p:sldLayoutId id="2147487898" r:id="rId7"/>
    <p:sldLayoutId id="2147487899" r:id="rId8"/>
    <p:sldLayoutId id="2147487900" r:id="rId9"/>
    <p:sldLayoutId id="2147487901" r:id="rId10"/>
    <p:sldLayoutId id="2147487902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3550" y="1913660"/>
            <a:ext cx="8204200" cy="363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Verdana" pitchFamily="34" charset="0"/>
                <a:ea typeface="+mn-ea"/>
              </a:rPr>
              <a:t>Modernizing the National Spatial Reference System</a:t>
            </a:r>
            <a:endParaRPr lang="en-US" b="1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endParaRPr lang="en-US" b="1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endParaRPr lang="en-US" b="1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r>
              <a:rPr lang="en-US" b="1" dirty="0" smtClean="0">
                <a:solidFill>
                  <a:prstClr val="black"/>
                </a:solidFill>
                <a:latin typeface="Verdana" pitchFamily="34" charset="0"/>
                <a:ea typeface="+mn-ea"/>
              </a:rPr>
              <a:t>Dru Smith</a:t>
            </a:r>
            <a:endParaRPr lang="en-US" b="1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  <a:latin typeface="Verdana" pitchFamily="34" charset="0"/>
                <a:ea typeface="+mn-ea"/>
              </a:rPr>
              <a:t>NSRS Modernization Manager</a:t>
            </a:r>
            <a:endParaRPr lang="en-US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Verdana" pitchFamily="34" charset="0"/>
                <a:ea typeface="+mn-ea"/>
              </a:rPr>
              <a:t>NOAA’s National Geodetic Survey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</a:rPr>
              <a:t/>
            </a:r>
            <a:b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</a:rPr>
            </a:b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26,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80CB3-0FF6-4D07-A0F6-C78040BEDDE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BSMK (North Dakota)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72027"/>
            <a:ext cx="8229600" cy="42109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46520" y="1453216"/>
            <a:ext cx="269748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Note the time-dependent coordinate in latitude in </a:t>
            </a:r>
            <a:r>
              <a:rPr lang="en-US" sz="1200" u="sng" dirty="0" smtClean="0"/>
              <a:t>NATRF2022</a:t>
            </a:r>
            <a:r>
              <a:rPr lang="en-US" sz="1200" dirty="0" smtClean="0"/>
              <a:t> is stable!  That means the NATRF2022 IFVM for latitude will be ZERO for this point.</a:t>
            </a:r>
            <a:endParaRPr lang="en-US" sz="1200" dirty="0"/>
          </a:p>
        </p:txBody>
      </p:sp>
      <p:sp>
        <p:nvSpPr>
          <p:cNvPr id="8" name="Bent Arrow 7"/>
          <p:cNvSpPr/>
          <p:nvPr/>
        </p:nvSpPr>
        <p:spPr>
          <a:xfrm rot="10800000">
            <a:off x="6620605" y="2468879"/>
            <a:ext cx="1243234" cy="393745"/>
          </a:xfrm>
          <a:prstGeom prst="ben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9014" y="1413946"/>
            <a:ext cx="3561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Let’s set t   to 2005.0 for now…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26670" y="155324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0</a:t>
            </a:r>
            <a:endParaRPr lang="en-US" sz="1200" b="1" dirty="0"/>
          </a:p>
        </p:txBody>
      </p:sp>
      <p:sp>
        <p:nvSpPr>
          <p:cNvPr id="11" name="Freeform 10"/>
          <p:cNvSpPr/>
          <p:nvPr/>
        </p:nvSpPr>
        <p:spPr>
          <a:xfrm>
            <a:off x="1856461" y="1780674"/>
            <a:ext cx="607606" cy="943275"/>
          </a:xfrm>
          <a:custGeom>
            <a:avLst/>
            <a:gdLst>
              <a:gd name="connsiteX0" fmla="*/ 607606 w 607606"/>
              <a:gd name="connsiteY0" fmla="*/ 0 h 943275"/>
              <a:gd name="connsiteX1" fmla="*/ 1215 w 607606"/>
              <a:gd name="connsiteY1" fmla="*/ 327259 h 943275"/>
              <a:gd name="connsiteX2" fmla="*/ 482478 w 607606"/>
              <a:gd name="connsiteY2" fmla="*/ 943275 h 9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7606" h="943275">
                <a:moveTo>
                  <a:pt x="607606" y="0"/>
                </a:moveTo>
                <a:cubicBezTo>
                  <a:pt x="314838" y="85023"/>
                  <a:pt x="22070" y="170047"/>
                  <a:pt x="1215" y="327259"/>
                </a:cubicBezTo>
                <a:cubicBezTo>
                  <a:pt x="-19640" y="484471"/>
                  <a:pt x="231419" y="713873"/>
                  <a:pt x="482478" y="943275"/>
                </a:cubicBezTo>
              </a:path>
            </a:pathLst>
          </a:custGeom>
          <a:noFill/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0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BSMK (North Dakota)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8647"/>
            <a:ext cx="8229600" cy="42176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14159" y="1385251"/>
            <a:ext cx="2529841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Similarly, the time-dependent coordinate in longitude in </a:t>
            </a:r>
            <a:r>
              <a:rPr lang="en-US" sz="1400" u="sng" dirty="0" smtClean="0"/>
              <a:t>NATRF2022</a:t>
            </a:r>
            <a:r>
              <a:rPr lang="en-US" sz="1400" dirty="0" smtClean="0"/>
              <a:t> is stable!  That means the NATRF2022 IFVM for longitude will be ZERO for this point.</a:t>
            </a:r>
            <a:endParaRPr lang="en-US" sz="1400" dirty="0"/>
          </a:p>
        </p:txBody>
      </p:sp>
      <p:sp>
        <p:nvSpPr>
          <p:cNvPr id="7" name="Bent Arrow 6"/>
          <p:cNvSpPr/>
          <p:nvPr/>
        </p:nvSpPr>
        <p:spPr>
          <a:xfrm rot="10800000">
            <a:off x="6614159" y="2770246"/>
            <a:ext cx="1181099" cy="887353"/>
          </a:xfrm>
          <a:prstGeom prst="ben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BSMK (North Dakota)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8647"/>
            <a:ext cx="8229600" cy="42176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11599" y="1387336"/>
            <a:ext cx="2432401" cy="1169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However, in every frame, this point is subsiding!  That will be captured in the ellipsoid height component of the IFVM for each frame.</a:t>
            </a:r>
            <a:endParaRPr lang="en-US" sz="1400" dirty="0"/>
          </a:p>
        </p:txBody>
      </p:sp>
      <p:sp>
        <p:nvSpPr>
          <p:cNvPr id="8" name="Bent Arrow 7"/>
          <p:cNvSpPr/>
          <p:nvPr/>
        </p:nvSpPr>
        <p:spPr>
          <a:xfrm rot="10800000">
            <a:off x="6568440" y="2556887"/>
            <a:ext cx="792480" cy="1954154"/>
          </a:xfrm>
          <a:prstGeom prst="ben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6837"/>
            <a:ext cx="6096000" cy="4124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ICT2 (Kansas)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Oval 2"/>
          <p:cNvSpPr/>
          <p:nvPr/>
        </p:nvSpPr>
        <p:spPr>
          <a:xfrm>
            <a:off x="4250849" y="2803770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ICT2 (Kansas)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00307"/>
            <a:ext cx="8229600" cy="4125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892663"/>
            <a:ext cx="2238555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 the time-dependent movement of this </a:t>
            </a:r>
            <a:r>
              <a:rPr lang="en-US" sz="1400" u="sng" dirty="0" smtClean="0"/>
              <a:t>Kansas</a:t>
            </a:r>
            <a:r>
              <a:rPr lang="en-US" sz="1400" dirty="0" smtClean="0"/>
              <a:t> point in latitude in </a:t>
            </a:r>
            <a:r>
              <a:rPr lang="en-US" sz="1400" u="sng" dirty="0" smtClean="0"/>
              <a:t>NATRF2022</a:t>
            </a:r>
            <a:r>
              <a:rPr lang="en-US" sz="1400" dirty="0" smtClean="0"/>
              <a:t>!  Such movement will be captured in the IFVM.</a:t>
            </a:r>
            <a:endParaRPr lang="en-US" sz="1400" dirty="0"/>
          </a:p>
        </p:txBody>
      </p:sp>
      <p:sp>
        <p:nvSpPr>
          <p:cNvPr id="10" name="Bent Arrow 9"/>
          <p:cNvSpPr/>
          <p:nvPr/>
        </p:nvSpPr>
        <p:spPr>
          <a:xfrm rot="10800000">
            <a:off x="6620607" y="2277658"/>
            <a:ext cx="1051869" cy="773273"/>
          </a:xfrm>
          <a:prstGeom prst="ben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1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ICT2 (Kansas)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98117"/>
            <a:ext cx="8229600" cy="4130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0604" y="940584"/>
            <a:ext cx="2238555" cy="1169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However, in </a:t>
            </a:r>
            <a:r>
              <a:rPr lang="en-US" sz="1400" i="1" dirty="0" smtClean="0"/>
              <a:t>longitude</a:t>
            </a:r>
            <a:r>
              <a:rPr lang="en-US" sz="1400" dirty="0" smtClean="0"/>
              <a:t>, this CORS is fairly stable in NATRF2022!  Still, any deviation from stability would be in the IFVM.</a:t>
            </a:r>
            <a:endParaRPr lang="en-US" sz="1400" dirty="0"/>
          </a:p>
        </p:txBody>
      </p:sp>
      <p:sp>
        <p:nvSpPr>
          <p:cNvPr id="9" name="Bent Arrow 8"/>
          <p:cNvSpPr/>
          <p:nvPr/>
        </p:nvSpPr>
        <p:spPr>
          <a:xfrm rot="10800000">
            <a:off x="6620605" y="2110135"/>
            <a:ext cx="1051869" cy="2092588"/>
          </a:xfrm>
          <a:prstGeom prst="ben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7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ICT2 (Kansas)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98117"/>
            <a:ext cx="8229600" cy="4130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0606" y="1153245"/>
            <a:ext cx="223855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i="1" u="sng" dirty="0" smtClean="0"/>
              <a:t>All</a:t>
            </a:r>
            <a:r>
              <a:rPr lang="en-US" sz="1400" dirty="0" smtClean="0"/>
              <a:t> vertical motion is captured in the IFVM.</a:t>
            </a:r>
            <a:endParaRPr lang="en-US" sz="1400" dirty="0"/>
          </a:p>
        </p:txBody>
      </p:sp>
      <p:sp>
        <p:nvSpPr>
          <p:cNvPr id="9" name="Bent Arrow 8"/>
          <p:cNvSpPr/>
          <p:nvPr/>
        </p:nvSpPr>
        <p:spPr>
          <a:xfrm rot="10800000">
            <a:off x="6620604" y="1676465"/>
            <a:ext cx="1051869" cy="2954363"/>
          </a:xfrm>
          <a:prstGeom prst="ben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1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6837"/>
            <a:ext cx="6096000" cy="4124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PIN1 (S. California)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Oval 2"/>
          <p:cNvSpPr/>
          <p:nvPr/>
        </p:nvSpPr>
        <p:spPr>
          <a:xfrm>
            <a:off x="4027515" y="2920148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1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PIN1 (S. California)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70883"/>
            <a:ext cx="8229600" cy="421319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789597" y="677217"/>
            <a:ext cx="2238555" cy="1600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 latitude, S. California neither behaves like the NA plate nor the Pacific plate.  Both deviations from stability will be captured in each frame’s IFVM.</a:t>
            </a:r>
            <a:endParaRPr lang="en-US" sz="1400" dirty="0"/>
          </a:p>
        </p:txBody>
      </p:sp>
      <p:sp>
        <p:nvSpPr>
          <p:cNvPr id="8" name="Bent Arrow 7"/>
          <p:cNvSpPr/>
          <p:nvPr/>
        </p:nvSpPr>
        <p:spPr>
          <a:xfrm rot="10800000">
            <a:off x="6620604" y="2277655"/>
            <a:ext cx="545125" cy="773275"/>
          </a:xfrm>
          <a:prstGeom prst="ben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10800000">
            <a:off x="6553200" y="2277655"/>
            <a:ext cx="990604" cy="3066474"/>
          </a:xfrm>
          <a:prstGeom prst="ben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7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PIN1 (S. California)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8647"/>
            <a:ext cx="8229600" cy="42176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789597" y="677217"/>
            <a:ext cx="2238555" cy="1600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 longitude, S. California neither behaves like the NA plate nor the Pacific plate.  Both deviations from stability will be captured in each frame’s IFVM.</a:t>
            </a:r>
            <a:endParaRPr lang="en-US" sz="1400" dirty="0"/>
          </a:p>
        </p:txBody>
      </p:sp>
      <p:sp>
        <p:nvSpPr>
          <p:cNvPr id="9" name="Bent Arrow 8"/>
          <p:cNvSpPr/>
          <p:nvPr/>
        </p:nvSpPr>
        <p:spPr>
          <a:xfrm rot="10800000">
            <a:off x="6620603" y="2277655"/>
            <a:ext cx="545125" cy="270034"/>
          </a:xfrm>
          <a:prstGeom prst="ben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10800000">
            <a:off x="6553200" y="2277655"/>
            <a:ext cx="990604" cy="2389236"/>
          </a:xfrm>
          <a:prstGeom prst="ben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8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9"/>
          <p:cNvSpPr>
            <a:spLocks noGrp="1"/>
          </p:cNvSpPr>
          <p:nvPr>
            <p:ph type="title"/>
          </p:nvPr>
        </p:nvSpPr>
        <p:spPr>
          <a:xfrm>
            <a:off x="425450" y="425450"/>
            <a:ext cx="8261350" cy="1174750"/>
          </a:xfrm>
        </p:spPr>
        <p:txBody>
          <a:bodyPr/>
          <a:lstStyle/>
          <a:p>
            <a:r>
              <a:rPr lang="en-US" altLang="en-US" dirty="0" smtClean="0"/>
              <a:t>“Modernizing the NSRS” means…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04800" y="1828800"/>
            <a:ext cx="8686800" cy="4419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Replacing NAD 83</a:t>
            </a:r>
          </a:p>
          <a:p>
            <a:pPr>
              <a:defRPr/>
            </a:pPr>
            <a:r>
              <a:rPr lang="en-US" dirty="0" smtClean="0"/>
              <a:t>Replacing NAVD 88</a:t>
            </a:r>
          </a:p>
          <a:p>
            <a:pPr>
              <a:defRPr/>
            </a:pPr>
            <a:r>
              <a:rPr lang="en-US" dirty="0" smtClean="0"/>
              <a:t>Re-inventing </a:t>
            </a:r>
            <a:r>
              <a:rPr lang="en-US" dirty="0" err="1" smtClean="0"/>
              <a:t>Bluebooking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Improving the Geodetic Toolkit</a:t>
            </a:r>
          </a:p>
          <a:p>
            <a:pPr>
              <a:defRPr/>
            </a:pPr>
            <a:r>
              <a:rPr lang="en-US" dirty="0" smtClean="0"/>
              <a:t>Better Surveying Methodologies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PIN1 (S. California)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8647"/>
            <a:ext cx="8229600" cy="42176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789597" y="677217"/>
            <a:ext cx="2238555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 ellipsoid height, all frames are equal and the entire signal is captured in the IFVM.</a:t>
            </a:r>
            <a:endParaRPr lang="en-US" sz="1400" dirty="0"/>
          </a:p>
        </p:txBody>
      </p:sp>
      <p:sp>
        <p:nvSpPr>
          <p:cNvPr id="9" name="Bent Arrow 8"/>
          <p:cNvSpPr/>
          <p:nvPr/>
        </p:nvSpPr>
        <p:spPr>
          <a:xfrm rot="10800000">
            <a:off x="6553200" y="1598613"/>
            <a:ext cx="990604" cy="1739810"/>
          </a:xfrm>
          <a:prstGeom prst="ben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2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examples will be presented at the end if time allows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Intra-frame velocity model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96" y="2395996"/>
            <a:ext cx="7615018" cy="343270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51" y="2335866"/>
            <a:ext cx="2913999" cy="2551543"/>
          </a:xfrm>
        </p:spPr>
      </p:pic>
      <p:sp>
        <p:nvSpPr>
          <p:cNvPr id="12" name="TextBox 11"/>
          <p:cNvSpPr txBox="1"/>
          <p:nvPr/>
        </p:nvSpPr>
        <p:spPr>
          <a:xfrm>
            <a:off x="748622" y="5828094"/>
            <a:ext cx="705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scale difference between West (10 mm/</a:t>
            </a:r>
            <a:r>
              <a:rPr lang="en-US" dirty="0" err="1" smtClean="0"/>
              <a:t>yr</a:t>
            </a:r>
            <a:r>
              <a:rPr lang="en-US" dirty="0" smtClean="0"/>
              <a:t>) and east (2 mm/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1697" y="1199861"/>
            <a:ext cx="8605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Shown on this slide are CORS-implied velocities after removing the rotation of the</a:t>
            </a:r>
          </a:p>
          <a:p>
            <a:r>
              <a:rPr lang="en-US" dirty="0" smtClean="0"/>
              <a:t>North American plate.  </a:t>
            </a:r>
            <a:r>
              <a:rPr lang="en-US" u="sng" dirty="0" smtClean="0"/>
              <a:t>NATRF2022 coordinates will change through time by these </a:t>
            </a:r>
          </a:p>
          <a:p>
            <a:r>
              <a:rPr lang="en-US" u="sng" dirty="0"/>
              <a:t>a</a:t>
            </a:r>
            <a:r>
              <a:rPr lang="en-US" u="sng" dirty="0" smtClean="0"/>
              <a:t>mounts.</a:t>
            </a:r>
            <a:r>
              <a:rPr lang="en-US" dirty="0" smtClean="0"/>
              <a:t>  These time-dependent changes will be captured in the IFVM.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38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42106"/>
            <a:ext cx="8503920" cy="1143000"/>
          </a:xfrm>
        </p:spPr>
        <p:txBody>
          <a:bodyPr/>
          <a:lstStyle/>
          <a:p>
            <a:r>
              <a:rPr lang="en-US" dirty="0" smtClean="0"/>
              <a:t>A simple IFVM model is applied…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840" y="1600199"/>
            <a:ext cx="4038600" cy="4525963"/>
          </a:xfrm>
        </p:spPr>
        <p:txBody>
          <a:bodyPr/>
          <a:lstStyle/>
          <a:p>
            <a:r>
              <a:rPr lang="en-US" sz="1800" dirty="0" smtClean="0"/>
              <a:t>The simplest IFVM is already available:  Interpolation of 3-D velocities from CORS stations</a:t>
            </a:r>
          </a:p>
          <a:p>
            <a:r>
              <a:rPr lang="en-US" sz="1800" dirty="0" smtClean="0"/>
              <a:t>Removing this simple IFVM resolves nearly all velocities seen in the previous slide</a:t>
            </a:r>
            <a:endParaRPr lang="en-US" sz="1800" dirty="0"/>
          </a:p>
          <a:p>
            <a:r>
              <a:rPr lang="en-US" sz="1800" dirty="0" smtClean="0"/>
              <a:t>Eastern CONUS will largely be resolved</a:t>
            </a:r>
          </a:p>
          <a:p>
            <a:r>
              <a:rPr lang="en-US" sz="1800" dirty="0" smtClean="0"/>
              <a:t>Western CONUS has some anomalies</a:t>
            </a:r>
          </a:p>
          <a:p>
            <a:r>
              <a:rPr lang="en-US" sz="1800" dirty="0" smtClean="0"/>
              <a:t>NGS is engaged in research to provide the highest quality IFVM without our abilities, possibly enveloping:</a:t>
            </a:r>
          </a:p>
          <a:p>
            <a:pPr lvl="1"/>
            <a:r>
              <a:rPr lang="en-US" sz="1400" dirty="0" err="1" smtClean="0"/>
              <a:t>InSAR</a:t>
            </a:r>
            <a:endParaRPr lang="en-US" sz="1400" dirty="0" smtClean="0"/>
          </a:p>
          <a:p>
            <a:pPr lvl="1"/>
            <a:r>
              <a:rPr lang="en-US" sz="1400" dirty="0" smtClean="0"/>
              <a:t>Geodynamic</a:t>
            </a:r>
            <a:endParaRPr lang="en-US" sz="1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440" y="1715294"/>
            <a:ext cx="4616360" cy="4022525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3CB1C-6E9B-46EC-AE82-4CCAD02047A8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56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change gears…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3CB1C-6E9B-46EC-AE82-4CCAD02047A8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12" y="2262187"/>
            <a:ext cx="414337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5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Replacing NAVD 88</a:t>
            </a:r>
          </a:p>
        </p:txBody>
      </p:sp>
      <p:sp>
        <p:nvSpPr>
          <p:cNvPr id="23556" name="Content Placeholder 2"/>
          <p:cNvSpPr txBox="1">
            <a:spLocks/>
          </p:cNvSpPr>
          <p:nvPr/>
        </p:nvSpPr>
        <p:spPr bwMode="auto">
          <a:xfrm>
            <a:off x="860425" y="1524000"/>
            <a:ext cx="3711575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200" lvl="1" indent="0" eaLnBrk="1" hangingPunct="1">
              <a:buNone/>
            </a:pPr>
            <a:r>
              <a:rPr lang="en-US" altLang="en-US" sz="2400" u="sng" dirty="0" smtClean="0">
                <a:cs typeface="Times New Roman" panose="02020603050405020304" pitchFamily="18" charset="0"/>
              </a:rPr>
              <a:t>The Old: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NAVD </a:t>
            </a:r>
            <a:r>
              <a:rPr lang="en-US" altLang="en-US" sz="2400" dirty="0">
                <a:cs typeface="Times New Roman" panose="02020603050405020304" pitchFamily="18" charset="0"/>
              </a:rPr>
              <a:t>88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PRVD 02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VIVD09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ASVD02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NMVD03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GUVD04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IGLD 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85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IGSN71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GEOID12B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DEFLEC12B</a:t>
            </a:r>
          </a:p>
          <a:p>
            <a:pPr marL="457200" lvl="1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819400" y="2514600"/>
            <a:ext cx="63246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200" lvl="1" indent="0" eaLnBrk="1" hangingPunct="1">
              <a:buNone/>
            </a:pPr>
            <a:r>
              <a:rPr lang="en-US" altLang="en-US" sz="2400" u="sng" dirty="0" smtClean="0">
                <a:cs typeface="Times New Roman" panose="02020603050405020304" pitchFamily="18" charset="0"/>
              </a:rPr>
              <a:t>The New: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The North American-Pacific Geopotential Datum of 2022 (NAPGD2022)</a:t>
            </a:r>
          </a:p>
          <a:p>
            <a:pPr marL="457200" lvl="1" indent="0" eaLnBrk="1" hangingPunct="1">
              <a:buNone/>
            </a:pPr>
            <a:endParaRPr lang="en-US" altLang="en-US" sz="2400" dirty="0" smtClean="0">
              <a:cs typeface="Times New Roman" panose="02020603050405020304" pitchFamily="18" charset="0"/>
            </a:endParaRP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- Will include GEOID2022</a:t>
            </a:r>
          </a:p>
          <a:p>
            <a:pPr marL="457200" lvl="1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990725"/>
            <a:ext cx="9893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Orthometric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Heights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238454"/>
            <a:ext cx="9893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Normal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Orthometric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Heights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989373" y="2514599"/>
            <a:ext cx="258403" cy="20478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37487" y="4602095"/>
            <a:ext cx="7729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Dynamic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Heights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3837" y="5153110"/>
            <a:ext cx="668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Gravity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3837" y="5534848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Geoid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Undulations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1222" y="5965735"/>
            <a:ext cx="1148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Deflections of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t</a:t>
            </a:r>
            <a:r>
              <a:rPr lang="en-US" sz="1100" b="1" dirty="0" smtClean="0">
                <a:solidFill>
                  <a:srgbClr val="FF0000"/>
                </a:solidFill>
              </a:rPr>
              <a:t>he Vertical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837433-97E9-4D94-B898-19FA6F4A2CA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0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 animBg="1"/>
      <p:bldP spid="10" grpId="0"/>
      <p:bldP spid="11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Geopotential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Why isn’t this a </a:t>
            </a:r>
            <a:r>
              <a:rPr lang="en-US" i="1" u="sng" dirty="0" smtClean="0">
                <a:solidFill>
                  <a:srgbClr val="FF0000"/>
                </a:solidFill>
              </a:rPr>
              <a:t>vertical datum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Because it contains more than heights</a:t>
            </a:r>
          </a:p>
          <a:p>
            <a:pPr lvl="2"/>
            <a:r>
              <a:rPr lang="en-US" dirty="0" smtClean="0"/>
              <a:t>And therefore NGS wants to be accurate in its name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65" y="1452542"/>
            <a:ext cx="3458094" cy="248668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Expected changes to orthometric heights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566EEE-DC84-4D1F-987F-3E776EDE92C0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 t="3698" r="10897" b="6523"/>
          <a:stretch/>
        </p:blipFill>
        <p:spPr bwMode="auto">
          <a:xfrm>
            <a:off x="1634490" y="1804987"/>
            <a:ext cx="5875020" cy="3248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98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Expected changes to orthometric heights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566EEE-DC84-4D1F-987F-3E776EDE92C0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 t="3026" r="17949" b="6859"/>
          <a:stretch/>
        </p:blipFill>
        <p:spPr bwMode="auto">
          <a:xfrm>
            <a:off x="1614170" y="1703520"/>
            <a:ext cx="5915660" cy="4086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948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0141"/>
            <a:ext cx="8229600" cy="1143000"/>
          </a:xfrm>
        </p:spPr>
        <p:txBody>
          <a:bodyPr/>
          <a:lstStyle/>
          <a:p>
            <a:r>
              <a:rPr lang="en-US" dirty="0" smtClean="0"/>
              <a:t>Definitional Relationship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566EEE-DC84-4D1F-987F-3E776EDE92C0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89271" y="2341545"/>
                <a:ext cx="7565457" cy="51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𝑁𝐴𝑃𝐺𝐷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2022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)≡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𝑇𝑅𝐹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2022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)−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𝐺𝐸𝑂𝐼𝐷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2022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2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71" y="2341545"/>
                <a:ext cx="7565457" cy="5132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4865" y="4689797"/>
            <a:ext cx="4164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Time-dependencies of </a:t>
            </a:r>
            <a:r>
              <a:rPr lang="en-US" u="sng" dirty="0" smtClean="0"/>
              <a:t>ellipsoid heights</a:t>
            </a:r>
          </a:p>
          <a:p>
            <a:r>
              <a:rPr lang="en-US" dirty="0" smtClean="0"/>
              <a:t>are captured in the IFVM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6615" y="4689796"/>
            <a:ext cx="43310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Time-dependencies of </a:t>
            </a:r>
            <a:r>
              <a:rPr lang="en-US" u="sng" dirty="0" smtClean="0"/>
              <a:t>geoid undulations</a:t>
            </a:r>
          </a:p>
          <a:p>
            <a:r>
              <a:rPr lang="en-US" dirty="0" smtClean="0"/>
              <a:t>are captured in the dynamic component</a:t>
            </a:r>
          </a:p>
          <a:p>
            <a:r>
              <a:rPr lang="en-US" dirty="0" smtClean="0"/>
              <a:t>of GEOID2022 (“DGEOID2022”), which</a:t>
            </a:r>
          </a:p>
          <a:p>
            <a:r>
              <a:rPr lang="en-US" dirty="0" smtClean="0"/>
              <a:t>will come from the geoid monitoring</a:t>
            </a:r>
          </a:p>
          <a:p>
            <a:r>
              <a:rPr lang="en-US" dirty="0" smtClean="0"/>
              <a:t>service, or </a:t>
            </a:r>
            <a:r>
              <a:rPr lang="en-US" dirty="0" err="1" smtClean="0"/>
              <a:t>GeMS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Up Arrow 8"/>
          <p:cNvSpPr/>
          <p:nvPr/>
        </p:nvSpPr>
        <p:spPr>
          <a:xfrm rot="2837372">
            <a:off x="3081210" y="2708778"/>
            <a:ext cx="484632" cy="190890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21052621">
            <a:off x="6799826" y="3005589"/>
            <a:ext cx="484632" cy="16562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9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80CB3-0FF6-4D07-A0F6-C78040BEDDE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910"/>
            <a:ext cx="2743200" cy="3642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612" y="1660910"/>
            <a:ext cx="2748188" cy="3642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582" y="1660910"/>
            <a:ext cx="2763107" cy="3642611"/>
          </a:xfrm>
          <a:prstGeom prst="rect">
            <a:avLst/>
          </a:prstGeom>
        </p:spPr>
      </p:pic>
      <p:sp>
        <p:nvSpPr>
          <p:cNvPr id="8" name="Title 9"/>
          <p:cNvSpPr txBox="1">
            <a:spLocks/>
          </p:cNvSpPr>
          <p:nvPr/>
        </p:nvSpPr>
        <p:spPr>
          <a:xfrm>
            <a:off x="425450" y="425450"/>
            <a:ext cx="8261350" cy="117475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Modernizing the NSRS</a:t>
            </a:r>
          </a:p>
          <a:p>
            <a:r>
              <a:rPr lang="en-US" altLang="en-US" sz="2400" dirty="0" smtClean="0"/>
              <a:t>The “blueprint” documents:  Your best source for information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676" y="5453390"/>
            <a:ext cx="2736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Geometric</a:t>
            </a:r>
            <a:r>
              <a:rPr lang="en-US" dirty="0" smtClean="0"/>
              <a:t>:</a:t>
            </a:r>
          </a:p>
          <a:p>
            <a:r>
              <a:rPr lang="en-US" dirty="0" smtClean="0"/>
              <a:t>May 2017</a:t>
            </a:r>
          </a:p>
          <a:p>
            <a:r>
              <a:rPr lang="en-US" dirty="0" smtClean="0"/>
              <a:t>(minor update Sep 2017)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67288" y="5506770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Geopotential</a:t>
            </a:r>
            <a:r>
              <a:rPr lang="en-US" dirty="0" smtClean="0"/>
              <a:t>:</a:t>
            </a:r>
          </a:p>
          <a:p>
            <a:r>
              <a:rPr lang="en-US" dirty="0" smtClean="0"/>
              <a:t>Oct 2017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42717" y="5506770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Bluebooking</a:t>
            </a:r>
            <a:r>
              <a:rPr lang="en-US" dirty="0" smtClean="0"/>
              <a:t>:</a:t>
            </a:r>
          </a:p>
          <a:p>
            <a:r>
              <a:rPr lang="en-US" dirty="0" smtClean="0"/>
              <a:t>Apr(?)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6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Geoid Monitoring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 Track all changes to the geoid which would prevent 1 cm accuracy</a:t>
            </a:r>
          </a:p>
          <a:p>
            <a:r>
              <a:rPr lang="en-US" dirty="0" smtClean="0"/>
              <a:t>Three aspects need to be tracked:</a:t>
            </a:r>
          </a:p>
          <a:p>
            <a:pPr lvl="1"/>
            <a:r>
              <a:rPr lang="en-US" dirty="0" smtClean="0"/>
              <a:t>Shape</a:t>
            </a:r>
          </a:p>
          <a:p>
            <a:pPr lvl="1"/>
            <a:r>
              <a:rPr lang="en-US" dirty="0" smtClean="0"/>
              <a:t>Size</a:t>
            </a:r>
          </a:p>
          <a:p>
            <a:pPr lvl="1"/>
            <a:r>
              <a:rPr lang="en-US" dirty="0" smtClean="0"/>
              <a:t>Global Sea Level Change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944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Geoid </a:t>
            </a:r>
            <a:r>
              <a:rPr lang="en-US" u="sng" dirty="0" smtClean="0"/>
              <a:t>Shape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“squeezing a balloon” </a:t>
            </a:r>
          </a:p>
          <a:p>
            <a:r>
              <a:rPr lang="en-US" dirty="0" smtClean="0"/>
              <a:t>Large mass changes</a:t>
            </a:r>
          </a:p>
          <a:p>
            <a:pPr lvl="1"/>
            <a:r>
              <a:rPr lang="en-US" dirty="0" smtClean="0"/>
              <a:t>Influx of mantle material under Hudson Bay causing the geoid to bulge 2 mm/year</a:t>
            </a:r>
          </a:p>
          <a:p>
            <a:r>
              <a:rPr lang="en-US" dirty="0" smtClean="0"/>
              <a:t>Not crustal sloughing/compression</a:t>
            </a:r>
          </a:p>
          <a:p>
            <a:pPr lvl="1"/>
            <a:r>
              <a:rPr lang="en-US" dirty="0" smtClean="0"/>
              <a:t>Not enough mass entering/leaving an area to change the geoid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535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Geoid </a:t>
            </a:r>
            <a:r>
              <a:rPr lang="en-US" u="sng" dirty="0" smtClean="0"/>
              <a:t>Size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“inflating a balloon”</a:t>
            </a:r>
          </a:p>
          <a:p>
            <a:r>
              <a:rPr lang="en-US" dirty="0" smtClean="0"/>
              <a:t>Not likely to be an issue</a:t>
            </a:r>
          </a:p>
          <a:p>
            <a:pPr lvl="1"/>
            <a:r>
              <a:rPr lang="en-US" dirty="0" smtClean="0"/>
              <a:t>Reliant upon Earth gaining or losing enough total mass to inflate/deflate the geoid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66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Sea Level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“two balloons, one inside the other, and one day I pick the inside balloon as ‘the geoid’ and the next day I pick the outside balloon as ‘the geoid’</a:t>
            </a:r>
          </a:p>
          <a:p>
            <a:r>
              <a:rPr lang="en-US" dirty="0" smtClean="0"/>
              <a:t>By definition, the geoid “best fits” GMSL</a:t>
            </a:r>
          </a:p>
          <a:p>
            <a:r>
              <a:rPr lang="en-US" dirty="0" smtClean="0"/>
              <a:t>But GMSL changes rapidly, and this might disrupt users</a:t>
            </a:r>
          </a:p>
          <a:p>
            <a:r>
              <a:rPr lang="en-US" dirty="0" smtClean="0"/>
              <a:t>Set “threshold” value to “jump” the geoid…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299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Choosing a new geoid as GMSL changes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266700" y="1430420"/>
            <a:ext cx="8610600" cy="48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9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resolution products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All will be 1 x 1 arcminute grids</a:t>
            </a:r>
          </a:p>
          <a:p>
            <a:r>
              <a:rPr lang="en-US" sz="2400" dirty="0" smtClean="0"/>
              <a:t>All will cover three finite regions of the globe</a:t>
            </a:r>
          </a:p>
          <a:p>
            <a:r>
              <a:rPr lang="en-US" sz="2400" dirty="0" smtClean="0"/>
              <a:t>All will have a static and dynamic component</a:t>
            </a:r>
          </a:p>
          <a:p>
            <a:pPr lvl="1"/>
            <a:r>
              <a:rPr lang="en-US" sz="2000" dirty="0" smtClean="0"/>
              <a:t>Dynamic surface gravity not expected to be ready by 2022</a:t>
            </a:r>
          </a:p>
          <a:p>
            <a:r>
              <a:rPr lang="en-US" sz="2400" dirty="0" smtClean="0"/>
              <a:t>GEOID2022</a:t>
            </a:r>
          </a:p>
          <a:p>
            <a:pPr lvl="1"/>
            <a:r>
              <a:rPr lang="en-US" sz="2000" dirty="0" smtClean="0"/>
              <a:t>Official converter of *TRF2022 ellipsoid heights into NAPGD2022 orthometric heights</a:t>
            </a:r>
          </a:p>
          <a:p>
            <a:r>
              <a:rPr lang="en-US" sz="2400" dirty="0" smtClean="0"/>
              <a:t>DEFLEC2022</a:t>
            </a:r>
          </a:p>
          <a:p>
            <a:pPr lvl="1"/>
            <a:r>
              <a:rPr lang="en-US" sz="2000" dirty="0" smtClean="0"/>
              <a:t>Surface deflections of the vertical in N/S and E/W</a:t>
            </a:r>
          </a:p>
          <a:p>
            <a:r>
              <a:rPr lang="en-US" sz="2400" dirty="0" smtClean="0"/>
              <a:t>GRAV2022</a:t>
            </a:r>
          </a:p>
          <a:p>
            <a:pPr lvl="1"/>
            <a:r>
              <a:rPr lang="en-US" sz="2000" dirty="0" smtClean="0"/>
              <a:t>Surface acceleration of gravity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59" y="1376412"/>
            <a:ext cx="3767596" cy="29113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three gridded regions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68067"/>
            <a:ext cx="2617949" cy="33879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0" y="3326580"/>
            <a:ext cx="3232767" cy="24980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1855" y="1376412"/>
            <a:ext cx="2634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“North American region”</a:t>
            </a:r>
          </a:p>
          <a:p>
            <a:r>
              <a:rPr lang="en-US" dirty="0" smtClean="0"/>
              <a:t>¼ of the Earth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65635" y="5716658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“Guam/CNMI region”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9517" y="5749141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“American Samoa region”</a:t>
            </a:r>
          </a:p>
        </p:txBody>
      </p:sp>
    </p:spTree>
    <p:extLst>
      <p:ext uri="{BB962C8B-B14F-4D97-AF65-F5344CB8AC3E}">
        <p14:creationId xmlns:p14="http://schemas.microsoft.com/office/powerpoint/2010/main" val="360425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Let’s change gears one more time…</a:t>
            </a:r>
            <a:endParaRPr lang="en-US" sz="4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3CB1C-6E9B-46EC-AE82-4CCAD02047A8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12" y="2262187"/>
            <a:ext cx="414337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322" y="1835769"/>
            <a:ext cx="4765678" cy="2711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7837"/>
            <a:ext cx="9211377" cy="1143000"/>
          </a:xfrm>
        </p:spPr>
        <p:txBody>
          <a:bodyPr/>
          <a:lstStyle/>
          <a:p>
            <a:r>
              <a:rPr lang="en-US" dirty="0" smtClean="0"/>
              <a:t>The new Geodetic Toolkit</a:t>
            </a:r>
            <a:br>
              <a:rPr lang="en-US" dirty="0" smtClean="0"/>
            </a:br>
            <a:r>
              <a:rPr lang="en-US" dirty="0" smtClean="0"/>
              <a:t>with NADCON 5.0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381" y="2348469"/>
            <a:ext cx="390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https://</a:t>
            </a:r>
            <a:r>
              <a:rPr lang="en-US" dirty="0" smtClean="0">
                <a:solidFill>
                  <a:srgbClr val="FF0000"/>
                </a:solidFill>
              </a:rPr>
              <a:t>beta</a:t>
            </a:r>
            <a:r>
              <a:rPr lang="en-US" dirty="0" smtClean="0">
                <a:solidFill>
                  <a:schemeClr val="accent1"/>
                </a:solidFill>
              </a:rPr>
              <a:t>.ngs.noaa.gov/gtkweb/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23836" y="3517486"/>
            <a:ext cx="1304223" cy="9197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829091" y="3517486"/>
            <a:ext cx="3550408" cy="8997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160154" y="4417270"/>
            <a:ext cx="2567906" cy="18090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837433-97E9-4D94-B898-19FA6F4A2C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433" y="4364465"/>
            <a:ext cx="2601028" cy="192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-34636" y="2209800"/>
            <a:ext cx="1676400" cy="1676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X, Y, Z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296214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NAD 83 (2011)</a:t>
            </a:r>
          </a:p>
          <a:p>
            <a:r>
              <a:rPr lang="en-US" dirty="0" smtClean="0"/>
              <a:t>Allowable Regions: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CONUS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Alaska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Hawaii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PR/VI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Guam/CNMI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St. Paul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St. George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St. Lawrence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smtClean="0"/>
          </a:p>
        </p:txBody>
      </p:sp>
      <p:sp>
        <p:nvSpPr>
          <p:cNvPr id="6" name="Oval 5"/>
          <p:cNvSpPr/>
          <p:nvPr/>
        </p:nvSpPr>
        <p:spPr>
          <a:xfrm>
            <a:off x="997528" y="5170714"/>
            <a:ext cx="1676400" cy="1676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USNG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56364" y="5181600"/>
            <a:ext cx="1676400" cy="1676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UTM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029200" y="2209800"/>
            <a:ext cx="1676400" cy="1676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SPC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514600" y="579951"/>
            <a:ext cx="1676400" cy="1676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r>
              <a:rPr lang="en-US" dirty="0" smtClean="0">
                <a:solidFill>
                  <a:schemeClr val="tx1"/>
                </a:solidFill>
              </a:rPr>
              <a:t>, h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098964" y="2209800"/>
            <a:ext cx="914400" cy="2971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489364" y="1752600"/>
            <a:ext cx="1073727" cy="76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28655" y="1752600"/>
            <a:ext cx="1094509" cy="8323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22964" y="2185059"/>
            <a:ext cx="1014845" cy="30727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9489489">
            <a:off x="1382109" y="1599678"/>
            <a:ext cx="907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yz2plh</a:t>
            </a:r>
          </a:p>
          <a:p>
            <a:r>
              <a:rPr lang="en-US" dirty="0" smtClean="0"/>
              <a:t>plh2xyz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9489489">
            <a:off x="1633096" y="2176445"/>
            <a:ext cx="103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a,f</a:t>
            </a:r>
            <a:r>
              <a:rPr lang="en-US" sz="1400" dirty="0" smtClean="0">
                <a:solidFill>
                  <a:srgbClr val="FF0000"/>
                </a:solidFill>
              </a:rPr>
              <a:t> (GRS 80)</a:t>
            </a:r>
          </a:p>
        </p:txBody>
      </p:sp>
      <p:sp>
        <p:nvSpPr>
          <p:cNvPr id="32" name="TextBox 31"/>
          <p:cNvSpPr txBox="1"/>
          <p:nvPr/>
        </p:nvSpPr>
        <p:spPr>
          <a:xfrm rot="20628690">
            <a:off x="4320223" y="3983054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UTMS</a:t>
            </a:r>
          </a:p>
        </p:txBody>
      </p:sp>
      <p:sp>
        <p:nvSpPr>
          <p:cNvPr id="33" name="TextBox 32"/>
          <p:cNvSpPr txBox="1"/>
          <p:nvPr/>
        </p:nvSpPr>
        <p:spPr>
          <a:xfrm rot="20516042">
            <a:off x="4467207" y="4207798"/>
            <a:ext cx="9135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a,f</a:t>
            </a:r>
            <a:r>
              <a:rPr lang="en-US" sz="1200" dirty="0" smtClean="0">
                <a:solidFill>
                  <a:srgbClr val="FF0000"/>
                </a:solidFill>
              </a:rPr>
              <a:t> (GRS 80)</a:t>
            </a:r>
          </a:p>
        </p:txBody>
      </p:sp>
      <p:sp>
        <p:nvSpPr>
          <p:cNvPr id="36" name="TextBox 35"/>
          <p:cNvSpPr txBox="1"/>
          <p:nvPr/>
        </p:nvSpPr>
        <p:spPr>
          <a:xfrm rot="2236872">
            <a:off x="4391534" y="1827888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SPC83</a:t>
            </a:r>
          </a:p>
        </p:txBody>
      </p:sp>
      <p:sp>
        <p:nvSpPr>
          <p:cNvPr id="37" name="TextBox 36"/>
          <p:cNvSpPr txBox="1"/>
          <p:nvPr/>
        </p:nvSpPr>
        <p:spPr>
          <a:xfrm rot="2362193">
            <a:off x="4005717" y="2071685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NAD 83 </a:t>
            </a:r>
          </a:p>
        </p:txBody>
      </p:sp>
      <p:sp>
        <p:nvSpPr>
          <p:cNvPr id="38" name="TextBox 37"/>
          <p:cNvSpPr txBox="1"/>
          <p:nvPr/>
        </p:nvSpPr>
        <p:spPr>
          <a:xfrm rot="923916">
            <a:off x="2566488" y="3707714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USNG</a:t>
            </a:r>
          </a:p>
        </p:txBody>
      </p:sp>
      <p:sp>
        <p:nvSpPr>
          <p:cNvPr id="40" name="TextBox 39"/>
          <p:cNvSpPr txBox="1"/>
          <p:nvPr/>
        </p:nvSpPr>
        <p:spPr>
          <a:xfrm rot="1127199">
            <a:off x="2426865" y="3994841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NAD 83 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2673928" y="6202138"/>
            <a:ext cx="15170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066017" y="5662689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62148" y="6202138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NAD 83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23999" y="0"/>
            <a:ext cx="79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26050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Replacing the NAD 83’s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gray">
          <a:xfrm>
            <a:off x="0" y="1736623"/>
            <a:ext cx="27342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u="sng" kern="0" dirty="0" smtClean="0">
                <a:latin typeface="Gill Sans MT" panose="020B0502020104020203" pitchFamily="34" charset="0"/>
              </a:rPr>
              <a:t>The Old: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 smtClean="0">
                <a:latin typeface="Gill Sans MT" panose="020B0502020104020203" pitchFamily="34" charset="0"/>
              </a:rPr>
              <a:t>NAD 83(2011)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kern="0" dirty="0" smtClean="0">
              <a:latin typeface="Gill Sans MT" panose="020B0502020104020203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 smtClean="0">
                <a:latin typeface="Gill Sans MT" panose="020B0502020104020203" pitchFamily="34" charset="0"/>
              </a:rPr>
              <a:t>NAD 83(PA11)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kern="0" dirty="0" smtClean="0">
              <a:latin typeface="Gill Sans MT" panose="020B0502020104020203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 smtClean="0">
                <a:latin typeface="Gill Sans MT" panose="020B0502020104020203" pitchFamily="34" charset="0"/>
              </a:rPr>
              <a:t>NAD </a:t>
            </a:r>
            <a:r>
              <a:rPr lang="en-US" sz="2400" kern="0" dirty="0">
                <a:latin typeface="Gill Sans MT" panose="020B0502020104020203" pitchFamily="34" charset="0"/>
              </a:rPr>
              <a:t>83(MA11)</a:t>
            </a:r>
          </a:p>
          <a:p>
            <a:pPr lvl="1">
              <a:defRPr/>
            </a:pPr>
            <a:endParaRPr lang="en-US" sz="2400" kern="0" dirty="0"/>
          </a:p>
          <a:p>
            <a:pPr marL="0" indent="0">
              <a:buFont typeface="Wingdings" pitchFamily="2" charset="2"/>
              <a:buNone/>
              <a:defRPr/>
            </a:pPr>
            <a:endParaRPr lang="en-US" b="1" kern="0" dirty="0">
              <a:solidFill>
                <a:srgbClr val="FF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2590800" y="1611057"/>
            <a:ext cx="6324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u="sng" kern="0" dirty="0" smtClean="0">
                <a:latin typeface="Gill Sans MT" panose="020B0502020104020203" pitchFamily="34" charset="0"/>
              </a:rPr>
              <a:t>The New: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The North American Terrestrial Reference Frame of 2022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	(NATRF2022)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kern="0" dirty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The Caribbean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	(</a:t>
            </a:r>
            <a:r>
              <a:rPr lang="en-US" sz="2000" kern="0" dirty="0" smtClean="0">
                <a:latin typeface="Gill Sans MT" panose="020B0502020104020203" pitchFamily="34" charset="0"/>
              </a:rPr>
              <a:t>CATRF2022)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kern="0" dirty="0" smtClean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The </a:t>
            </a:r>
            <a:r>
              <a:rPr lang="en-US" sz="2000" kern="0" dirty="0" smtClean="0">
                <a:latin typeface="Gill Sans MT" panose="020B0502020104020203" pitchFamily="34" charset="0"/>
              </a:rPr>
              <a:t>Pacific Terrestrial </a:t>
            </a:r>
            <a:r>
              <a:rPr lang="en-US" sz="2000" kern="0" dirty="0">
                <a:latin typeface="Gill Sans MT" panose="020B0502020104020203" pitchFamily="34" charset="0"/>
              </a:rPr>
              <a:t>Reference Frame of 2022 </a:t>
            </a:r>
            <a:endParaRPr lang="en-US" sz="2000" kern="0" dirty="0" smtClean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	(PATRF2022)</a:t>
            </a:r>
          </a:p>
          <a:p>
            <a:pPr marL="0" indent="0">
              <a:buNone/>
              <a:defRPr/>
            </a:pPr>
            <a:endParaRPr lang="en-US" sz="2000" kern="0" dirty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The </a:t>
            </a:r>
            <a:r>
              <a:rPr lang="en-US" sz="2000" kern="0" dirty="0" smtClean="0">
                <a:latin typeface="Gill Sans MT" panose="020B0502020104020203" pitchFamily="34" charset="0"/>
              </a:rPr>
              <a:t>Mariana Terrestrial </a:t>
            </a:r>
            <a:r>
              <a:rPr lang="en-US" sz="2000" kern="0" dirty="0">
                <a:latin typeface="Gill Sans MT" panose="020B0502020104020203" pitchFamily="34" charset="0"/>
              </a:rPr>
              <a:t>Reference Frame of 2022 </a:t>
            </a:r>
            <a:endParaRPr lang="en-US" sz="2000" kern="0" dirty="0" smtClean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	(MATRF2022</a:t>
            </a:r>
            <a:r>
              <a:rPr lang="en-US" kern="0" dirty="0">
                <a:latin typeface="Gill Sans MT" panose="020B0502020104020203" pitchFamily="34" charset="0"/>
              </a:rPr>
              <a:t>)</a:t>
            </a:r>
          </a:p>
          <a:p>
            <a:pPr lvl="1">
              <a:defRPr/>
            </a:pPr>
            <a:endParaRPr lang="en-US" sz="2400" kern="0" dirty="0"/>
          </a:p>
          <a:p>
            <a:pPr marL="0" indent="0">
              <a:buFont typeface="Wingdings" pitchFamily="2" charset="2"/>
              <a:buNone/>
              <a:defRPr/>
            </a:pPr>
            <a:endParaRPr lang="en-US" b="1" kern="0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52625" y="2314575"/>
            <a:ext cx="638175" cy="1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952625" y="2314575"/>
            <a:ext cx="781610" cy="91440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952624" y="3028952"/>
            <a:ext cx="781611" cy="126329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952624" y="3786163"/>
            <a:ext cx="781611" cy="1604989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837433-97E9-4D94-B898-19FA6F4A2C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 rot="19510649">
            <a:off x="6510800" y="4158173"/>
            <a:ext cx="1924135" cy="1614641"/>
            <a:chOff x="1352465" y="1688796"/>
            <a:chExt cx="1924135" cy="1614641"/>
          </a:xfrm>
        </p:grpSpPr>
        <p:sp>
          <p:nvSpPr>
            <p:cNvPr id="36" name="Oval 35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Connector 40"/>
            <p:cNvCxnSpPr>
              <a:stCxn id="40" idx="4"/>
              <a:endCxn id="37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40" idx="3"/>
              <a:endCxn id="36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40" idx="5"/>
              <a:endCxn id="39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0" idx="4"/>
              <a:endCxn id="38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7" idx="6"/>
              <a:endCxn id="38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369120" y="4990624"/>
            <a:ext cx="1924135" cy="1614641"/>
            <a:chOff x="1352465" y="1688796"/>
            <a:chExt cx="1924135" cy="1614641"/>
          </a:xfrm>
        </p:grpSpPr>
        <p:sp>
          <p:nvSpPr>
            <p:cNvPr id="4" name="Oval 3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>
              <a:stCxn id="8" idx="4"/>
              <a:endCxn id="5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8" idx="3"/>
              <a:endCxn id="4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8" idx="5"/>
              <a:endCxn id="7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4"/>
              <a:endCxn id="6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5" idx="6"/>
              <a:endCxn id="6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4569471" y="4836712"/>
            <a:ext cx="1924135" cy="1614641"/>
            <a:chOff x="1352465" y="1688796"/>
            <a:chExt cx="1924135" cy="1614641"/>
          </a:xfrm>
        </p:grpSpPr>
        <p:sp>
          <p:nvSpPr>
            <p:cNvPr id="47" name="Oval 46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/>
            <p:cNvCxnSpPr>
              <a:stCxn id="51" idx="4"/>
              <a:endCxn id="48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51" idx="3"/>
              <a:endCxn id="47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1" idx="5"/>
              <a:endCxn id="50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1" idx="4"/>
              <a:endCxn id="49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48" idx="6"/>
              <a:endCxn id="49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 rot="3669868">
            <a:off x="583945" y="4267851"/>
            <a:ext cx="1924135" cy="1614641"/>
            <a:chOff x="1352465" y="1688796"/>
            <a:chExt cx="1924135" cy="1614641"/>
          </a:xfrm>
        </p:grpSpPr>
        <p:sp>
          <p:nvSpPr>
            <p:cNvPr id="58" name="Oval 57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3" name="Straight Connector 62"/>
            <p:cNvCxnSpPr>
              <a:stCxn id="62" idx="4"/>
              <a:endCxn id="59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62" idx="3"/>
              <a:endCxn id="58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62" idx="5"/>
              <a:endCxn id="61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62" idx="4"/>
              <a:endCxn id="60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9" idx="6"/>
              <a:endCxn id="60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 rot="16200000">
            <a:off x="7172927" y="245695"/>
            <a:ext cx="1924135" cy="1614641"/>
            <a:chOff x="1352465" y="1688796"/>
            <a:chExt cx="1924135" cy="1614641"/>
          </a:xfrm>
        </p:grpSpPr>
        <p:sp>
          <p:nvSpPr>
            <p:cNvPr id="69" name="Oval 68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74" name="Straight Connector 73"/>
            <p:cNvCxnSpPr>
              <a:stCxn id="73" idx="4"/>
              <a:endCxn id="70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73" idx="3"/>
              <a:endCxn id="69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73" idx="5"/>
              <a:endCxn id="72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73" idx="4"/>
              <a:endCxn id="71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0" idx="6"/>
              <a:endCxn id="71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 rot="4598599">
            <a:off x="217362" y="2314326"/>
            <a:ext cx="1924135" cy="1614641"/>
            <a:chOff x="1352465" y="1688796"/>
            <a:chExt cx="1924135" cy="1614641"/>
          </a:xfrm>
        </p:grpSpPr>
        <p:sp>
          <p:nvSpPr>
            <p:cNvPr id="80" name="Oval 79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85" name="Straight Connector 84"/>
            <p:cNvCxnSpPr>
              <a:stCxn id="84" idx="4"/>
              <a:endCxn id="81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84" idx="3"/>
              <a:endCxn id="80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84" idx="5"/>
              <a:endCxn id="83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84" idx="4"/>
              <a:endCxn id="82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81" idx="6"/>
              <a:endCxn id="82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Oval 90"/>
          <p:cNvSpPr/>
          <p:nvPr/>
        </p:nvSpPr>
        <p:spPr>
          <a:xfrm rot="6262407">
            <a:off x="1136324" y="101072"/>
            <a:ext cx="467170" cy="4671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X, Y, Z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 rot="6262407">
            <a:off x="391789" y="1045427"/>
            <a:ext cx="484881" cy="4848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UTM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 rot="6262407">
            <a:off x="1614231" y="949817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en-US" sz="900" b="1" dirty="0" smtClean="0">
                <a:solidFill>
                  <a:schemeClr val="tx1"/>
                </a:solidFill>
              </a:rPr>
              <a:t>, </a:t>
            </a:r>
            <a:r>
              <a:rPr lang="en-US" sz="9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r>
              <a:rPr lang="en-US" sz="900" b="1" dirty="0" smtClean="0">
                <a:solidFill>
                  <a:schemeClr val="tx1"/>
                </a:solidFill>
              </a:rPr>
              <a:t>, h</a:t>
            </a:r>
            <a:endParaRPr lang="en-US" sz="900" b="1" dirty="0">
              <a:solidFill>
                <a:schemeClr val="tx1"/>
              </a:solidFill>
            </a:endParaRPr>
          </a:p>
        </p:txBody>
      </p:sp>
      <p:cxnSp>
        <p:nvCxnSpPr>
          <p:cNvPr id="97" name="Straight Connector 96"/>
          <p:cNvCxnSpPr>
            <a:stCxn id="95" idx="3"/>
            <a:endCxn id="91" idx="7"/>
          </p:cNvCxnSpPr>
          <p:nvPr/>
        </p:nvCxnSpPr>
        <p:spPr>
          <a:xfrm rot="6262407" flipH="1">
            <a:off x="1421072" y="588302"/>
            <a:ext cx="373135" cy="340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4"/>
            <a:endCxn id="93" idx="0"/>
          </p:cNvCxnSpPr>
          <p:nvPr/>
        </p:nvCxnSpPr>
        <p:spPr>
          <a:xfrm rot="6262407">
            <a:off x="1042209" y="898580"/>
            <a:ext cx="406049" cy="6725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2982011" y="858324"/>
            <a:ext cx="3053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Region:  CONUS</a:t>
            </a:r>
          </a:p>
          <a:p>
            <a:pPr algn="ctr"/>
            <a:endParaRPr lang="en-US" b="1" dirty="0" smtClean="0"/>
          </a:p>
          <a:p>
            <a:r>
              <a:rPr lang="en-US" dirty="0" smtClean="0"/>
              <a:t>NADCON 5 connections in RED</a:t>
            </a:r>
            <a:endParaRPr lang="en-US" dirty="0"/>
          </a:p>
        </p:txBody>
      </p:sp>
      <p:grpSp>
        <p:nvGrpSpPr>
          <p:cNvPr id="102" name="Group 101"/>
          <p:cNvGrpSpPr/>
          <p:nvPr/>
        </p:nvGrpSpPr>
        <p:grpSpPr>
          <a:xfrm rot="17285526">
            <a:off x="7041719" y="2372974"/>
            <a:ext cx="1924135" cy="1614641"/>
            <a:chOff x="1352465" y="1688796"/>
            <a:chExt cx="1924135" cy="1614641"/>
          </a:xfrm>
        </p:grpSpPr>
        <p:sp>
          <p:nvSpPr>
            <p:cNvPr id="103" name="Oval 102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08" name="Straight Connector 107"/>
            <p:cNvCxnSpPr>
              <a:stCxn id="107" idx="4"/>
              <a:endCxn id="104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07" idx="3"/>
              <a:endCxn id="103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107" idx="5"/>
              <a:endCxn id="106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7" idx="4"/>
              <a:endCxn id="105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104" idx="6"/>
              <a:endCxn id="105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112"/>
          <p:cNvSpPr txBox="1"/>
          <p:nvPr/>
        </p:nvSpPr>
        <p:spPr>
          <a:xfrm>
            <a:off x="2025962" y="1026303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USSD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892244" y="2765094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27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969358" y="4231743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83 (1986)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761239" y="2842975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83 (2011)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368224" y="4008700"/>
            <a:ext cx="1654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83 (NSRS2007)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836028" y="4535921"/>
            <a:ext cx="1202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83 (FBN)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767875" y="4722285"/>
            <a:ext cx="134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83 (HARN)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682942" y="935416"/>
            <a:ext cx="590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2022 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122" name="Straight Connector 121"/>
          <p:cNvCxnSpPr>
            <a:stCxn id="95" idx="6"/>
            <a:endCxn id="84" idx="2"/>
          </p:cNvCxnSpPr>
          <p:nvPr/>
        </p:nvCxnSpPr>
        <p:spPr>
          <a:xfrm flipH="1">
            <a:off x="1683096" y="1399861"/>
            <a:ext cx="102987" cy="13379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62" idx="2"/>
            <a:endCxn id="84" idx="6"/>
          </p:cNvCxnSpPr>
          <p:nvPr/>
        </p:nvCxnSpPr>
        <p:spPr>
          <a:xfrm flipH="1" flipV="1">
            <a:off x="1788714" y="3182611"/>
            <a:ext cx="140248" cy="1388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8" idx="2"/>
            <a:endCxn id="62" idx="7"/>
          </p:cNvCxnSpPr>
          <p:nvPr/>
        </p:nvCxnSpPr>
        <p:spPr>
          <a:xfrm flipH="1" flipV="1">
            <a:off x="2258778" y="4834703"/>
            <a:ext cx="815277" cy="3845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51" idx="2"/>
            <a:endCxn id="8" idx="6"/>
          </p:cNvCxnSpPr>
          <p:nvPr/>
        </p:nvCxnSpPr>
        <p:spPr>
          <a:xfrm flipH="1">
            <a:off x="3531255" y="5065312"/>
            <a:ext cx="1743151" cy="1539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>
            <a:stCxn id="40" idx="2"/>
            <a:endCxn id="51" idx="6"/>
          </p:cNvCxnSpPr>
          <p:nvPr/>
        </p:nvCxnSpPr>
        <p:spPr>
          <a:xfrm flipH="1">
            <a:off x="5731606" y="4637240"/>
            <a:ext cx="1199705" cy="428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>
            <a:stCxn id="107" idx="2"/>
            <a:endCxn id="40" idx="7"/>
          </p:cNvCxnSpPr>
          <p:nvPr/>
        </p:nvCxnSpPr>
        <p:spPr>
          <a:xfrm flipH="1">
            <a:off x="7159367" y="3244995"/>
            <a:ext cx="214460" cy="10367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stCxn id="73" idx="2"/>
            <a:endCxn id="107" idx="6"/>
          </p:cNvCxnSpPr>
          <p:nvPr/>
        </p:nvCxnSpPr>
        <p:spPr>
          <a:xfrm flipH="1">
            <a:off x="7515809" y="1310148"/>
            <a:ext cx="40465" cy="150025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1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much more…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OPUS-Projects being expanded to </a:t>
            </a:r>
            <a:r>
              <a:rPr lang="en-US" u="sng" dirty="0" smtClean="0"/>
              <a:t>replace </a:t>
            </a:r>
            <a:r>
              <a:rPr lang="en-US" u="sng" dirty="0" err="1" smtClean="0"/>
              <a:t>Bluebooking</a:t>
            </a:r>
            <a:endParaRPr lang="en-US" u="sng" dirty="0"/>
          </a:p>
          <a:p>
            <a:pPr lvl="1"/>
            <a:r>
              <a:rPr lang="en-US" dirty="0" smtClean="0"/>
              <a:t>Leveling, RTK, Gravity</a:t>
            </a:r>
          </a:p>
          <a:p>
            <a:r>
              <a:rPr lang="en-US" dirty="0" smtClean="0"/>
              <a:t>An entire </a:t>
            </a:r>
            <a:r>
              <a:rPr lang="en-US" u="sng" dirty="0" smtClean="0"/>
              <a:t>new database </a:t>
            </a:r>
            <a:r>
              <a:rPr lang="en-US" dirty="0" smtClean="0"/>
              <a:t>being built</a:t>
            </a:r>
          </a:p>
          <a:p>
            <a:r>
              <a:rPr lang="en-US" dirty="0" smtClean="0"/>
              <a:t>All </a:t>
            </a:r>
            <a:r>
              <a:rPr lang="en-US" u="sng" dirty="0" smtClean="0"/>
              <a:t>historic GPS </a:t>
            </a:r>
            <a:r>
              <a:rPr lang="en-US" dirty="0" smtClean="0"/>
              <a:t>data back to 1997 being reprocessed into the TRFs</a:t>
            </a:r>
          </a:p>
          <a:p>
            <a:r>
              <a:rPr lang="en-US" dirty="0" smtClean="0"/>
              <a:t>A </a:t>
            </a:r>
            <a:r>
              <a:rPr lang="en-US" u="sng" dirty="0" smtClean="0"/>
              <a:t>new leveling manual </a:t>
            </a:r>
            <a:r>
              <a:rPr lang="en-US" dirty="0" smtClean="0"/>
              <a:t>to work in a GPS/geoid “vertical datum”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202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much more…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VERTCON 3</a:t>
            </a:r>
            <a:r>
              <a:rPr lang="en-US" dirty="0" smtClean="0"/>
              <a:t> under construction</a:t>
            </a:r>
          </a:p>
          <a:p>
            <a:r>
              <a:rPr lang="en-US" dirty="0" smtClean="0"/>
              <a:t>More </a:t>
            </a:r>
            <a:r>
              <a:rPr lang="en-US" u="sng" dirty="0" smtClean="0"/>
              <a:t>GIS friendly </a:t>
            </a:r>
            <a:r>
              <a:rPr lang="en-US" dirty="0" smtClean="0"/>
              <a:t>products, services and tools being built</a:t>
            </a:r>
          </a:p>
          <a:p>
            <a:r>
              <a:rPr lang="en-US" u="sng" dirty="0" smtClean="0"/>
              <a:t>Replacement for NGS 58 </a:t>
            </a:r>
            <a:r>
              <a:rPr lang="en-US" dirty="0" smtClean="0"/>
              <a:t>(“GPS derived ellipsoid heights”) manual nearly complete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228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241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9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Plate-(pseudo)fixed frames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"/>
          <a:stretch/>
        </p:blipFill>
        <p:spPr>
          <a:xfrm>
            <a:off x="117255" y="2000250"/>
            <a:ext cx="6013890" cy="404971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67450" y="1943100"/>
            <a:ext cx="289053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NAD 83(NSRS2007)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Epoch </a:t>
            </a:r>
            <a:r>
              <a:rPr lang="en-US" b="1" dirty="0" smtClean="0">
                <a:solidFill>
                  <a:srgbClr val="FF0000"/>
                </a:solidFill>
              </a:rPr>
              <a:t>2002.0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NAD 83(2011)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Epoch </a:t>
            </a:r>
            <a:r>
              <a:rPr lang="en-US" b="1" dirty="0" smtClean="0">
                <a:solidFill>
                  <a:srgbClr val="FF0000"/>
                </a:solidFill>
              </a:rPr>
              <a:t>2010.0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If NAD 83 were truly “plate</a:t>
            </a:r>
          </a:p>
          <a:p>
            <a:r>
              <a:rPr lang="en-US" dirty="0" smtClean="0"/>
              <a:t>fixed” then </a:t>
            </a:r>
            <a:r>
              <a:rPr lang="en-US" u="sng" dirty="0" smtClean="0"/>
              <a:t>an 8 year </a:t>
            </a:r>
          </a:p>
          <a:p>
            <a:r>
              <a:rPr lang="en-US" u="sng" dirty="0" smtClean="0"/>
              <a:t>epoch change would not</a:t>
            </a:r>
          </a:p>
          <a:p>
            <a:r>
              <a:rPr lang="en-US" u="sng" dirty="0" smtClean="0"/>
              <a:t>yield the systematic </a:t>
            </a:r>
          </a:p>
          <a:p>
            <a:r>
              <a:rPr lang="en-US" u="sng" dirty="0" smtClean="0"/>
              <a:t>plate rotation seen here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(*)TRF2022 will determine</a:t>
            </a:r>
          </a:p>
          <a:p>
            <a:r>
              <a:rPr lang="en-US" dirty="0" smtClean="0"/>
              <a:t>a new Euler Pole rotation</a:t>
            </a:r>
          </a:p>
          <a:p>
            <a:r>
              <a:rPr lang="en-US" dirty="0" smtClean="0"/>
              <a:t>for each of 4 plates.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6536809"/>
            <a:ext cx="192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(*)=NA, C, T or 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52500" y="1693863"/>
            <a:ext cx="459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NAD 83(2011) minus NAD 83(NSRS2007)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50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152400" y="1998663"/>
            <a:ext cx="7467600" cy="4038600"/>
            <a:chOff x="528" y="864"/>
            <a:chExt cx="4704" cy="2544"/>
          </a:xfrm>
        </p:grpSpPr>
        <p:sp>
          <p:nvSpPr>
            <p:cNvPr id="8" name="Arc 13"/>
            <p:cNvSpPr>
              <a:spLocks/>
            </p:cNvSpPr>
            <p:nvPr/>
          </p:nvSpPr>
          <p:spPr bwMode="auto">
            <a:xfrm>
              <a:off x="672" y="1056"/>
              <a:ext cx="4272" cy="22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672" y="864"/>
              <a:ext cx="0" cy="25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H="1">
              <a:off x="528" y="3264"/>
              <a:ext cx="470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1524000" y="1571625"/>
            <a:ext cx="7467600" cy="4038600"/>
            <a:chOff x="960" y="672"/>
            <a:chExt cx="4704" cy="2544"/>
          </a:xfrm>
        </p:grpSpPr>
        <p:sp>
          <p:nvSpPr>
            <p:cNvPr id="12" name="Arc 16"/>
            <p:cNvSpPr>
              <a:spLocks/>
            </p:cNvSpPr>
            <p:nvPr/>
          </p:nvSpPr>
          <p:spPr bwMode="auto">
            <a:xfrm>
              <a:off x="1104" y="864"/>
              <a:ext cx="4272" cy="22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1104" y="672"/>
              <a:ext cx="0" cy="25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>
              <a:off x="960" y="3072"/>
              <a:ext cx="4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Line 21"/>
          <p:cNvSpPr>
            <a:spLocks noChangeShapeType="1"/>
          </p:cNvSpPr>
          <p:nvPr/>
        </p:nvSpPr>
        <p:spPr bwMode="auto">
          <a:xfrm flipV="1">
            <a:off x="390525" y="5381625"/>
            <a:ext cx="1362075" cy="4095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1195126">
            <a:off x="4491038" y="993775"/>
            <a:ext cx="2406650" cy="835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" y="36"/>
              </a:cxn>
              <a:cxn ang="0">
                <a:pos x="203" y="51"/>
              </a:cxn>
              <a:cxn ang="0">
                <a:pos x="602" y="86"/>
              </a:cxn>
              <a:cxn ang="0">
                <a:pos x="657" y="101"/>
              </a:cxn>
              <a:cxn ang="0">
                <a:pos x="814" y="192"/>
              </a:cxn>
              <a:cxn ang="0">
                <a:pos x="971" y="207"/>
              </a:cxn>
              <a:cxn ang="0">
                <a:pos x="1092" y="238"/>
              </a:cxn>
              <a:cxn ang="0">
                <a:pos x="1158" y="258"/>
              </a:cxn>
              <a:cxn ang="0">
                <a:pos x="1238" y="303"/>
              </a:cxn>
              <a:cxn ang="0">
                <a:pos x="1274" y="349"/>
              </a:cxn>
              <a:cxn ang="0">
                <a:pos x="1471" y="500"/>
              </a:cxn>
              <a:cxn ang="0">
                <a:pos x="1516" y="526"/>
              </a:cxn>
            </a:cxnLst>
            <a:rect l="0" t="0" r="r" b="b"/>
            <a:pathLst>
              <a:path w="1516" h="526">
                <a:moveTo>
                  <a:pt x="0" y="0"/>
                </a:moveTo>
                <a:cubicBezTo>
                  <a:pt x="31" y="10"/>
                  <a:pt x="59" y="28"/>
                  <a:pt x="91" y="36"/>
                </a:cubicBezTo>
                <a:cubicBezTo>
                  <a:pt x="147" y="51"/>
                  <a:pt x="131" y="46"/>
                  <a:pt x="203" y="51"/>
                </a:cubicBezTo>
                <a:cubicBezTo>
                  <a:pt x="338" y="28"/>
                  <a:pt x="470" y="70"/>
                  <a:pt x="602" y="86"/>
                </a:cubicBezTo>
                <a:cubicBezTo>
                  <a:pt x="621" y="91"/>
                  <a:pt x="638" y="96"/>
                  <a:pt x="657" y="101"/>
                </a:cubicBezTo>
                <a:cubicBezTo>
                  <a:pt x="704" y="135"/>
                  <a:pt x="758" y="178"/>
                  <a:pt x="814" y="192"/>
                </a:cubicBezTo>
                <a:cubicBezTo>
                  <a:pt x="863" y="204"/>
                  <a:pt x="921" y="203"/>
                  <a:pt x="971" y="207"/>
                </a:cubicBezTo>
                <a:cubicBezTo>
                  <a:pt x="1014" y="214"/>
                  <a:pt x="1050" y="232"/>
                  <a:pt x="1092" y="238"/>
                </a:cubicBezTo>
                <a:cubicBezTo>
                  <a:pt x="1114" y="247"/>
                  <a:pt x="1136" y="251"/>
                  <a:pt x="1158" y="258"/>
                </a:cubicBezTo>
                <a:cubicBezTo>
                  <a:pt x="1184" y="275"/>
                  <a:pt x="1212" y="286"/>
                  <a:pt x="1238" y="303"/>
                </a:cubicBezTo>
                <a:cubicBezTo>
                  <a:pt x="1261" y="318"/>
                  <a:pt x="1253" y="328"/>
                  <a:pt x="1274" y="349"/>
                </a:cubicBezTo>
                <a:cubicBezTo>
                  <a:pt x="1331" y="406"/>
                  <a:pt x="1393" y="474"/>
                  <a:pt x="1471" y="500"/>
                </a:cubicBezTo>
                <a:cubicBezTo>
                  <a:pt x="1480" y="510"/>
                  <a:pt x="1502" y="526"/>
                  <a:pt x="1516" y="526"/>
                </a:cubicBezTo>
              </a:path>
            </a:pathLst>
          </a:custGeom>
          <a:noFill/>
          <a:ln w="50800" cap="flat" cmpd="sng">
            <a:solidFill>
              <a:srgbClr val="339966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23"/>
          <p:cNvSpPr>
            <a:spLocks noChangeArrowheads="1"/>
          </p:cNvSpPr>
          <p:nvPr/>
        </p:nvSpPr>
        <p:spPr bwMode="auto">
          <a:xfrm>
            <a:off x="5791200" y="1266825"/>
            <a:ext cx="76200" cy="76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25"/>
          <p:cNvSpPr>
            <a:spLocks noChangeShapeType="1"/>
          </p:cNvSpPr>
          <p:nvPr/>
        </p:nvSpPr>
        <p:spPr bwMode="auto">
          <a:xfrm flipH="1">
            <a:off x="4840288" y="1301750"/>
            <a:ext cx="981075" cy="1881188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 type="stealth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 rot="20455494">
            <a:off x="447150" y="5278716"/>
            <a:ext cx="89639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~</a:t>
            </a:r>
            <a:r>
              <a:rPr lang="en-US" dirty="0" smtClean="0"/>
              <a:t>2.2 </a:t>
            </a:r>
            <a:r>
              <a:rPr lang="en-US" dirty="0"/>
              <a:t>m</a:t>
            </a:r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1017588" y="5942569"/>
            <a:ext cx="16065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NAD 83 origin</a:t>
            </a:r>
          </a:p>
        </p:txBody>
      </p:sp>
      <p:sp>
        <p:nvSpPr>
          <p:cNvPr id="21" name="Line 28"/>
          <p:cNvSpPr>
            <a:spLocks noChangeShapeType="1"/>
          </p:cNvSpPr>
          <p:nvPr/>
        </p:nvSpPr>
        <p:spPr bwMode="auto">
          <a:xfrm flipH="1" flipV="1">
            <a:off x="466724" y="5895974"/>
            <a:ext cx="550863" cy="1519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1908175" y="4278313"/>
            <a:ext cx="14414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 smtClean="0"/>
              <a:t>IGSxx</a:t>
            </a:r>
            <a:r>
              <a:rPr lang="en-US" dirty="0" smtClean="0"/>
              <a:t> </a:t>
            </a:r>
            <a:r>
              <a:rPr lang="en-US" dirty="0"/>
              <a:t>origin</a:t>
            </a:r>
          </a:p>
        </p:txBody>
      </p:sp>
      <p:sp>
        <p:nvSpPr>
          <p:cNvPr id="23" name="Line 30"/>
          <p:cNvSpPr>
            <a:spLocks noChangeShapeType="1"/>
          </p:cNvSpPr>
          <p:nvPr/>
        </p:nvSpPr>
        <p:spPr bwMode="auto">
          <a:xfrm flipH="1">
            <a:off x="1820863" y="4616450"/>
            <a:ext cx="311150" cy="70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31"/>
          <p:cNvSpPr>
            <a:spLocks noChangeShapeType="1"/>
          </p:cNvSpPr>
          <p:nvPr/>
        </p:nvSpPr>
        <p:spPr bwMode="auto">
          <a:xfrm>
            <a:off x="4937125" y="2997200"/>
            <a:ext cx="168275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32"/>
          <p:cNvSpPr>
            <a:spLocks noChangeShapeType="1"/>
          </p:cNvSpPr>
          <p:nvPr/>
        </p:nvSpPr>
        <p:spPr bwMode="auto">
          <a:xfrm flipV="1">
            <a:off x="5029200" y="3087688"/>
            <a:ext cx="80963" cy="15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33"/>
          <p:cNvSpPr>
            <a:spLocks noChangeShapeType="1"/>
          </p:cNvSpPr>
          <p:nvPr/>
        </p:nvSpPr>
        <p:spPr bwMode="auto">
          <a:xfrm>
            <a:off x="5484813" y="2281238"/>
            <a:ext cx="195262" cy="60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34"/>
          <p:cNvSpPr>
            <a:spLocks noChangeShapeType="1"/>
          </p:cNvSpPr>
          <p:nvPr/>
        </p:nvSpPr>
        <p:spPr bwMode="auto">
          <a:xfrm flipV="1">
            <a:off x="5634038" y="2341563"/>
            <a:ext cx="50800" cy="15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5432425" y="1312863"/>
            <a:ext cx="392113" cy="11303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 type="stealth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6591300" y="1274763"/>
            <a:ext cx="17462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Earth’s Surface</a:t>
            </a: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4608513" y="1647825"/>
            <a:ext cx="8001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h</a:t>
            </a:r>
            <a:r>
              <a:rPr lang="en-US" baseline="-25000">
                <a:solidFill>
                  <a:srgbClr val="FF3300"/>
                </a:solidFill>
              </a:rPr>
              <a:t>NAD83</a:t>
            </a: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5597525" y="1800225"/>
            <a:ext cx="73289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 smtClean="0"/>
              <a:t>h</a:t>
            </a:r>
            <a:r>
              <a:rPr lang="en-US" baseline="-25000" dirty="0" err="1" smtClean="0"/>
              <a:t>IGSxx</a:t>
            </a:r>
            <a:endParaRPr lang="en-US" baseline="-25000" dirty="0"/>
          </a:p>
        </p:txBody>
      </p:sp>
      <p:sp>
        <p:nvSpPr>
          <p:cNvPr id="34" name="Text Box 39"/>
          <p:cNvSpPr txBox="1">
            <a:spLocks noChangeArrowheads="1"/>
          </p:cNvSpPr>
          <p:nvPr/>
        </p:nvSpPr>
        <p:spPr bwMode="auto">
          <a:xfrm>
            <a:off x="7010620" y="1566000"/>
            <a:ext cx="2223350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f</a:t>
            </a:r>
            <a:r>
              <a:rPr lang="en-US" baseline="-25000" dirty="0" smtClean="0"/>
              <a:t>NAD83</a:t>
            </a:r>
            <a:r>
              <a:rPr lang="en-US" dirty="0" smtClean="0"/>
              <a:t> – </a:t>
            </a:r>
            <a:r>
              <a:rPr lang="en-US" dirty="0" err="1" smtClean="0">
                <a:latin typeface="Symbol" panose="05050102010706020507" pitchFamily="18" charset="2"/>
              </a:rPr>
              <a:t>f</a:t>
            </a:r>
            <a:r>
              <a:rPr lang="en-US" baseline="-25000" dirty="0" err="1" smtClean="0"/>
              <a:t>IGSxx</a:t>
            </a:r>
            <a:r>
              <a:rPr lang="en-US" baseline="-25000" dirty="0" smtClean="0"/>
              <a:t> </a:t>
            </a:r>
          </a:p>
          <a:p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baseline="-25000" dirty="0" smtClean="0"/>
              <a:t>NAD83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 smtClean="0">
                <a:latin typeface="Symbol" panose="05050102010706020507" pitchFamily="18" charset="2"/>
              </a:rPr>
              <a:t>l</a:t>
            </a:r>
            <a:r>
              <a:rPr lang="en-US" baseline="-25000" dirty="0" err="1" smtClean="0"/>
              <a:t>IGSxx</a:t>
            </a:r>
            <a:r>
              <a:rPr lang="en-US" baseline="-25000" dirty="0" smtClean="0"/>
              <a:t> </a:t>
            </a:r>
            <a:endParaRPr lang="en-US" baseline="-25000" dirty="0"/>
          </a:p>
          <a:p>
            <a:r>
              <a:rPr lang="en-US" dirty="0"/>
              <a:t>h</a:t>
            </a:r>
            <a:r>
              <a:rPr lang="en-US" baseline="-25000" dirty="0"/>
              <a:t>NAD83</a:t>
            </a:r>
            <a:r>
              <a:rPr lang="en-US" dirty="0"/>
              <a:t> –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IGSxx</a:t>
            </a:r>
            <a:r>
              <a:rPr lang="en-US" baseline="-25000" dirty="0" smtClean="0"/>
              <a:t> </a:t>
            </a:r>
            <a:endParaRPr lang="en-US" baseline="-25000" dirty="0"/>
          </a:p>
          <a:p>
            <a:r>
              <a:rPr lang="en-US" dirty="0" smtClean="0"/>
              <a:t>      all vary </a:t>
            </a:r>
            <a:endParaRPr lang="en-US" dirty="0"/>
          </a:p>
          <a:p>
            <a:r>
              <a:rPr lang="en-US" dirty="0"/>
              <a:t>smoothly by latitude </a:t>
            </a:r>
          </a:p>
          <a:p>
            <a:r>
              <a:rPr lang="en-US" dirty="0"/>
              <a:t>and </a:t>
            </a:r>
            <a:r>
              <a:rPr lang="en-US" dirty="0" smtClean="0"/>
              <a:t>longitude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70572" y="4200824"/>
            <a:ext cx="1018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same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GRS-80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ellipsoid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6" name="Straight Arrow Connector 5"/>
          <p:cNvCxnSpPr>
            <a:stCxn id="2" idx="0"/>
          </p:cNvCxnSpPr>
          <p:nvPr/>
        </p:nvCxnSpPr>
        <p:spPr>
          <a:xfrm flipV="1">
            <a:off x="7679686" y="3883888"/>
            <a:ext cx="207014" cy="3169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" idx="1"/>
          </p:cNvCxnSpPr>
          <p:nvPr/>
        </p:nvCxnSpPr>
        <p:spPr>
          <a:xfrm flipH="1">
            <a:off x="6840359" y="4662489"/>
            <a:ext cx="330213" cy="571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38100" y="0"/>
            <a:ext cx="8458200" cy="1143000"/>
          </a:xfrm>
        </p:spPr>
        <p:txBody>
          <a:bodyPr/>
          <a:lstStyle/>
          <a:p>
            <a:r>
              <a:rPr lang="en-US" sz="4000" dirty="0" smtClean="0"/>
              <a:t>NAD 83’s non-</a:t>
            </a:r>
            <a:r>
              <a:rPr lang="en-US" sz="4000" dirty="0" err="1" smtClean="0"/>
              <a:t>geocentricity</a:t>
            </a:r>
            <a:endParaRPr lang="en-US" sz="4000" dirty="0"/>
          </a:p>
        </p:txBody>
      </p:sp>
      <p:sp>
        <p:nvSpPr>
          <p:cNvPr id="43" name="Rectangle 42"/>
          <p:cNvSpPr/>
          <p:nvPr/>
        </p:nvSpPr>
        <p:spPr>
          <a:xfrm>
            <a:off x="6938411" y="1641475"/>
            <a:ext cx="2205589" cy="1603375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66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Fixed-Epoch Transformation </a:t>
            </a:r>
            <a:br>
              <a:rPr lang="en-US" dirty="0" smtClean="0"/>
            </a:br>
            <a:r>
              <a:rPr lang="en-US" dirty="0" smtClean="0"/>
              <a:t>NAD 83 to “2022”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8300"/>
            <a:ext cx="3619500" cy="258639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46" y="1628775"/>
            <a:ext cx="3718454" cy="2657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4" y="4530809"/>
            <a:ext cx="2089785" cy="1519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55" y="4516828"/>
            <a:ext cx="2108835" cy="1533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09"/>
            <a:ext cx="2089607" cy="151942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61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6837"/>
            <a:ext cx="6096000" cy="4124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PRMI (Puerto Rico)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Oval 2"/>
          <p:cNvSpPr/>
          <p:nvPr/>
        </p:nvSpPr>
        <p:spPr>
          <a:xfrm>
            <a:off x="4689761" y="3169530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0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Replacing the NAD 83’s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u="sng" dirty="0" smtClean="0"/>
              <a:t>Three</a:t>
            </a:r>
            <a:r>
              <a:rPr lang="en-US" sz="2800" dirty="0" smtClean="0"/>
              <a:t> plate-(</a:t>
            </a:r>
            <a:r>
              <a:rPr lang="en-US" sz="2800" i="1" dirty="0" smtClean="0">
                <a:solidFill>
                  <a:srgbClr val="FF0000"/>
                </a:solidFill>
              </a:rPr>
              <a:t>pseudo</a:t>
            </a:r>
            <a:r>
              <a:rPr lang="en-US" sz="2800" dirty="0" smtClean="0"/>
              <a:t>)fixed frames will be replaced with </a:t>
            </a:r>
            <a:r>
              <a:rPr lang="en-US" sz="2800" u="sng" dirty="0" smtClean="0"/>
              <a:t>four</a:t>
            </a:r>
            <a:r>
              <a:rPr lang="en-US" sz="2800" dirty="0" smtClean="0"/>
              <a:t> </a:t>
            </a:r>
            <a:r>
              <a:rPr lang="en-US" sz="2800" i="1" dirty="0" smtClean="0"/>
              <a:t>plate-fixed</a:t>
            </a:r>
            <a:r>
              <a:rPr lang="en-US" sz="2800" dirty="0" smtClean="0"/>
              <a:t> reference frames</a:t>
            </a:r>
          </a:p>
          <a:p>
            <a:pPr lvl="1"/>
            <a:r>
              <a:rPr lang="en-US" sz="2400" dirty="0" smtClean="0"/>
              <a:t>N. Amer., Pacific, Mariana, Caribbean(new!)</a:t>
            </a:r>
          </a:p>
          <a:p>
            <a:r>
              <a:rPr lang="en-US" sz="2800" dirty="0"/>
              <a:t>Remove long-standing non-</a:t>
            </a:r>
            <a:r>
              <a:rPr lang="en-US" sz="2800" dirty="0" err="1"/>
              <a:t>geocentricity</a:t>
            </a:r>
            <a:r>
              <a:rPr lang="en-US" sz="2800" dirty="0"/>
              <a:t> of NAD 83 </a:t>
            </a:r>
            <a:r>
              <a:rPr lang="en-US" sz="2800" dirty="0" smtClean="0"/>
              <a:t>frames</a:t>
            </a:r>
            <a:endParaRPr lang="en-US" sz="2400" dirty="0"/>
          </a:p>
          <a:p>
            <a:r>
              <a:rPr lang="en-US" sz="2800" dirty="0" smtClean="0"/>
              <a:t>All four : identical to </a:t>
            </a:r>
            <a:r>
              <a:rPr lang="en-US" sz="2800" dirty="0" err="1" smtClean="0"/>
              <a:t>IGSxx</a:t>
            </a:r>
            <a:r>
              <a:rPr lang="en-US" sz="2800" dirty="0" smtClean="0"/>
              <a:t> at a TBD epoch</a:t>
            </a:r>
          </a:p>
          <a:p>
            <a:pPr lvl="1"/>
            <a:r>
              <a:rPr lang="en-US" sz="2400" dirty="0" smtClean="0"/>
              <a:t>2020.00?</a:t>
            </a:r>
          </a:p>
          <a:p>
            <a:r>
              <a:rPr lang="en-US" sz="2800" dirty="0" smtClean="0"/>
              <a:t>All four : differ from </a:t>
            </a:r>
            <a:r>
              <a:rPr lang="en-US" sz="2800" dirty="0" err="1" smtClean="0"/>
              <a:t>IGSxx</a:t>
            </a:r>
            <a:r>
              <a:rPr lang="en-US" sz="2800" dirty="0" smtClean="0"/>
              <a:t> by plate rotation only</a:t>
            </a:r>
          </a:p>
          <a:p>
            <a:pPr lvl="1"/>
            <a:r>
              <a:rPr lang="en-US" sz="2400" dirty="0" smtClean="0"/>
              <a:t>Updated Euler Pole determination for rigid plate only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7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PRMI (Puerto Rico)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70883"/>
            <a:ext cx="8229600" cy="421319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8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PRMI (Puerto Rico)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8647"/>
            <a:ext cx="8229600" cy="42176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6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PRMI (Puerto Rico)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8647"/>
            <a:ext cx="8229600" cy="42176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0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6837"/>
            <a:ext cx="6096000" cy="4124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BRW1 (N. Alaska)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Oval 2"/>
          <p:cNvSpPr/>
          <p:nvPr/>
        </p:nvSpPr>
        <p:spPr>
          <a:xfrm>
            <a:off x="3309848" y="1798941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6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BRW1 (N. Alaska)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70883"/>
            <a:ext cx="8229600" cy="421319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4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BRW1 (N. Alaska)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8647"/>
            <a:ext cx="8229600" cy="42176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9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BRW1 (N. Alaska)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8647"/>
            <a:ext cx="8229600" cy="42176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9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6837"/>
            <a:ext cx="6096000" cy="4124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KOD6 (S. Alaska)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Oval 2"/>
          <p:cNvSpPr/>
          <p:nvPr/>
        </p:nvSpPr>
        <p:spPr>
          <a:xfrm>
            <a:off x="3343098" y="2272766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3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KOD6 (S. Alaska)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70883"/>
            <a:ext cx="8229600" cy="421319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58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9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KOD6 (S. Alaska)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8647"/>
            <a:ext cx="8229600" cy="42176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59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2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790"/>
            <a:ext cx="8229600" cy="4297363"/>
          </a:xfrm>
        </p:spPr>
        <p:txBody>
          <a:bodyPr/>
          <a:lstStyle/>
          <a:p>
            <a:r>
              <a:rPr lang="en-US" dirty="0" smtClean="0"/>
              <a:t>All are </a:t>
            </a:r>
            <a:r>
              <a:rPr lang="en-US" u="sng" dirty="0" smtClean="0"/>
              <a:t>global</a:t>
            </a:r>
            <a:r>
              <a:rPr lang="en-US" dirty="0" smtClean="0"/>
              <a:t> frames (no “boundary”)</a:t>
            </a:r>
          </a:p>
          <a:p>
            <a:pPr lvl="1"/>
            <a:r>
              <a:rPr lang="en-US" dirty="0" smtClean="0"/>
              <a:t>This was true for the NAD 83’s also, BTW</a:t>
            </a:r>
          </a:p>
          <a:p>
            <a:pPr lvl="1"/>
            <a:r>
              <a:rPr lang="en-US" dirty="0" smtClean="0"/>
              <a:t>But </a:t>
            </a:r>
            <a:r>
              <a:rPr lang="en-US" u="sng" dirty="0" smtClean="0"/>
              <a:t>each frame will rotate with one tectonic plate</a:t>
            </a:r>
          </a:p>
          <a:p>
            <a:pPr lvl="2"/>
            <a:r>
              <a:rPr lang="en-US" dirty="0" smtClean="0"/>
              <a:t>Put another way:  “</a:t>
            </a:r>
            <a:r>
              <a:rPr lang="en-US" b="1" i="1" dirty="0" smtClean="0"/>
              <a:t>The frame rotates so your coordinates don’t have to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All will have an Intra-Frame Velocity Model</a:t>
            </a:r>
          </a:p>
          <a:p>
            <a:pPr lvl="1"/>
            <a:r>
              <a:rPr lang="en-US" dirty="0" smtClean="0"/>
              <a:t>To capture any motions outside of tectonic rotation</a:t>
            </a:r>
          </a:p>
          <a:p>
            <a:pPr lvl="2"/>
            <a:r>
              <a:rPr lang="en-US" i="1" u="sng" dirty="0" smtClean="0"/>
              <a:t>Residual</a:t>
            </a:r>
            <a:r>
              <a:rPr lang="en-US" dirty="0" smtClean="0"/>
              <a:t> horizontal motions</a:t>
            </a:r>
          </a:p>
          <a:p>
            <a:pPr lvl="2"/>
            <a:r>
              <a:rPr lang="en-US" i="1" u="sng" dirty="0" smtClean="0"/>
              <a:t>All</a:t>
            </a:r>
            <a:r>
              <a:rPr lang="en-US" dirty="0" smtClean="0"/>
              <a:t> vertical (ellipsoid height) motions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KOD6 (S. Alaska)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8647"/>
            <a:ext cx="8229600" cy="42176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60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8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6837"/>
            <a:ext cx="6096000" cy="4124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KOK5 (Hawaii)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Oval 2"/>
          <p:cNvSpPr/>
          <p:nvPr/>
        </p:nvSpPr>
        <p:spPr>
          <a:xfrm>
            <a:off x="3222567" y="3100647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61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KOK5 (Hawaii)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70883"/>
            <a:ext cx="8229600" cy="421319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KOK5 (Hawaii)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8647"/>
            <a:ext cx="8229600" cy="42176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63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KOK5 (Hawaii)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8647"/>
            <a:ext cx="8229600" cy="42176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7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6837"/>
            <a:ext cx="6096000" cy="4124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ASPA (Am. Samoa)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Oval 2"/>
          <p:cNvSpPr/>
          <p:nvPr/>
        </p:nvSpPr>
        <p:spPr>
          <a:xfrm>
            <a:off x="3131127" y="3703954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65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3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ASPA (Am. Samoa)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78" y="1828800"/>
            <a:ext cx="3901444" cy="42973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Oval 5"/>
          <p:cNvSpPr/>
          <p:nvPr/>
        </p:nvSpPr>
        <p:spPr>
          <a:xfrm>
            <a:off x="5866014" y="2074659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66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1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ASPA (Am. Samoa)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14607"/>
            <a:ext cx="8229600" cy="412574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67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ASPA (Am. Samoa)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12417"/>
            <a:ext cx="8229600" cy="41301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68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9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ASPA (Am. Samoa)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12417"/>
            <a:ext cx="8229600" cy="41301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69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079322" y="2310505"/>
            <a:ext cx="736429" cy="914399"/>
            <a:chOff x="1121342" y="1414914"/>
            <a:chExt cx="1155032" cy="1434164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1501541" y="1414914"/>
              <a:ext cx="9625" cy="9721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524000" y="2385462"/>
              <a:ext cx="752374" cy="16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1121342" y="2385462"/>
              <a:ext cx="412283" cy="4636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7337064" y="2310505"/>
            <a:ext cx="736429" cy="914399"/>
            <a:chOff x="1121342" y="1414914"/>
            <a:chExt cx="1155032" cy="1434164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1501541" y="1414914"/>
              <a:ext cx="9625" cy="9721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524000" y="2385462"/>
              <a:ext cx="752374" cy="16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1121342" y="2385462"/>
              <a:ext cx="412283" cy="4636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821580" y="2310505"/>
            <a:ext cx="736429" cy="914399"/>
            <a:chOff x="1121342" y="1414914"/>
            <a:chExt cx="1155032" cy="1434164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1501541" y="1414914"/>
              <a:ext cx="9625" cy="9721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524000" y="2385462"/>
              <a:ext cx="752374" cy="16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1121342" y="2385462"/>
              <a:ext cx="412283" cy="4636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7309156" y="406381"/>
            <a:ext cx="742945" cy="914399"/>
            <a:chOff x="7371248" y="706156"/>
            <a:chExt cx="742945" cy="914399"/>
          </a:xfrm>
        </p:grpSpPr>
        <p:sp>
          <p:nvSpPr>
            <p:cNvPr id="58" name="Arc 57"/>
            <p:cNvSpPr/>
            <p:nvPr/>
          </p:nvSpPr>
          <p:spPr>
            <a:xfrm rot="11572551">
              <a:off x="7502988" y="1460828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Arc 56"/>
            <p:cNvSpPr/>
            <p:nvPr/>
          </p:nvSpPr>
          <p:spPr>
            <a:xfrm rot="3677880">
              <a:off x="7789245" y="1168101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Arc 53"/>
            <p:cNvSpPr/>
            <p:nvPr/>
          </p:nvSpPr>
          <p:spPr>
            <a:xfrm rot="19861229">
              <a:off x="7371248" y="919410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/>
            <p:cNvGrpSpPr/>
            <p:nvPr/>
          </p:nvGrpSpPr>
          <p:grpSpPr>
            <a:xfrm rot="20128352">
              <a:off x="7377764" y="706156"/>
              <a:ext cx="736429" cy="914399"/>
              <a:chOff x="1121342" y="1414914"/>
              <a:chExt cx="1155032" cy="1434164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H="1" flipV="1">
                <a:off x="1501541" y="1414914"/>
                <a:ext cx="9625" cy="97215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1524000" y="2385462"/>
                <a:ext cx="752374" cy="16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1121342" y="2385462"/>
                <a:ext cx="412283" cy="46361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2" name="Group 131"/>
          <p:cNvGrpSpPr/>
          <p:nvPr/>
        </p:nvGrpSpPr>
        <p:grpSpPr>
          <a:xfrm>
            <a:off x="7359245" y="1381680"/>
            <a:ext cx="815945" cy="914399"/>
            <a:chOff x="7393429" y="1766248"/>
            <a:chExt cx="815945" cy="914399"/>
          </a:xfrm>
        </p:grpSpPr>
        <p:grpSp>
          <p:nvGrpSpPr>
            <p:cNvPr id="131" name="Group 130"/>
            <p:cNvGrpSpPr/>
            <p:nvPr/>
          </p:nvGrpSpPr>
          <p:grpSpPr>
            <a:xfrm>
              <a:off x="7393429" y="1898757"/>
              <a:ext cx="702510" cy="731334"/>
              <a:chOff x="7393429" y="1898757"/>
              <a:chExt cx="702510" cy="731334"/>
            </a:xfrm>
          </p:grpSpPr>
          <p:sp>
            <p:nvSpPr>
              <p:cNvPr id="70" name="Arc 69"/>
              <p:cNvSpPr/>
              <p:nvPr/>
            </p:nvSpPr>
            <p:spPr>
              <a:xfrm rot="15646121">
                <a:off x="7294893" y="2224569"/>
                <a:ext cx="349011" cy="151940"/>
              </a:xfrm>
              <a:prstGeom prst="arc">
                <a:avLst>
                  <a:gd name="adj1" fmla="val 8100893"/>
                  <a:gd name="adj2" fmla="val 3741038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Arc 70"/>
              <p:cNvSpPr/>
              <p:nvPr/>
            </p:nvSpPr>
            <p:spPr>
              <a:xfrm rot="7751450">
                <a:off x="7673829" y="2379616"/>
                <a:ext cx="349011" cy="151940"/>
              </a:xfrm>
              <a:prstGeom prst="arc">
                <a:avLst>
                  <a:gd name="adj1" fmla="val 8100893"/>
                  <a:gd name="adj2" fmla="val 3741038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Arc 71"/>
              <p:cNvSpPr/>
              <p:nvPr/>
            </p:nvSpPr>
            <p:spPr>
              <a:xfrm rot="2334799">
                <a:off x="7746928" y="1898757"/>
                <a:ext cx="349011" cy="151940"/>
              </a:xfrm>
              <a:prstGeom prst="arc">
                <a:avLst>
                  <a:gd name="adj1" fmla="val 8100893"/>
                  <a:gd name="adj2" fmla="val 3741038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 rot="2601922">
              <a:off x="7472945" y="1766248"/>
              <a:ext cx="736429" cy="914399"/>
              <a:chOff x="1121342" y="1414914"/>
              <a:chExt cx="1155032" cy="1434164"/>
            </a:xfrm>
          </p:grpSpPr>
          <p:cxnSp>
            <p:nvCxnSpPr>
              <p:cNvPr id="74" name="Straight Arrow Connector 73"/>
              <p:cNvCxnSpPr/>
              <p:nvPr/>
            </p:nvCxnSpPr>
            <p:spPr>
              <a:xfrm flipH="1" flipV="1">
                <a:off x="1501541" y="1414914"/>
                <a:ext cx="9625" cy="972151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>
                <a:off x="1524000" y="2385462"/>
                <a:ext cx="752374" cy="1603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flipH="1">
                <a:off x="1121342" y="2385462"/>
                <a:ext cx="412283" cy="463616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0" name="Group 129"/>
          <p:cNvGrpSpPr/>
          <p:nvPr/>
        </p:nvGrpSpPr>
        <p:grpSpPr>
          <a:xfrm>
            <a:off x="7354872" y="3541520"/>
            <a:ext cx="736429" cy="914399"/>
            <a:chOff x="7411905" y="3894222"/>
            <a:chExt cx="736429" cy="914399"/>
          </a:xfrm>
        </p:grpSpPr>
        <p:sp>
          <p:nvSpPr>
            <p:cNvPr id="78" name="Arc 77"/>
            <p:cNvSpPr/>
            <p:nvPr/>
          </p:nvSpPr>
          <p:spPr>
            <a:xfrm rot="12598319">
              <a:off x="7430372" y="4612259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Arc 78"/>
            <p:cNvSpPr/>
            <p:nvPr/>
          </p:nvSpPr>
          <p:spPr>
            <a:xfrm rot="4703648">
              <a:off x="7790035" y="4416620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Arc 79"/>
            <p:cNvSpPr/>
            <p:nvPr/>
          </p:nvSpPr>
          <p:spPr>
            <a:xfrm rot="20886997">
              <a:off x="7463617" y="4056037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1" name="Group 80"/>
            <p:cNvGrpSpPr/>
            <p:nvPr/>
          </p:nvGrpSpPr>
          <p:grpSpPr>
            <a:xfrm rot="21154120">
              <a:off x="7411905" y="3894222"/>
              <a:ext cx="736429" cy="914399"/>
              <a:chOff x="1121342" y="1414914"/>
              <a:chExt cx="1155032" cy="1434164"/>
            </a:xfrm>
          </p:grpSpPr>
          <p:cxnSp>
            <p:nvCxnSpPr>
              <p:cNvPr id="82" name="Straight Arrow Connector 81"/>
              <p:cNvCxnSpPr/>
              <p:nvPr/>
            </p:nvCxnSpPr>
            <p:spPr>
              <a:xfrm flipH="1" flipV="1">
                <a:off x="1501541" y="1414914"/>
                <a:ext cx="9625" cy="972151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1524000" y="2385462"/>
                <a:ext cx="752374" cy="1603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 flipH="1">
                <a:off x="1121342" y="2385462"/>
                <a:ext cx="412283" cy="463616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/>
          <p:cNvGrpSpPr/>
          <p:nvPr/>
        </p:nvGrpSpPr>
        <p:grpSpPr>
          <a:xfrm>
            <a:off x="7444458" y="4890332"/>
            <a:ext cx="914399" cy="762607"/>
            <a:chOff x="7410197" y="5159828"/>
            <a:chExt cx="914399" cy="762607"/>
          </a:xfrm>
        </p:grpSpPr>
        <p:sp>
          <p:nvSpPr>
            <p:cNvPr id="86" name="Arc 85"/>
            <p:cNvSpPr/>
            <p:nvPr/>
          </p:nvSpPr>
          <p:spPr>
            <a:xfrm rot="16535990">
              <a:off x="7313782" y="5457613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Arc 86"/>
            <p:cNvSpPr/>
            <p:nvPr/>
          </p:nvSpPr>
          <p:spPr>
            <a:xfrm rot="8641319">
              <a:off x="7640406" y="5704491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Arc 87"/>
            <p:cNvSpPr/>
            <p:nvPr/>
          </p:nvSpPr>
          <p:spPr>
            <a:xfrm rot="3224668">
              <a:off x="7834155" y="5258364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 88"/>
            <p:cNvGrpSpPr/>
            <p:nvPr/>
          </p:nvGrpSpPr>
          <p:grpSpPr>
            <a:xfrm rot="3491791">
              <a:off x="7499182" y="5097021"/>
              <a:ext cx="736429" cy="914399"/>
              <a:chOff x="1121342" y="1414914"/>
              <a:chExt cx="1155032" cy="1434164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 flipH="1" flipV="1">
                <a:off x="1501541" y="1414914"/>
                <a:ext cx="9625" cy="972151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>
                <a:off x="1524000" y="2385462"/>
                <a:ext cx="752374" cy="1603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 flipH="1">
                <a:off x="1121342" y="2385462"/>
                <a:ext cx="412283" cy="463616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8" name="Group 127"/>
          <p:cNvGrpSpPr/>
          <p:nvPr/>
        </p:nvGrpSpPr>
        <p:grpSpPr>
          <a:xfrm>
            <a:off x="668266" y="347055"/>
            <a:ext cx="914399" cy="796477"/>
            <a:chOff x="496895" y="563162"/>
            <a:chExt cx="914399" cy="796477"/>
          </a:xfrm>
        </p:grpSpPr>
        <p:grpSp>
          <p:nvGrpSpPr>
            <p:cNvPr id="127" name="Group 126"/>
            <p:cNvGrpSpPr/>
            <p:nvPr/>
          </p:nvGrpSpPr>
          <p:grpSpPr>
            <a:xfrm>
              <a:off x="619135" y="721803"/>
              <a:ext cx="736684" cy="637836"/>
              <a:chOff x="619135" y="721803"/>
              <a:chExt cx="736684" cy="637836"/>
            </a:xfrm>
          </p:grpSpPr>
          <p:sp>
            <p:nvSpPr>
              <p:cNvPr id="94" name="Arc 93"/>
              <p:cNvSpPr/>
              <p:nvPr/>
            </p:nvSpPr>
            <p:spPr>
              <a:xfrm rot="9635543">
                <a:off x="921150" y="1207699"/>
                <a:ext cx="349011" cy="151940"/>
              </a:xfrm>
              <a:prstGeom prst="arc">
                <a:avLst>
                  <a:gd name="adj1" fmla="val 8100893"/>
                  <a:gd name="adj2" fmla="val 3741038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Arc 94"/>
              <p:cNvSpPr/>
              <p:nvPr/>
            </p:nvSpPr>
            <p:spPr>
              <a:xfrm rot="1740872">
                <a:off x="1006808" y="807331"/>
                <a:ext cx="349011" cy="151940"/>
              </a:xfrm>
              <a:prstGeom prst="arc">
                <a:avLst>
                  <a:gd name="adj1" fmla="val 8100893"/>
                  <a:gd name="adj2" fmla="val 3741038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Arc 95"/>
              <p:cNvSpPr/>
              <p:nvPr/>
            </p:nvSpPr>
            <p:spPr>
              <a:xfrm rot="17924221">
                <a:off x="520599" y="820339"/>
                <a:ext cx="349011" cy="151940"/>
              </a:xfrm>
              <a:prstGeom prst="arc">
                <a:avLst>
                  <a:gd name="adj1" fmla="val 8100893"/>
                  <a:gd name="adj2" fmla="val 3741038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 rot="18191344">
              <a:off x="585880" y="474177"/>
              <a:ext cx="736429" cy="914399"/>
              <a:chOff x="1121342" y="1414914"/>
              <a:chExt cx="1155032" cy="1434164"/>
            </a:xfrm>
          </p:grpSpPr>
          <p:cxnSp>
            <p:nvCxnSpPr>
              <p:cNvPr id="98" name="Straight Arrow Connector 97"/>
              <p:cNvCxnSpPr/>
              <p:nvPr/>
            </p:nvCxnSpPr>
            <p:spPr>
              <a:xfrm flipH="1" flipV="1">
                <a:off x="1501541" y="1414914"/>
                <a:ext cx="9625" cy="972151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>
              <a:xfrm>
                <a:off x="1524000" y="2385462"/>
                <a:ext cx="752374" cy="1603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1121342" y="2385462"/>
                <a:ext cx="412283" cy="463616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6" name="Group 125"/>
          <p:cNvGrpSpPr/>
          <p:nvPr/>
        </p:nvGrpSpPr>
        <p:grpSpPr>
          <a:xfrm>
            <a:off x="841974" y="1415700"/>
            <a:ext cx="753111" cy="914399"/>
            <a:chOff x="859822" y="1688520"/>
            <a:chExt cx="753111" cy="914399"/>
          </a:xfrm>
        </p:grpSpPr>
        <p:sp>
          <p:nvSpPr>
            <p:cNvPr id="102" name="Arc 101"/>
            <p:cNvSpPr/>
            <p:nvPr/>
          </p:nvSpPr>
          <p:spPr>
            <a:xfrm rot="14216412">
              <a:off x="761286" y="2290461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Arc 102"/>
            <p:cNvSpPr/>
            <p:nvPr/>
          </p:nvSpPr>
          <p:spPr>
            <a:xfrm rot="6321741">
              <a:off x="1170560" y="2279201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Arc 103"/>
            <p:cNvSpPr/>
            <p:nvPr/>
          </p:nvSpPr>
          <p:spPr>
            <a:xfrm rot="905090">
              <a:off x="1043161" y="1809799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5" name="Group 104"/>
            <p:cNvGrpSpPr/>
            <p:nvPr/>
          </p:nvGrpSpPr>
          <p:grpSpPr>
            <a:xfrm rot="1172213">
              <a:off x="876504" y="1688520"/>
              <a:ext cx="736429" cy="914399"/>
              <a:chOff x="1121342" y="1414914"/>
              <a:chExt cx="1155032" cy="1434164"/>
            </a:xfrm>
          </p:grpSpPr>
          <p:cxnSp>
            <p:nvCxnSpPr>
              <p:cNvPr id="106" name="Straight Arrow Connector 105"/>
              <p:cNvCxnSpPr/>
              <p:nvPr/>
            </p:nvCxnSpPr>
            <p:spPr>
              <a:xfrm flipH="1" flipV="1">
                <a:off x="1501541" y="1414914"/>
                <a:ext cx="9625" cy="972151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>
                <a:off x="1524000" y="2385462"/>
                <a:ext cx="752374" cy="1603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 flipH="1">
                <a:off x="1121342" y="2385462"/>
                <a:ext cx="412283" cy="463616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5" name="Group 124"/>
          <p:cNvGrpSpPr/>
          <p:nvPr/>
        </p:nvGrpSpPr>
        <p:grpSpPr>
          <a:xfrm>
            <a:off x="768345" y="3210547"/>
            <a:ext cx="753580" cy="914399"/>
            <a:chOff x="903375" y="4077823"/>
            <a:chExt cx="753580" cy="914399"/>
          </a:xfrm>
        </p:grpSpPr>
        <p:sp>
          <p:nvSpPr>
            <p:cNvPr id="110" name="Arc 109"/>
            <p:cNvSpPr/>
            <p:nvPr/>
          </p:nvSpPr>
          <p:spPr>
            <a:xfrm rot="11345834">
              <a:off x="1070509" y="4836197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Arc 110"/>
            <p:cNvSpPr/>
            <p:nvPr/>
          </p:nvSpPr>
          <p:spPr>
            <a:xfrm rot="3451163">
              <a:off x="1336853" y="4525241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Arc 111"/>
            <p:cNvSpPr/>
            <p:nvPr/>
          </p:nvSpPr>
          <p:spPr>
            <a:xfrm rot="19634512">
              <a:off x="903375" y="4304638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3" name="Group 112"/>
            <p:cNvGrpSpPr/>
            <p:nvPr/>
          </p:nvGrpSpPr>
          <p:grpSpPr>
            <a:xfrm rot="19901635">
              <a:off x="920526" y="4077823"/>
              <a:ext cx="736429" cy="914399"/>
              <a:chOff x="1121342" y="1414914"/>
              <a:chExt cx="1155032" cy="1434164"/>
            </a:xfrm>
          </p:grpSpPr>
          <p:cxnSp>
            <p:nvCxnSpPr>
              <p:cNvPr id="114" name="Straight Arrow Connector 113"/>
              <p:cNvCxnSpPr/>
              <p:nvPr/>
            </p:nvCxnSpPr>
            <p:spPr>
              <a:xfrm flipH="1" flipV="1">
                <a:off x="1501541" y="1414914"/>
                <a:ext cx="9625" cy="972151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>
                <a:off x="1524000" y="2385462"/>
                <a:ext cx="752374" cy="1603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flipH="1">
                <a:off x="1121342" y="2385462"/>
                <a:ext cx="412283" cy="463616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/>
          <p:cNvGrpSpPr/>
          <p:nvPr/>
        </p:nvGrpSpPr>
        <p:grpSpPr>
          <a:xfrm rot="3666327">
            <a:off x="918931" y="4184086"/>
            <a:ext cx="742945" cy="914399"/>
            <a:chOff x="7371248" y="706156"/>
            <a:chExt cx="742945" cy="914399"/>
          </a:xfrm>
        </p:grpSpPr>
        <p:sp>
          <p:nvSpPr>
            <p:cNvPr id="118" name="Arc 117"/>
            <p:cNvSpPr/>
            <p:nvPr/>
          </p:nvSpPr>
          <p:spPr>
            <a:xfrm rot="11572551">
              <a:off x="7502988" y="1460828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Arc 118"/>
            <p:cNvSpPr/>
            <p:nvPr/>
          </p:nvSpPr>
          <p:spPr>
            <a:xfrm rot="3677880">
              <a:off x="7789245" y="1168101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Arc 119"/>
            <p:cNvSpPr/>
            <p:nvPr/>
          </p:nvSpPr>
          <p:spPr>
            <a:xfrm rot="19861229">
              <a:off x="7371248" y="919410"/>
              <a:ext cx="349011" cy="151940"/>
            </a:xfrm>
            <a:prstGeom prst="arc">
              <a:avLst>
                <a:gd name="adj1" fmla="val 8100893"/>
                <a:gd name="adj2" fmla="val 374103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1" name="Group 120"/>
            <p:cNvGrpSpPr/>
            <p:nvPr/>
          </p:nvGrpSpPr>
          <p:grpSpPr>
            <a:xfrm rot="20128352">
              <a:off x="7377764" y="706156"/>
              <a:ext cx="736429" cy="914399"/>
              <a:chOff x="1121342" y="1414914"/>
              <a:chExt cx="1155032" cy="1434164"/>
            </a:xfrm>
          </p:grpSpPr>
          <p:cxnSp>
            <p:nvCxnSpPr>
              <p:cNvPr id="122" name="Straight Arrow Connector 121"/>
              <p:cNvCxnSpPr/>
              <p:nvPr/>
            </p:nvCxnSpPr>
            <p:spPr>
              <a:xfrm flipH="1" flipV="1">
                <a:off x="1501541" y="1414914"/>
                <a:ext cx="9625" cy="97215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/>
              <p:cNvCxnSpPr/>
              <p:nvPr/>
            </p:nvCxnSpPr>
            <p:spPr>
              <a:xfrm>
                <a:off x="1524000" y="2385462"/>
                <a:ext cx="752374" cy="16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 flipH="1">
                <a:off x="1121342" y="2385462"/>
                <a:ext cx="412283" cy="46361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5" name="Group 134"/>
          <p:cNvGrpSpPr/>
          <p:nvPr/>
        </p:nvGrpSpPr>
        <p:grpSpPr>
          <a:xfrm>
            <a:off x="3315339" y="5166672"/>
            <a:ext cx="2334935" cy="1200329"/>
            <a:chOff x="3461047" y="3596271"/>
            <a:chExt cx="2334935" cy="1200329"/>
          </a:xfrm>
        </p:grpSpPr>
        <p:sp>
          <p:nvSpPr>
            <p:cNvPr id="133" name="TextBox 132"/>
            <p:cNvSpPr txBox="1"/>
            <p:nvPr/>
          </p:nvSpPr>
          <p:spPr>
            <a:xfrm>
              <a:off x="3461047" y="3596271"/>
              <a:ext cx="233493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 “t  ” when</a:t>
              </a:r>
            </a:p>
            <a:p>
              <a:r>
                <a:rPr lang="en-US" dirty="0" smtClean="0"/>
                <a:t>all four TRFs and the</a:t>
              </a:r>
            </a:p>
            <a:p>
              <a:r>
                <a:rPr lang="en-US" dirty="0" smtClean="0"/>
                <a:t>IGS are identical.</a:t>
              </a:r>
            </a:p>
            <a:p>
              <a:r>
                <a:rPr lang="en-US" dirty="0" smtClean="0"/>
                <a:t>(maybe 2020.0?) </a:t>
              </a:r>
              <a:endParaRPr lang="en-US" dirty="0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182369" y="373181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0</a:t>
              </a:r>
              <a:endParaRPr lang="en-US" sz="1200" dirty="0"/>
            </a:p>
          </p:txBody>
        </p:sp>
      </p:grpSp>
      <p:cxnSp>
        <p:nvCxnSpPr>
          <p:cNvPr id="137" name="Straight Arrow Connector 136"/>
          <p:cNvCxnSpPr/>
          <p:nvPr/>
        </p:nvCxnSpPr>
        <p:spPr>
          <a:xfrm>
            <a:off x="1744824" y="1054337"/>
            <a:ext cx="5572480" cy="4007509"/>
          </a:xfrm>
          <a:prstGeom prst="straightConnector1">
            <a:avLst/>
          </a:prstGeom>
          <a:ln>
            <a:solidFill>
              <a:srgbClr val="FFC000"/>
            </a:solidFill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8033913" y="5275144"/>
            <a:ext cx="986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MATRF2022</a:t>
            </a:r>
            <a:endParaRPr lang="en-US" sz="1100" b="1" dirty="0"/>
          </a:p>
        </p:txBody>
      </p:sp>
      <p:sp>
        <p:nvSpPr>
          <p:cNvPr id="140" name="TextBox 139"/>
          <p:cNvSpPr txBox="1"/>
          <p:nvPr/>
        </p:nvSpPr>
        <p:spPr>
          <a:xfrm>
            <a:off x="42114" y="797931"/>
            <a:ext cx="986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MATRF2022</a:t>
            </a:r>
            <a:endParaRPr lang="en-US" sz="1100" b="1" dirty="0"/>
          </a:p>
        </p:txBody>
      </p:sp>
      <p:sp>
        <p:nvSpPr>
          <p:cNvPr id="141" name="TextBox 140"/>
          <p:cNvSpPr txBox="1"/>
          <p:nvPr/>
        </p:nvSpPr>
        <p:spPr>
          <a:xfrm rot="2083102">
            <a:off x="5443465" y="4106710"/>
            <a:ext cx="18742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Rotation of Mariana Plate</a:t>
            </a:r>
            <a:endParaRPr lang="en-US" sz="1100" b="1" dirty="0"/>
          </a:p>
        </p:txBody>
      </p:sp>
      <p:grpSp>
        <p:nvGrpSpPr>
          <p:cNvPr id="148" name="Group 147"/>
          <p:cNvGrpSpPr/>
          <p:nvPr/>
        </p:nvGrpSpPr>
        <p:grpSpPr>
          <a:xfrm>
            <a:off x="7140033" y="5696844"/>
            <a:ext cx="1467068" cy="646331"/>
            <a:chOff x="7140033" y="5696844"/>
            <a:chExt cx="1467068" cy="646331"/>
          </a:xfrm>
        </p:grpSpPr>
        <p:sp>
          <p:nvSpPr>
            <p:cNvPr id="146" name="TextBox 145"/>
            <p:cNvSpPr txBox="1"/>
            <p:nvPr/>
          </p:nvSpPr>
          <p:spPr>
            <a:xfrm>
              <a:off x="7140033" y="5696844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t=t  + </a:t>
              </a:r>
              <a:r>
                <a:rPr lang="en-US" dirty="0" smtClean="0">
                  <a:latin typeface="Symbol" panose="05050102010706020507" pitchFamily="18" charset="2"/>
                </a:rPr>
                <a:t>D</a:t>
              </a:r>
              <a:r>
                <a:rPr lang="en-US" dirty="0" smtClean="0"/>
                <a:t>t</a:t>
              </a:r>
            </a:p>
            <a:p>
              <a:r>
                <a:rPr lang="en-US" dirty="0" smtClean="0"/>
                <a:t>(“the future”)</a:t>
              </a:r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7415477" y="584108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0</a:t>
              </a:r>
              <a:endParaRPr lang="en-US" sz="1200" dirty="0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561940" y="5700216"/>
            <a:ext cx="1313180" cy="646331"/>
            <a:chOff x="7134814" y="5826277"/>
            <a:chExt cx="1313180" cy="646331"/>
          </a:xfrm>
        </p:grpSpPr>
        <p:sp>
          <p:nvSpPr>
            <p:cNvPr id="150" name="TextBox 149"/>
            <p:cNvSpPr txBox="1"/>
            <p:nvPr/>
          </p:nvSpPr>
          <p:spPr>
            <a:xfrm>
              <a:off x="7134814" y="5826277"/>
              <a:ext cx="1313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t=t  - </a:t>
              </a:r>
              <a:r>
                <a:rPr lang="en-US" dirty="0" smtClean="0">
                  <a:latin typeface="Symbol" panose="05050102010706020507" pitchFamily="18" charset="2"/>
                </a:rPr>
                <a:t>D</a:t>
              </a:r>
              <a:r>
                <a:rPr lang="en-US" dirty="0" smtClean="0"/>
                <a:t>t</a:t>
              </a:r>
            </a:p>
            <a:p>
              <a:r>
                <a:rPr lang="en-US" dirty="0" smtClean="0"/>
                <a:t>(“the past”)</a:t>
              </a:r>
              <a:endParaRPr lang="en-US" dirty="0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7415477" y="596622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0</a:t>
              </a:r>
              <a:endParaRPr lang="en-US" sz="1200" dirty="0"/>
            </a:p>
          </p:txBody>
        </p:sp>
      </p:grpSp>
      <p:sp>
        <p:nvSpPr>
          <p:cNvPr id="152" name="TextBox 151"/>
          <p:cNvSpPr txBox="1"/>
          <p:nvPr/>
        </p:nvSpPr>
        <p:spPr>
          <a:xfrm>
            <a:off x="8117224" y="3943056"/>
            <a:ext cx="979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C</a:t>
            </a:r>
            <a:r>
              <a:rPr lang="en-US" sz="1100" b="1" dirty="0" smtClean="0"/>
              <a:t>ATRF2022</a:t>
            </a:r>
            <a:endParaRPr lang="en-US" sz="1100" b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3952" y="1632388"/>
            <a:ext cx="979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C</a:t>
            </a:r>
            <a:r>
              <a:rPr lang="en-US" sz="1100" b="1" dirty="0" smtClean="0"/>
              <a:t>ATRF2022</a:t>
            </a:r>
            <a:endParaRPr lang="en-US" sz="1100" b="1" dirty="0"/>
          </a:p>
        </p:txBody>
      </p:sp>
      <p:sp>
        <p:nvSpPr>
          <p:cNvPr id="154" name="Up Arrow 153"/>
          <p:cNvSpPr/>
          <p:nvPr/>
        </p:nvSpPr>
        <p:spPr>
          <a:xfrm>
            <a:off x="4159305" y="4183322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/>
          <p:cNvSpPr txBox="1"/>
          <p:nvPr/>
        </p:nvSpPr>
        <p:spPr>
          <a:xfrm>
            <a:off x="11973" y="4936858"/>
            <a:ext cx="979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NATRF2022</a:t>
            </a:r>
            <a:endParaRPr lang="en-US" sz="1100" b="1" dirty="0"/>
          </a:p>
        </p:txBody>
      </p:sp>
      <p:sp>
        <p:nvSpPr>
          <p:cNvPr id="156" name="TextBox 155"/>
          <p:cNvSpPr txBox="1"/>
          <p:nvPr/>
        </p:nvSpPr>
        <p:spPr>
          <a:xfrm>
            <a:off x="16288" y="3771822"/>
            <a:ext cx="9717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PATRF2022</a:t>
            </a:r>
            <a:endParaRPr lang="en-US" sz="1100" b="1" dirty="0"/>
          </a:p>
        </p:txBody>
      </p:sp>
      <p:sp>
        <p:nvSpPr>
          <p:cNvPr id="157" name="TextBox 156"/>
          <p:cNvSpPr txBox="1"/>
          <p:nvPr/>
        </p:nvSpPr>
        <p:spPr>
          <a:xfrm>
            <a:off x="8196922" y="547435"/>
            <a:ext cx="979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NATRF2022</a:t>
            </a:r>
            <a:endParaRPr lang="en-US" sz="1100" b="1" dirty="0"/>
          </a:p>
        </p:txBody>
      </p:sp>
      <p:sp>
        <p:nvSpPr>
          <p:cNvPr id="158" name="TextBox 157"/>
          <p:cNvSpPr txBox="1"/>
          <p:nvPr/>
        </p:nvSpPr>
        <p:spPr>
          <a:xfrm>
            <a:off x="8164862" y="1724536"/>
            <a:ext cx="9717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PATRF2022</a:t>
            </a:r>
            <a:endParaRPr lang="en-US" sz="1100" b="1" dirty="0"/>
          </a:p>
        </p:txBody>
      </p:sp>
      <p:cxnSp>
        <p:nvCxnSpPr>
          <p:cNvPr id="159" name="Straight Arrow Connector 158"/>
          <p:cNvCxnSpPr/>
          <p:nvPr/>
        </p:nvCxnSpPr>
        <p:spPr>
          <a:xfrm>
            <a:off x="1650708" y="1887762"/>
            <a:ext cx="5702550" cy="2232946"/>
          </a:xfrm>
          <a:prstGeom prst="straightConnector1">
            <a:avLst/>
          </a:prstGeom>
          <a:ln>
            <a:solidFill>
              <a:srgbClr val="7030A0"/>
            </a:solidFill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 rot="1178512">
            <a:off x="5125880" y="3382526"/>
            <a:ext cx="20858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Rotation of Caribbean Plate</a:t>
            </a:r>
            <a:endParaRPr lang="en-US" sz="1100" b="1" dirty="0"/>
          </a:p>
        </p:txBody>
      </p:sp>
      <p:cxnSp>
        <p:nvCxnSpPr>
          <p:cNvPr id="164" name="Straight Arrow Connector 163"/>
          <p:cNvCxnSpPr/>
          <p:nvPr/>
        </p:nvCxnSpPr>
        <p:spPr>
          <a:xfrm>
            <a:off x="1767232" y="2888658"/>
            <a:ext cx="5550072" cy="75182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TextBox 167"/>
          <p:cNvSpPr txBox="1"/>
          <p:nvPr/>
        </p:nvSpPr>
        <p:spPr>
          <a:xfrm>
            <a:off x="5360098" y="2689189"/>
            <a:ext cx="20858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IGS frame through time</a:t>
            </a:r>
            <a:endParaRPr lang="en-US" sz="1100" b="1" dirty="0"/>
          </a:p>
        </p:txBody>
      </p:sp>
      <p:sp>
        <p:nvSpPr>
          <p:cNvPr id="169" name="TextBox 168"/>
          <p:cNvSpPr txBox="1"/>
          <p:nvPr/>
        </p:nvSpPr>
        <p:spPr>
          <a:xfrm>
            <a:off x="8121230" y="2770832"/>
            <a:ext cx="848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IGS frame</a:t>
            </a:r>
            <a:endParaRPr lang="en-US" sz="1100" b="1" dirty="0"/>
          </a:p>
        </p:txBody>
      </p:sp>
      <p:sp>
        <p:nvSpPr>
          <p:cNvPr id="170" name="TextBox 169"/>
          <p:cNvSpPr txBox="1"/>
          <p:nvPr/>
        </p:nvSpPr>
        <p:spPr>
          <a:xfrm>
            <a:off x="109806" y="2774220"/>
            <a:ext cx="848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IGS frame</a:t>
            </a:r>
            <a:endParaRPr lang="en-US" sz="1100" b="1" dirty="0"/>
          </a:p>
        </p:txBody>
      </p:sp>
      <p:cxnSp>
        <p:nvCxnSpPr>
          <p:cNvPr id="171" name="Straight Arrow Connector 170"/>
          <p:cNvCxnSpPr/>
          <p:nvPr/>
        </p:nvCxnSpPr>
        <p:spPr>
          <a:xfrm flipV="1">
            <a:off x="1626175" y="2011563"/>
            <a:ext cx="5518798" cy="1748167"/>
          </a:xfrm>
          <a:prstGeom prst="straightConnector1">
            <a:avLst/>
          </a:prstGeom>
          <a:ln>
            <a:solidFill>
              <a:srgbClr val="00B050"/>
            </a:solidFill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 rot="20468182">
            <a:off x="5179171" y="2045274"/>
            <a:ext cx="20858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Rotation of Pacific Plate</a:t>
            </a:r>
            <a:endParaRPr lang="en-US" sz="1100" b="1" dirty="0"/>
          </a:p>
        </p:txBody>
      </p:sp>
      <p:cxnSp>
        <p:nvCxnSpPr>
          <p:cNvPr id="174" name="Straight Arrow Connector 173"/>
          <p:cNvCxnSpPr/>
          <p:nvPr/>
        </p:nvCxnSpPr>
        <p:spPr>
          <a:xfrm flipV="1">
            <a:off x="1474321" y="1079696"/>
            <a:ext cx="5876218" cy="358196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 rot="19628250">
            <a:off x="4454985" y="1683542"/>
            <a:ext cx="27565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Rotation of North American Plate</a:t>
            </a:r>
            <a:endParaRPr lang="en-US" sz="1100" b="1" dirty="0"/>
          </a:p>
        </p:txBody>
      </p:sp>
      <p:sp>
        <p:nvSpPr>
          <p:cNvPr id="178" name="TextBox 177"/>
          <p:cNvSpPr txBox="1"/>
          <p:nvPr/>
        </p:nvSpPr>
        <p:spPr>
          <a:xfrm>
            <a:off x="2582285" y="452332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relation of five global reference</a:t>
            </a:r>
          </a:p>
          <a:p>
            <a:r>
              <a:rPr lang="en-US" dirty="0" smtClean="0"/>
              <a:t>frames through time.</a:t>
            </a:r>
            <a:endParaRPr lang="en-US" dirty="0"/>
          </a:p>
        </p:txBody>
      </p:sp>
      <p:sp>
        <p:nvSpPr>
          <p:cNvPr id="179" name="TextBox 178"/>
          <p:cNvSpPr txBox="1"/>
          <p:nvPr/>
        </p:nvSpPr>
        <p:spPr>
          <a:xfrm>
            <a:off x="3285508" y="1000911"/>
            <a:ext cx="1747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Rotations are not to scale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21811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0" grpId="0"/>
      <p:bldP spid="141" grpId="0"/>
      <p:bldP spid="152" grpId="0"/>
      <p:bldP spid="153" grpId="0"/>
      <p:bldP spid="154" grpId="0" animBg="1"/>
      <p:bldP spid="155" grpId="0"/>
      <p:bldP spid="156" grpId="0"/>
      <p:bldP spid="157" grpId="0"/>
      <p:bldP spid="158" grpId="0"/>
      <p:bldP spid="160" grpId="0"/>
      <p:bldP spid="172" grpId="0"/>
      <p:bldP spid="17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Mariana rotation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Snay</a:t>
            </a:r>
            <a:r>
              <a:rPr lang="en-US" dirty="0" smtClean="0"/>
              <a:t> (2003) used only one CORS (“GUAM”) to determine the Mariana rotation</a:t>
            </a:r>
          </a:p>
          <a:p>
            <a:pPr lvl="1"/>
            <a:r>
              <a:rPr lang="en-US" dirty="0" smtClean="0"/>
              <a:t>But 2 sites at a minimum are needed to uniquely determine a plate’s rotation</a:t>
            </a:r>
          </a:p>
          <a:p>
            <a:pPr lvl="2"/>
            <a:r>
              <a:rPr lang="en-US" dirty="0" smtClean="0"/>
              <a:t>“CNMI” (since decommissioned) was forced to equal “GUAM” to solve the problem</a:t>
            </a:r>
          </a:p>
          <a:p>
            <a:pPr lvl="2"/>
            <a:r>
              <a:rPr lang="en-US" dirty="0" smtClean="0"/>
              <a:t>Ill-posed, yet the values behave reasonably for GUAM. </a:t>
            </a:r>
          </a:p>
          <a:p>
            <a:pPr lvl="2"/>
            <a:r>
              <a:rPr lang="en-US" dirty="0" smtClean="0"/>
              <a:t>Less reasonable for newer CORS “CNMR”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70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1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6837"/>
            <a:ext cx="6096000" cy="4124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GUAM (Guam)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Oval 2"/>
          <p:cNvSpPr/>
          <p:nvPr/>
        </p:nvSpPr>
        <p:spPr>
          <a:xfrm>
            <a:off x="2324792" y="3205191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71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GUAM (Guam)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55" y="2134222"/>
            <a:ext cx="4727345" cy="35433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34221"/>
            <a:ext cx="3400425" cy="35433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1970116" y="2136371"/>
            <a:ext cx="1164392" cy="3541222"/>
          </a:xfrm>
          <a:custGeom>
            <a:avLst/>
            <a:gdLst>
              <a:gd name="connsiteX0" fmla="*/ 739833 w 1164392"/>
              <a:gd name="connsiteY0" fmla="*/ 0 h 3541222"/>
              <a:gd name="connsiteX1" fmla="*/ 831273 w 1164392"/>
              <a:gd name="connsiteY1" fmla="*/ 224444 h 3541222"/>
              <a:gd name="connsiteX2" fmla="*/ 997528 w 1164392"/>
              <a:gd name="connsiteY2" fmla="*/ 739833 h 3541222"/>
              <a:gd name="connsiteX3" fmla="*/ 1113906 w 1164392"/>
              <a:gd name="connsiteY3" fmla="*/ 1022465 h 3541222"/>
              <a:gd name="connsiteX4" fmla="*/ 1163782 w 1164392"/>
              <a:gd name="connsiteY4" fmla="*/ 1280160 h 3541222"/>
              <a:gd name="connsiteX5" fmla="*/ 1138844 w 1164392"/>
              <a:gd name="connsiteY5" fmla="*/ 1770611 h 3541222"/>
              <a:gd name="connsiteX6" fmla="*/ 1097280 w 1164392"/>
              <a:gd name="connsiteY6" fmla="*/ 2111433 h 3541222"/>
              <a:gd name="connsiteX7" fmla="*/ 1005840 w 1164392"/>
              <a:gd name="connsiteY7" fmla="*/ 2443942 h 3541222"/>
              <a:gd name="connsiteX8" fmla="*/ 731520 w 1164392"/>
              <a:gd name="connsiteY8" fmla="*/ 2926080 h 3541222"/>
              <a:gd name="connsiteX9" fmla="*/ 365760 w 1164392"/>
              <a:gd name="connsiteY9" fmla="*/ 3258589 h 3541222"/>
              <a:gd name="connsiteX10" fmla="*/ 0 w 1164392"/>
              <a:gd name="connsiteY10" fmla="*/ 3541222 h 354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4392" h="3541222">
                <a:moveTo>
                  <a:pt x="739833" y="0"/>
                </a:moveTo>
                <a:cubicBezTo>
                  <a:pt x="764078" y="50569"/>
                  <a:pt x="788324" y="101138"/>
                  <a:pt x="831273" y="224444"/>
                </a:cubicBezTo>
                <a:cubicBezTo>
                  <a:pt x="874222" y="347750"/>
                  <a:pt x="950423" y="606830"/>
                  <a:pt x="997528" y="739833"/>
                </a:cubicBezTo>
                <a:cubicBezTo>
                  <a:pt x="1044633" y="872836"/>
                  <a:pt x="1086197" y="932411"/>
                  <a:pt x="1113906" y="1022465"/>
                </a:cubicBezTo>
                <a:cubicBezTo>
                  <a:pt x="1141615" y="1112519"/>
                  <a:pt x="1159626" y="1155469"/>
                  <a:pt x="1163782" y="1280160"/>
                </a:cubicBezTo>
                <a:cubicBezTo>
                  <a:pt x="1167938" y="1404851"/>
                  <a:pt x="1149928" y="1632066"/>
                  <a:pt x="1138844" y="1770611"/>
                </a:cubicBezTo>
                <a:cubicBezTo>
                  <a:pt x="1127760" y="1909156"/>
                  <a:pt x="1119447" y="1999211"/>
                  <a:pt x="1097280" y="2111433"/>
                </a:cubicBezTo>
                <a:cubicBezTo>
                  <a:pt x="1075113" y="2223655"/>
                  <a:pt x="1066800" y="2308168"/>
                  <a:pt x="1005840" y="2443942"/>
                </a:cubicBezTo>
                <a:cubicBezTo>
                  <a:pt x="944880" y="2579716"/>
                  <a:pt x="838200" y="2790306"/>
                  <a:pt x="731520" y="2926080"/>
                </a:cubicBezTo>
                <a:cubicBezTo>
                  <a:pt x="624840" y="3061855"/>
                  <a:pt x="487680" y="3156065"/>
                  <a:pt x="365760" y="3258589"/>
                </a:cubicBezTo>
                <a:cubicBezTo>
                  <a:pt x="243840" y="3361113"/>
                  <a:pt x="121920" y="3451167"/>
                  <a:pt x="0" y="354122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412958" y="2128058"/>
            <a:ext cx="268910" cy="3549535"/>
          </a:xfrm>
          <a:custGeom>
            <a:avLst/>
            <a:gdLst>
              <a:gd name="connsiteX0" fmla="*/ 124897 w 268910"/>
              <a:gd name="connsiteY0" fmla="*/ 0 h 3549535"/>
              <a:gd name="connsiteX1" fmla="*/ 206 w 268910"/>
              <a:gd name="connsiteY1" fmla="*/ 465513 h 3549535"/>
              <a:gd name="connsiteX2" fmla="*/ 99958 w 268910"/>
              <a:gd name="connsiteY2" fmla="*/ 964277 h 3549535"/>
              <a:gd name="connsiteX3" fmla="*/ 266213 w 268910"/>
              <a:gd name="connsiteY3" fmla="*/ 1587731 h 3549535"/>
              <a:gd name="connsiteX4" fmla="*/ 191398 w 268910"/>
              <a:gd name="connsiteY4" fmla="*/ 2169622 h 3549535"/>
              <a:gd name="connsiteX5" fmla="*/ 41769 w 268910"/>
              <a:gd name="connsiteY5" fmla="*/ 2776451 h 3549535"/>
              <a:gd name="connsiteX6" fmla="*/ 25144 w 268910"/>
              <a:gd name="connsiteY6" fmla="*/ 3383280 h 3549535"/>
              <a:gd name="connsiteX7" fmla="*/ 241275 w 268910"/>
              <a:gd name="connsiteY7" fmla="*/ 3549535 h 354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910" h="3549535">
                <a:moveTo>
                  <a:pt x="124897" y="0"/>
                </a:moveTo>
                <a:cubicBezTo>
                  <a:pt x="64629" y="152400"/>
                  <a:pt x="4362" y="304800"/>
                  <a:pt x="206" y="465513"/>
                </a:cubicBezTo>
                <a:cubicBezTo>
                  <a:pt x="-3950" y="626226"/>
                  <a:pt x="55624" y="777241"/>
                  <a:pt x="99958" y="964277"/>
                </a:cubicBezTo>
                <a:cubicBezTo>
                  <a:pt x="144292" y="1151313"/>
                  <a:pt x="250973" y="1386840"/>
                  <a:pt x="266213" y="1587731"/>
                </a:cubicBezTo>
                <a:cubicBezTo>
                  <a:pt x="281453" y="1788622"/>
                  <a:pt x="228805" y="1971502"/>
                  <a:pt x="191398" y="2169622"/>
                </a:cubicBezTo>
                <a:cubicBezTo>
                  <a:pt x="153991" y="2367742"/>
                  <a:pt x="69478" y="2574175"/>
                  <a:pt x="41769" y="2776451"/>
                </a:cubicBezTo>
                <a:cubicBezTo>
                  <a:pt x="14060" y="2978727"/>
                  <a:pt x="-8107" y="3254433"/>
                  <a:pt x="25144" y="3383280"/>
                </a:cubicBezTo>
                <a:cubicBezTo>
                  <a:pt x="58395" y="3512127"/>
                  <a:pt x="149835" y="3530831"/>
                  <a:pt x="241275" y="354953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024676" y="5033990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398029" y="4186092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72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GUAM </a:t>
            </a:r>
            <a:r>
              <a:rPr lang="en-US" dirty="0"/>
              <a:t>(Guam)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14607"/>
            <a:ext cx="8229600" cy="412574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73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7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GUAM </a:t>
            </a:r>
            <a:r>
              <a:rPr lang="en-US" dirty="0"/>
              <a:t>(Guam)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12417"/>
            <a:ext cx="8229600" cy="41301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74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3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GUAM </a:t>
            </a:r>
            <a:r>
              <a:rPr lang="en-US" dirty="0"/>
              <a:t>(Guam)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12417"/>
            <a:ext cx="8229600" cy="41301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75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6837"/>
            <a:ext cx="6096000" cy="4124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CNMR (CNMI)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Oval 2"/>
          <p:cNvSpPr/>
          <p:nvPr/>
        </p:nvSpPr>
        <p:spPr>
          <a:xfrm>
            <a:off x="2341418" y="3188565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76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CNMR (CNMI)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55" y="2134222"/>
            <a:ext cx="4727345" cy="35433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34221"/>
            <a:ext cx="3400425" cy="35433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1970116" y="2136371"/>
            <a:ext cx="1164392" cy="3541222"/>
          </a:xfrm>
          <a:custGeom>
            <a:avLst/>
            <a:gdLst>
              <a:gd name="connsiteX0" fmla="*/ 739833 w 1164392"/>
              <a:gd name="connsiteY0" fmla="*/ 0 h 3541222"/>
              <a:gd name="connsiteX1" fmla="*/ 831273 w 1164392"/>
              <a:gd name="connsiteY1" fmla="*/ 224444 h 3541222"/>
              <a:gd name="connsiteX2" fmla="*/ 997528 w 1164392"/>
              <a:gd name="connsiteY2" fmla="*/ 739833 h 3541222"/>
              <a:gd name="connsiteX3" fmla="*/ 1113906 w 1164392"/>
              <a:gd name="connsiteY3" fmla="*/ 1022465 h 3541222"/>
              <a:gd name="connsiteX4" fmla="*/ 1163782 w 1164392"/>
              <a:gd name="connsiteY4" fmla="*/ 1280160 h 3541222"/>
              <a:gd name="connsiteX5" fmla="*/ 1138844 w 1164392"/>
              <a:gd name="connsiteY5" fmla="*/ 1770611 h 3541222"/>
              <a:gd name="connsiteX6" fmla="*/ 1097280 w 1164392"/>
              <a:gd name="connsiteY6" fmla="*/ 2111433 h 3541222"/>
              <a:gd name="connsiteX7" fmla="*/ 1005840 w 1164392"/>
              <a:gd name="connsiteY7" fmla="*/ 2443942 h 3541222"/>
              <a:gd name="connsiteX8" fmla="*/ 731520 w 1164392"/>
              <a:gd name="connsiteY8" fmla="*/ 2926080 h 3541222"/>
              <a:gd name="connsiteX9" fmla="*/ 365760 w 1164392"/>
              <a:gd name="connsiteY9" fmla="*/ 3258589 h 3541222"/>
              <a:gd name="connsiteX10" fmla="*/ 0 w 1164392"/>
              <a:gd name="connsiteY10" fmla="*/ 3541222 h 354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4392" h="3541222">
                <a:moveTo>
                  <a:pt x="739833" y="0"/>
                </a:moveTo>
                <a:cubicBezTo>
                  <a:pt x="764078" y="50569"/>
                  <a:pt x="788324" y="101138"/>
                  <a:pt x="831273" y="224444"/>
                </a:cubicBezTo>
                <a:cubicBezTo>
                  <a:pt x="874222" y="347750"/>
                  <a:pt x="950423" y="606830"/>
                  <a:pt x="997528" y="739833"/>
                </a:cubicBezTo>
                <a:cubicBezTo>
                  <a:pt x="1044633" y="872836"/>
                  <a:pt x="1086197" y="932411"/>
                  <a:pt x="1113906" y="1022465"/>
                </a:cubicBezTo>
                <a:cubicBezTo>
                  <a:pt x="1141615" y="1112519"/>
                  <a:pt x="1159626" y="1155469"/>
                  <a:pt x="1163782" y="1280160"/>
                </a:cubicBezTo>
                <a:cubicBezTo>
                  <a:pt x="1167938" y="1404851"/>
                  <a:pt x="1149928" y="1632066"/>
                  <a:pt x="1138844" y="1770611"/>
                </a:cubicBezTo>
                <a:cubicBezTo>
                  <a:pt x="1127760" y="1909156"/>
                  <a:pt x="1119447" y="1999211"/>
                  <a:pt x="1097280" y="2111433"/>
                </a:cubicBezTo>
                <a:cubicBezTo>
                  <a:pt x="1075113" y="2223655"/>
                  <a:pt x="1066800" y="2308168"/>
                  <a:pt x="1005840" y="2443942"/>
                </a:cubicBezTo>
                <a:cubicBezTo>
                  <a:pt x="944880" y="2579716"/>
                  <a:pt x="838200" y="2790306"/>
                  <a:pt x="731520" y="2926080"/>
                </a:cubicBezTo>
                <a:cubicBezTo>
                  <a:pt x="624840" y="3061855"/>
                  <a:pt x="487680" y="3156065"/>
                  <a:pt x="365760" y="3258589"/>
                </a:cubicBezTo>
                <a:cubicBezTo>
                  <a:pt x="243840" y="3361113"/>
                  <a:pt x="121920" y="3451167"/>
                  <a:pt x="0" y="354122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412958" y="2128058"/>
            <a:ext cx="268910" cy="3549535"/>
          </a:xfrm>
          <a:custGeom>
            <a:avLst/>
            <a:gdLst>
              <a:gd name="connsiteX0" fmla="*/ 124897 w 268910"/>
              <a:gd name="connsiteY0" fmla="*/ 0 h 3549535"/>
              <a:gd name="connsiteX1" fmla="*/ 206 w 268910"/>
              <a:gd name="connsiteY1" fmla="*/ 465513 h 3549535"/>
              <a:gd name="connsiteX2" fmla="*/ 99958 w 268910"/>
              <a:gd name="connsiteY2" fmla="*/ 964277 h 3549535"/>
              <a:gd name="connsiteX3" fmla="*/ 266213 w 268910"/>
              <a:gd name="connsiteY3" fmla="*/ 1587731 h 3549535"/>
              <a:gd name="connsiteX4" fmla="*/ 191398 w 268910"/>
              <a:gd name="connsiteY4" fmla="*/ 2169622 h 3549535"/>
              <a:gd name="connsiteX5" fmla="*/ 41769 w 268910"/>
              <a:gd name="connsiteY5" fmla="*/ 2776451 h 3549535"/>
              <a:gd name="connsiteX6" fmla="*/ 25144 w 268910"/>
              <a:gd name="connsiteY6" fmla="*/ 3383280 h 3549535"/>
              <a:gd name="connsiteX7" fmla="*/ 241275 w 268910"/>
              <a:gd name="connsiteY7" fmla="*/ 3549535 h 354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910" h="3549535">
                <a:moveTo>
                  <a:pt x="124897" y="0"/>
                </a:moveTo>
                <a:cubicBezTo>
                  <a:pt x="64629" y="152400"/>
                  <a:pt x="4362" y="304800"/>
                  <a:pt x="206" y="465513"/>
                </a:cubicBezTo>
                <a:cubicBezTo>
                  <a:pt x="-3950" y="626226"/>
                  <a:pt x="55624" y="777241"/>
                  <a:pt x="99958" y="964277"/>
                </a:cubicBezTo>
                <a:cubicBezTo>
                  <a:pt x="144292" y="1151313"/>
                  <a:pt x="250973" y="1386840"/>
                  <a:pt x="266213" y="1587731"/>
                </a:cubicBezTo>
                <a:cubicBezTo>
                  <a:pt x="281453" y="1788622"/>
                  <a:pt x="228805" y="1971502"/>
                  <a:pt x="191398" y="2169622"/>
                </a:cubicBezTo>
                <a:cubicBezTo>
                  <a:pt x="153991" y="2367742"/>
                  <a:pt x="69478" y="2574175"/>
                  <a:pt x="41769" y="2776451"/>
                </a:cubicBezTo>
                <a:cubicBezTo>
                  <a:pt x="14060" y="2978727"/>
                  <a:pt x="-8107" y="3254433"/>
                  <a:pt x="25144" y="3383280"/>
                </a:cubicBezTo>
                <a:cubicBezTo>
                  <a:pt x="58395" y="3512127"/>
                  <a:pt x="149835" y="3530831"/>
                  <a:pt x="241275" y="354953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382124" y="4393910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56218" y="4044776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77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CNMR (CNMI)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14607"/>
            <a:ext cx="8229600" cy="412574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78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6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CNMR (CNMI)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12417"/>
            <a:ext cx="8229600" cy="41301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79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2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257" y="1126156"/>
            <a:ext cx="6357486" cy="4297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does it mean to provide time-dependent coordinates in 5 </a:t>
            </a:r>
            <a:r>
              <a:rPr lang="en-US" dirty="0" smtClean="0"/>
              <a:t>frames?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01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CNMR (CNMI)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12417"/>
            <a:ext cx="8229600" cy="41301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80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3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26,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1" y="615750"/>
            <a:ext cx="4876800" cy="55342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76225" y="1323975"/>
            <a:ext cx="362150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frame will get 3 parameters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Euler Pole Latitude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Euler Pole Longitude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Rotation rate (radians / year)</a:t>
            </a:r>
          </a:p>
          <a:p>
            <a:endParaRPr lang="en-US" dirty="0"/>
          </a:p>
          <a:p>
            <a:r>
              <a:rPr lang="en-US" dirty="0" smtClean="0"/>
              <a:t>This will be used to compute</a:t>
            </a:r>
          </a:p>
          <a:p>
            <a:r>
              <a:rPr lang="en-US" dirty="0" smtClean="0"/>
              <a:t>time-dependent TRF2022 </a:t>
            </a:r>
          </a:p>
          <a:p>
            <a:r>
              <a:rPr lang="en-US" dirty="0" smtClean="0"/>
              <a:t>coordinates from time-dependent</a:t>
            </a:r>
          </a:p>
          <a:p>
            <a:r>
              <a:rPr lang="en-US" dirty="0" smtClean="0"/>
              <a:t>IGS coordinates.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55" y="3254441"/>
            <a:ext cx="8277420" cy="272778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45" name="TextBox 44"/>
          <p:cNvSpPr txBox="1"/>
          <p:nvPr/>
        </p:nvSpPr>
        <p:spPr>
          <a:xfrm>
            <a:off x="3104276" y="6454531"/>
            <a:ext cx="603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 </a:t>
            </a:r>
            <a:r>
              <a:rPr lang="en-US" b="1" dirty="0" smtClean="0">
                <a:solidFill>
                  <a:srgbClr val="008000"/>
                </a:solidFill>
              </a:rPr>
              <a:t>CORS </a:t>
            </a:r>
            <a:r>
              <a:rPr lang="en-US" b="1" dirty="0">
                <a:solidFill>
                  <a:srgbClr val="008000"/>
                </a:solidFill>
              </a:rPr>
              <a:t>best estimate of dh/</a:t>
            </a:r>
            <a:r>
              <a:rPr lang="en-US" b="1" dirty="0" err="1">
                <a:solidFill>
                  <a:srgbClr val="008000"/>
                </a:solidFill>
              </a:rPr>
              <a:t>dt</a:t>
            </a:r>
            <a:r>
              <a:rPr lang="en-US" b="1" dirty="0">
                <a:solidFill>
                  <a:srgbClr val="008000"/>
                </a:solidFill>
              </a:rPr>
              <a:t>:  </a:t>
            </a:r>
            <a:r>
              <a:rPr lang="en-US" b="1" dirty="0" smtClean="0">
                <a:solidFill>
                  <a:srgbClr val="008000"/>
                </a:solidFill>
              </a:rPr>
              <a:t>-2.2 </a:t>
            </a:r>
            <a:r>
              <a:rPr lang="en-US" b="1" dirty="0">
                <a:solidFill>
                  <a:srgbClr val="008000"/>
                </a:solidFill>
              </a:rPr>
              <a:t>mm / year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04276" y="6169580"/>
            <a:ext cx="603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NATRF2022 best estimate of dh/</a:t>
            </a:r>
            <a:r>
              <a:rPr lang="en-US" b="1" dirty="0" err="1"/>
              <a:t>dt</a:t>
            </a:r>
            <a:r>
              <a:rPr lang="en-US" b="1" dirty="0"/>
              <a:t>:  </a:t>
            </a:r>
            <a:r>
              <a:rPr lang="en-US" b="1" dirty="0" smtClean="0"/>
              <a:t>-4.2 </a:t>
            </a:r>
            <a:r>
              <a:rPr lang="en-US" b="1" dirty="0"/>
              <a:t>mm / year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348873" y="4992263"/>
            <a:ext cx="123304" cy="198283"/>
            <a:chOff x="-643708" y="1678503"/>
            <a:chExt cx="123304" cy="198283"/>
          </a:xfrm>
        </p:grpSpPr>
        <p:sp>
          <p:nvSpPr>
            <p:cNvPr id="73" name="Rectangle 72"/>
            <p:cNvSpPr/>
            <p:nvPr/>
          </p:nvSpPr>
          <p:spPr>
            <a:xfrm rot="1200000">
              <a:off x="-634259" y="1699228"/>
              <a:ext cx="21606" cy="177558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 rot="20400000">
              <a:off x="-553227" y="1699228"/>
              <a:ext cx="21606" cy="177558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-643708" y="1678503"/>
              <a:ext cx="123304" cy="2207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611336" y="4990604"/>
            <a:ext cx="123304" cy="198283"/>
            <a:chOff x="-643708" y="1678503"/>
            <a:chExt cx="123304" cy="198283"/>
          </a:xfrm>
        </p:grpSpPr>
        <p:sp>
          <p:nvSpPr>
            <p:cNvPr id="77" name="Rectangle 76"/>
            <p:cNvSpPr/>
            <p:nvPr/>
          </p:nvSpPr>
          <p:spPr>
            <a:xfrm rot="1200000">
              <a:off x="-634259" y="1699228"/>
              <a:ext cx="21606" cy="177558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 rot="20400000">
              <a:off x="-553227" y="1699228"/>
              <a:ext cx="21606" cy="177558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-643708" y="1678503"/>
              <a:ext cx="123304" cy="2207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592729" y="4992175"/>
            <a:ext cx="123304" cy="198283"/>
            <a:chOff x="-643708" y="1678503"/>
            <a:chExt cx="123304" cy="198283"/>
          </a:xfrm>
        </p:grpSpPr>
        <p:sp>
          <p:nvSpPr>
            <p:cNvPr id="83" name="Rectangle 82"/>
            <p:cNvSpPr/>
            <p:nvPr/>
          </p:nvSpPr>
          <p:spPr>
            <a:xfrm rot="1200000">
              <a:off x="-634259" y="1699228"/>
              <a:ext cx="21606" cy="177558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 rot="20400000">
              <a:off x="-553227" y="1699228"/>
              <a:ext cx="21606" cy="177558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-643708" y="1678503"/>
              <a:ext cx="123304" cy="2207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849472" y="4996869"/>
            <a:ext cx="123304" cy="198283"/>
            <a:chOff x="-643708" y="1678503"/>
            <a:chExt cx="123304" cy="198283"/>
          </a:xfrm>
        </p:grpSpPr>
        <p:sp>
          <p:nvSpPr>
            <p:cNvPr id="87" name="Rectangle 86"/>
            <p:cNvSpPr/>
            <p:nvPr/>
          </p:nvSpPr>
          <p:spPr>
            <a:xfrm rot="1200000">
              <a:off x="-634259" y="1699228"/>
              <a:ext cx="21606" cy="177558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 rot="20400000">
              <a:off x="-553227" y="1699228"/>
              <a:ext cx="21606" cy="177558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-643708" y="1678503"/>
              <a:ext cx="123304" cy="2207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236042" y="4994117"/>
            <a:ext cx="123304" cy="198283"/>
            <a:chOff x="-643708" y="1678503"/>
            <a:chExt cx="123304" cy="198283"/>
          </a:xfrm>
        </p:grpSpPr>
        <p:sp>
          <p:nvSpPr>
            <p:cNvPr id="91" name="Rectangle 90"/>
            <p:cNvSpPr/>
            <p:nvPr/>
          </p:nvSpPr>
          <p:spPr>
            <a:xfrm rot="1200000">
              <a:off x="-634259" y="1699228"/>
              <a:ext cx="21606" cy="177558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 rot="20400000">
              <a:off x="-553227" y="1699228"/>
              <a:ext cx="21606" cy="177558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-643708" y="1678503"/>
              <a:ext cx="123304" cy="2207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045709" y="4989317"/>
            <a:ext cx="123304" cy="198283"/>
            <a:chOff x="-643708" y="1678503"/>
            <a:chExt cx="123304" cy="198283"/>
          </a:xfrm>
        </p:grpSpPr>
        <p:sp>
          <p:nvSpPr>
            <p:cNvPr id="95" name="Rectangle 94"/>
            <p:cNvSpPr/>
            <p:nvPr/>
          </p:nvSpPr>
          <p:spPr>
            <a:xfrm rot="1200000">
              <a:off x="-634259" y="1699228"/>
              <a:ext cx="21606" cy="177558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 rot="20400000">
              <a:off x="-553227" y="1699228"/>
              <a:ext cx="21606" cy="177558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-643708" y="1678503"/>
              <a:ext cx="123304" cy="2207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8" name="Straight Arrow Connector 97"/>
          <p:cNvCxnSpPr/>
          <p:nvPr/>
        </p:nvCxnSpPr>
        <p:spPr>
          <a:xfrm flipV="1">
            <a:off x="3391535" y="4418280"/>
            <a:ext cx="0" cy="571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5106204" y="4771238"/>
            <a:ext cx="0" cy="218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85" idx="0"/>
          </p:cNvCxnSpPr>
          <p:nvPr/>
        </p:nvCxnSpPr>
        <p:spPr>
          <a:xfrm flipH="1" flipV="1">
            <a:off x="5651913" y="4590432"/>
            <a:ext cx="2468" cy="401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5907212" y="4679406"/>
            <a:ext cx="0" cy="309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7296810" y="4868209"/>
            <a:ext cx="0" cy="121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3672104" y="4622457"/>
            <a:ext cx="0" cy="366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3104276" y="5934424"/>
            <a:ext cx="603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NAD 83        best </a:t>
            </a:r>
            <a:r>
              <a:rPr lang="en-US" b="1" dirty="0">
                <a:solidFill>
                  <a:schemeClr val="accent6"/>
                </a:solidFill>
              </a:rPr>
              <a:t>estimate of dh/</a:t>
            </a:r>
            <a:r>
              <a:rPr lang="en-US" b="1" dirty="0" err="1">
                <a:solidFill>
                  <a:schemeClr val="accent6"/>
                </a:solidFill>
              </a:rPr>
              <a:t>dt</a:t>
            </a:r>
            <a:r>
              <a:rPr lang="en-US" b="1" dirty="0">
                <a:solidFill>
                  <a:schemeClr val="accent6"/>
                </a:solidFill>
              </a:rPr>
              <a:t>:  </a:t>
            </a:r>
            <a:r>
              <a:rPr lang="en-US" b="1" dirty="0" smtClean="0">
                <a:solidFill>
                  <a:schemeClr val="accent6"/>
                </a:solidFill>
              </a:rPr>
              <a:t>+2.8 </a:t>
            </a:r>
            <a:r>
              <a:rPr lang="en-US" b="1" dirty="0">
                <a:solidFill>
                  <a:schemeClr val="accent6"/>
                </a:solidFill>
              </a:rPr>
              <a:t>mm / year</a:t>
            </a:r>
          </a:p>
        </p:txBody>
      </p:sp>
      <p:sp>
        <p:nvSpPr>
          <p:cNvPr id="40" name="Shape 103"/>
          <p:cNvSpPr txBox="1">
            <a:spLocks noGrp="1"/>
          </p:cNvSpPr>
          <p:nvPr>
            <p:ph type="title"/>
          </p:nvPr>
        </p:nvSpPr>
        <p:spPr>
          <a:xfrm>
            <a:off x="457200" y="3508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 smtClean="0">
                <a:ea typeface="Times New Roman"/>
                <a:cs typeface="Times New Roman"/>
                <a:sym typeface="Times New Roman"/>
              </a:rPr>
              <a:t>Time-Dependencies as a service:</a:t>
            </a:r>
            <a:br>
              <a:rPr lang="en-US" sz="4000" dirty="0" smtClean="0">
                <a:ea typeface="Times New Roman"/>
                <a:cs typeface="Times New Roman"/>
                <a:sym typeface="Times New Roman"/>
              </a:rPr>
            </a:br>
            <a:r>
              <a:rPr lang="en-US" sz="4000" dirty="0" smtClean="0">
                <a:ea typeface="Times New Roman"/>
                <a:cs typeface="Times New Roman"/>
                <a:sym typeface="Times New Roman"/>
              </a:rPr>
              <a:t>NATRF2022 and actual survey epochs</a:t>
            </a:r>
            <a:endParaRPr lang="en-US" sz="4000" dirty="0"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3024" y="1493051"/>
            <a:ext cx="8420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NAD 83 forcibly combined data spanning many years (using HTDP with no vertical modeling) to compute and find </a:t>
            </a:r>
            <a:r>
              <a:rPr lang="en-US" sz="1600" i="1" dirty="0" smtClean="0"/>
              <a:t>one</a:t>
            </a:r>
            <a:r>
              <a:rPr lang="en-US" sz="1600" dirty="0" smtClean="0"/>
              <a:t> height at </a:t>
            </a:r>
            <a:r>
              <a:rPr lang="en-US" sz="1600" i="1" dirty="0" smtClean="0"/>
              <a:t>one</a:t>
            </a:r>
            <a:r>
              <a:rPr lang="en-US" sz="1600" dirty="0" smtClean="0"/>
              <a:t> epoch.  </a:t>
            </a:r>
          </a:p>
          <a:p>
            <a:endParaRPr lang="en-US" sz="1600" dirty="0"/>
          </a:p>
          <a:p>
            <a:r>
              <a:rPr lang="en-US" sz="1600" dirty="0" smtClean="0"/>
              <a:t>NATRF2022 will compute coordinates at survey epoch to show actual motion.</a:t>
            </a:r>
          </a:p>
          <a:p>
            <a:endParaRPr lang="en-US" sz="1600" dirty="0"/>
          </a:p>
          <a:p>
            <a:r>
              <a:rPr lang="en-US" sz="1600" dirty="0" smtClean="0"/>
              <a:t>Even gridding surrounding CORS yields better subsidence rates than you have today. 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67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5066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Time Dependencies as a service:</a:t>
            </a:r>
            <a:br>
              <a:rPr lang="en-US" altLang="en-US" dirty="0" smtClean="0"/>
            </a:br>
            <a:r>
              <a:rPr lang="en-US" altLang="en-US" dirty="0" smtClean="0"/>
              <a:t>Intra-plate motions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990600" y="1870629"/>
          <a:ext cx="7696200" cy="4668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5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So…what is “Geopotential”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Geo:  </a:t>
            </a:r>
            <a:r>
              <a:rPr lang="en-US" i="1" dirty="0" smtClean="0">
                <a:solidFill>
                  <a:srgbClr val="FF0000"/>
                </a:solidFill>
              </a:rPr>
              <a:t>Earth</a:t>
            </a:r>
          </a:p>
          <a:p>
            <a:r>
              <a:rPr lang="en-US" dirty="0" smtClean="0"/>
              <a:t>Potential:  </a:t>
            </a:r>
            <a:r>
              <a:rPr lang="en-US" i="1" dirty="0" smtClean="0">
                <a:solidFill>
                  <a:srgbClr val="FF0000"/>
                </a:solidFill>
              </a:rPr>
              <a:t>Gravity Potential Energy</a:t>
            </a:r>
          </a:p>
          <a:p>
            <a:endParaRPr lang="en-US" dirty="0"/>
          </a:p>
          <a:p>
            <a:r>
              <a:rPr lang="en-US" dirty="0" smtClean="0"/>
              <a:t>Geopotential:  Gravity Potential Energy Field that surrounds the Earth.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5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Surely you remember this page from your high school physics textbook?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4428" y="1828800"/>
            <a:ext cx="5755144" cy="42973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48" y="2401102"/>
            <a:ext cx="6899316" cy="53527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48" y="4912024"/>
            <a:ext cx="5395441" cy="94924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068291" y="5145578"/>
            <a:ext cx="1188473" cy="2410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5752889" y="4912024"/>
            <a:ext cx="315402" cy="2169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752889" y="5386646"/>
            <a:ext cx="315402" cy="4746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302625" y="4322618"/>
            <a:ext cx="3607965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357448" y="2936373"/>
            <a:ext cx="1945178" cy="13862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910590" y="2936373"/>
            <a:ext cx="1346174" cy="13862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055168" y="5386646"/>
            <a:ext cx="1766214" cy="3075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893962" y="5905484"/>
            <a:ext cx="2967479" cy="582330"/>
            <a:chOff x="5893962" y="5905484"/>
            <a:chExt cx="2967479" cy="582330"/>
          </a:xfrm>
        </p:grpSpPr>
        <p:sp>
          <p:nvSpPr>
            <p:cNvPr id="25" name="TextBox 24"/>
            <p:cNvSpPr txBox="1"/>
            <p:nvPr/>
          </p:nvSpPr>
          <p:spPr>
            <a:xfrm>
              <a:off x="5893962" y="5905484"/>
              <a:ext cx="2967479" cy="5232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For example:  Choosing</a:t>
              </a:r>
            </a:p>
            <a:p>
              <a:r>
                <a:rPr lang="en-US" sz="1400" b="1" dirty="0"/>
                <a:t>w</a:t>
              </a:r>
              <a:r>
                <a:rPr lang="en-US" sz="1400" b="1" dirty="0" smtClean="0"/>
                <a:t>hich “W   ” value is “the geoid”</a:t>
              </a:r>
              <a:endParaRPr lang="en-US" sz="14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704092" y="618003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0</a:t>
              </a:r>
              <a:endParaRPr lang="en-US" sz="1400" b="1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5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2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Gravity vs Gravitation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Q: But you said “Gravity” potential energy, yet that textbook said “Gravitational” potential energy…</a:t>
            </a:r>
          </a:p>
          <a:p>
            <a:endParaRPr lang="en-US" dirty="0"/>
          </a:p>
          <a:p>
            <a:r>
              <a:rPr lang="en-US" dirty="0" smtClean="0"/>
              <a:t>A:  Very observant!</a:t>
            </a:r>
          </a:p>
          <a:p>
            <a:pPr lvl="1"/>
            <a:r>
              <a:rPr lang="en-US" dirty="0" smtClean="0"/>
              <a:t>Gravitation:  Masses attracting each other</a:t>
            </a:r>
          </a:p>
          <a:p>
            <a:pPr lvl="1"/>
            <a:r>
              <a:rPr lang="en-US" dirty="0" smtClean="0"/>
              <a:t>Gravity:  Gravitation </a:t>
            </a:r>
            <a:r>
              <a:rPr lang="en-US" i="1" dirty="0" smtClean="0"/>
              <a:t>plus</a:t>
            </a:r>
            <a:r>
              <a:rPr lang="en-US" dirty="0" smtClean="0"/>
              <a:t> Centrifugal</a:t>
            </a:r>
          </a:p>
          <a:p>
            <a:pPr lvl="2"/>
            <a:r>
              <a:rPr lang="en-US" dirty="0" smtClean="0"/>
              <a:t>Gravity is what we actually feel on a </a:t>
            </a:r>
            <a:r>
              <a:rPr lang="en-US" i="1" u="sng" dirty="0" smtClean="0"/>
              <a:t>rotating</a:t>
            </a:r>
            <a:r>
              <a:rPr lang="en-US" dirty="0" smtClean="0"/>
              <a:t> planet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Explosion 1 5"/>
          <p:cNvSpPr/>
          <p:nvPr/>
        </p:nvSpPr>
        <p:spPr>
          <a:xfrm>
            <a:off x="7464829" y="332511"/>
            <a:ext cx="1679171" cy="1679171"/>
          </a:xfrm>
          <a:prstGeom prst="irregularSeal1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Warning:  Getting in the weeds…</a:t>
            </a:r>
            <a:endParaRPr lang="en-US" sz="11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6837"/>
            <a:ext cx="6096000" cy="4124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BSMK (North Dakota)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September 26, 2017</a:t>
            </a:r>
            <a:endParaRPr lang="en-US" altLang="en-US"/>
          </a:p>
        </p:txBody>
      </p:sp>
      <p:sp>
        <p:nvSpPr>
          <p:cNvPr id="3" name="Oval 2"/>
          <p:cNvSpPr/>
          <p:nvPr/>
        </p:nvSpPr>
        <p:spPr>
          <a:xfrm>
            <a:off x="4218708" y="2645828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NGS/USGS meeting, Rolla MO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2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80915</TotalTime>
  <Words>2906</Words>
  <Application>Microsoft Office PowerPoint</Application>
  <PresentationFormat>On-screen Show (4:3)</PresentationFormat>
  <Paragraphs>681</Paragraphs>
  <Slides>86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99" baseType="lpstr">
      <vt:lpstr>MS PGothic</vt:lpstr>
      <vt:lpstr>MS PGothic</vt:lpstr>
      <vt:lpstr>Arial</vt:lpstr>
      <vt:lpstr>Calibri</vt:lpstr>
      <vt:lpstr>Cambria Math</vt:lpstr>
      <vt:lpstr>Gill Sans MT</vt:lpstr>
      <vt:lpstr>Symbol</vt:lpstr>
      <vt:lpstr>Times New Roman</vt:lpstr>
      <vt:lpstr>Verdana</vt:lpstr>
      <vt:lpstr>Wingdings</vt:lpstr>
      <vt:lpstr>Office Theme</vt:lpstr>
      <vt:lpstr>1_Office Theme</vt:lpstr>
      <vt:lpstr>2_Office Theme</vt:lpstr>
      <vt:lpstr>PowerPoint Presentation</vt:lpstr>
      <vt:lpstr>“Modernizing the NSRS” means…</vt:lpstr>
      <vt:lpstr>PowerPoint Presentation</vt:lpstr>
      <vt:lpstr>Replacing the NAD 83’s</vt:lpstr>
      <vt:lpstr>Replacing the NAD 83’s</vt:lpstr>
      <vt:lpstr>The TRFs</vt:lpstr>
      <vt:lpstr>PowerPoint Presentation</vt:lpstr>
      <vt:lpstr>PowerPoint Presentation</vt:lpstr>
      <vt:lpstr>BSMK (North Dakota)</vt:lpstr>
      <vt:lpstr>BSMK (North Dakota)</vt:lpstr>
      <vt:lpstr>BSMK (North Dakota)</vt:lpstr>
      <vt:lpstr>BSMK (North Dakota)</vt:lpstr>
      <vt:lpstr>ICT2 (Kansas)</vt:lpstr>
      <vt:lpstr>ICT2 (Kansas)</vt:lpstr>
      <vt:lpstr>ICT2 (Kansas)</vt:lpstr>
      <vt:lpstr>ICT2 (Kansas)</vt:lpstr>
      <vt:lpstr>PIN1 (S. California)</vt:lpstr>
      <vt:lpstr>PIN1 (S. California)</vt:lpstr>
      <vt:lpstr>PIN1 (S. California)</vt:lpstr>
      <vt:lpstr>PIN1 (S. California)</vt:lpstr>
      <vt:lpstr>PowerPoint Presentation</vt:lpstr>
      <vt:lpstr>Intra-frame velocity model</vt:lpstr>
      <vt:lpstr>A simple IFVM model is applied…</vt:lpstr>
      <vt:lpstr>Let’s change gears…</vt:lpstr>
      <vt:lpstr>Replacing NAVD 88</vt:lpstr>
      <vt:lpstr>Geopotential Basics</vt:lpstr>
      <vt:lpstr>Expected changes to orthometric heights</vt:lpstr>
      <vt:lpstr>Expected changes to orthometric heights</vt:lpstr>
      <vt:lpstr>Definitional Relationship</vt:lpstr>
      <vt:lpstr>Geoid Monitoring Service</vt:lpstr>
      <vt:lpstr>Geoid Shape</vt:lpstr>
      <vt:lpstr>Geoid Size</vt:lpstr>
      <vt:lpstr>Global Sea Level Change</vt:lpstr>
      <vt:lpstr>Choosing a new geoid as GMSL changes</vt:lpstr>
      <vt:lpstr>High resolution products</vt:lpstr>
      <vt:lpstr>The three gridded regions</vt:lpstr>
      <vt:lpstr>Let’s change gears one more time…</vt:lpstr>
      <vt:lpstr>The new Geodetic Toolkit with NADCON 5.0</vt:lpstr>
      <vt:lpstr>PowerPoint Presentation</vt:lpstr>
      <vt:lpstr>PowerPoint Presentation</vt:lpstr>
      <vt:lpstr>So much more…</vt:lpstr>
      <vt:lpstr>So much more…</vt:lpstr>
      <vt:lpstr>Thank you!</vt:lpstr>
      <vt:lpstr>Questions?</vt:lpstr>
      <vt:lpstr>Extra Slides</vt:lpstr>
      <vt:lpstr>Plate-(pseudo)fixed frames</vt:lpstr>
      <vt:lpstr>NAD 83’s non-geocentricity</vt:lpstr>
      <vt:lpstr>Fixed-Epoch Transformation  NAD 83 to “2022”</vt:lpstr>
      <vt:lpstr>PRMI (Puerto Rico)</vt:lpstr>
      <vt:lpstr>PRMI (Puerto Rico)</vt:lpstr>
      <vt:lpstr>PRMI (Puerto Rico)</vt:lpstr>
      <vt:lpstr>PRMI (Puerto Rico)</vt:lpstr>
      <vt:lpstr>BRW1 (N. Alaska)</vt:lpstr>
      <vt:lpstr>BRW1 (N. Alaska)</vt:lpstr>
      <vt:lpstr>BRW1 (N. Alaska)</vt:lpstr>
      <vt:lpstr>BRW1 (N. Alaska)</vt:lpstr>
      <vt:lpstr>KOD6 (S. Alaska)</vt:lpstr>
      <vt:lpstr>KOD6 (S. Alaska)</vt:lpstr>
      <vt:lpstr>KOD6 (S. Alaska)</vt:lpstr>
      <vt:lpstr>KOD6 (S. Alaska)</vt:lpstr>
      <vt:lpstr>KOK5 (Hawaii)</vt:lpstr>
      <vt:lpstr>KOK5 (Hawaii)</vt:lpstr>
      <vt:lpstr>KOK5 (Hawaii)</vt:lpstr>
      <vt:lpstr>KOK5 (Hawaii)</vt:lpstr>
      <vt:lpstr>ASPA (Am. Samoa)</vt:lpstr>
      <vt:lpstr>ASPA (Am. Samoa)</vt:lpstr>
      <vt:lpstr>ASPA (Am. Samoa)</vt:lpstr>
      <vt:lpstr>ASPA (Am. Samoa)</vt:lpstr>
      <vt:lpstr>ASPA (Am. Samoa)</vt:lpstr>
      <vt:lpstr>Mariana rotation</vt:lpstr>
      <vt:lpstr>GUAM (Guam)</vt:lpstr>
      <vt:lpstr>GUAM (Guam)</vt:lpstr>
      <vt:lpstr>GUAM (Guam)</vt:lpstr>
      <vt:lpstr>GUAM (Guam)</vt:lpstr>
      <vt:lpstr>GUAM (Guam)</vt:lpstr>
      <vt:lpstr>CNMR (CNMI)</vt:lpstr>
      <vt:lpstr>CNMR (CNMI)</vt:lpstr>
      <vt:lpstr>CNMR (CNMI)</vt:lpstr>
      <vt:lpstr>CNMR (CNMI)</vt:lpstr>
      <vt:lpstr>CNMR (CNMI)</vt:lpstr>
      <vt:lpstr>PowerPoint Presentation</vt:lpstr>
      <vt:lpstr>Time-Dependencies as a service: NATRF2022 and actual survey epochs</vt:lpstr>
      <vt:lpstr>Time Dependencies as a service: Intra-plate motions</vt:lpstr>
      <vt:lpstr>So…what is “Geopotential”</vt:lpstr>
      <vt:lpstr>Surely you remember this page from your high school physics textbook?</vt:lpstr>
      <vt:lpstr>Gravity vs Gravitation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NGS All Hands 2.5.2010</dc:title>
  <dc:creator>Chris.Harm</dc:creator>
  <cp:lastModifiedBy>Dru Smith</cp:lastModifiedBy>
  <cp:revision>2630</cp:revision>
  <cp:lastPrinted>2017-02-02T17:15:29Z</cp:lastPrinted>
  <dcterms:created xsi:type="dcterms:W3CDTF">2009-09-30T12:20:38Z</dcterms:created>
  <dcterms:modified xsi:type="dcterms:W3CDTF">2017-09-22T14:52:47Z</dcterms:modified>
</cp:coreProperties>
</file>