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568" r:id="rId1"/>
    <p:sldMasterId id="2147487879" r:id="rId2"/>
    <p:sldMasterId id="2147487891" r:id="rId3"/>
  </p:sldMasterIdLst>
  <p:notesMasterIdLst>
    <p:notesMasterId r:id="rId63"/>
  </p:notesMasterIdLst>
  <p:handoutMasterIdLst>
    <p:handoutMasterId r:id="rId64"/>
  </p:handoutMasterIdLst>
  <p:sldIdLst>
    <p:sldId id="362" r:id="rId4"/>
    <p:sldId id="1115" r:id="rId5"/>
    <p:sldId id="1117" r:id="rId6"/>
    <p:sldId id="1118" r:id="rId7"/>
    <p:sldId id="1627" r:id="rId8"/>
    <p:sldId id="1119" r:id="rId9"/>
    <p:sldId id="1623" r:id="rId10"/>
    <p:sldId id="1622" r:id="rId11"/>
    <p:sldId id="1624" r:id="rId12"/>
    <p:sldId id="1621" r:id="rId13"/>
    <p:sldId id="1629" r:id="rId14"/>
    <p:sldId id="1632" r:id="rId15"/>
    <p:sldId id="1633" r:id="rId16"/>
    <p:sldId id="1638" r:id="rId17"/>
    <p:sldId id="1639" r:id="rId18"/>
    <p:sldId id="1636" r:id="rId19"/>
    <p:sldId id="1637" r:id="rId20"/>
    <p:sldId id="1634" r:id="rId21"/>
    <p:sldId id="1635" r:id="rId22"/>
    <p:sldId id="1640" r:id="rId23"/>
    <p:sldId id="1641" r:id="rId24"/>
    <p:sldId id="1644" r:id="rId25"/>
    <p:sldId id="1645" r:id="rId26"/>
    <p:sldId id="1646" r:id="rId27"/>
    <p:sldId id="1647" r:id="rId28"/>
    <p:sldId id="1642" r:id="rId29"/>
    <p:sldId id="1643" r:id="rId30"/>
    <p:sldId id="1649" r:id="rId31"/>
    <p:sldId id="1650" r:id="rId32"/>
    <p:sldId id="1651" r:id="rId33"/>
    <p:sldId id="1652" r:id="rId34"/>
    <p:sldId id="1653" r:id="rId35"/>
    <p:sldId id="1654" r:id="rId36"/>
    <p:sldId id="1655" r:id="rId37"/>
    <p:sldId id="1656" r:id="rId38"/>
    <p:sldId id="1657" r:id="rId39"/>
    <p:sldId id="1658" r:id="rId40"/>
    <p:sldId id="1664" r:id="rId41"/>
    <p:sldId id="1659" r:id="rId42"/>
    <p:sldId id="1660" r:id="rId43"/>
    <p:sldId id="1661" r:id="rId44"/>
    <p:sldId id="1662" r:id="rId45"/>
    <p:sldId id="1663" r:id="rId46"/>
    <p:sldId id="1665" r:id="rId47"/>
    <p:sldId id="1666" r:id="rId48"/>
    <p:sldId id="1667" r:id="rId49"/>
    <p:sldId id="1648" r:id="rId50"/>
    <p:sldId id="1626" r:id="rId51"/>
    <p:sldId id="1668" r:id="rId52"/>
    <p:sldId id="1669" r:id="rId53"/>
    <p:sldId id="1670" r:id="rId54"/>
    <p:sldId id="1671" r:id="rId55"/>
    <p:sldId id="1672" r:id="rId56"/>
    <p:sldId id="1673" r:id="rId57"/>
    <p:sldId id="1674" r:id="rId58"/>
    <p:sldId id="1676" r:id="rId59"/>
    <p:sldId id="1675" r:id="rId60"/>
    <p:sldId id="1677" r:id="rId61"/>
    <p:sldId id="1678" r:id="rId6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" userDrawn="1">
          <p15:clr>
            <a:srgbClr val="A4A3A4"/>
          </p15:clr>
        </p15:guide>
        <p15:guide id="2" orient="horz" pos="648" userDrawn="1">
          <p15:clr>
            <a:srgbClr val="A4A3A4"/>
          </p15:clr>
        </p15:guide>
        <p15:guide id="3" orient="horz" pos="1608" userDrawn="1">
          <p15:clr>
            <a:srgbClr val="A4A3A4"/>
          </p15:clr>
        </p15:guide>
        <p15:guide id="4" orient="horz" pos="984" userDrawn="1">
          <p15:clr>
            <a:srgbClr val="A4A3A4"/>
          </p15:clr>
        </p15:guide>
        <p15:guide id="5" orient="horz" pos="3240" userDrawn="1">
          <p15:clr>
            <a:srgbClr val="A4A3A4"/>
          </p15:clr>
        </p15:guide>
        <p15:guide id="6" orient="horz" pos="4170" userDrawn="1">
          <p15:clr>
            <a:srgbClr val="A4A3A4"/>
          </p15:clr>
        </p15:guide>
        <p15:guide id="7" orient="horz" pos="2208" userDrawn="1">
          <p15:clr>
            <a:srgbClr val="A4A3A4"/>
          </p15:clr>
        </p15:guide>
        <p15:guide id="8" pos="528" userDrawn="1">
          <p15:clr>
            <a:srgbClr val="A4A3A4"/>
          </p15:clr>
        </p15:guide>
        <p15:guide id="9" pos="3792" userDrawn="1">
          <p15:clr>
            <a:srgbClr val="A4A3A4"/>
          </p15:clr>
        </p15:guide>
        <p15:guide id="10" pos="1968" userDrawn="1">
          <p15:clr>
            <a:srgbClr val="A4A3A4"/>
          </p15:clr>
        </p15:guide>
        <p15:guide id="11" pos="288" userDrawn="1">
          <p15:clr>
            <a:srgbClr val="A4A3A4"/>
          </p15:clr>
        </p15:guide>
        <p15:guide id="12" pos="5016" userDrawn="1">
          <p15:clr>
            <a:srgbClr val="A4A3A4"/>
          </p15:clr>
        </p15:guide>
        <p15:guide id="13" pos="1272" userDrawn="1">
          <p15:clr>
            <a:srgbClr val="A4A3A4"/>
          </p15:clr>
        </p15:guide>
        <p15:guide id="14" pos="5568" userDrawn="1">
          <p15:clr>
            <a:srgbClr val="A4A3A4"/>
          </p15:clr>
        </p15:guide>
        <p15:guide id="15" orient="horz" pos="1896" userDrawn="1">
          <p15:clr>
            <a:srgbClr val="A4A3A4"/>
          </p15:clr>
        </p15:guide>
        <p15:guide id="16" orient="horz" pos="240" userDrawn="1">
          <p15:clr>
            <a:srgbClr val="A4A3A4"/>
          </p15:clr>
        </p15:guide>
        <p15:guide id="17" orient="horz" pos="3672" userDrawn="1">
          <p15:clr>
            <a:srgbClr val="A4A3A4"/>
          </p15:clr>
        </p15:guide>
        <p15:guide id="18" pos="2232" userDrawn="1">
          <p15:clr>
            <a:srgbClr val="A4A3A4"/>
          </p15:clr>
        </p15:guide>
        <p15:guide id="19" orient="horz" pos="1464" userDrawn="1">
          <p15:clr>
            <a:srgbClr val="A4A3A4"/>
          </p15:clr>
        </p15:guide>
        <p15:guide id="20" pos="2880" userDrawn="1">
          <p15:clr>
            <a:srgbClr val="A4A3A4"/>
          </p15:clr>
        </p15:guide>
        <p15:guide id="21" orient="horz" pos="2496" userDrawn="1">
          <p15:clr>
            <a:srgbClr val="A4A3A4"/>
          </p15:clr>
        </p15:guide>
        <p15:guide id="22" pos="3552" userDrawn="1">
          <p15:clr>
            <a:srgbClr val="A4A3A4"/>
          </p15:clr>
        </p15:guide>
        <p15:guide id="23" orient="horz" pos="1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u Smith" initials="DS" lastIdx="0" clrIdx="0">
    <p:extLst>
      <p:ext uri="{19B8F6BF-5375-455C-9EA6-DF929625EA0E}">
        <p15:presenceInfo xmlns:p15="http://schemas.microsoft.com/office/powerpoint/2012/main" userId="Dru Smit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EA"/>
    <a:srgbClr val="00FF00"/>
    <a:srgbClr val="66CCFF"/>
    <a:srgbClr val="99FFCC"/>
    <a:srgbClr val="CCECFF"/>
    <a:srgbClr val="00FF99"/>
    <a:srgbClr val="00CC66"/>
    <a:srgbClr val="000000"/>
    <a:srgbClr val="009900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2" autoAdjust="0"/>
    <p:restoredTop sz="68796" autoAdjust="0"/>
  </p:normalViewPr>
  <p:slideViewPr>
    <p:cSldViewPr snapToGrid="0">
      <p:cViewPr varScale="1">
        <p:scale>
          <a:sx n="57" d="100"/>
          <a:sy n="57" d="100"/>
        </p:scale>
        <p:origin x="2083" y="48"/>
      </p:cViewPr>
      <p:guideLst>
        <p:guide orient="horz" pos="432"/>
        <p:guide orient="horz" pos="648"/>
        <p:guide orient="horz" pos="1608"/>
        <p:guide orient="horz" pos="984"/>
        <p:guide orient="horz" pos="3240"/>
        <p:guide orient="horz" pos="4170"/>
        <p:guide orient="horz" pos="2208"/>
        <p:guide pos="528"/>
        <p:guide pos="3792"/>
        <p:guide pos="1968"/>
        <p:guide pos="288"/>
        <p:guide pos="5016"/>
        <p:guide pos="1272"/>
        <p:guide pos="5568"/>
        <p:guide orient="horz" pos="1896"/>
        <p:guide orient="horz" pos="240"/>
        <p:guide orient="horz" pos="3672"/>
        <p:guide pos="2232"/>
        <p:guide orient="horz" pos="1464"/>
        <p:guide pos="2880"/>
        <p:guide orient="horz" pos="2496"/>
        <p:guide pos="3552"/>
        <p:guide orient="horz" pos="1200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8"/>
        <p:guide pos="2208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9592" y="0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>
                <a:cs typeface="Times New Roman" panose="02020603050405020304" pitchFamily="18" charset="0"/>
              </a:rPr>
              <a:pPr>
                <a:defRPr/>
              </a:pPr>
              <a:t>9/11/2020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37"/>
            <a:ext cx="3039219" cy="465774"/>
          </a:xfrm>
          <a:prstGeom prst="rect">
            <a:avLst/>
          </a:prstGeom>
        </p:spPr>
        <p:txBody>
          <a:bodyPr vert="horz" lIns="91418" tIns="45709" rIns="91418" bIns="45709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9592" y="8829037"/>
            <a:ext cx="3039219" cy="465774"/>
          </a:xfrm>
          <a:prstGeom prst="rect">
            <a:avLst/>
          </a:prstGeom>
        </p:spPr>
        <p:txBody>
          <a:bodyPr vert="horz" wrap="square" lIns="91418" tIns="45709" rIns="91418" bIns="457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en-US" altLang="en-US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 smtClean="0"/>
              <a:pPr>
                <a:defRPr/>
              </a:pPr>
              <a:t>9/11/2020</a:t>
            </a:fld>
            <a:endParaRPr lang="en-US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7" tIns="46568" rIns="93137" bIns="465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4519"/>
            <a:ext cx="5607684" cy="4187195"/>
          </a:xfrm>
          <a:prstGeom prst="rect">
            <a:avLst/>
          </a:prstGeom>
        </p:spPr>
        <p:txBody>
          <a:bodyPr vert="horz" lIns="93137" tIns="46568" rIns="93137" bIns="4656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37"/>
            <a:ext cx="3037628" cy="465774"/>
          </a:xfrm>
          <a:prstGeom prst="rect">
            <a:avLst/>
          </a:prstGeom>
        </p:spPr>
        <p:txBody>
          <a:bodyPr vert="horz" lIns="93137" tIns="46568" rIns="93137" bIns="465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037"/>
            <a:ext cx="3037628" cy="465774"/>
          </a:xfrm>
          <a:prstGeom prst="rect">
            <a:avLst/>
          </a:prstGeom>
        </p:spPr>
        <p:txBody>
          <a:bodyPr vert="horz" wrap="square" lIns="93137" tIns="46568" rIns="93137" bIns="4656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742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6100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84411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01919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5438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7622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friend called 2020 “the longest</a:t>
            </a:r>
            <a:r>
              <a:rPr lang="en-US" baseline="0" dirty="0" smtClean="0"/>
              <a:t> decade of our lives”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0842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NGS has not been idle.  For thirteen years, we made significant strides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5332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NGS has not been idle.  For thirteen years, we made significant strides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03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NGS has not been idle.  For thirteen years, we made significant strides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89600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NGS has not been idle.  For thirteen years, we made significant strides forward.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6422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7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3511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1941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put the quote from Admiral Gallaudet here as a reminder – NGS</a:t>
            </a:r>
            <a:r>
              <a:rPr lang="en-US" baseline="0" dirty="0" smtClean="0"/>
              <a:t> is often running on fumes, and yet we get the job done.  It’s nice to see that acknowledgement from on high.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5944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58696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128275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82462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purposefully</a:t>
            </a:r>
            <a:r>
              <a:rPr lang="en-US" baseline="0" dirty="0" smtClean="0"/>
              <a:t> made this fit on one slide, with tiny font to make a point.  This is a MASSIVE chain dependency.  If users WANT us to put NADCON out with the roll-out, it requires ten other things or so to happen FIRST.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574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3314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4105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54931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1856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668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592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225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Date of this slide: July 24, 2020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Modernized NSRS: 4 hour version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Modernized NSRS: 4 hour version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Date of this slide: July 24, 2020</a:t>
            </a:r>
            <a:endParaRPr lang="en-US" b="1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ea typeface="+mn-ea"/>
              </a:rPr>
              <a:t>Modernized NSRS: 4 hour version</a:t>
            </a:r>
            <a:endParaRPr lang="en-US" b="1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Date of this slide: July 24, 2020</a:t>
            </a:r>
            <a:endParaRPr lang="en-US" b="1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r>
              <a:rPr lang="en-US" b="1" dirty="0" smtClean="0">
                <a:solidFill>
                  <a:prstClr val="black">
                    <a:tint val="75000"/>
                  </a:prstClr>
                </a:solidFill>
                <a:ea typeface="+mn-ea"/>
              </a:rPr>
              <a:t>Modernized NSRS: 4 hour version</a:t>
            </a:r>
            <a:endParaRPr lang="en-US" b="1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 dirty="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9900" y="1196483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delayed release of the  modernized National </a:t>
            </a:r>
            <a:b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Spatial Reference System</a:t>
            </a:r>
            <a:endParaRPr lang="en-US" sz="400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280CB3-0FF6-4D07-A0F6-C78040BED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at this point…literally…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NO coordinates on passive control</a:t>
            </a:r>
          </a:p>
          <a:p>
            <a:r>
              <a:rPr lang="en-US" dirty="0" smtClean="0"/>
              <a:t>There is no software to process your surveys</a:t>
            </a:r>
          </a:p>
          <a:p>
            <a:r>
              <a:rPr lang="en-US" dirty="0" smtClean="0"/>
              <a:t>There are no transformation tools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To wit:  There’s no way to even </a:t>
            </a:r>
            <a:r>
              <a:rPr lang="en-US" i="1" dirty="0" smtClean="0"/>
              <a:t>use</a:t>
            </a:r>
            <a:r>
              <a:rPr lang="en-US" dirty="0" smtClean="0"/>
              <a:t> this modernized NSRS yet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Let’s keep going.  There’s a </a:t>
            </a:r>
            <a:r>
              <a:rPr lang="en-US" i="1" dirty="0" smtClean="0"/>
              <a:t>lot</a:t>
            </a:r>
            <a:r>
              <a:rPr lang="en-US" dirty="0" smtClean="0"/>
              <a:t> left to do…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Things get a little less chronological at this point…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5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827"/>
            <a:ext cx="8229600" cy="1143000"/>
          </a:xfrm>
        </p:spPr>
        <p:txBody>
          <a:bodyPr/>
          <a:lstStyle/>
          <a:p>
            <a:r>
              <a:rPr lang="en-US" dirty="0" smtClean="0"/>
              <a:t>Tools and Passive Control Components</a:t>
            </a:r>
            <a:br>
              <a:rPr lang="en-US" dirty="0" smtClean="0"/>
            </a:br>
            <a:r>
              <a:rPr lang="en-US" dirty="0" smtClean="0"/>
              <a:t>and</a:t>
            </a:r>
            <a:br>
              <a:rPr lang="en-US" dirty="0" smtClean="0"/>
            </a:br>
            <a:r>
              <a:rPr lang="en-US" dirty="0" smtClean="0"/>
              <a:t>their Capabilities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1117"/>
            <a:ext cx="8384959" cy="4525963"/>
          </a:xfrm>
        </p:spPr>
        <p:txBody>
          <a:bodyPr/>
          <a:lstStyle/>
          <a:p>
            <a:r>
              <a:rPr lang="en-US" b="1" dirty="0" smtClean="0"/>
              <a:t>Intra-frame velocity model* defined</a:t>
            </a:r>
          </a:p>
          <a:p>
            <a:pPr lvl="1"/>
            <a:r>
              <a:rPr lang="en-US" dirty="0" smtClean="0"/>
              <a:t>2-4 new geophysics/geodynamics </a:t>
            </a:r>
            <a:r>
              <a:rPr lang="en-US" b="1" dirty="0" smtClean="0">
                <a:solidFill>
                  <a:srgbClr val="FF0000"/>
                </a:solidFill>
              </a:rPr>
              <a:t>hires</a:t>
            </a:r>
          </a:p>
          <a:p>
            <a:pPr lvl="1"/>
            <a:r>
              <a:rPr lang="en-US" dirty="0" smtClean="0"/>
              <a:t>Comprehensive statistical evaluation of all historic and future earthquake models to achieve formal accuracy estimates for all</a:t>
            </a:r>
          </a:p>
          <a:p>
            <a:pPr lvl="1"/>
            <a:r>
              <a:rPr lang="en-US" dirty="0" smtClean="0"/>
              <a:t>Plan for keeping the model updated daily</a:t>
            </a:r>
          </a:p>
          <a:p>
            <a:pPr lvl="1"/>
            <a:r>
              <a:rPr lang="en-US" dirty="0" smtClean="0"/>
              <a:t>Long term plan to </a:t>
            </a:r>
            <a:r>
              <a:rPr lang="en-US" b="1" dirty="0" smtClean="0">
                <a:solidFill>
                  <a:srgbClr val="FF0000"/>
                </a:solidFill>
              </a:rPr>
              <a:t>support INSAR data collection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loaded into the </a:t>
            </a:r>
            <a:r>
              <a:rPr lang="en-US" b="1" dirty="0">
                <a:solidFill>
                  <a:srgbClr val="FF0000"/>
                </a:solidFill>
              </a:rPr>
              <a:t>NSRS database </a:t>
            </a:r>
            <a:r>
              <a:rPr lang="en-US" dirty="0"/>
              <a:t>and available through the </a:t>
            </a:r>
            <a:r>
              <a:rPr lang="en-US" b="1" dirty="0">
                <a:solidFill>
                  <a:srgbClr val="FF0000"/>
                </a:solidFill>
              </a:rPr>
              <a:t>data delivery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9521" y="56412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*IFVM2022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30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IFVM2022 </a:t>
            </a:r>
            <a:r>
              <a:rPr lang="en-US" b="1" u="sng" dirty="0" smtClean="0"/>
              <a:t>Capability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Provides an </a:t>
            </a:r>
            <a:r>
              <a:rPr lang="en-US" b="1" i="1" u="sng" dirty="0" smtClean="0">
                <a:solidFill>
                  <a:srgbClr val="00B050"/>
                </a:solidFill>
              </a:rPr>
              <a:t>estimate</a:t>
            </a:r>
            <a:r>
              <a:rPr lang="en-US" sz="2400" dirty="0" smtClean="0"/>
              <a:t> of 3-D </a:t>
            </a:r>
            <a:r>
              <a:rPr lang="en-US" sz="2400" i="1" u="sng" dirty="0" smtClean="0"/>
              <a:t>mark</a:t>
            </a:r>
            <a:r>
              <a:rPr lang="en-US" sz="2400" dirty="0" smtClean="0"/>
              <a:t> movement through time</a:t>
            </a:r>
          </a:p>
          <a:p>
            <a:pPr lvl="1"/>
            <a:r>
              <a:rPr lang="en-US" sz="2000" dirty="0" smtClean="0"/>
              <a:t>Likely </a:t>
            </a:r>
            <a:r>
              <a:rPr lang="en-US" sz="2000" dirty="0" err="1" smtClean="0"/>
              <a:t>proxied</a:t>
            </a:r>
            <a:r>
              <a:rPr lang="en-US" sz="2000" dirty="0" smtClean="0"/>
              <a:t> by </a:t>
            </a:r>
            <a:r>
              <a:rPr lang="en-US" sz="2000" i="1" u="sng" dirty="0" smtClean="0"/>
              <a:t>surface</a:t>
            </a:r>
            <a:r>
              <a:rPr lang="en-US" sz="2000" dirty="0" smtClean="0"/>
              <a:t> movement models</a:t>
            </a:r>
          </a:p>
          <a:p>
            <a:pPr lvl="1"/>
            <a:r>
              <a:rPr lang="en-US" sz="2000" dirty="0" smtClean="0"/>
              <a:t>Height movements expected to be poorly determined</a:t>
            </a:r>
          </a:p>
          <a:p>
            <a:r>
              <a:rPr lang="en-US" sz="2400" dirty="0" smtClean="0"/>
              <a:t>Allows a user to approximate coordinates at a different epoch from when the observations were collected</a:t>
            </a:r>
          </a:p>
          <a:p>
            <a:pPr lvl="1"/>
            <a:r>
              <a:rPr lang="en-US" sz="2000" dirty="0" smtClean="0"/>
              <a:t>NGS will use this to create SECs and RECs</a:t>
            </a:r>
          </a:p>
          <a:p>
            <a:pPr lvl="2"/>
            <a:r>
              <a:rPr lang="en-US" sz="1600" dirty="0" smtClean="0"/>
              <a:t>Survey Epoch Coordinates (AKA “time dependent” coordinates)</a:t>
            </a:r>
          </a:p>
          <a:p>
            <a:pPr lvl="2"/>
            <a:r>
              <a:rPr lang="en-US" sz="1600" dirty="0" smtClean="0"/>
              <a:t>Reference Epoch Coordinates (AKA “coordinates every 5 years”)</a:t>
            </a:r>
          </a:p>
          <a:p>
            <a:pPr lvl="1"/>
            <a:r>
              <a:rPr lang="en-US" sz="2000" dirty="0" smtClean="0"/>
              <a:t>Users can apply this within OPUS to select their epoch(s) of choice</a:t>
            </a: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New Least Squares Adjustment software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Contract</a:t>
            </a:r>
            <a:r>
              <a:rPr lang="en-US" dirty="0" smtClean="0"/>
              <a:t> work and/or new </a:t>
            </a:r>
            <a:r>
              <a:rPr lang="en-US" b="1" dirty="0" smtClean="0">
                <a:solidFill>
                  <a:srgbClr val="FF0000"/>
                </a:solidFill>
              </a:rPr>
              <a:t>hires</a:t>
            </a:r>
            <a:endParaRPr lang="en-US" b="1" dirty="0" smtClean="0"/>
          </a:p>
          <a:p>
            <a:pPr lvl="1"/>
            <a:r>
              <a:rPr lang="en-US" dirty="0" smtClean="0"/>
              <a:t>Replaces ADJUST, ASTA, NETSTAT, CALIBRATE, GPSCOM</a:t>
            </a:r>
          </a:p>
          <a:p>
            <a:pPr lvl="1"/>
            <a:r>
              <a:rPr lang="en-US" dirty="0" smtClean="0"/>
              <a:t>Modern language / integrated with database</a:t>
            </a:r>
          </a:p>
          <a:p>
            <a:pPr lvl="1"/>
            <a:r>
              <a:rPr lang="en-US" dirty="0" smtClean="0"/>
              <a:t>Fixes numerous approximations and inaccurate shortcuts in current software</a:t>
            </a:r>
          </a:p>
          <a:p>
            <a:pPr lvl="1"/>
            <a:r>
              <a:rPr lang="en-US" dirty="0" smtClean="0"/>
              <a:t>Rigorous equation derivation and documentation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7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LSA code </a:t>
            </a:r>
            <a:r>
              <a:rPr lang="en-US" b="1" u="sng" dirty="0" smtClean="0"/>
              <a:t>Capability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 reductions</a:t>
            </a:r>
          </a:p>
          <a:p>
            <a:r>
              <a:rPr lang="en-US" dirty="0" smtClean="0"/>
              <a:t>Estimation across epochs</a:t>
            </a:r>
          </a:p>
          <a:p>
            <a:r>
              <a:rPr lang="en-US" dirty="0" smtClean="0"/>
              <a:t>Rigorous add/removal of observations</a:t>
            </a:r>
          </a:p>
          <a:p>
            <a:r>
              <a:rPr lang="en-US" dirty="0" smtClean="0"/>
              <a:t>Support for observation equations, condition equations, fixed and stochastic constraints, hypothesis testing, </a:t>
            </a:r>
            <a:r>
              <a:rPr lang="en-US" dirty="0" err="1" smtClean="0"/>
              <a:t>Helmert</a:t>
            </a:r>
            <a:r>
              <a:rPr lang="en-US" dirty="0" smtClean="0"/>
              <a:t> blocking</a:t>
            </a:r>
          </a:p>
          <a:p>
            <a:r>
              <a:rPr lang="en-US" dirty="0" smtClean="0"/>
              <a:t>Engine behind all LSA in OPUS as well as REC and SEC computations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State Plane Coordinates* defined</a:t>
            </a:r>
          </a:p>
          <a:p>
            <a:pPr lvl="1"/>
            <a:r>
              <a:rPr lang="en-US" dirty="0" smtClean="0"/>
              <a:t>Projection parameters for 50 states, DC, plus 5 insular areas (PR, USVI, AS, CNMI, Guam)</a:t>
            </a:r>
          </a:p>
          <a:p>
            <a:pPr lvl="2"/>
            <a:r>
              <a:rPr lang="en-US" dirty="0"/>
              <a:t>Also “special use zones” as they are </a:t>
            </a:r>
            <a:r>
              <a:rPr lang="en-US" dirty="0" smtClean="0"/>
              <a:t>approved</a:t>
            </a:r>
          </a:p>
          <a:p>
            <a:pPr lvl="2"/>
            <a:r>
              <a:rPr lang="en-US" dirty="0" smtClean="0"/>
              <a:t>Each with 1-3 possible layers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loaded into the </a:t>
            </a:r>
            <a:r>
              <a:rPr lang="en-US" b="1" dirty="0">
                <a:solidFill>
                  <a:srgbClr val="FF0000"/>
                </a:solidFill>
              </a:rPr>
              <a:t>NSRS database </a:t>
            </a:r>
            <a:r>
              <a:rPr lang="en-US" dirty="0"/>
              <a:t>and available through the </a:t>
            </a:r>
            <a:r>
              <a:rPr lang="en-US" b="1" dirty="0">
                <a:solidFill>
                  <a:srgbClr val="FF0000"/>
                </a:solidFill>
              </a:rPr>
              <a:t>data delivery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9521" y="564122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*SPCS2022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8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SPCS2022 </a:t>
            </a:r>
            <a:r>
              <a:rPr lang="en-US" b="1" u="sng" dirty="0" smtClean="0"/>
              <a:t>Capability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Allows a user to convert </a:t>
            </a:r>
            <a:r>
              <a:rPr lang="en-US" dirty="0" err="1" smtClean="0">
                <a:latin typeface="Symbol" panose="05050102010706020507" pitchFamily="18" charset="2"/>
              </a:rPr>
              <a:t>fl</a:t>
            </a:r>
            <a:r>
              <a:rPr lang="en-US" dirty="0" err="1" smtClean="0"/>
              <a:t>h</a:t>
            </a:r>
            <a:r>
              <a:rPr lang="en-US" dirty="0" smtClean="0"/>
              <a:t> in (N/P/M/C)ATRF2022 into SPCS</a:t>
            </a:r>
          </a:p>
          <a:p>
            <a:pPr lvl="1"/>
            <a:r>
              <a:rPr lang="en-US" dirty="0" smtClean="0"/>
              <a:t>At same epoch as </a:t>
            </a:r>
            <a:r>
              <a:rPr lang="en-US" dirty="0" err="1" smtClean="0">
                <a:latin typeface="Symbol" panose="05050102010706020507" pitchFamily="18" charset="2"/>
              </a:rPr>
              <a:t>fl</a:t>
            </a:r>
            <a:r>
              <a:rPr lang="en-US" dirty="0" err="1" smtClean="0"/>
              <a:t>h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OPUS-S and OPUS-RS replaced with OPUS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New GUI </a:t>
            </a:r>
            <a:r>
              <a:rPr lang="en-US" sz="2400" dirty="0" smtClean="0"/>
              <a:t>built with greater flexibility 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OPUS recommendations</a:t>
            </a:r>
            <a:r>
              <a:rPr lang="en-US" sz="2400" dirty="0" smtClean="0"/>
              <a:t> must be developed and coded into an autonomous prompt for the user to adopt or not</a:t>
            </a:r>
          </a:p>
          <a:p>
            <a:pPr lvl="2"/>
            <a:r>
              <a:rPr lang="en-US" sz="2000" dirty="0" smtClean="0"/>
              <a:t>NSRS database coordinates</a:t>
            </a:r>
          </a:p>
          <a:p>
            <a:pPr lvl="2"/>
            <a:r>
              <a:rPr lang="en-US" sz="2000" dirty="0" smtClean="0"/>
              <a:t>Weights</a:t>
            </a:r>
          </a:p>
          <a:p>
            <a:pPr lvl="2"/>
            <a:r>
              <a:rPr lang="en-US" sz="2000" dirty="0" smtClean="0"/>
              <a:t>Choice of CORSs (using </a:t>
            </a:r>
            <a:r>
              <a:rPr lang="en-US" sz="2000" b="1" dirty="0" smtClean="0">
                <a:solidFill>
                  <a:srgbClr val="FF0000"/>
                </a:solidFill>
              </a:rPr>
              <a:t>CORS grading system</a:t>
            </a:r>
            <a:r>
              <a:rPr lang="en-US" sz="2000" dirty="0" smtClean="0"/>
              <a:t>)</a:t>
            </a:r>
          </a:p>
          <a:p>
            <a:pPr lvl="1"/>
            <a:r>
              <a:rPr lang="en-US" sz="2400" dirty="0" smtClean="0"/>
              <a:t>Answers viewable as part of the </a:t>
            </a:r>
            <a:r>
              <a:rPr lang="en-US" sz="2400" b="1" dirty="0" smtClean="0">
                <a:solidFill>
                  <a:srgbClr val="FF0000"/>
                </a:solidFill>
              </a:rPr>
              <a:t>data delivery system</a:t>
            </a:r>
          </a:p>
          <a:p>
            <a:pPr lvl="1"/>
            <a:r>
              <a:rPr lang="en-US" sz="2400" dirty="0" smtClean="0"/>
              <a:t>Ability for users to </a:t>
            </a:r>
            <a:r>
              <a:rPr lang="en-US" sz="2400" b="1" dirty="0" smtClean="0">
                <a:solidFill>
                  <a:srgbClr val="FF0000"/>
                </a:solidFill>
              </a:rPr>
              <a:t>submit their data file(s) to NGS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OPUS </a:t>
            </a:r>
            <a:r>
              <a:rPr lang="en-US" b="1" u="sng" dirty="0" smtClean="0"/>
              <a:t>Capability</a:t>
            </a:r>
            <a:r>
              <a:rPr lang="en-US" b="1" dirty="0" smtClean="0"/>
              <a:t> (1)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One GNSS file yields at any reasonable epoch(s):</a:t>
            </a:r>
          </a:p>
          <a:p>
            <a:pPr lvl="1"/>
            <a:r>
              <a:rPr lang="en-US" dirty="0" smtClean="0"/>
              <a:t>ITRF2020</a:t>
            </a:r>
          </a:p>
          <a:p>
            <a:pPr lvl="2"/>
            <a:r>
              <a:rPr lang="en-US" dirty="0" smtClean="0"/>
              <a:t>XYZ, </a:t>
            </a:r>
            <a:r>
              <a:rPr lang="en-US" dirty="0" err="1" smtClean="0">
                <a:latin typeface="Symbol" panose="05050102010706020507" pitchFamily="18" charset="2"/>
              </a:rPr>
              <a:t>fl</a:t>
            </a:r>
            <a:r>
              <a:rPr lang="en-US" dirty="0" err="1" smtClean="0"/>
              <a:t>h</a:t>
            </a:r>
            <a:endParaRPr lang="en-US" dirty="0"/>
          </a:p>
          <a:p>
            <a:pPr lvl="1"/>
            <a:r>
              <a:rPr lang="en-US" dirty="0" smtClean="0"/>
              <a:t>(N/P/C/M)ATRF2022:</a:t>
            </a:r>
          </a:p>
          <a:p>
            <a:pPr lvl="2"/>
            <a:r>
              <a:rPr lang="en-US" dirty="0"/>
              <a:t>XYZ, </a:t>
            </a:r>
            <a:r>
              <a:rPr lang="en-US" dirty="0" err="1" smtClean="0">
                <a:latin typeface="Symbol" panose="05050102010706020507" pitchFamily="18" charset="2"/>
              </a:rPr>
              <a:t>fl</a:t>
            </a:r>
            <a:r>
              <a:rPr lang="en-US" dirty="0" err="1" smtClean="0"/>
              <a:t>h</a:t>
            </a:r>
            <a:r>
              <a:rPr lang="en-US" dirty="0" smtClean="0"/>
              <a:t>, SPCS2022, UTM, USNG</a:t>
            </a:r>
            <a:endParaRPr lang="en-US" dirty="0"/>
          </a:p>
          <a:p>
            <a:pPr lvl="1"/>
            <a:r>
              <a:rPr lang="en-US" dirty="0" smtClean="0"/>
              <a:t>NAPGD2022:</a:t>
            </a:r>
          </a:p>
          <a:p>
            <a:pPr lvl="2"/>
            <a:r>
              <a:rPr lang="en-US" dirty="0" smtClean="0"/>
              <a:t>H, N, </a:t>
            </a:r>
            <a:r>
              <a:rPr lang="en-US" dirty="0" smtClean="0">
                <a:latin typeface="Symbol" panose="05050102010706020507" pitchFamily="18" charset="2"/>
              </a:rPr>
              <a:t>x</a:t>
            </a:r>
            <a:r>
              <a:rPr lang="en-US" dirty="0" smtClean="0"/>
              <a:t>, </a:t>
            </a:r>
            <a:r>
              <a:rPr lang="en-US" dirty="0" smtClean="0">
                <a:latin typeface="Symbol" panose="05050102010706020507" pitchFamily="18" charset="2"/>
              </a:rPr>
              <a:t>h</a:t>
            </a:r>
            <a:r>
              <a:rPr lang="en-US" dirty="0" smtClean="0"/>
              <a:t>, </a:t>
            </a:r>
            <a:r>
              <a:rPr lang="en-US" dirty="0" err="1" smtClean="0"/>
              <a:t>H</a:t>
            </a:r>
            <a:r>
              <a:rPr lang="en-US" baseline="30000" dirty="0" err="1" smtClean="0"/>
              <a:t>dyn</a:t>
            </a:r>
            <a:r>
              <a:rPr lang="en-US" dirty="0" smtClean="0"/>
              <a:t>, g</a:t>
            </a:r>
          </a:p>
          <a:p>
            <a:pPr lvl="1"/>
            <a:r>
              <a:rPr lang="en-US" dirty="0" smtClean="0"/>
              <a:t>And uncertainty estimates of all of the above</a:t>
            </a:r>
          </a:p>
          <a:p>
            <a:pPr lvl="1"/>
            <a:r>
              <a:rPr lang="en-US" dirty="0" smtClean="0"/>
              <a:t>Users who rely upon </a:t>
            </a:r>
            <a:r>
              <a:rPr lang="en-US" b="1" dirty="0" smtClean="0">
                <a:solidFill>
                  <a:srgbClr val="FF0000"/>
                </a:solidFill>
              </a:rPr>
              <a:t>OPUS recommendations</a:t>
            </a:r>
            <a:r>
              <a:rPr lang="en-US" dirty="0" smtClean="0"/>
              <a:t> will get a solution saying “</a:t>
            </a:r>
            <a:r>
              <a:rPr lang="en-US" b="1" dirty="0" smtClean="0">
                <a:solidFill>
                  <a:srgbClr val="FF0000"/>
                </a:solidFill>
              </a:rPr>
              <a:t>tied to the NSRS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14"/>
            <a:ext cx="82296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0871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Defining “the modernized NSRS”</a:t>
            </a:r>
          </a:p>
          <a:p>
            <a:pPr lvl="1">
              <a:buFontTx/>
              <a:buChar char="-"/>
            </a:pPr>
            <a:r>
              <a:rPr lang="en-US" sz="1600" dirty="0" smtClean="0">
                <a:cs typeface="Times New Roman" panose="02020603050405020304" pitchFamily="18" charset="0"/>
              </a:rPr>
              <a:t>This is a lengthy part of the talk.  The intent is to emphasize how </a:t>
            </a:r>
            <a:r>
              <a:rPr lang="en-US" sz="1600" b="1" i="1" dirty="0" smtClean="0">
                <a:cs typeface="Times New Roman" panose="02020603050405020304" pitchFamily="18" charset="0"/>
              </a:rPr>
              <a:t>big</a:t>
            </a:r>
            <a:r>
              <a:rPr lang="en-US" sz="1600" dirty="0" smtClean="0">
                <a:cs typeface="Times New Roman" panose="02020603050405020304" pitchFamily="18" charset="0"/>
              </a:rPr>
              <a:t> the modernized NSRS is, and outline just what </a:t>
            </a:r>
            <a:r>
              <a:rPr lang="en-US" sz="1600" b="1" i="1" dirty="0" smtClean="0">
                <a:cs typeface="Times New Roman" panose="02020603050405020304" pitchFamily="18" charset="0"/>
              </a:rPr>
              <a:t>you</a:t>
            </a:r>
            <a:r>
              <a:rPr lang="en-US" sz="1600" dirty="0" smtClean="0">
                <a:cs typeface="Times New Roman" panose="02020603050405020304" pitchFamily="18" charset="0"/>
              </a:rPr>
              <a:t> get as a user of the modernized NSRS</a:t>
            </a:r>
            <a:endParaRPr lang="en-US" sz="16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 smtClean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Progress from 2007 through 2020</a:t>
            </a:r>
          </a:p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000" dirty="0" smtClean="0">
                <a:cs typeface="Times New Roman" panose="02020603050405020304" pitchFamily="18" charset="0"/>
              </a:rPr>
              <a:t>Conclusion</a:t>
            </a:r>
          </a:p>
          <a:p>
            <a:pPr>
              <a:buFontTx/>
              <a:buChar char="-"/>
            </a:pPr>
            <a:endParaRPr lang="en-US" sz="40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8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2020 Reference Epoch Coordinates (RECs) estimated</a:t>
            </a:r>
          </a:p>
          <a:p>
            <a:pPr lvl="1"/>
            <a:r>
              <a:rPr lang="en-US" sz="2400" dirty="0" smtClean="0"/>
              <a:t>All* geometric (GNSS/RTN/RTK/Classical) data organized</a:t>
            </a:r>
          </a:p>
          <a:p>
            <a:pPr lvl="1"/>
            <a:r>
              <a:rPr lang="en-US" sz="2400" dirty="0" smtClean="0"/>
              <a:t>All* orthometric (leveling) data organized</a:t>
            </a:r>
          </a:p>
          <a:p>
            <a:pPr lvl="1"/>
            <a:r>
              <a:rPr lang="en-US" sz="2400" dirty="0" smtClean="0"/>
              <a:t>All gravimetric (absolute/relative) data organized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REC project workplace </a:t>
            </a:r>
            <a:r>
              <a:rPr lang="en-US" sz="2400" dirty="0" smtClean="0"/>
              <a:t>built (database pull, visualization, cleaning, adjustment, checking, loading)</a:t>
            </a:r>
          </a:p>
          <a:p>
            <a:pPr lvl="1"/>
            <a:r>
              <a:rPr lang="en-US" sz="2400" dirty="0" smtClean="0"/>
              <a:t>All three projects executed, including answering all scientific questions (including data age)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loaded into the </a:t>
            </a:r>
            <a:r>
              <a:rPr lang="en-US" sz="2400" b="1" dirty="0">
                <a:solidFill>
                  <a:srgbClr val="FF0000"/>
                </a:solidFill>
              </a:rPr>
              <a:t>NSRS database </a:t>
            </a:r>
            <a:r>
              <a:rPr lang="en-US" sz="2400" dirty="0"/>
              <a:t>and available through the </a:t>
            </a:r>
            <a:r>
              <a:rPr lang="en-US" sz="2400" b="1" dirty="0">
                <a:solidFill>
                  <a:srgbClr val="FF0000"/>
                </a:solidFill>
              </a:rPr>
              <a:t>data delivery </a:t>
            </a:r>
            <a:r>
              <a:rPr lang="en-US" sz="2400" b="1" dirty="0" smtClean="0">
                <a:solidFill>
                  <a:srgbClr val="FF0000"/>
                </a:solidFill>
              </a:rPr>
              <a:t>system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7071" y="597708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*At least 1994+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9253" y="2418347"/>
            <a:ext cx="7447547" cy="131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9252" y="3714099"/>
            <a:ext cx="7447547" cy="809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9252" y="4523875"/>
            <a:ext cx="7447547" cy="809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1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REC </a:t>
            </a:r>
            <a:r>
              <a:rPr lang="en-US" b="1" u="sng" dirty="0" smtClean="0"/>
              <a:t>Capability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NSRS database</a:t>
            </a:r>
            <a:r>
              <a:rPr lang="en-US" sz="2400" dirty="0" smtClean="0"/>
              <a:t>, through the </a:t>
            </a:r>
            <a:r>
              <a:rPr lang="en-US" sz="2400" b="1" dirty="0" smtClean="0">
                <a:solidFill>
                  <a:srgbClr val="FF0000"/>
                </a:solidFill>
              </a:rPr>
              <a:t>data delivery system</a:t>
            </a:r>
            <a:r>
              <a:rPr lang="en-US" sz="2400" dirty="0" smtClean="0"/>
              <a:t> will allow users to see, for any PID, these adjusted NSRS coordinates, circa 2020.00:</a:t>
            </a:r>
          </a:p>
          <a:p>
            <a:pPr lvl="2"/>
            <a:r>
              <a:rPr lang="en-US" sz="2000" dirty="0" smtClean="0"/>
              <a:t>ITRF2020</a:t>
            </a:r>
          </a:p>
          <a:p>
            <a:pPr lvl="3"/>
            <a:r>
              <a:rPr lang="en-US" sz="1800" dirty="0" smtClean="0"/>
              <a:t>XYZ, </a:t>
            </a:r>
            <a:r>
              <a:rPr lang="en-US" sz="1800" dirty="0" err="1" smtClean="0">
                <a:latin typeface="Symbol" panose="05050102010706020507" pitchFamily="18" charset="2"/>
              </a:rPr>
              <a:t>fl</a:t>
            </a:r>
            <a:r>
              <a:rPr lang="en-US" sz="1800" dirty="0" err="1" smtClean="0"/>
              <a:t>h</a:t>
            </a:r>
            <a:endParaRPr lang="en-US" sz="1800" dirty="0"/>
          </a:p>
          <a:p>
            <a:pPr lvl="2"/>
            <a:r>
              <a:rPr lang="en-US" sz="2000" dirty="0" smtClean="0"/>
              <a:t>(N/P/C/M)ATRF2022:</a:t>
            </a:r>
          </a:p>
          <a:p>
            <a:pPr lvl="3"/>
            <a:r>
              <a:rPr lang="en-US" sz="1800" dirty="0"/>
              <a:t>XYZ, </a:t>
            </a:r>
            <a:r>
              <a:rPr lang="en-US" sz="1800" dirty="0" err="1" smtClean="0">
                <a:latin typeface="Symbol" panose="05050102010706020507" pitchFamily="18" charset="2"/>
              </a:rPr>
              <a:t>fl</a:t>
            </a:r>
            <a:r>
              <a:rPr lang="en-US" sz="1800" dirty="0" err="1" smtClean="0"/>
              <a:t>h</a:t>
            </a:r>
            <a:r>
              <a:rPr lang="en-US" sz="1800" dirty="0" smtClean="0"/>
              <a:t>, SPCS2022, UTM, USNG</a:t>
            </a:r>
            <a:endParaRPr lang="en-US" sz="1800" dirty="0"/>
          </a:p>
          <a:p>
            <a:pPr lvl="2"/>
            <a:r>
              <a:rPr lang="en-US" sz="2000" dirty="0" smtClean="0"/>
              <a:t>NAPGD2022:</a:t>
            </a:r>
          </a:p>
          <a:p>
            <a:pPr lvl="3"/>
            <a:r>
              <a:rPr lang="en-US" sz="1800" dirty="0" smtClean="0"/>
              <a:t>H, g</a:t>
            </a:r>
          </a:p>
          <a:p>
            <a:pPr lvl="2"/>
            <a:r>
              <a:rPr lang="en-US" sz="2200" dirty="0" smtClean="0"/>
              <a:t>Plus many </a:t>
            </a:r>
            <a:r>
              <a:rPr lang="en-US" sz="2200" i="1" dirty="0" smtClean="0"/>
              <a:t>differential</a:t>
            </a:r>
            <a:r>
              <a:rPr lang="en-US" sz="2200" dirty="0" smtClean="0"/>
              <a:t> coordinates between PIDs</a:t>
            </a:r>
          </a:p>
          <a:p>
            <a:pPr lvl="2"/>
            <a:r>
              <a:rPr lang="en-US" sz="2200" dirty="0" smtClean="0"/>
              <a:t>Plus uncertainty estimates of all</a:t>
            </a:r>
          </a:p>
          <a:p>
            <a:r>
              <a:rPr lang="en-US" sz="2400" dirty="0" smtClean="0"/>
              <a:t>These are all considered “</a:t>
            </a:r>
            <a:r>
              <a:rPr lang="en-US" sz="2400" b="1" dirty="0" smtClean="0">
                <a:solidFill>
                  <a:srgbClr val="FF0000"/>
                </a:solidFill>
              </a:rPr>
              <a:t>part of the NSRS</a:t>
            </a:r>
            <a:r>
              <a:rPr lang="en-US" sz="2400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NADCON expanded</a:t>
            </a:r>
          </a:p>
          <a:p>
            <a:pPr lvl="1"/>
            <a:r>
              <a:rPr lang="en-US" sz="2400" dirty="0" smtClean="0"/>
              <a:t>NGS IDB pull of last NAD 83(2011/PA11/MA11) epoch 2010.00 latitudes, longitudes and ellipsoid heights</a:t>
            </a:r>
          </a:p>
          <a:p>
            <a:pPr lvl="1"/>
            <a:r>
              <a:rPr lang="en-US" sz="2400" dirty="0" smtClean="0"/>
              <a:t>NSRS DB pull of (N/P/C/M)ATRF2022 2020.00 latitude, longitude and ellipsoid height RECs</a:t>
            </a:r>
          </a:p>
          <a:p>
            <a:pPr lvl="1"/>
            <a:r>
              <a:rPr lang="en-US" sz="2400" dirty="0" smtClean="0"/>
              <a:t>Outlier cleaning</a:t>
            </a:r>
          </a:p>
          <a:p>
            <a:pPr lvl="1"/>
            <a:r>
              <a:rPr lang="en-US" sz="2400" dirty="0" smtClean="0"/>
              <a:t>Grid size experiments</a:t>
            </a:r>
          </a:p>
          <a:p>
            <a:pPr lvl="1"/>
            <a:r>
              <a:rPr lang="en-US" sz="2400" dirty="0" smtClean="0"/>
              <a:t>Build grids and error grids</a:t>
            </a:r>
          </a:p>
          <a:p>
            <a:pPr lvl="1"/>
            <a:r>
              <a:rPr lang="en-US" sz="2400" dirty="0" smtClean="0"/>
              <a:t>Publish report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loaded into the </a:t>
            </a:r>
            <a:r>
              <a:rPr lang="en-US" sz="2400" b="1" dirty="0">
                <a:solidFill>
                  <a:srgbClr val="FF0000"/>
                </a:solidFill>
              </a:rPr>
              <a:t>NSRS database </a:t>
            </a:r>
            <a:r>
              <a:rPr lang="en-US" sz="2400" dirty="0"/>
              <a:t>and available through the </a:t>
            </a:r>
            <a:r>
              <a:rPr lang="en-US" sz="2400" b="1" dirty="0">
                <a:solidFill>
                  <a:srgbClr val="FF0000"/>
                </a:solidFill>
              </a:rPr>
              <a:t>data delivery </a:t>
            </a:r>
            <a:r>
              <a:rPr lang="en-US" sz="2400" b="1" dirty="0" smtClean="0">
                <a:solidFill>
                  <a:srgbClr val="FF0000"/>
                </a:solidFill>
              </a:rPr>
              <a:t>system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5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NADCON </a:t>
            </a:r>
            <a:r>
              <a:rPr lang="en-US" b="1" u="sng" dirty="0" smtClean="0"/>
              <a:t>Capability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Transform </a:t>
            </a:r>
            <a:r>
              <a:rPr lang="en-US" sz="2400" dirty="0" smtClean="0">
                <a:latin typeface="Symbol" panose="05050102010706020507" pitchFamily="18" charset="2"/>
              </a:rPr>
              <a:t>f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Symbol" panose="05050102010706020507" pitchFamily="18" charset="2"/>
              </a:rPr>
              <a:t>l</a:t>
            </a:r>
            <a:r>
              <a:rPr lang="en-US" sz="2400" dirty="0" smtClean="0"/>
              <a:t>, h from/to: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“To” is default, but other frames available through </a:t>
            </a:r>
            <a:r>
              <a:rPr lang="en-US" sz="2400" b="1" dirty="0" smtClean="0">
                <a:solidFill>
                  <a:srgbClr val="FF0000"/>
                </a:solidFill>
              </a:rPr>
              <a:t>EPP2022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183227"/>
              </p:ext>
            </p:extLst>
          </p:nvPr>
        </p:nvGraphicFramePr>
        <p:xfrm>
          <a:off x="862262" y="2082800"/>
          <a:ext cx="7824537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43">
                  <a:extLst>
                    <a:ext uri="{9D8B030D-6E8A-4147-A177-3AD203B41FA5}">
                      <a16:colId xmlns:a16="http://schemas.microsoft.com/office/drawing/2014/main" val="3177719250"/>
                    </a:ext>
                  </a:extLst>
                </a:gridCol>
                <a:gridCol w="3152274">
                  <a:extLst>
                    <a:ext uri="{9D8B030D-6E8A-4147-A177-3AD203B41FA5}">
                      <a16:colId xmlns:a16="http://schemas.microsoft.com/office/drawing/2014/main" val="350905405"/>
                    </a:ext>
                  </a:extLst>
                </a:gridCol>
                <a:gridCol w="3056020">
                  <a:extLst>
                    <a:ext uri="{9D8B030D-6E8A-4147-A177-3AD203B41FA5}">
                      <a16:colId xmlns:a16="http://schemas.microsoft.com/office/drawing/2014/main" val="3721066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8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en-US" dirty="0" smtClean="0"/>
                        <a:t>11)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dirty="0" smtClean="0"/>
                        <a:t>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0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en-US" dirty="0" smtClean="0"/>
                        <a:t>11)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</a:t>
                      </a:r>
                      <a:r>
                        <a:rPr lang="en-US" dirty="0" smtClean="0"/>
                        <a:t>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Hawaii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</a:t>
                      </a:r>
                      <a:r>
                        <a:rPr lang="en-US" dirty="0" smtClean="0"/>
                        <a:t>11)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dirty="0" smtClean="0"/>
                        <a:t>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 / USVI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20</a:t>
                      </a:r>
                      <a:r>
                        <a:rPr lang="en-US" dirty="0" smtClean="0"/>
                        <a:t>11)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US" dirty="0" smtClean="0"/>
                        <a:t>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9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Amer. 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PA</a:t>
                      </a:r>
                      <a:r>
                        <a:rPr lang="en-US" dirty="0" smtClean="0"/>
                        <a:t>11)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dirty="0" smtClean="0"/>
                        <a:t>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6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Guam / CNMI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NAD 83(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MA</a:t>
                      </a:r>
                      <a:r>
                        <a:rPr lang="en-US" dirty="0" smtClean="0"/>
                        <a:t>11) epoch 2010.00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</a:t>
                      </a:r>
                      <a:r>
                        <a:rPr lang="en-US" dirty="0" smtClean="0"/>
                        <a:t>ATRF2022 epoch 2020.00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19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28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VERTCON expanded</a:t>
            </a:r>
          </a:p>
          <a:p>
            <a:pPr lvl="1"/>
            <a:r>
              <a:rPr lang="en-US" sz="2400" dirty="0" smtClean="0"/>
              <a:t>NGS IDB pull of last NAVD 88, PRVD 02, ASVD 02, NMVD 03, GUVD 04, VIVD 09 and LT normal orthometric and orthometric heights</a:t>
            </a:r>
          </a:p>
          <a:p>
            <a:pPr lvl="1"/>
            <a:r>
              <a:rPr lang="en-US" sz="2400" dirty="0" smtClean="0"/>
              <a:t>NSRS DB pull of NAPGD2022 2020.00 orthometric height RECs</a:t>
            </a:r>
          </a:p>
          <a:p>
            <a:pPr lvl="1"/>
            <a:r>
              <a:rPr lang="en-US" sz="2400" dirty="0" smtClean="0"/>
              <a:t>Outlier cleaning</a:t>
            </a:r>
          </a:p>
          <a:p>
            <a:pPr lvl="1"/>
            <a:r>
              <a:rPr lang="en-US" sz="2400" dirty="0" smtClean="0"/>
              <a:t>Grid size experiments</a:t>
            </a:r>
          </a:p>
          <a:p>
            <a:pPr lvl="1"/>
            <a:r>
              <a:rPr lang="en-US" sz="2400" dirty="0" smtClean="0"/>
              <a:t>Build grids and error grids</a:t>
            </a:r>
          </a:p>
          <a:p>
            <a:pPr lvl="1"/>
            <a:r>
              <a:rPr lang="en-US" sz="2400" dirty="0" smtClean="0"/>
              <a:t>Publish report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loaded into the </a:t>
            </a:r>
            <a:r>
              <a:rPr lang="en-US" sz="2400" b="1" dirty="0">
                <a:solidFill>
                  <a:srgbClr val="FF0000"/>
                </a:solidFill>
              </a:rPr>
              <a:t>NSRS database </a:t>
            </a:r>
            <a:r>
              <a:rPr lang="en-US" sz="2400" dirty="0"/>
              <a:t>and available through the </a:t>
            </a:r>
            <a:r>
              <a:rPr lang="en-US" sz="2400" b="1" dirty="0">
                <a:solidFill>
                  <a:srgbClr val="FF0000"/>
                </a:solidFill>
              </a:rPr>
              <a:t>data delivery </a:t>
            </a:r>
            <a:r>
              <a:rPr lang="en-US" sz="2400" b="1" dirty="0" smtClean="0">
                <a:solidFill>
                  <a:srgbClr val="FF0000"/>
                </a:solidFill>
              </a:rPr>
              <a:t>system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7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VERTCON </a:t>
            </a:r>
            <a:r>
              <a:rPr lang="en-US" b="1" u="sng" dirty="0" smtClean="0"/>
              <a:t>Capability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Transform H from/to: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924639"/>
              </p:ext>
            </p:extLst>
          </p:nvPr>
        </p:nvGraphicFramePr>
        <p:xfrm>
          <a:off x="862262" y="2082800"/>
          <a:ext cx="7824537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243">
                  <a:extLst>
                    <a:ext uri="{9D8B030D-6E8A-4147-A177-3AD203B41FA5}">
                      <a16:colId xmlns:a16="http://schemas.microsoft.com/office/drawing/2014/main" val="3177719250"/>
                    </a:ext>
                  </a:extLst>
                </a:gridCol>
                <a:gridCol w="3152274">
                  <a:extLst>
                    <a:ext uri="{9D8B030D-6E8A-4147-A177-3AD203B41FA5}">
                      <a16:colId xmlns:a16="http://schemas.microsoft.com/office/drawing/2014/main" val="350905405"/>
                    </a:ext>
                  </a:extLst>
                </a:gridCol>
                <a:gridCol w="3056020">
                  <a:extLst>
                    <a:ext uri="{9D8B030D-6E8A-4147-A177-3AD203B41FA5}">
                      <a16:colId xmlns:a16="http://schemas.microsoft.com/office/drawing/2014/main" val="37210664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From (no epochs)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87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NAPGD2022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epoch 2020.00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3004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NAVD 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0603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Hawaii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Local Tidal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198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PRVD 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9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USVI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VIVD 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2262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Amer. 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ASVD 02*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1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GUVD 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1842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CNMI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NMVD 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NAPGD2022 epoch 2020.00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96034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43335" y="5756833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*Currently deprecated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sz="2800" b="1" dirty="0" smtClean="0"/>
              <a:t>Survey Epoch Coordinates (SECs) estimated</a:t>
            </a:r>
          </a:p>
          <a:p>
            <a:pPr lvl="1"/>
            <a:r>
              <a:rPr lang="en-US" sz="2400" dirty="0" smtClean="0"/>
              <a:t>All* geometric (GNSS/RTN/RTK/Classical) data organized</a:t>
            </a:r>
          </a:p>
          <a:p>
            <a:pPr lvl="1"/>
            <a:r>
              <a:rPr lang="en-US" sz="2400" dirty="0" smtClean="0"/>
              <a:t>All* orthometric (leveling) data organized</a:t>
            </a:r>
          </a:p>
          <a:p>
            <a:pPr lvl="1"/>
            <a:r>
              <a:rPr lang="en-US" sz="2400" dirty="0" smtClean="0"/>
              <a:t>All gravimetric (absolute/relative) data organized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EC project workplace </a:t>
            </a:r>
            <a:r>
              <a:rPr lang="en-US" sz="2400" dirty="0" smtClean="0"/>
              <a:t>built (database pull, visualization, cleaning, adjustment, checking, loading)</a:t>
            </a:r>
          </a:p>
          <a:p>
            <a:pPr lvl="1"/>
            <a:r>
              <a:rPr lang="en-US" sz="2400" b="1" dirty="0" smtClean="0"/>
              <a:t>Dozens</a:t>
            </a:r>
            <a:r>
              <a:rPr lang="en-US" sz="2400" dirty="0" smtClean="0"/>
              <a:t> of projects executed, including answering all scientific questions (including size of adjustment windows)</a:t>
            </a:r>
          </a:p>
          <a:p>
            <a:pPr lvl="1"/>
            <a:r>
              <a:rPr lang="en-US" sz="2400" dirty="0" smtClean="0"/>
              <a:t>All </a:t>
            </a:r>
            <a:r>
              <a:rPr lang="en-US" sz="2400" dirty="0"/>
              <a:t>loaded into the </a:t>
            </a:r>
            <a:r>
              <a:rPr lang="en-US" sz="2400" b="1" dirty="0">
                <a:solidFill>
                  <a:srgbClr val="FF0000"/>
                </a:solidFill>
              </a:rPr>
              <a:t>NSRS database </a:t>
            </a:r>
            <a:r>
              <a:rPr lang="en-US" sz="2400" dirty="0"/>
              <a:t>and available through the </a:t>
            </a:r>
            <a:r>
              <a:rPr lang="en-US" sz="2400" b="1" dirty="0">
                <a:solidFill>
                  <a:srgbClr val="FF0000"/>
                </a:solidFill>
              </a:rPr>
              <a:t>data delivery </a:t>
            </a:r>
            <a:r>
              <a:rPr lang="en-US" sz="2400" b="1" dirty="0" smtClean="0">
                <a:solidFill>
                  <a:srgbClr val="FF0000"/>
                </a:solidFill>
              </a:rPr>
              <a:t>system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67071" y="597708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*At least 1994+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39252" y="1926887"/>
            <a:ext cx="7447547" cy="13114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39252" y="3238329"/>
            <a:ext cx="7447547" cy="809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39252" y="4058045"/>
            <a:ext cx="7447547" cy="809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28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 </a:t>
            </a:r>
            <a:r>
              <a:rPr lang="en-US" b="1" u="sng" dirty="0" smtClean="0"/>
              <a:t>Capability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>
                <a:solidFill>
                  <a:srgbClr val="FF0000"/>
                </a:solidFill>
              </a:rPr>
              <a:t>NSRS database</a:t>
            </a:r>
            <a:r>
              <a:rPr lang="en-US" sz="2400" dirty="0" smtClean="0"/>
              <a:t>, through the </a:t>
            </a:r>
            <a:r>
              <a:rPr lang="en-US" sz="2400" b="1" dirty="0" smtClean="0">
                <a:solidFill>
                  <a:srgbClr val="FF0000"/>
                </a:solidFill>
              </a:rPr>
              <a:t>data delivery system</a:t>
            </a:r>
            <a:r>
              <a:rPr lang="en-US" sz="2400" dirty="0" smtClean="0"/>
              <a:t> will allow users to see, for any PID, these adjusted NSRS coordinates, at </a:t>
            </a:r>
            <a:r>
              <a:rPr lang="en-US" sz="2400" u="sng" dirty="0" smtClean="0"/>
              <a:t>survey epoch</a:t>
            </a:r>
            <a:r>
              <a:rPr lang="en-US" sz="2400" dirty="0" smtClean="0"/>
              <a:t> (the time the data was collected):</a:t>
            </a:r>
          </a:p>
          <a:p>
            <a:pPr lvl="2"/>
            <a:r>
              <a:rPr lang="en-US" sz="2000" dirty="0" smtClean="0"/>
              <a:t>ITRF2020</a:t>
            </a:r>
          </a:p>
          <a:p>
            <a:pPr lvl="3"/>
            <a:r>
              <a:rPr lang="en-US" sz="1800" dirty="0" smtClean="0"/>
              <a:t>XYZ, </a:t>
            </a:r>
            <a:r>
              <a:rPr lang="en-US" sz="1800" dirty="0" err="1" smtClean="0">
                <a:latin typeface="Symbol" panose="05050102010706020507" pitchFamily="18" charset="2"/>
              </a:rPr>
              <a:t>fl</a:t>
            </a:r>
            <a:r>
              <a:rPr lang="en-US" sz="1800" dirty="0" err="1" smtClean="0"/>
              <a:t>h</a:t>
            </a:r>
            <a:endParaRPr lang="en-US" sz="1800" dirty="0"/>
          </a:p>
          <a:p>
            <a:pPr lvl="2"/>
            <a:r>
              <a:rPr lang="en-US" sz="2000" dirty="0" smtClean="0"/>
              <a:t>(N/P/C/M)ATRF2022:</a:t>
            </a:r>
          </a:p>
          <a:p>
            <a:pPr lvl="3"/>
            <a:r>
              <a:rPr lang="en-US" sz="1800" dirty="0"/>
              <a:t>XYZ, </a:t>
            </a:r>
            <a:r>
              <a:rPr lang="en-US" sz="1800" dirty="0" err="1" smtClean="0">
                <a:latin typeface="Symbol" panose="05050102010706020507" pitchFamily="18" charset="2"/>
              </a:rPr>
              <a:t>fl</a:t>
            </a:r>
            <a:r>
              <a:rPr lang="en-US" sz="1800" dirty="0" err="1" smtClean="0"/>
              <a:t>h</a:t>
            </a:r>
            <a:r>
              <a:rPr lang="en-US" sz="1800" dirty="0" smtClean="0"/>
              <a:t>, SPCS2022, UTM, USNG</a:t>
            </a:r>
            <a:endParaRPr lang="en-US" sz="1800" dirty="0"/>
          </a:p>
          <a:p>
            <a:pPr lvl="2"/>
            <a:r>
              <a:rPr lang="en-US" sz="2000" dirty="0" smtClean="0"/>
              <a:t>NAPGD2022:</a:t>
            </a:r>
          </a:p>
          <a:p>
            <a:pPr lvl="3"/>
            <a:r>
              <a:rPr lang="en-US" sz="1800" dirty="0" smtClean="0"/>
              <a:t>H, g</a:t>
            </a:r>
          </a:p>
          <a:p>
            <a:pPr lvl="2"/>
            <a:r>
              <a:rPr lang="en-US" sz="2200" dirty="0" smtClean="0"/>
              <a:t>Plus many </a:t>
            </a:r>
            <a:r>
              <a:rPr lang="en-US" sz="2200" i="1" dirty="0" smtClean="0"/>
              <a:t>differential</a:t>
            </a:r>
            <a:r>
              <a:rPr lang="en-US" sz="2200" dirty="0" smtClean="0"/>
              <a:t> coordinates between PIDs</a:t>
            </a:r>
          </a:p>
          <a:p>
            <a:pPr lvl="2"/>
            <a:r>
              <a:rPr lang="en-US" sz="2200" dirty="0" smtClean="0"/>
              <a:t>Plus uncertainty estimates of all</a:t>
            </a:r>
          </a:p>
          <a:p>
            <a:r>
              <a:rPr lang="en-US" sz="2400" dirty="0" smtClean="0"/>
              <a:t>These are all considered “</a:t>
            </a:r>
            <a:r>
              <a:rPr lang="en-US" sz="2400" b="1" dirty="0" smtClean="0">
                <a:solidFill>
                  <a:srgbClr val="FF0000"/>
                </a:solidFill>
              </a:rPr>
              <a:t>part of the NSRS</a:t>
            </a:r>
            <a:r>
              <a:rPr lang="en-US" sz="2400" dirty="0" smtClean="0"/>
              <a:t>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OPUS-Projects replaced with OPUS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New GUI </a:t>
            </a:r>
            <a:r>
              <a:rPr lang="en-US" sz="2000" dirty="0" smtClean="0"/>
              <a:t>built with greater flexibility, fully supporting GNSS, leveling, classical and gravity surveys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OPUS recommendations</a:t>
            </a:r>
            <a:r>
              <a:rPr lang="en-US" sz="2000" dirty="0" smtClean="0"/>
              <a:t> developed and coded into an autonomous prompt for the user to adopt or not</a:t>
            </a:r>
          </a:p>
          <a:p>
            <a:pPr lvl="2"/>
            <a:r>
              <a:rPr lang="en-US" sz="1800" dirty="0" smtClean="0"/>
              <a:t>NSRS database coordinates</a:t>
            </a:r>
          </a:p>
          <a:p>
            <a:pPr lvl="2"/>
            <a:r>
              <a:rPr lang="en-US" sz="1800" dirty="0" smtClean="0"/>
              <a:t>Weights</a:t>
            </a:r>
          </a:p>
          <a:p>
            <a:pPr lvl="2"/>
            <a:r>
              <a:rPr lang="en-US" sz="1800" dirty="0" smtClean="0"/>
              <a:t>Choice of CORSs (based on </a:t>
            </a:r>
            <a:r>
              <a:rPr lang="en-US" sz="1800" b="1" dirty="0" smtClean="0">
                <a:solidFill>
                  <a:srgbClr val="FF0000"/>
                </a:solidFill>
              </a:rPr>
              <a:t>CORS grading system</a:t>
            </a:r>
            <a:r>
              <a:rPr lang="en-US" sz="1800" dirty="0" smtClean="0"/>
              <a:t>)</a:t>
            </a:r>
          </a:p>
          <a:p>
            <a:pPr lvl="1"/>
            <a:r>
              <a:rPr lang="en-US" sz="2000" dirty="0" smtClean="0"/>
              <a:t>Special support for CBLs, airport surveys and other special survey types particular to the mission of NGS and NSRS users</a:t>
            </a:r>
          </a:p>
          <a:p>
            <a:pPr lvl="1"/>
            <a:r>
              <a:rPr lang="en-US" sz="2000" dirty="0" smtClean="0"/>
              <a:t>Answers viewable as part of the </a:t>
            </a:r>
            <a:r>
              <a:rPr lang="en-US" sz="2000" b="1" dirty="0" smtClean="0">
                <a:solidFill>
                  <a:srgbClr val="FF0000"/>
                </a:solidFill>
              </a:rPr>
              <a:t>data delivery system</a:t>
            </a:r>
          </a:p>
          <a:p>
            <a:pPr lvl="1"/>
            <a:r>
              <a:rPr lang="en-US" sz="2000" dirty="0" smtClean="0"/>
              <a:t>Ability for users to </a:t>
            </a:r>
            <a:r>
              <a:rPr lang="en-US" sz="2000" b="1" dirty="0" smtClean="0">
                <a:solidFill>
                  <a:srgbClr val="FF0000"/>
                </a:solidFill>
              </a:rPr>
              <a:t>submit their data file(s) to NGS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39252" y="2057400"/>
            <a:ext cx="7447547" cy="632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9252" y="4384829"/>
            <a:ext cx="7447547" cy="6325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2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OPUS </a:t>
            </a:r>
            <a:r>
              <a:rPr lang="en-US" b="1" u="sng" dirty="0" smtClean="0"/>
              <a:t>Capability</a:t>
            </a:r>
            <a:r>
              <a:rPr lang="en-US" b="1" dirty="0" smtClean="0"/>
              <a:t> (2)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sz="2400" dirty="0" smtClean="0"/>
              <a:t>Survey projects with one or more geodetic observation files yields at any reasonable epoch(s), some or all of the below as adjusted coordinates:</a:t>
            </a:r>
          </a:p>
          <a:p>
            <a:pPr lvl="1"/>
            <a:r>
              <a:rPr lang="en-US" sz="2000" dirty="0" smtClean="0"/>
              <a:t>ITRF2020</a:t>
            </a:r>
          </a:p>
          <a:p>
            <a:pPr lvl="2"/>
            <a:r>
              <a:rPr lang="en-US" sz="1800" dirty="0" smtClean="0"/>
              <a:t>XYZ, </a:t>
            </a:r>
            <a:r>
              <a:rPr lang="en-US" sz="1800" dirty="0" err="1" smtClean="0">
                <a:latin typeface="Symbol" panose="05050102010706020507" pitchFamily="18" charset="2"/>
              </a:rPr>
              <a:t>fl</a:t>
            </a:r>
            <a:r>
              <a:rPr lang="en-US" sz="1800" dirty="0" err="1" smtClean="0"/>
              <a:t>h</a:t>
            </a:r>
            <a:endParaRPr lang="en-US" sz="1800" dirty="0"/>
          </a:p>
          <a:p>
            <a:pPr lvl="1"/>
            <a:r>
              <a:rPr lang="en-US" sz="2000" dirty="0" smtClean="0"/>
              <a:t>(N/P/C/M)ATRF2022:</a:t>
            </a:r>
          </a:p>
          <a:p>
            <a:pPr lvl="2"/>
            <a:r>
              <a:rPr lang="en-US" sz="1800" dirty="0"/>
              <a:t>XYZ, </a:t>
            </a:r>
            <a:r>
              <a:rPr lang="en-US" sz="1800" dirty="0" err="1" smtClean="0">
                <a:latin typeface="Symbol" panose="05050102010706020507" pitchFamily="18" charset="2"/>
              </a:rPr>
              <a:t>fl</a:t>
            </a:r>
            <a:r>
              <a:rPr lang="en-US" sz="1800" dirty="0" err="1" smtClean="0"/>
              <a:t>h</a:t>
            </a:r>
            <a:r>
              <a:rPr lang="en-US" sz="1800" dirty="0" smtClean="0"/>
              <a:t>, SPCS2022, UTM, USNG</a:t>
            </a:r>
            <a:endParaRPr lang="en-US" sz="1800" dirty="0"/>
          </a:p>
          <a:p>
            <a:pPr lvl="1"/>
            <a:r>
              <a:rPr lang="en-US" sz="2000" dirty="0" smtClean="0"/>
              <a:t>NAPGD2022:</a:t>
            </a:r>
          </a:p>
          <a:p>
            <a:pPr lvl="2"/>
            <a:r>
              <a:rPr lang="en-US" sz="1800" dirty="0" smtClean="0"/>
              <a:t>H, g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ifferential values between some/all points</a:t>
            </a:r>
          </a:p>
          <a:p>
            <a:pPr lvl="1"/>
            <a:r>
              <a:rPr lang="en-US" sz="2000" dirty="0" smtClean="0"/>
              <a:t>Uncertainty estimates of all of the above</a:t>
            </a:r>
          </a:p>
          <a:p>
            <a:pPr lvl="1"/>
            <a:r>
              <a:rPr lang="en-US" sz="2000" dirty="0" smtClean="0"/>
              <a:t>Users who rely upon </a:t>
            </a:r>
            <a:r>
              <a:rPr lang="en-US" sz="2000" b="1" dirty="0" smtClean="0">
                <a:solidFill>
                  <a:srgbClr val="FF0000"/>
                </a:solidFill>
              </a:rPr>
              <a:t>OPUS recommendations</a:t>
            </a:r>
            <a:r>
              <a:rPr lang="en-US" sz="2000" dirty="0" smtClean="0"/>
              <a:t> will get a solution saying “</a:t>
            </a:r>
            <a:r>
              <a:rPr lang="en-US" sz="2000" b="1" dirty="0" smtClean="0">
                <a:solidFill>
                  <a:srgbClr val="FF0000"/>
                </a:solidFill>
              </a:rPr>
              <a:t>tied to the NSRS</a:t>
            </a:r>
            <a:r>
              <a:rPr lang="en-US" sz="2000" dirty="0" smtClean="0"/>
              <a:t>”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4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Defining “the modernized NSRS”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Progress from 2007 through </a:t>
            </a:r>
            <a:r>
              <a:rPr lang="en-US" sz="2800" dirty="0" smtClean="0">
                <a:cs typeface="Times New Roman" panose="02020603050405020304" pitchFamily="18" charset="0"/>
              </a:rPr>
              <a:t>2020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Conclusion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0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4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Defining “the modernized NSRS”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Progress from 2007 through </a:t>
            </a:r>
            <a:r>
              <a:rPr lang="en-US" sz="2800" dirty="0" smtClean="0">
                <a:cs typeface="Times New Roman" panose="02020603050405020304" pitchFamily="18" charset="0"/>
              </a:rPr>
              <a:t>2020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Conclusion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Original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sz="2800" dirty="0" smtClean="0"/>
              <a:t>In 2007, NGS assumed we would be done by 2018</a:t>
            </a:r>
          </a:p>
          <a:p>
            <a:pPr lvl="1"/>
            <a:r>
              <a:rPr lang="en-US" sz="2000" dirty="0" smtClean="0"/>
              <a:t>Optimistic GRAV-D planning </a:t>
            </a:r>
          </a:p>
          <a:p>
            <a:pPr lvl="1"/>
            <a:r>
              <a:rPr lang="en-US" sz="2000" dirty="0" smtClean="0"/>
              <a:t>Incomplete picture of the entire modernized NSRS</a:t>
            </a:r>
            <a:endParaRPr lang="en-US" sz="1600" dirty="0"/>
          </a:p>
          <a:p>
            <a:r>
              <a:rPr lang="en-US" sz="2800" dirty="0" smtClean="0"/>
              <a:t>By 2013, a finish of 2022 seemed correct</a:t>
            </a:r>
          </a:p>
          <a:p>
            <a:pPr lvl="1"/>
            <a:r>
              <a:rPr lang="en-US" sz="2000" dirty="0" smtClean="0"/>
              <a:t>Still, the “big picture” wasn’t clear</a:t>
            </a:r>
          </a:p>
          <a:p>
            <a:pPr lvl="1"/>
            <a:r>
              <a:rPr lang="en-US" sz="2000" dirty="0" smtClean="0"/>
              <a:t>Optimism and enthusiasm within NGS was high for many years</a:t>
            </a:r>
          </a:p>
          <a:p>
            <a:r>
              <a:rPr lang="en-US" sz="2800" dirty="0" smtClean="0"/>
              <a:t>By 2020 three issues derailed that date:</a:t>
            </a:r>
          </a:p>
          <a:p>
            <a:pPr lvl="1"/>
            <a:r>
              <a:rPr lang="en-US" sz="2000" dirty="0" smtClean="0"/>
              <a:t>Final clarity on the complexity of the task</a:t>
            </a:r>
          </a:p>
          <a:p>
            <a:pPr lvl="1"/>
            <a:r>
              <a:rPr lang="en-US" sz="2000" dirty="0" smtClean="0"/>
              <a:t>Loss of personnel without backfill</a:t>
            </a:r>
          </a:p>
          <a:p>
            <a:pPr lvl="1"/>
            <a:r>
              <a:rPr lang="en-US" sz="2000" dirty="0" smtClean="0"/>
              <a:t>“2020”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4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Defining “the modernized NSRS”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Progress from 2007 through </a:t>
            </a:r>
            <a:r>
              <a:rPr lang="en-US" sz="28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2020</a:t>
            </a:r>
            <a:endParaRPr lang="en-US" sz="2800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Conclusion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38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2007 through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sz="2800" dirty="0" smtClean="0"/>
              <a:t>Clarity:  Three “Blueprint” documents fully outlined the modernized NSRS</a:t>
            </a:r>
          </a:p>
          <a:p>
            <a:r>
              <a:rPr lang="en-US" sz="2800" dirty="0" smtClean="0"/>
              <a:t>GRAV-D coverage grew from 0% to 81.6%</a:t>
            </a:r>
          </a:p>
          <a:p>
            <a:r>
              <a:rPr lang="en-US" sz="2800" dirty="0" err="1" smtClean="0"/>
              <a:t>xGEOID</a:t>
            </a:r>
            <a:r>
              <a:rPr lang="en-US" sz="2800" dirty="0" smtClean="0"/>
              <a:t> models, built on GRAV-D, every year from 2014-2020</a:t>
            </a:r>
          </a:p>
          <a:p>
            <a:pPr lvl="1"/>
            <a:r>
              <a:rPr lang="en-US" sz="2400" dirty="0" smtClean="0"/>
              <a:t>xGEOID20 will be first Canada/Mexico/USA joint model, but not the last!</a:t>
            </a:r>
          </a:p>
          <a:p>
            <a:r>
              <a:rPr lang="en-US" sz="2800" dirty="0" smtClean="0"/>
              <a:t>Software to build NADCON and VERTCON grids was entirely rebuilt</a:t>
            </a:r>
          </a:p>
          <a:p>
            <a:pPr lvl="1"/>
            <a:r>
              <a:rPr lang="en-US" sz="2400" dirty="0" smtClean="0"/>
              <a:t>And was used to create NADCON 5.0 release 20160901 and VERTCON 3.0 release 20190601</a:t>
            </a:r>
          </a:p>
          <a:p>
            <a:endParaRPr lang="en-US" sz="2800" dirty="0" smtClean="0"/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846" y="1705429"/>
            <a:ext cx="5384307" cy="4547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80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2007 through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18 of 36 NOAA Foundation CORS Network stations operational</a:t>
            </a:r>
          </a:p>
          <a:p>
            <a:r>
              <a:rPr lang="en-US" dirty="0" smtClean="0"/>
              <a:t>SPCS2022 is nearly complete</a:t>
            </a:r>
          </a:p>
          <a:p>
            <a:r>
              <a:rPr lang="en-US" dirty="0" smtClean="0"/>
              <a:t>Multi-GNSS PAGES replacement: 2015-2022</a:t>
            </a:r>
          </a:p>
          <a:p>
            <a:r>
              <a:rPr lang="en-US" dirty="0" smtClean="0"/>
              <a:t>Switch from ITRF2008 to ITRF2014</a:t>
            </a:r>
          </a:p>
          <a:p>
            <a:pPr lvl="1"/>
            <a:r>
              <a:rPr lang="en-US" dirty="0" smtClean="0"/>
              <a:t>Numerous time saving steps implemented, so the switch to ITRF2020 will go even faster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2007 through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A scoping study on how best to build IFVM2022 was funded and completed in partnership with Scripps I.O.</a:t>
            </a:r>
          </a:p>
          <a:p>
            <a:r>
              <a:rPr lang="en-US" dirty="0" smtClean="0"/>
              <a:t>A least squares adjustment contract was funded and work begun in 2020</a:t>
            </a:r>
          </a:p>
          <a:p>
            <a:r>
              <a:rPr lang="en-US" dirty="0" smtClean="0"/>
              <a:t>OPUS-Projects was modified to allow </a:t>
            </a:r>
            <a:r>
              <a:rPr lang="en-US" dirty="0" err="1" smtClean="0"/>
              <a:t>Bluebooking</a:t>
            </a:r>
            <a:endParaRPr lang="en-US" dirty="0" smtClean="0"/>
          </a:p>
          <a:p>
            <a:pPr lvl="1"/>
            <a:r>
              <a:rPr lang="en-US" dirty="0" smtClean="0"/>
              <a:t>Laying down the foundation of “work in OPUS, submit data to NGS”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Progress 2007 through 2020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sz="2800" dirty="0" smtClean="0"/>
              <a:t>OPUS-Projects support for RTK/RTN vectors from 2017-2020 (expected release)</a:t>
            </a:r>
          </a:p>
          <a:p>
            <a:pPr lvl="1"/>
            <a:r>
              <a:rPr lang="en-US" sz="2400" dirty="0" smtClean="0"/>
              <a:t>This is the first step toward a fully integrated GNSS+RTN+RTK/Classical/Leveling/Gravity OPUS</a:t>
            </a:r>
          </a:p>
          <a:p>
            <a:r>
              <a:rPr lang="en-US" sz="2800" dirty="0" smtClean="0"/>
              <a:t>Scoping study on organizing raw GNSS data</a:t>
            </a:r>
          </a:p>
          <a:p>
            <a:pPr lvl="1"/>
            <a:r>
              <a:rPr lang="en-US" sz="2400" dirty="0" smtClean="0"/>
              <a:t>Since the current NSRS relies upon processed vectors, and not raw GNSS, the raw GNSS data is poorly organized</a:t>
            </a:r>
          </a:p>
          <a:p>
            <a:pPr lvl="2"/>
            <a:r>
              <a:rPr lang="en-US" sz="2000" dirty="0" smtClean="0"/>
              <a:t>40 person-years to get all half million or so raw GPS files properly associated with a PID, an antenna type and an antenna height</a:t>
            </a:r>
          </a:p>
          <a:p>
            <a:pPr lvl="3"/>
            <a:r>
              <a:rPr lang="en-US" sz="1600" dirty="0" smtClean="0"/>
              <a:t>NGS will rely upon processed vectors for the first REC and SEC adjustments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0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4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Defining “the modernized NSRS”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Progress from 2007 through </a:t>
            </a:r>
            <a:r>
              <a:rPr lang="en-US" sz="2800" dirty="0" smtClean="0">
                <a:cs typeface="Times New Roman" panose="02020603050405020304" pitchFamily="18" charset="0"/>
              </a:rPr>
              <a:t>2020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Conclusion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Drivers of delay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Government shutdowns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Three shutdowns in 2018 alone</a:t>
            </a:r>
          </a:p>
          <a:p>
            <a:pPr lvl="2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Grounded GRAV-D on the brink of its Pacific survey</a:t>
            </a:r>
          </a:p>
          <a:p>
            <a:pPr lvl="3"/>
            <a:r>
              <a:rPr lang="en-US" sz="1600" dirty="0" smtClean="0">
                <a:cs typeface="Times New Roman" panose="02020603050405020304" pitchFamily="18" charset="0"/>
              </a:rPr>
              <a:t>Pacific:  Expensive, difficult to plan</a:t>
            </a:r>
          </a:p>
          <a:p>
            <a:pPr lvl="3"/>
            <a:r>
              <a:rPr lang="en-US" sz="1600" dirty="0" smtClean="0">
                <a:cs typeface="Times New Roman" panose="02020603050405020304" pitchFamily="18" charset="0"/>
              </a:rPr>
              <a:t>Effectively 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 GRAV-D’s Pacific schedule behind by 1 year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Drivers of delay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>
                <a:cs typeface="Times New Roman" panose="02020603050405020304" pitchFamily="18" charset="0"/>
              </a:rPr>
              <a:t>Growing complexity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As new components were thought of, they often led to additional projects and unforeseen work</a:t>
            </a:r>
          </a:p>
          <a:p>
            <a:pPr lvl="1"/>
            <a:r>
              <a:rPr lang="en-US" sz="2400" dirty="0" smtClean="0">
                <a:cs typeface="Times New Roman" panose="02020603050405020304" pitchFamily="18" charset="0"/>
              </a:rPr>
              <a:t>Example:  “We need to have time-dependent coordinates”</a:t>
            </a:r>
          </a:p>
          <a:p>
            <a:pPr lvl="2"/>
            <a:r>
              <a:rPr lang="en-US" sz="2000" dirty="0" smtClean="0">
                <a:cs typeface="Times New Roman" panose="02020603050405020304" pitchFamily="18" charset="0"/>
              </a:rPr>
              <a:t>But the IDB doesn’t support this</a:t>
            </a:r>
          </a:p>
          <a:p>
            <a:pPr lvl="3"/>
            <a:r>
              <a:rPr lang="en-US" sz="1600" dirty="0" smtClean="0">
                <a:cs typeface="Times New Roman" panose="02020603050405020304" pitchFamily="18" charset="0"/>
              </a:rPr>
              <a:t>We need a new database!</a:t>
            </a:r>
          </a:p>
          <a:p>
            <a:pPr lvl="4"/>
            <a:r>
              <a:rPr lang="en-US" sz="1600" dirty="0" smtClean="0">
                <a:cs typeface="Times New Roman" panose="02020603050405020304" pitchFamily="18" charset="0"/>
              </a:rPr>
              <a:t>But we also need to define things like “adjustment windows” and “redundancy” and “simultaneous”</a:t>
            </a:r>
          </a:p>
          <a:p>
            <a:pPr lvl="4"/>
            <a:r>
              <a:rPr lang="en-US" sz="1600" dirty="0">
                <a:cs typeface="Times New Roman" panose="02020603050405020304" pitchFamily="18" charset="0"/>
              </a:rPr>
              <a:t>And we need new least squares adjustment software which </a:t>
            </a:r>
            <a:r>
              <a:rPr lang="en-US" sz="1600" dirty="0" smtClean="0">
                <a:cs typeface="Times New Roman" panose="02020603050405020304" pitchFamily="18" charset="0"/>
              </a:rPr>
              <a:t>supports </a:t>
            </a:r>
            <a:r>
              <a:rPr lang="en-US" sz="1600" dirty="0">
                <a:cs typeface="Times New Roman" panose="02020603050405020304" pitchFamily="18" charset="0"/>
              </a:rPr>
              <a:t>this</a:t>
            </a:r>
          </a:p>
          <a:p>
            <a:pPr lvl="5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we have to treat leveling differently from GPS</a:t>
            </a:r>
          </a:p>
          <a:p>
            <a:pPr lvl="6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speaking of which, why are we still a GPS-only shop?</a:t>
            </a:r>
          </a:p>
          <a:p>
            <a:pPr lvl="7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need multi-GNSS software!</a:t>
            </a:r>
          </a:p>
          <a:p>
            <a:pPr lvl="8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that’ll take years!  Better get started!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“the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modernized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NSRS”?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It is a replacement for the </a:t>
            </a:r>
            <a:r>
              <a:rPr lang="en-US" sz="2800" i="1" dirty="0" smtClean="0">
                <a:cs typeface="Times New Roman" panose="02020603050405020304" pitchFamily="18" charset="0"/>
              </a:rPr>
              <a:t>entire</a:t>
            </a:r>
            <a:r>
              <a:rPr lang="en-US" sz="2800" dirty="0" smtClean="0">
                <a:cs typeface="Times New Roman" panose="02020603050405020304" pitchFamily="18" charset="0"/>
              </a:rPr>
              <a:t> </a:t>
            </a:r>
            <a:r>
              <a:rPr lang="en-US" sz="2800" u="sng" dirty="0" smtClean="0">
                <a:cs typeface="Times New Roman" panose="02020603050405020304" pitchFamily="18" charset="0"/>
              </a:rPr>
              <a:t>current</a:t>
            </a:r>
            <a:r>
              <a:rPr lang="en-US" sz="2800" dirty="0" smtClean="0">
                <a:cs typeface="Times New Roman" panose="02020603050405020304" pitchFamily="18" charset="0"/>
              </a:rPr>
              <a:t> National Spatial Reference System (NSRS)</a:t>
            </a:r>
          </a:p>
          <a:p>
            <a:pPr lvl="1">
              <a:buFontTx/>
              <a:buChar char="-"/>
            </a:pPr>
            <a:r>
              <a:rPr lang="en-US" sz="2400" dirty="0" err="1" smtClean="0">
                <a:cs typeface="Times New Roman" panose="02020603050405020304" pitchFamily="18" charset="0"/>
              </a:rPr>
              <a:t>Datums</a:t>
            </a:r>
            <a:endParaRPr lang="en-US" sz="2400" dirty="0" smtClean="0">
              <a:cs typeface="Times New Roman" panose="02020603050405020304" pitchFamily="18" charset="0"/>
            </a:endParaRPr>
          </a:p>
          <a:p>
            <a:pPr lvl="1">
              <a:buFontTx/>
              <a:buChar char="-"/>
            </a:pPr>
            <a:r>
              <a:rPr lang="en-US" sz="2400" dirty="0" smtClean="0">
                <a:cs typeface="Times New Roman" panose="02020603050405020304" pitchFamily="18" charset="0"/>
              </a:rPr>
              <a:t>Coordinates</a:t>
            </a:r>
          </a:p>
          <a:p>
            <a:pPr lvl="1">
              <a:buFontTx/>
              <a:buChar char="-"/>
            </a:pPr>
            <a:r>
              <a:rPr lang="en-US" sz="2400" dirty="0" smtClean="0">
                <a:cs typeface="Times New Roman" panose="02020603050405020304" pitchFamily="18" charset="0"/>
              </a:rPr>
              <a:t>Orbits</a:t>
            </a:r>
          </a:p>
          <a:p>
            <a:pPr lvl="1">
              <a:buFontTx/>
              <a:buChar char="-"/>
            </a:pPr>
            <a:r>
              <a:rPr lang="en-US" sz="2400" dirty="0" smtClean="0">
                <a:cs typeface="Times New Roman" panose="02020603050405020304" pitchFamily="18" charset="0"/>
              </a:rPr>
              <a:t>Database</a:t>
            </a:r>
          </a:p>
          <a:p>
            <a:pPr lvl="1">
              <a:buFontTx/>
              <a:buChar char="-"/>
            </a:pPr>
            <a:r>
              <a:rPr lang="en-US" sz="2400" dirty="0" smtClean="0">
                <a:cs typeface="Times New Roman" panose="02020603050405020304" pitchFamily="18" charset="0"/>
              </a:rPr>
              <a:t>Software</a:t>
            </a:r>
          </a:p>
          <a:p>
            <a:pPr lvl="1">
              <a:buFontTx/>
              <a:buChar char="-"/>
            </a:pPr>
            <a:r>
              <a:rPr lang="en-US" sz="2400" dirty="0" smtClean="0">
                <a:cs typeface="Times New Roman" panose="02020603050405020304" pitchFamily="18" charset="0"/>
              </a:rPr>
              <a:t>Policies, procedures and philosophies</a:t>
            </a:r>
          </a:p>
          <a:p>
            <a:pPr lvl="1">
              <a:buFontTx/>
              <a:buChar char="-"/>
            </a:pPr>
            <a:r>
              <a:rPr lang="en-US" sz="2400" dirty="0" smtClean="0">
                <a:cs typeface="Times New Roman" panose="02020603050405020304" pitchFamily="18" charset="0"/>
              </a:rPr>
              <a:t>And….skills!  New hires, new training!</a:t>
            </a:r>
          </a:p>
          <a:p>
            <a:pPr>
              <a:buFontTx/>
              <a:buChar char="-"/>
            </a:pPr>
            <a:endParaRPr lang="en-US" sz="2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 smtClean="0">
                <a:cs typeface="Times New Roman" panose="02020603050405020304" pitchFamily="18" charset="0"/>
              </a:rPr>
              <a:t>Let’s list the details in semi-chronological order</a:t>
            </a:r>
          </a:p>
          <a:p>
            <a:pPr>
              <a:buFontTx/>
              <a:buChar char="-"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4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Drivers of delay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Personnel</a:t>
            </a:r>
          </a:p>
          <a:p>
            <a:pPr lvl="1"/>
            <a:r>
              <a:rPr lang="en-US" sz="2400" i="1" dirty="0"/>
              <a:t>“It seems that every time I look under the hood at NGS, I see a Maserati engine in an office with a budget of a VW </a:t>
            </a:r>
            <a:r>
              <a:rPr lang="en-US" sz="2400" i="1" dirty="0" smtClean="0"/>
              <a:t>bug.”  </a:t>
            </a:r>
          </a:p>
          <a:p>
            <a:pPr lvl="2"/>
            <a:r>
              <a:rPr lang="en-US" sz="2000" dirty="0"/>
              <a:t>Admiral Timothy Gallaudet, Deputy NOAA </a:t>
            </a:r>
            <a:r>
              <a:rPr lang="en-US" sz="2000" dirty="0" smtClean="0"/>
              <a:t>Administrator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sz="2400" dirty="0" smtClean="0"/>
              <a:t>NGS has both lost </a:t>
            </a:r>
            <a:r>
              <a:rPr lang="en-US" sz="2400" i="1" dirty="0" smtClean="0"/>
              <a:t>and</a:t>
            </a:r>
            <a:r>
              <a:rPr lang="en-US" sz="2400" dirty="0" smtClean="0"/>
              <a:t> gained significant talent over the last 13 years	</a:t>
            </a:r>
          </a:p>
          <a:p>
            <a:pPr lvl="2"/>
            <a:r>
              <a:rPr lang="en-US" sz="2000" dirty="0" smtClean="0"/>
              <a:t>But overall has run a slight deficit in gain/loss</a:t>
            </a:r>
          </a:p>
          <a:p>
            <a:pPr lvl="2"/>
            <a:r>
              <a:rPr lang="en-US" sz="2000" dirty="0" smtClean="0"/>
              <a:t>The CORS team is a fraction of its former size</a:t>
            </a:r>
          </a:p>
          <a:p>
            <a:pPr lvl="2"/>
            <a:r>
              <a:rPr lang="en-US" sz="2000" dirty="0" smtClean="0"/>
              <a:t>However, we’ve been lucky that new hires have been phenomenal </a:t>
            </a:r>
            <a:endParaRPr lang="en-US" sz="20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Drivers of delay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“2020”</a:t>
            </a:r>
          </a:p>
          <a:p>
            <a:pPr lvl="1"/>
            <a:r>
              <a:rPr lang="en-US" sz="2400" dirty="0" smtClean="0"/>
              <a:t>Grounding of GRAV-D flights</a:t>
            </a:r>
          </a:p>
          <a:p>
            <a:pPr lvl="2"/>
            <a:r>
              <a:rPr lang="en-US" sz="2000" dirty="0" smtClean="0"/>
              <a:t>Substantive impact on delay</a:t>
            </a:r>
          </a:p>
          <a:p>
            <a:pPr lvl="1"/>
            <a:r>
              <a:rPr lang="en-US" sz="2400" dirty="0" smtClean="0"/>
              <a:t>Moving to a 100% telework situation for months</a:t>
            </a:r>
          </a:p>
          <a:p>
            <a:pPr lvl="2"/>
            <a:r>
              <a:rPr lang="en-US" sz="2000" dirty="0" smtClean="0"/>
              <a:t>Only moderately impacted the delay</a:t>
            </a:r>
            <a:endParaRPr lang="en-US" sz="2000" dirty="0"/>
          </a:p>
          <a:p>
            <a:endParaRPr lang="en-US" sz="16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4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Defining “the modernized NSRS”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Progress from 2007 through </a:t>
            </a:r>
            <a:r>
              <a:rPr lang="en-US" sz="2800" dirty="0" smtClean="0">
                <a:cs typeface="Times New Roman" panose="02020603050405020304" pitchFamily="18" charset="0"/>
              </a:rPr>
              <a:t>2020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Conclusion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4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Rebooting the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The “long pole in the tent” is GRAV-D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uch of the GRAV-D remaining work is in the Pacific, which raises the question of “phased rollouts”</a:t>
            </a:r>
          </a:p>
          <a:p>
            <a:pPr lvl="1"/>
            <a:r>
              <a:rPr lang="en-US" sz="2400" dirty="0" smtClean="0"/>
              <a:t>Pacific is expensive, difficult to schedule</a:t>
            </a:r>
          </a:p>
          <a:p>
            <a:pPr lvl="2"/>
            <a:endParaRPr lang="en-US" sz="2000" dirty="0" smtClean="0"/>
          </a:p>
          <a:p>
            <a:r>
              <a:rPr lang="en-US" dirty="0" smtClean="0"/>
              <a:t>Correct, On Budget, On Time:  Pick two</a:t>
            </a:r>
          </a:p>
          <a:p>
            <a:pPr lvl="1"/>
            <a:r>
              <a:rPr lang="en-US" dirty="0" smtClean="0"/>
              <a:t>With the likelihood of </a:t>
            </a:r>
            <a:r>
              <a:rPr lang="en-US" smtClean="0"/>
              <a:t>a multi-year </a:t>
            </a:r>
            <a:r>
              <a:rPr lang="en-US" dirty="0" smtClean="0"/>
              <a:t>delay, we picked “Correct” and “On Budget”</a:t>
            </a:r>
          </a:p>
          <a:p>
            <a:pPr lvl="2"/>
            <a:r>
              <a:rPr lang="en-US" dirty="0" smtClean="0"/>
              <a:t>Do the work right</a:t>
            </a:r>
          </a:p>
          <a:p>
            <a:pPr lvl="2"/>
            <a:r>
              <a:rPr lang="en-US" dirty="0" smtClean="0"/>
              <a:t>Do it with the resources we have</a:t>
            </a:r>
          </a:p>
          <a:p>
            <a:pPr lvl="1"/>
            <a:endParaRPr lang="en-US" dirty="0"/>
          </a:p>
          <a:p>
            <a:endParaRPr lang="en-US" sz="16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5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Rebooting the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Other major high-resource/lengthy issues:</a:t>
            </a:r>
          </a:p>
          <a:p>
            <a:pPr lvl="1"/>
            <a:r>
              <a:rPr lang="en-US" dirty="0" smtClean="0"/>
              <a:t>Replace PAGES</a:t>
            </a:r>
          </a:p>
          <a:p>
            <a:pPr lvl="1"/>
            <a:r>
              <a:rPr lang="en-US" dirty="0" smtClean="0"/>
              <a:t>Fully modernize the NOAA CORS Network</a:t>
            </a:r>
          </a:p>
          <a:p>
            <a:pPr lvl="1"/>
            <a:r>
              <a:rPr lang="en-US" dirty="0" smtClean="0"/>
              <a:t>Complete rebuild of OPUS </a:t>
            </a:r>
          </a:p>
          <a:p>
            <a:pPr lvl="1"/>
            <a:r>
              <a:rPr lang="en-US" dirty="0" smtClean="0"/>
              <a:t>New least squares adjustment library built</a:t>
            </a:r>
          </a:p>
          <a:p>
            <a:pPr lvl="1"/>
            <a:r>
              <a:rPr lang="en-US" dirty="0" smtClean="0"/>
              <a:t>Define, design and build an RTN alignment service</a:t>
            </a:r>
          </a:p>
          <a:p>
            <a:pPr lvl="2"/>
            <a:r>
              <a:rPr lang="en-US" dirty="0" smtClean="0"/>
              <a:t>10+ years of promises…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16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Rebooting the timeline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r>
              <a:rPr lang="en-US" dirty="0" smtClean="0"/>
              <a:t>Chain dependencies</a:t>
            </a:r>
          </a:p>
          <a:p>
            <a:pPr lvl="1"/>
            <a:r>
              <a:rPr lang="en-US" dirty="0" smtClean="0"/>
              <a:t>If NGS wishes to roll out NADCON simultaneously with the modernized NSRS:</a:t>
            </a:r>
          </a:p>
          <a:p>
            <a:pPr lvl="2"/>
            <a:r>
              <a:rPr lang="en-US" sz="900" dirty="0" smtClean="0"/>
              <a:t>NADCON needs reference epoch coordinates (RECs)</a:t>
            </a:r>
          </a:p>
          <a:p>
            <a:pPr lvl="2"/>
            <a:r>
              <a:rPr lang="en-US" sz="900" dirty="0" smtClean="0"/>
              <a:t>RECs require</a:t>
            </a:r>
          </a:p>
          <a:p>
            <a:pPr lvl="3"/>
            <a:r>
              <a:rPr lang="en-US" sz="800" dirty="0" smtClean="0"/>
              <a:t>LSA engine</a:t>
            </a:r>
          </a:p>
          <a:p>
            <a:pPr lvl="4"/>
            <a:r>
              <a:rPr lang="en-US" sz="800" dirty="0" smtClean="0"/>
              <a:t>Contract and money</a:t>
            </a:r>
          </a:p>
          <a:p>
            <a:pPr lvl="3"/>
            <a:r>
              <a:rPr lang="en-US" sz="800" dirty="0" smtClean="0"/>
              <a:t>Organized raw GNSS, vector GNSS and classical data</a:t>
            </a:r>
          </a:p>
          <a:p>
            <a:pPr lvl="4"/>
            <a:r>
              <a:rPr lang="en-US" sz="800" dirty="0" smtClean="0"/>
              <a:t>GPS campaign for transformations has to be done</a:t>
            </a:r>
          </a:p>
          <a:p>
            <a:pPr lvl="3"/>
            <a:r>
              <a:rPr lang="en-US" sz="800" dirty="0" smtClean="0"/>
              <a:t>An environment for visualizing and computing</a:t>
            </a:r>
          </a:p>
          <a:p>
            <a:pPr lvl="4"/>
            <a:r>
              <a:rPr lang="en-US" sz="800" dirty="0" smtClean="0"/>
              <a:t>Time to build this environment</a:t>
            </a:r>
          </a:p>
          <a:p>
            <a:pPr lvl="3"/>
            <a:r>
              <a:rPr lang="en-US" sz="800" dirty="0" smtClean="0"/>
              <a:t>A database for storing everything</a:t>
            </a:r>
          </a:p>
          <a:p>
            <a:pPr lvl="3"/>
            <a:r>
              <a:rPr lang="en-US" sz="800" dirty="0" smtClean="0"/>
              <a:t>Time for experimenting on age-limiting data</a:t>
            </a:r>
          </a:p>
          <a:p>
            <a:pPr lvl="3"/>
            <a:r>
              <a:rPr lang="en-US" sz="800" dirty="0" smtClean="0"/>
              <a:t>IFVM2022 completely built and available</a:t>
            </a:r>
          </a:p>
          <a:p>
            <a:pPr lvl="3"/>
            <a:r>
              <a:rPr lang="en-US" sz="800" dirty="0" smtClean="0"/>
              <a:t>N/P/C/MATRF2022 fully defined </a:t>
            </a:r>
          </a:p>
          <a:p>
            <a:pPr lvl="4"/>
            <a:r>
              <a:rPr lang="en-US" sz="800" dirty="0" smtClean="0"/>
              <a:t>Needs EPPs computed</a:t>
            </a:r>
          </a:p>
          <a:p>
            <a:pPr lvl="5"/>
            <a:r>
              <a:rPr lang="en-US" sz="800" dirty="0" smtClean="0"/>
              <a:t>Requires a fully modernized NCN </a:t>
            </a:r>
          </a:p>
          <a:p>
            <a:pPr lvl="4"/>
            <a:r>
              <a:rPr lang="en-US" sz="800" dirty="0" smtClean="0"/>
              <a:t>ITRF2020 fully adopted at NGS</a:t>
            </a:r>
          </a:p>
          <a:p>
            <a:pPr lvl="5"/>
            <a:r>
              <a:rPr lang="en-US" sz="800" dirty="0" smtClean="0"/>
              <a:t>Requires new orbits in IGS20</a:t>
            </a:r>
          </a:p>
          <a:p>
            <a:pPr lvl="5"/>
            <a:r>
              <a:rPr lang="en-US" sz="800" dirty="0" smtClean="0"/>
              <a:t>New CORS coordinate functions</a:t>
            </a:r>
          </a:p>
          <a:p>
            <a:pPr lvl="6"/>
            <a:r>
              <a:rPr lang="en-US" sz="800" dirty="0" smtClean="0"/>
              <a:t>Requires the GRP/ARP issue be </a:t>
            </a:r>
            <a:r>
              <a:rPr lang="en-US" sz="800" dirty="0" err="1" smtClean="0"/>
              <a:t>resovled</a:t>
            </a:r>
            <a:r>
              <a:rPr lang="en-US" sz="800" dirty="0" smtClean="0"/>
              <a:t> satisfactorily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sz="1600" dirty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44540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Defining “the modernized NSRS”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The original timeline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Progress from 2007 through </a:t>
            </a:r>
            <a:r>
              <a:rPr lang="en-US" sz="2800" dirty="0" smtClean="0">
                <a:cs typeface="Times New Roman" panose="02020603050405020304" pitchFamily="18" charset="0"/>
              </a:rPr>
              <a:t>2020</a:t>
            </a:r>
            <a:endParaRPr lang="en-US" sz="2800" dirty="0"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Drivers of delay</a:t>
            </a:r>
          </a:p>
          <a:p>
            <a:pPr>
              <a:buFontTx/>
              <a:buChar char="-"/>
            </a:pPr>
            <a:r>
              <a:rPr lang="en-US" sz="2800" dirty="0">
                <a:cs typeface="Times New Roman" panose="02020603050405020304" pitchFamily="18" charset="0"/>
              </a:rPr>
              <a:t>Rebooting the timeline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  <a:cs typeface="Times New Roman" panose="02020603050405020304" pitchFamily="18" charset="0"/>
              </a:rPr>
              <a:t>Phased rollouts or not</a:t>
            </a:r>
          </a:p>
          <a:p>
            <a:pPr>
              <a:buFontTx/>
              <a:buChar char="-"/>
            </a:pPr>
            <a:r>
              <a:rPr lang="en-US" sz="2800" dirty="0" smtClean="0">
                <a:cs typeface="Times New Roman" panose="02020603050405020304" pitchFamily="18" charset="0"/>
              </a:rPr>
              <a:t>Conclusion</a:t>
            </a:r>
            <a:endParaRPr lang="en-US" sz="2800" dirty="0"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83702-E6E1-411B-A9C5-9B25E2FC045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Roll-outs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NGS has a long history of phased rollouts</a:t>
            </a:r>
          </a:p>
          <a:p>
            <a:pPr lvl="1"/>
            <a:r>
              <a:rPr lang="en-US" dirty="0" smtClean="0"/>
              <a:t>Note that I didn’t say “glorious” or “successful”</a:t>
            </a:r>
          </a:p>
          <a:p>
            <a:r>
              <a:rPr lang="en-US" dirty="0" smtClean="0"/>
              <a:t>Phased roll-outs mean a piecemeal service over the years</a:t>
            </a:r>
          </a:p>
          <a:p>
            <a:r>
              <a:rPr lang="en-US" dirty="0" smtClean="0"/>
              <a:t>I am opposed to this approach to the modernized NSRS if it is avoidable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Rollouts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NAD 83 released in 1986</a:t>
            </a:r>
          </a:p>
          <a:p>
            <a:pPr lvl="1"/>
            <a:r>
              <a:rPr lang="en-US" dirty="0" smtClean="0"/>
              <a:t>NADCON released in 1990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Impact:  Four years without any way to transform NAD 27 to NAD 83</a:t>
            </a:r>
          </a:p>
          <a:p>
            <a:r>
              <a:rPr lang="en-US" dirty="0" smtClean="0"/>
              <a:t>NAVD 88 released in 1991</a:t>
            </a:r>
          </a:p>
          <a:p>
            <a:pPr lvl="1"/>
            <a:r>
              <a:rPr lang="en-US" dirty="0" smtClean="0"/>
              <a:t>VERTCON released in 1994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Impact:  Three years without any way to transform NGVD 29 to NAVD 88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5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Rollouts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HARN projects, 1990-1997</a:t>
            </a:r>
          </a:p>
          <a:p>
            <a:pPr lvl="1"/>
            <a:r>
              <a:rPr lang="en-US" dirty="0" smtClean="0"/>
              <a:t>State-by-state GPS surveys and adjustments, “feathered together” over 8 years</a:t>
            </a:r>
          </a:p>
          <a:p>
            <a:pPr lvl="2"/>
            <a:r>
              <a:rPr lang="en-US" dirty="0" smtClean="0"/>
              <a:t>In order to roll-out one state at a time, rather than making everyone wait 8 years for a national adjustment</a:t>
            </a:r>
          </a:p>
          <a:p>
            <a:pPr lvl="2"/>
            <a:r>
              <a:rPr lang="en-US" dirty="0" smtClean="0"/>
              <a:t>~ 40 separate “realizations” of NAD 83 in CONUS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Impact:  Confusion</a:t>
            </a:r>
          </a:p>
          <a:p>
            <a:pPr lvl="3"/>
            <a:r>
              <a:rPr lang="en-US" dirty="0" smtClean="0"/>
              <a:t>“NAD 83(1992)” exists in Alabama and Arizona (and others), but they aren’t really the same thing</a:t>
            </a:r>
          </a:p>
          <a:p>
            <a:pPr lvl="3"/>
            <a:r>
              <a:rPr lang="en-US" dirty="0" smtClean="0"/>
              <a:t>NADCON (pre 5.0) provided four different values at the four corners monument due to four different HARNs at that point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2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32827"/>
            <a:ext cx="8229600" cy="1143000"/>
          </a:xfrm>
        </p:spPr>
        <p:txBody>
          <a:bodyPr/>
          <a:lstStyle/>
          <a:p>
            <a:r>
              <a:rPr lang="en-US" dirty="0" smtClean="0"/>
              <a:t>Definitional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Rollouts -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HARN projects, we </a:t>
            </a:r>
            <a:r>
              <a:rPr lang="en-US" dirty="0"/>
              <a:t>decided to repeat this approach with the FBNs (1996-2001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Impact:  More confusion</a:t>
            </a:r>
          </a:p>
          <a:p>
            <a:pPr lvl="2"/>
            <a:r>
              <a:rPr lang="en-US" dirty="0" smtClean="0"/>
              <a:t>Some FBNs replaced a HARN, some did not</a:t>
            </a:r>
          </a:p>
          <a:p>
            <a:pPr lvl="2"/>
            <a:r>
              <a:rPr lang="en-US" dirty="0"/>
              <a:t>NADCON supported HARN and FBN realizations </a:t>
            </a:r>
            <a:r>
              <a:rPr lang="en-US" dirty="0" smtClean="0"/>
              <a:t>inconsistently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Rollouts -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there any phased rollouts which can be implemented without unacceptable difficulties?</a:t>
            </a:r>
          </a:p>
          <a:p>
            <a:pPr lvl="1"/>
            <a:r>
              <a:rPr lang="en-US" dirty="0" smtClean="0"/>
              <a:t>Maybe. 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4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 – Option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Finish GRAV-D over CONUS and then roll-out NAPGD2022 for CONUS only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Problems</a:t>
            </a:r>
          </a:p>
          <a:p>
            <a:pPr lvl="1"/>
            <a:r>
              <a:rPr lang="en-US" sz="2000" dirty="0" smtClean="0"/>
              <a:t>A CONUS-only grid for GEOID2022 would be used for years before the North America-wide grid for GEOID2022 is available.  Will NGS force the early grid to remain fixed, or update it when the later, larger grid is ready?</a:t>
            </a:r>
          </a:p>
          <a:p>
            <a:pPr lvl="1"/>
            <a:r>
              <a:rPr lang="en-US" sz="2000" dirty="0" smtClean="0"/>
              <a:t>GEOID2022 will rely upon a global GM2022 model.  But if GRAV-D isn’t done, neither is GM2022.  Any new GRAV-D data will change GM2022 and has the potential to change geoid undulations anywhere in the world, though with the greatest impacts being those near the newly collected gravity.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 – Option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Finish GRAV-D over North America and then roll-out NAPGD2022 for North America only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Problems</a:t>
            </a:r>
          </a:p>
          <a:p>
            <a:pPr lvl="1"/>
            <a:r>
              <a:rPr lang="en-US" sz="2000" dirty="0"/>
              <a:t>GEOID2022 will rely upon a global GM2022 model.  But if GRAV-D isn’t done, neither is GM2022.  Any new GRAV-D data will change GM2022 and has the potential to change geoid undulations anywhere in the world, though with the greatest impacts being those near the newly collected gravity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Requires the Aleutians and Hawaii to be done.  Considering that these are wrapped up in the overall Pacific plan for GRAV-D, it is unlikely they will be done more than 2 years from Guam/CNMI and Am. Samoa.  </a:t>
            </a:r>
            <a:r>
              <a:rPr lang="en-US" sz="2000" u="sng" dirty="0" smtClean="0"/>
              <a:t>Why do a phased roll-out for just a 2 year gain?</a:t>
            </a:r>
            <a:endParaRPr lang="en-US" sz="2000" u="sng" dirty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 – Option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 not roll out NADCON and VERTCON with the N/P/M/CATRF2022 and NAPGD2022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You’ll wait </a:t>
            </a:r>
            <a:r>
              <a:rPr lang="en-US" dirty="0" smtClean="0">
                <a:solidFill>
                  <a:srgbClr val="FF0000"/>
                </a:solidFill>
              </a:rPr>
              <a:t>years </a:t>
            </a:r>
            <a:r>
              <a:rPr lang="en-US" dirty="0" smtClean="0"/>
              <a:t>to transform your NAD 83 and NAVD 88 data into the modernized NSRS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0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 – Option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Rollout N/P/C/MATRF2022 before NAPGD2022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Problems:</a:t>
            </a:r>
          </a:p>
          <a:p>
            <a:pPr lvl="1"/>
            <a:r>
              <a:rPr lang="en-US" dirty="0" smtClean="0"/>
              <a:t>Mix of old and new NSRS coordinates: </a:t>
            </a:r>
          </a:p>
          <a:p>
            <a:pPr lvl="2"/>
            <a:r>
              <a:rPr lang="en-US" dirty="0" smtClean="0"/>
              <a:t>NATRF2022 ellipsoid heights, but NAVD 88 orthometric heights?  They have no definitional relation, so how do we even do that?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1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Phased Rollout – Option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Roll-out a version of OPUS that does not allow users to choose their own epochs</a:t>
            </a:r>
          </a:p>
          <a:p>
            <a:pPr lvl="1"/>
            <a:r>
              <a:rPr lang="en-US" dirty="0" smtClean="0"/>
              <a:t>Removes the need for IFVM2022 completion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Problems:</a:t>
            </a:r>
          </a:p>
          <a:p>
            <a:pPr lvl="1"/>
            <a:r>
              <a:rPr lang="en-US" dirty="0" smtClean="0"/>
              <a:t>This effectively limits users to their survey epochs only, with no comparison to older surveys</a:t>
            </a:r>
          </a:p>
          <a:p>
            <a:pPr lvl="1"/>
            <a:r>
              <a:rPr lang="en-US" dirty="0" smtClean="0"/>
              <a:t>Substantially reduces the usefulness of OPUS and thus the quantity of data being submitted to NGS through 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modernized NSRS is delayed beyond 2022</a:t>
            </a:r>
          </a:p>
          <a:p>
            <a:pPr lvl="1"/>
            <a:r>
              <a:rPr lang="en-US" dirty="0" smtClean="0"/>
              <a:t>2024-2025 most likely</a:t>
            </a:r>
          </a:p>
          <a:p>
            <a:r>
              <a:rPr lang="en-US" dirty="0" smtClean="0"/>
              <a:t>There is no way to accelerate this</a:t>
            </a:r>
          </a:p>
          <a:p>
            <a:pPr lvl="1"/>
            <a:r>
              <a:rPr lang="en-US" dirty="0" smtClean="0"/>
              <a:t>Can’t make people work faster or harder when they are already at maximum capacity</a:t>
            </a:r>
          </a:p>
          <a:p>
            <a:pPr lvl="1"/>
            <a:r>
              <a:rPr lang="en-US" dirty="0" smtClean="0"/>
              <a:t>Can’t make the troubles of 2020 go away</a:t>
            </a:r>
          </a:p>
          <a:p>
            <a:r>
              <a:rPr lang="en-US" dirty="0" smtClean="0"/>
              <a:t>Phased roll-outs have been considered</a:t>
            </a:r>
          </a:p>
          <a:p>
            <a:pPr lvl="1"/>
            <a:r>
              <a:rPr lang="en-US" dirty="0" smtClean="0"/>
              <a:t>For now, they are off the table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4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81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6581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ITRF2020 released and adopted at NGS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NOAA CORS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NCN</a:t>
            </a:r>
            <a:r>
              <a:rPr lang="en-US" dirty="0" smtClean="0"/>
              <a:t>) and IGS compute and update their CORS coordinate functions </a:t>
            </a:r>
          </a:p>
          <a:p>
            <a:pPr lvl="1"/>
            <a:r>
              <a:rPr lang="en-US" dirty="0" smtClean="0"/>
              <a:t>NGS finalizes new multi-GNSS software</a:t>
            </a:r>
          </a:p>
          <a:p>
            <a:pPr lvl="1"/>
            <a:r>
              <a:rPr lang="en-US" dirty="0" smtClean="0"/>
              <a:t>NGS and IGS compute and update their GNSS orbits</a:t>
            </a:r>
          </a:p>
          <a:p>
            <a:pPr lvl="1"/>
            <a:r>
              <a:rPr lang="en-US" dirty="0" smtClean="0"/>
              <a:t>All loaded into the </a:t>
            </a:r>
            <a:r>
              <a:rPr lang="en-US" b="1" dirty="0" smtClean="0">
                <a:solidFill>
                  <a:srgbClr val="FF0000"/>
                </a:solidFill>
              </a:rPr>
              <a:t>NSRS database </a:t>
            </a:r>
            <a:r>
              <a:rPr lang="en-US" dirty="0" smtClean="0"/>
              <a:t>and available through the </a:t>
            </a:r>
            <a:r>
              <a:rPr lang="en-US" b="1" dirty="0" smtClean="0">
                <a:solidFill>
                  <a:srgbClr val="FF0000"/>
                </a:solidFill>
              </a:rPr>
              <a:t>data delivery system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6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NCN fully modernized</a:t>
            </a:r>
          </a:p>
          <a:p>
            <a:pPr lvl="1"/>
            <a:r>
              <a:rPr lang="en-US" sz="2000" dirty="0" smtClean="0"/>
              <a:t>NGS implementing non-linear CORS coordinate functions where necessary</a:t>
            </a:r>
          </a:p>
          <a:p>
            <a:pPr lvl="1"/>
            <a:r>
              <a:rPr lang="en-US" sz="2000" dirty="0" smtClean="0"/>
              <a:t>NGS has in place a functioning method to keep CORS coordinate functions accurate on a </a:t>
            </a:r>
            <a:r>
              <a:rPr lang="en-US" sz="2000" b="1" i="1" dirty="0" smtClean="0"/>
              <a:t>day-to-day</a:t>
            </a:r>
            <a:r>
              <a:rPr lang="en-US" sz="2000" dirty="0" smtClean="0"/>
              <a:t> basis</a:t>
            </a:r>
          </a:p>
          <a:p>
            <a:pPr lvl="1"/>
            <a:r>
              <a:rPr lang="en-US" sz="2000" dirty="0" smtClean="0"/>
              <a:t>ARP/GRP discrepancies fully addressed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CORS grading system </a:t>
            </a:r>
            <a:r>
              <a:rPr lang="en-US" sz="2000" dirty="0" smtClean="0"/>
              <a:t>in place</a:t>
            </a:r>
          </a:p>
          <a:p>
            <a:pPr lvl="1"/>
            <a:r>
              <a:rPr lang="en-US" sz="2000" b="1" dirty="0" smtClean="0">
                <a:solidFill>
                  <a:srgbClr val="FF0000"/>
                </a:solidFill>
              </a:rPr>
              <a:t>NOAA Foundation CORS Network </a:t>
            </a:r>
            <a:r>
              <a:rPr lang="en-US" sz="2000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NFCN</a:t>
            </a:r>
            <a:r>
              <a:rPr lang="en-US" sz="2000" dirty="0" smtClean="0"/>
              <a:t>) built</a:t>
            </a:r>
          </a:p>
          <a:p>
            <a:pPr lvl="1"/>
            <a:r>
              <a:rPr lang="en-US" sz="2000" dirty="0" smtClean="0"/>
              <a:t>NGS has the ability to expand the NCN station count </a:t>
            </a:r>
            <a:r>
              <a:rPr lang="en-US" sz="2000" b="1" i="1" dirty="0" smtClean="0"/>
              <a:t>by an order of magnitude</a:t>
            </a:r>
          </a:p>
          <a:p>
            <a:pPr lvl="1"/>
            <a:r>
              <a:rPr lang="en-US" sz="2000" dirty="0" smtClean="0"/>
              <a:t>NGS is running an </a:t>
            </a:r>
            <a:r>
              <a:rPr lang="en-US" sz="2000" b="1" dirty="0" smtClean="0">
                <a:solidFill>
                  <a:srgbClr val="FF0000"/>
                </a:solidFill>
              </a:rPr>
              <a:t>RTN alignment service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FF0000"/>
                </a:solidFill>
              </a:rPr>
              <a:t>RAS</a:t>
            </a:r>
            <a:r>
              <a:rPr lang="en-US" sz="2000" b="1" dirty="0" smtClean="0"/>
              <a:t>)</a:t>
            </a:r>
          </a:p>
          <a:p>
            <a:pPr lvl="1"/>
            <a:r>
              <a:rPr lang="en-US" sz="2000" dirty="0"/>
              <a:t>All loaded into the </a:t>
            </a:r>
            <a:r>
              <a:rPr lang="en-US" sz="2000" b="1" dirty="0">
                <a:solidFill>
                  <a:srgbClr val="FF0000"/>
                </a:solidFill>
              </a:rPr>
              <a:t>NSRS database </a:t>
            </a:r>
            <a:r>
              <a:rPr lang="en-US" sz="2000" dirty="0"/>
              <a:t>and available through the </a:t>
            </a:r>
            <a:r>
              <a:rPr lang="en-US" sz="2000" b="1" dirty="0">
                <a:solidFill>
                  <a:srgbClr val="FF0000"/>
                </a:solidFill>
              </a:rPr>
              <a:t>data delivery system</a:t>
            </a:r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15188" y="4483223"/>
            <a:ext cx="7227475" cy="6214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5188" y="5104660"/>
            <a:ext cx="7227475" cy="390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Four terrestrial reference frames* defined</a:t>
            </a:r>
          </a:p>
          <a:p>
            <a:pPr lvl="1"/>
            <a:r>
              <a:rPr lang="en-US" dirty="0" smtClean="0"/>
              <a:t>NGS has computed the Euler pole parameters (EPPs) for each plate (</a:t>
            </a:r>
            <a:r>
              <a:rPr lang="en-US" b="1" dirty="0" smtClean="0">
                <a:solidFill>
                  <a:srgbClr val="FF0000"/>
                </a:solidFill>
              </a:rPr>
              <a:t>EPP2022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CORS coordinate functions available in all four frames</a:t>
            </a:r>
          </a:p>
          <a:p>
            <a:pPr lvl="1"/>
            <a:r>
              <a:rPr lang="en-US" dirty="0"/>
              <a:t>All loaded into the </a:t>
            </a:r>
            <a:r>
              <a:rPr lang="en-US" b="1" dirty="0">
                <a:solidFill>
                  <a:srgbClr val="FF0000"/>
                </a:solidFill>
              </a:rPr>
              <a:t>NSRS database </a:t>
            </a:r>
            <a:r>
              <a:rPr lang="en-US" dirty="0"/>
              <a:t>and available through the </a:t>
            </a:r>
            <a:r>
              <a:rPr lang="en-US" b="1" dirty="0">
                <a:solidFill>
                  <a:srgbClr val="FF0000"/>
                </a:solidFill>
              </a:rPr>
              <a:t>data delivery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36158" y="5607748"/>
            <a:ext cx="5767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*NATRF2022</a:t>
            </a:r>
            <a:r>
              <a:rPr lang="en-US" b="1" dirty="0">
                <a:solidFill>
                  <a:srgbClr val="FF0000"/>
                </a:solidFill>
              </a:rPr>
              <a:t>, PATRF2022, CATRF2022, </a:t>
            </a:r>
            <a:r>
              <a:rPr lang="en-US" b="1" dirty="0" smtClean="0">
                <a:solidFill>
                  <a:srgbClr val="FF0000"/>
                </a:solidFill>
              </a:rPr>
              <a:t>MATRF2022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0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117"/>
            <a:ext cx="8229600" cy="4525963"/>
          </a:xfrm>
        </p:spPr>
        <p:txBody>
          <a:bodyPr/>
          <a:lstStyle/>
          <a:p>
            <a:r>
              <a:rPr lang="en-US" b="1" dirty="0" smtClean="0"/>
              <a:t>Geopotential datum* defined</a:t>
            </a:r>
          </a:p>
          <a:p>
            <a:pPr lvl="1"/>
            <a:r>
              <a:rPr lang="en-US" dirty="0" smtClean="0"/>
              <a:t>GRAV-D airborne mission complete/processed</a:t>
            </a:r>
          </a:p>
          <a:p>
            <a:pPr lvl="1"/>
            <a:r>
              <a:rPr lang="en-US" dirty="0" smtClean="0"/>
              <a:t>US/Canada/Mexico geoid theory issues resolved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GM2022,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GEOID2022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DEFLEC2022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GRAV2022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DEM2022</a:t>
            </a:r>
            <a:r>
              <a:rPr lang="en-US" dirty="0" smtClean="0"/>
              <a:t> available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GRAV2022</a:t>
            </a:r>
            <a:r>
              <a:rPr lang="en-US" dirty="0" smtClean="0"/>
              <a:t> tool built</a:t>
            </a:r>
          </a:p>
          <a:p>
            <a:pPr lvl="1"/>
            <a:r>
              <a:rPr lang="en-US" dirty="0" smtClean="0"/>
              <a:t>Dynamic Height calculator built</a:t>
            </a:r>
          </a:p>
          <a:p>
            <a:pPr lvl="1"/>
            <a:r>
              <a:rPr lang="en-US" dirty="0"/>
              <a:t>All loaded into the </a:t>
            </a:r>
            <a:r>
              <a:rPr lang="en-US" b="1" dirty="0">
                <a:solidFill>
                  <a:srgbClr val="FF0000"/>
                </a:solidFill>
              </a:rPr>
              <a:t>NSRS database </a:t>
            </a:r>
            <a:r>
              <a:rPr lang="en-US" dirty="0"/>
              <a:t>and available through the </a:t>
            </a:r>
            <a:r>
              <a:rPr lang="en-US" b="1" dirty="0">
                <a:solidFill>
                  <a:srgbClr val="FF0000"/>
                </a:solidFill>
              </a:rPr>
              <a:t>data delivery </a:t>
            </a:r>
            <a:r>
              <a:rPr lang="en-US" b="1" dirty="0" smtClean="0">
                <a:solidFill>
                  <a:srgbClr val="FF0000"/>
                </a:solidFill>
              </a:rPr>
              <a:t>system</a:t>
            </a:r>
            <a:endParaRPr lang="en-US" dirty="0" smtClean="0"/>
          </a:p>
          <a:p>
            <a:pPr lvl="1"/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Date of this slide: July 24,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Modernized NSRS: 4 hour version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791C4-DF4E-4C17-A41C-B2BEB15390B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09521" y="5641227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*NAPGD2022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6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133877</TotalTime>
  <Words>4414</Words>
  <Application>Microsoft Office PowerPoint</Application>
  <PresentationFormat>On-screen Show (4:3)</PresentationFormat>
  <Paragraphs>740</Paragraphs>
  <Slides>59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ＭＳ Ｐゴシック</vt:lpstr>
      <vt:lpstr>ＭＳ Ｐゴシック</vt:lpstr>
      <vt:lpstr>Arial</vt:lpstr>
      <vt:lpstr>Calibri</vt:lpstr>
      <vt:lpstr>Gill Sans MT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Outline</vt:lpstr>
      <vt:lpstr>PowerPoint Presentation</vt:lpstr>
      <vt:lpstr>What is “the modernized NSRS”?</vt:lpstr>
      <vt:lpstr>Definitional Components</vt:lpstr>
      <vt:lpstr>Components</vt:lpstr>
      <vt:lpstr>Components</vt:lpstr>
      <vt:lpstr>Components</vt:lpstr>
      <vt:lpstr>Components</vt:lpstr>
      <vt:lpstr>And at this point…literally…</vt:lpstr>
      <vt:lpstr>Tools and Passive Control Components and their Capabilities</vt:lpstr>
      <vt:lpstr>Components</vt:lpstr>
      <vt:lpstr>IFVM2022 Capability</vt:lpstr>
      <vt:lpstr>Components</vt:lpstr>
      <vt:lpstr>New LSA code Capability</vt:lpstr>
      <vt:lpstr>Components</vt:lpstr>
      <vt:lpstr>SPCS2022 Capability</vt:lpstr>
      <vt:lpstr>Components</vt:lpstr>
      <vt:lpstr>OPUS Capability (1)</vt:lpstr>
      <vt:lpstr>Components</vt:lpstr>
      <vt:lpstr>REC Capability</vt:lpstr>
      <vt:lpstr>Components</vt:lpstr>
      <vt:lpstr>NADCON Capability</vt:lpstr>
      <vt:lpstr>Components</vt:lpstr>
      <vt:lpstr>VERTCON Capability</vt:lpstr>
      <vt:lpstr>Components</vt:lpstr>
      <vt:lpstr>SEC Capability</vt:lpstr>
      <vt:lpstr>Components</vt:lpstr>
      <vt:lpstr>OPUS Capability (2)</vt:lpstr>
      <vt:lpstr>PowerPoint Presentation</vt:lpstr>
      <vt:lpstr>Original Timeline</vt:lpstr>
      <vt:lpstr>PowerPoint Presentation</vt:lpstr>
      <vt:lpstr>Progress 2007 through 2020</vt:lpstr>
      <vt:lpstr>Progress 2007 through 2020</vt:lpstr>
      <vt:lpstr>Progress 2007 through 2020</vt:lpstr>
      <vt:lpstr>Progress 2007 through 2020</vt:lpstr>
      <vt:lpstr>PowerPoint Presentation</vt:lpstr>
      <vt:lpstr>Drivers of delay</vt:lpstr>
      <vt:lpstr>Drivers of delay</vt:lpstr>
      <vt:lpstr>Drivers of delay</vt:lpstr>
      <vt:lpstr>Drivers of delay</vt:lpstr>
      <vt:lpstr>PowerPoint Presentation</vt:lpstr>
      <vt:lpstr>Rebooting the timeline</vt:lpstr>
      <vt:lpstr>Rebooting the timeline</vt:lpstr>
      <vt:lpstr>Rebooting the timeline</vt:lpstr>
      <vt:lpstr>PowerPoint Presentation</vt:lpstr>
      <vt:lpstr>Phased Roll-outs</vt:lpstr>
      <vt:lpstr>Phased Rollouts - History</vt:lpstr>
      <vt:lpstr>Phased Rollouts - History</vt:lpstr>
      <vt:lpstr>Phase Rollouts - History</vt:lpstr>
      <vt:lpstr>Phased Rollouts - Possibilities</vt:lpstr>
      <vt:lpstr>Phased Rollout – Option 1</vt:lpstr>
      <vt:lpstr>Phased Rollout – Option 2</vt:lpstr>
      <vt:lpstr>Phased Rollout – Option 3</vt:lpstr>
      <vt:lpstr>Phased Rollout – Option 4</vt:lpstr>
      <vt:lpstr>Phased Rollout – Option 5</vt:lpstr>
      <vt:lpstr>Conclusion</vt:lpstr>
      <vt:lpstr>Thank you</vt:lpstr>
      <vt:lpstr>Questions?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All Hands 2.5.2010</dc:title>
  <dc:creator>Dru Smith</dc:creator>
  <cp:lastModifiedBy>Dru Smith</cp:lastModifiedBy>
  <cp:revision>3840</cp:revision>
  <cp:lastPrinted>2017-02-02T17:15:29Z</cp:lastPrinted>
  <dcterms:created xsi:type="dcterms:W3CDTF">2009-09-30T12:20:38Z</dcterms:created>
  <dcterms:modified xsi:type="dcterms:W3CDTF">2020-09-14T10:59:32Z</dcterms:modified>
</cp:coreProperties>
</file>