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  <p:sldMasterId id="2147487903" r:id="rId4"/>
  </p:sldMasterIdLst>
  <p:notesMasterIdLst>
    <p:notesMasterId r:id="rId23"/>
  </p:notesMasterIdLst>
  <p:handoutMasterIdLst>
    <p:handoutMasterId r:id="rId24"/>
  </p:handoutMasterIdLst>
  <p:sldIdLst>
    <p:sldId id="1349" r:id="rId5"/>
    <p:sldId id="1256" r:id="rId6"/>
    <p:sldId id="1350" r:id="rId7"/>
    <p:sldId id="1258" r:id="rId8"/>
    <p:sldId id="1260" r:id="rId9"/>
    <p:sldId id="1261" r:id="rId10"/>
    <p:sldId id="1262" r:id="rId11"/>
    <p:sldId id="1343" r:id="rId12"/>
    <p:sldId id="1263" r:id="rId13"/>
    <p:sldId id="1346" r:id="rId14"/>
    <p:sldId id="1277" r:id="rId15"/>
    <p:sldId id="1280" r:id="rId16"/>
    <p:sldId id="1281" r:id="rId17"/>
    <p:sldId id="1282" r:id="rId18"/>
    <p:sldId id="1284" r:id="rId19"/>
    <p:sldId id="1285" r:id="rId20"/>
    <p:sldId id="1286" r:id="rId21"/>
    <p:sldId id="1287" r:id="rId2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6" autoAdjust="0"/>
    <p:restoredTop sz="76568" autoAdjust="0"/>
  </p:normalViewPr>
  <p:slideViewPr>
    <p:cSldViewPr snapToGrid="0">
      <p:cViewPr varScale="1">
        <p:scale>
          <a:sx n="121" d="100"/>
          <a:sy n="121" d="100"/>
        </p:scale>
        <p:origin x="3222" y="102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0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337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57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77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49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21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9375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3B62E-C0BC-4A3E-9093-13C4BD783411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Many of these users also sit on the Federal Geodetic</a:t>
            </a:r>
            <a:r>
              <a:rPr lang="en-US" altLang="en-US" baseline="0" dirty="0"/>
              <a:t> Control Subcommittee, so there is a feedback loop between the providers of geodetic control (NGS) and the users of that control.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307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730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54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5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9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94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94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03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8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98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96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0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04" r:id="rId1"/>
    <p:sldLayoutId id="2147487905" r:id="rId2"/>
    <p:sldLayoutId id="2147487906" r:id="rId3"/>
    <p:sldLayoutId id="2147487907" r:id="rId4"/>
    <p:sldLayoutId id="2147487908" r:id="rId5"/>
    <p:sldLayoutId id="2147487909" r:id="rId6"/>
    <p:sldLayoutId id="2147487910" r:id="rId7"/>
    <p:sldLayoutId id="2147487911" r:id="rId8"/>
    <p:sldLayoutId id="2147487912" r:id="rId9"/>
    <p:sldLayoutId id="2147487913" r:id="rId10"/>
    <p:sldLayoutId id="2147487914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34958"/>
            <a:ext cx="11989837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The modernized NSRS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Dru Smith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NSRS Modernization Manager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NOAA’s National Geodetic Survey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September 15, 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U.S. Committee on the Marine Transportation System (CMTS) Future of Navigation Integrated Action Team (IAT)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80CB3-0FF6-4D07-A0F6-C78040BEDD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Expected changes to orthometric heights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15,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3698" r="10897" b="6523"/>
          <a:stretch/>
        </p:blipFill>
        <p:spPr bwMode="auto">
          <a:xfrm>
            <a:off x="1556427" y="1192148"/>
            <a:ext cx="9079149" cy="5019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38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4205"/>
            <a:ext cx="10655808" cy="1143000"/>
          </a:xfrm>
        </p:spPr>
        <p:txBody>
          <a:bodyPr/>
          <a:lstStyle/>
          <a:p>
            <a:r>
              <a:rPr lang="en-US" dirty="0"/>
              <a:t>Re-prioritization: a “data first” approach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11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82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FF16-5366-426A-8B74-5D71E235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DC4C-B472-4C34-A13B-B5C8C6C23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NGS has recently decided to release all of the modernized NSRS </a:t>
            </a:r>
            <a:r>
              <a:rPr lang="en-US" b="1" i="1" dirty="0"/>
              <a:t>data</a:t>
            </a:r>
            <a:r>
              <a:rPr lang="en-US" dirty="0"/>
              <a:t> before we have fully completed all support </a:t>
            </a:r>
            <a:r>
              <a:rPr lang="en-US" b="1" i="1" dirty="0"/>
              <a:t>tools</a:t>
            </a:r>
          </a:p>
          <a:p>
            <a:endParaRPr lang="en-US" b="1" i="1" dirty="0"/>
          </a:p>
          <a:p>
            <a:r>
              <a:rPr lang="en-US" b="1" i="1" dirty="0"/>
              <a:t>If we do not take this approach, we are not likely to see the modernized NSRS defined and released until 2030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FB978-BC43-4B7D-9D78-E2588696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D709E-558D-4985-8F85-FEA83130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A0A4-5B32-4A96-A15E-A94DFC7D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C44F-2F86-4145-9F09-ED289066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3F65-8F08-4C23-BD8E-06EC4509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release, the modernized NSRS will consist of this </a:t>
            </a:r>
            <a:r>
              <a:rPr lang="en-US" i="1" dirty="0"/>
              <a:t>data</a:t>
            </a:r>
            <a:r>
              <a:rPr lang="en-US" dirty="0"/>
              <a:t>:</a:t>
            </a:r>
          </a:p>
          <a:p>
            <a:pPr lvl="1"/>
            <a:r>
              <a:rPr lang="en-US" sz="1800" dirty="0"/>
              <a:t>The NOAA CORS Network (NCN) operating on </a:t>
            </a:r>
            <a:r>
              <a:rPr lang="en-US" sz="1800" b="1" dirty="0"/>
              <a:t>ITRF2020</a:t>
            </a:r>
          </a:p>
          <a:p>
            <a:pPr lvl="1"/>
            <a:r>
              <a:rPr lang="en-US" sz="1800" b="1" dirty="0"/>
              <a:t>NATRF2022, PATRF2022, MATRF2022, CATRF2022</a:t>
            </a:r>
            <a:r>
              <a:rPr lang="en-US" sz="1800" dirty="0"/>
              <a:t> defined relative to ITRF2020</a:t>
            </a:r>
          </a:p>
          <a:p>
            <a:pPr lvl="1"/>
            <a:r>
              <a:rPr lang="en-US" sz="1800" b="1" dirty="0"/>
              <a:t>NAPGD2022</a:t>
            </a:r>
            <a:r>
              <a:rPr lang="en-US" sz="1800" dirty="0"/>
              <a:t>, including:</a:t>
            </a:r>
          </a:p>
          <a:p>
            <a:pPr lvl="2"/>
            <a:r>
              <a:rPr lang="en-US" sz="1600" dirty="0"/>
              <a:t>GM2022, GEOID2022, DEFLEC2022, GRAV2022</a:t>
            </a:r>
          </a:p>
          <a:p>
            <a:pPr lvl="1"/>
            <a:r>
              <a:rPr lang="en-US" sz="1800" dirty="0"/>
              <a:t>Geometric (XYZ / </a:t>
            </a:r>
            <a:r>
              <a:rPr lang="en-US" sz="1800" dirty="0" err="1">
                <a:latin typeface="Symbol" panose="05050102010706020507" pitchFamily="18" charset="2"/>
              </a:rPr>
              <a:t>fl</a:t>
            </a:r>
            <a:r>
              <a:rPr lang="en-US" sz="1800" dirty="0" err="1"/>
              <a:t>h</a:t>
            </a:r>
            <a:r>
              <a:rPr lang="en-US" sz="1800" dirty="0"/>
              <a:t>) and orthometric (H) </a:t>
            </a:r>
            <a:r>
              <a:rPr lang="en-US" sz="1800" b="1" dirty="0"/>
              <a:t>reference epoch coordinates </a:t>
            </a:r>
            <a:r>
              <a:rPr lang="en-US" sz="1800" dirty="0"/>
              <a:t>(RECs) at 2020.00 at those passive control with the observations to support such coordinates</a:t>
            </a:r>
          </a:p>
          <a:p>
            <a:pPr lvl="1"/>
            <a:r>
              <a:rPr lang="en-US" sz="1800" dirty="0"/>
              <a:t>Geometric (XYZ / </a:t>
            </a:r>
            <a:r>
              <a:rPr lang="en-US" sz="1800" dirty="0" err="1">
                <a:latin typeface="Symbol" panose="05050102010706020507" pitchFamily="18" charset="2"/>
              </a:rPr>
              <a:t>fl</a:t>
            </a:r>
            <a:r>
              <a:rPr lang="en-US" sz="1800" dirty="0" err="1"/>
              <a:t>h</a:t>
            </a:r>
            <a:r>
              <a:rPr lang="en-US" sz="1800" dirty="0"/>
              <a:t>) and orthometric (H) </a:t>
            </a:r>
            <a:r>
              <a:rPr lang="en-US" sz="1800" b="1" dirty="0"/>
              <a:t>survey epoch coordinates </a:t>
            </a:r>
            <a:r>
              <a:rPr lang="en-US" sz="1800" dirty="0"/>
              <a:t>(SECs) at survey epochs between about 1994 and 2020 at those passive control with the observations to support such coordinates</a:t>
            </a:r>
          </a:p>
          <a:p>
            <a:pPr lvl="1"/>
            <a:r>
              <a:rPr lang="en-US" sz="1800" b="1" dirty="0"/>
              <a:t>State Plane Coordinates </a:t>
            </a:r>
            <a:r>
              <a:rPr lang="en-US" sz="1800" dirty="0"/>
              <a:t>of 2022 (SPCS2022), plus UTM and USNG</a:t>
            </a:r>
          </a:p>
          <a:p>
            <a:pPr lvl="1"/>
            <a:r>
              <a:rPr lang="en-US" sz="1800" b="1" dirty="0"/>
              <a:t>NADCON </a:t>
            </a:r>
          </a:p>
          <a:p>
            <a:pPr lvl="2"/>
            <a:r>
              <a:rPr lang="en-US" sz="1400" dirty="0"/>
              <a:t>Connecting NAD 83(2011/MA11/PA11) epoch 2010.00 to N/P/M/CATRF2022 epoch 2020.00</a:t>
            </a:r>
          </a:p>
          <a:p>
            <a:pPr lvl="1"/>
            <a:r>
              <a:rPr lang="en-US" sz="1800" b="1" dirty="0"/>
              <a:t>VERTCON</a:t>
            </a:r>
          </a:p>
          <a:p>
            <a:pPr lvl="2"/>
            <a:r>
              <a:rPr lang="en-US" sz="1400" dirty="0"/>
              <a:t>Connecting NAVD 88, PRVD02, ASVD02, NMVD03, GUVD04 and VIVD09 to NAPGD2022 epoch 2020.00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1B12F-930F-4A36-90AE-56D31B3C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55151-5090-4495-8F34-2BB15627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A281D-80A1-4954-B069-49DB3856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A088-F26E-4CC7-A27C-DD3EF5C2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8E86-A491-49F7-A85B-B2C32D004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a minimum, NGS is targeting these tools upon release: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Data Delivery System</a:t>
            </a:r>
            <a:r>
              <a:rPr lang="en-US" dirty="0"/>
              <a:t> capable of yielding:</a:t>
            </a:r>
          </a:p>
          <a:p>
            <a:pPr lvl="2"/>
            <a:r>
              <a:rPr lang="en-US" dirty="0"/>
              <a:t>Coordinates on survey marks</a:t>
            </a:r>
          </a:p>
          <a:p>
            <a:pPr lvl="2"/>
            <a:r>
              <a:rPr lang="en-US" dirty="0"/>
              <a:t>Information on Continuously Operating GNSS Reference Stations</a:t>
            </a:r>
          </a:p>
          <a:p>
            <a:pPr lvl="1"/>
            <a:r>
              <a:rPr lang="en-US" dirty="0"/>
              <a:t>A downloadable version of </a:t>
            </a:r>
            <a:r>
              <a:rPr lang="en-US" b="1" dirty="0"/>
              <a:t>LASER</a:t>
            </a:r>
          </a:p>
          <a:p>
            <a:pPr lvl="1"/>
            <a:r>
              <a:rPr lang="en-US" b="1" dirty="0"/>
              <a:t>NCAT</a:t>
            </a:r>
            <a:r>
              <a:rPr lang="en-US" dirty="0"/>
              <a:t> and </a:t>
            </a:r>
            <a:r>
              <a:rPr lang="en-US" b="1" dirty="0" err="1"/>
              <a:t>Vdatum</a:t>
            </a:r>
            <a:r>
              <a:rPr lang="en-US" dirty="0"/>
              <a:t> capable of invoking </a:t>
            </a:r>
            <a:r>
              <a:rPr lang="en-US" b="1" dirty="0"/>
              <a:t>NADCON, VERTCON </a:t>
            </a:r>
            <a:r>
              <a:rPr lang="en-US" dirty="0"/>
              <a:t>and</a:t>
            </a:r>
            <a:r>
              <a:rPr lang="en-US" b="1" dirty="0"/>
              <a:t> SPCS2022</a:t>
            </a:r>
          </a:p>
          <a:p>
            <a:pPr lvl="1"/>
            <a:r>
              <a:rPr lang="en-US" dirty="0"/>
              <a:t>A few more…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A5412-9F1B-455C-832E-5217EF32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C6BFD-1D10-4452-8A1B-C1DFCA44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DFB9-9621-487F-A699-C1830828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15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7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6258-2878-47F7-9EC2-90452B8D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80F4-B6DE-491C-BEF3-35848516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are being diverted from tool building to the assurance of quality </a:t>
            </a:r>
            <a:r>
              <a:rPr lang="en-US" b="1" i="1" dirty="0"/>
              <a:t>data</a:t>
            </a:r>
            <a:r>
              <a:rPr lang="en-US" dirty="0"/>
              <a:t> first and foremost</a:t>
            </a:r>
          </a:p>
          <a:p>
            <a:r>
              <a:rPr lang="en-US" dirty="0"/>
              <a:t>As such, based on this new approach, NGS anticipates the release of all data, and limited tools, by the </a:t>
            </a:r>
            <a:r>
              <a:rPr lang="en-US" b="1" dirty="0">
                <a:solidFill>
                  <a:srgbClr val="FF0000"/>
                </a:solidFill>
              </a:rPr>
              <a:t>middle of 2025</a:t>
            </a:r>
            <a:r>
              <a:rPr lang="en-US" dirty="0"/>
              <a:t>.</a:t>
            </a:r>
          </a:p>
          <a:p>
            <a:r>
              <a:rPr lang="en-US" dirty="0"/>
              <a:t>Work on additional tools will continue in the out-years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417E-9395-4506-8626-0E7B838F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0FB79-74BD-4A2D-923D-8DCD140C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9B99A-E896-4619-AD8A-3BF4D281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14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2828"/>
            <a:ext cx="10972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47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518"/>
            <a:ext cx="8229600" cy="1143000"/>
          </a:xfrm>
        </p:spPr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461428"/>
            <a:ext cx="11240654" cy="4525963"/>
          </a:xfrm>
        </p:spPr>
        <p:txBody>
          <a:bodyPr/>
          <a:lstStyle/>
          <a:p>
            <a:r>
              <a:rPr lang="en-US" sz="2400" dirty="0"/>
              <a:t>Some answers up front</a:t>
            </a:r>
          </a:p>
          <a:p>
            <a:r>
              <a:rPr lang="en-US" sz="2400" dirty="0"/>
              <a:t>Why “2022”?</a:t>
            </a:r>
          </a:p>
          <a:p>
            <a:r>
              <a:rPr lang="en-US" sz="2400" dirty="0"/>
              <a:t>Brief overview</a:t>
            </a:r>
          </a:p>
          <a:p>
            <a:pPr lvl="1"/>
            <a:r>
              <a:rPr lang="en-US" sz="2000" dirty="0"/>
              <a:t>New Reference Frames / Datum</a:t>
            </a:r>
          </a:p>
          <a:p>
            <a:pPr lvl="1"/>
            <a:r>
              <a:rPr lang="en-US" sz="2000" dirty="0"/>
              <a:t>Expected Changes</a:t>
            </a:r>
          </a:p>
          <a:p>
            <a:r>
              <a:rPr lang="en-US" sz="2400" dirty="0"/>
              <a:t>Recent progress</a:t>
            </a:r>
          </a:p>
          <a:p>
            <a:r>
              <a:rPr lang="en-US" sz="2400" dirty="0"/>
              <a:t>Re-prioritization: a “data first” approach</a:t>
            </a:r>
          </a:p>
          <a:p>
            <a:r>
              <a:rPr lang="en-US" sz="2400" dirty="0"/>
              <a:t>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U.S. Committee on the Marine Transportation System (CMTS) Future of Navigation Integrated Action Team (IAT)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>
                <a:latin typeface="Calibri"/>
              </a:rPr>
              <a:pPr>
                <a:defRPr/>
              </a:pPr>
              <a:t>2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04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518"/>
            <a:ext cx="8229600" cy="1143000"/>
          </a:xfrm>
        </p:spPr>
        <p:txBody>
          <a:bodyPr/>
          <a:lstStyle/>
          <a:p>
            <a:r>
              <a:rPr lang="en-US" altLang="en-US" sz="4000" dirty="0"/>
              <a:t>Answers 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461428"/>
            <a:ext cx="11240654" cy="4525963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What is changing?</a:t>
            </a:r>
          </a:p>
          <a:p>
            <a:pPr lvl="1">
              <a:defRPr/>
            </a:pPr>
            <a:r>
              <a:rPr lang="en-US" sz="1600" dirty="0"/>
              <a:t>All horizontal datums and vertical datums in the NSRS</a:t>
            </a:r>
          </a:p>
          <a:p>
            <a:pPr lvl="2">
              <a:defRPr/>
            </a:pPr>
            <a:r>
              <a:rPr lang="en-US" sz="1600" dirty="0"/>
              <a:t>NAD 83 , NAVD 88 , etc.</a:t>
            </a:r>
          </a:p>
          <a:p>
            <a:pPr lvl="1">
              <a:defRPr/>
            </a:pPr>
            <a:r>
              <a:rPr lang="en-US" sz="1600" dirty="0"/>
              <a:t>Thus </a:t>
            </a:r>
            <a:r>
              <a:rPr lang="en-US" sz="1600" i="1" u="sng" dirty="0">
                <a:solidFill>
                  <a:srgbClr val="FF0000"/>
                </a:solidFill>
              </a:rPr>
              <a:t>every coordinate for everything in the USA is going to change by decimeters to meters</a:t>
            </a:r>
          </a:p>
          <a:p>
            <a:pPr>
              <a:defRPr/>
            </a:pPr>
            <a:r>
              <a:rPr lang="en-US" sz="2000" b="1" dirty="0"/>
              <a:t>Why? </a:t>
            </a:r>
          </a:p>
          <a:p>
            <a:pPr lvl="1">
              <a:defRPr/>
            </a:pPr>
            <a:r>
              <a:rPr lang="en-US" sz="1600" dirty="0"/>
              <a:t>Predominantly to keep up with technology.  </a:t>
            </a:r>
          </a:p>
          <a:p>
            <a:pPr lvl="2">
              <a:defRPr/>
            </a:pPr>
            <a:r>
              <a:rPr lang="en-US" sz="1600" dirty="0"/>
              <a:t>Global proliferation of real time cm-accuracy positioning (in the hands of people who have no understanding of geodesy, datums, plate tectonics, error sources or other subtleties) is </a:t>
            </a:r>
            <a:r>
              <a:rPr lang="en-US" sz="1600" i="1" dirty="0"/>
              <a:t>rapidly</a:t>
            </a:r>
            <a:r>
              <a:rPr lang="en-US" sz="1600" dirty="0"/>
              <a:t> approaching.</a:t>
            </a:r>
          </a:p>
          <a:p>
            <a:pPr lvl="3">
              <a:defRPr/>
            </a:pPr>
            <a:r>
              <a:rPr lang="en-US" sz="1600" dirty="0"/>
              <a:t>Many surveying, mapping and navigation professionals already enjoy this accuracy.</a:t>
            </a:r>
          </a:p>
          <a:p>
            <a:pPr lvl="2">
              <a:defRPr/>
            </a:pPr>
            <a:r>
              <a:rPr lang="en-US" sz="1600" dirty="0"/>
              <a:t>The current datums have systematic errors exceeding 1 meter.</a:t>
            </a:r>
          </a:p>
          <a:p>
            <a:pPr>
              <a:defRPr/>
            </a:pPr>
            <a:r>
              <a:rPr lang="en-US" sz="2000" b="1" dirty="0"/>
              <a:t>When is it changing?  </a:t>
            </a:r>
          </a:p>
          <a:p>
            <a:pPr lvl="1">
              <a:defRPr/>
            </a:pPr>
            <a:r>
              <a:rPr lang="en-US" sz="1600" dirty="0"/>
              <a:t>Mid 2025</a:t>
            </a:r>
          </a:p>
          <a:p>
            <a:pPr>
              <a:defRPr/>
            </a:pPr>
            <a:r>
              <a:rPr lang="en-US" sz="2000" b="1" dirty="0"/>
              <a:t>Will it be an immediate or gradual change?  </a:t>
            </a:r>
          </a:p>
          <a:p>
            <a:pPr lvl="1">
              <a:defRPr/>
            </a:pPr>
            <a:r>
              <a:rPr lang="en-US" sz="1600" dirty="0"/>
              <a:t>Immediate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September 15,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U.S. Committee on the Marine Transportation System (CMTS) Future of Navigation Integrated Action Team (IAT)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>
                <a:latin typeface="Calibri"/>
              </a:rPr>
              <a:pPr>
                <a:defRPr/>
              </a:pPr>
              <a:t>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79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12B9-ECFC-4D34-8777-23A05E4A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Modernized NSRS and “2022”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FC8DC-6E08-44FF-B660-12CF764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Intent:  release the modernized NSRS in 2022</a:t>
            </a:r>
          </a:p>
          <a:p>
            <a:r>
              <a:rPr lang="en-US" sz="2800" dirty="0"/>
              <a:t>Years ago, many yet-to-be-built components were given “2022” in their names:</a:t>
            </a:r>
          </a:p>
          <a:p>
            <a:pPr lvl="1"/>
            <a:r>
              <a:rPr lang="en-US" sz="2400" dirty="0"/>
              <a:t>GEOID2022, NATRF2022, NAPGD2022, etc.</a:t>
            </a:r>
          </a:p>
          <a:p>
            <a:r>
              <a:rPr lang="en-US" sz="2800" dirty="0"/>
              <a:t>“We are delayed” – announcement in June 2020</a:t>
            </a:r>
          </a:p>
          <a:p>
            <a:r>
              <a:rPr lang="en-US" sz="2800" dirty="0"/>
              <a:t>To avoid confusion with long-standing communications, NGS chose to leave “2022” in the names</a:t>
            </a:r>
          </a:p>
          <a:p>
            <a:r>
              <a:rPr lang="en-US" sz="2800" dirty="0"/>
              <a:t>When will we be done?  Mid-2025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8E21E-58EF-45DB-94CA-C41A4757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EE10-61B3-475C-BEA0-28B2AB20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DA778-781B-4826-81BF-4FE0CB1B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788" y="611188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1F497D"/>
                </a:solidFill>
              </a:rPr>
              <a:t>Federal Users of the NSRS</a:t>
            </a:r>
            <a:endParaRPr lang="en-US" altLang="en-US"/>
          </a:p>
        </p:txBody>
      </p:sp>
      <p:pic>
        <p:nvPicPr>
          <p:cNvPr id="17411" name="Picture 10" descr="Y:\shared\HQ\FGCS\Member agency logos\F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3778251"/>
            <a:ext cx="1143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Y:\shared\HQ\FGCS\Member agency logos\T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840163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2" descr="data:image/jpeg;base64,/9j/4AAQSkZJRgABAQAAAQABAAD/2wCEAAkGBxQTEhQUExQWFhUVFRoYFxcXGBsaIBscGBccGBgZGhoYHSohHBooHhoXJDIhJikrLi4uGh8/ODMsNygtLisBCgoKDg0OGxAQGywkHyYwLCwsNywsNDQsMCwxLDQ3LDQ0LCwsNDUtLCwsLCwsLCw0LCwsLCwsLCwvLCwsNCwsLP/AABEIAOEA4QMBIgACEQEDEQH/xAAcAAEAAgIDAQAAAAAAAAAAAAAABgcEBQIDCAH/xABCEAACAQMCAwYCCAQEBQQDAAABAgMABBEFIQYSMQcTIkFRYXGBFCMyQlJykaFigpKxM0OywRU0U6LwJGNz0TXC0v/EABoBAQADAQEBAAAAAAAAAAAAAAADBAUGAgH/xAAwEQEAAgEDAgQFAwQDAQAAAAAAAQIDBBEhEjEFE0FRImGBobEycZEzQtHhI2LwFP/aAAwDAQACEQMRAD8AvGlKUClKUClKUClKUClarVeIra3eOOaZVkkYKke7OxY4GEXLY364wK2tArovryOGNpJXVI0GWZjgAe5NQTh3Sm1SNr25uLgLLJIIIYZWhWKNJGRc92fHIeXmLEnqNhiuq57422qaZcSGZ4rVpIJWA55IpEfk58dXV0Klts7UEgtuP7CWRI4ZmlZ2Cju4pXXJON3VOVRvuSelSG8uO7jd+Vn5FLcqDmZsDOFHmx8hUQ4S1++nitmFgqQPHGTM9ymSpUZdY0Un3wxB9cVNaCFr2kW/P3Ztr4ScnOU+iyFgpPKGKjJ5cgjPStrrnGVnaSrFcSmN2TvB4HYBclcsyqQoyPPFYFrvrs528OnQr+s8rf8AnyrS3up3CazdyW9m10sVtBDJyyohTm55vCr/AG85GwOdh60E30bXbe7UtbTRygbHkYHHxHUfOtjUB4L5ry8OppALeB7YwgcyF5m7wEu4jJC8nKVw3iznpWJr2v3E1wk9vI8dna3kEBK7C5eSdI5t/OJFJX0LE7+GgsmlanirXo7G1luZN1jXPKDgsScKo9ySBWTo+orcW8NwoIWaJJAGxkB1DAHG2RmgzaUpQKUpQKUpQKUpQKUpQKUpQKUpQKUqNa5xV3c6WltH9JumILRq3KsSEjMkz4IQY6DBJ223FBJM1Gr7U2luptPkL25khD288TeJ1G0vKSuFkU4232OajvatoB54NRjkmiNvhJ2gYhxATkuowQ3IfEVxhlznGAa1nFr6lHbo8iC8MBWe1vrVcMGAGO/gB3jdSwYoSAuDjag2r6LFpOoWs8QPcXWbW4d2Z2ErHmhlLvlsscodwN19qsaopFLDrWlEjKrcRkb5zHKp6/FJFz7496kenRusUayuHkVFDuByhmAwzAZ2yd8UEK0+5m0ppYHtZ5rQyPJbSWyd6VErF3hkjXxLysWwwyCCOhrO4cs5ri6uL6eJoFlhS3hhfHP3aszs8gBIVizbL5AVL6UGm4O0l7Sygt5HV2hTkLKCAQCeXAPtgVuaUoNbb6Oq3Ut0GYvLFHGVOMARliCNs5POc/KuGkaKIJrqXnLNcyrIdscvLGsYUb77LnPvW1pQQS64cvYvpkVoyLDeTq4fmIaASDF0yjGCTgFcHqx9N9RxlwVFZWLSWclyiwvC/wBH75njbluEYnkfOGz4vCRuKtKhFBCdfjF9qUVp1htE+kzjqDI4KW6H4eN8ey1FtIuGutM0zTOjzs6XGCfDb2kzLJk+XPyoo/Mata2sI43kdEVWlYNIwG7EAKCfXYAVXI4WuNMi1a9iYSXD941tgc3dxFzMVww+1zOxKjIPID5mgkF9xJdG4ngsbSOYWgQSmSbuss6c4jjHKdwpG7YG9bvhvXEvIRKgZSGZHjcYaORDh42HkwP+1Qrie5SEQ6zZTBi/cxzxrut1G7BAAo6TrzHB6jBB2yKzddfuH/4dpvgubyR7iaTJbuEdvrZzk/aJ2VfX0xQTylRPh/WbiK4WxvuVpSjPDcIMLOqEBuZP8uUZBIG3XFSygUpSgUpSgUpSgUpSgUpUa4+4jlsLbv4rY3GHHeDm5QifedjgnHlnGBnJ2FA4k41t7K4t4LjmQThiJSPAuCAAzeW569BtnGaiDtPo8r29uiOmoT5trmZtklf7SXD/AGpMdUyctuMnfGXq+u22pwKgXu7xMTQwXAAEwKkNGrAlJopELrlCeoOxAro0bTy8Mdr3b3WlXi4iJ3lsmGcxSE78iMpAbqjLg9BkJBHPDpsKQ3M8t3cXUhypHO8rPgPyRDZIlHkNgB6nfa8JaG1nC0Hec8SyN3AOcpETlY2Yk83KSQD6Y9KxuFuEUtWMskj3N0yhWuJd25R0RR9xOmw6nc58pJQfAK+0qM8Wokg5JNQ+iR48QRkjc/GRySF9gAeu56V6pXqnZ8mdndxBxnZ2eRNMvP8A9NPG/wA1Xp88VA9U7aRuLe2J/ilbH/amf9VfbXgDRZNkv2c+1xASf0Ss2TsYtCPBcXA9CTGw/ZBWhjrpKfr3mfnGyvacs/p2Qu87WNRfPK0Uf5Iwf3ctWrk7QNSbrdyfIIv+lRUq1PsYnUEwXEcn8LqYz+oLAn9KgWt8P3No3LcQvHnoTup+DDKn9a0sP/yX4pFf45+6vfzY77s0cb6hnP0yb+r/AGrYWXabqUZ/xxIPSSND+6gH96h9KsTp8U96x/CLzLx6rW0ztolGBcWyMPNomKn+ls/3FTjQ+0awucATd05+5MOT5Bj4Sfga840qrk8Nw27cfslrqbx35euwa+15q4U45u7EgI5khHWGQkrj+E9UPw29QauvhHj21v8AwoTHNjeJ8An3Q9HHw39QKydRocmHnvHut481b/u7zwVZJKbmG0hFwMshIIXn6g4GQpzjxBc1prLs8DRd9PKy6i79813EcMjkYEaZ2MKqAvIdiB5eU8pVNMgE6fQJkur+4e9u3VoLWGKEKSDhnCRqT4jgczkgAY9qzk4xnieMX1i9tFKyoswkSZVZzhVl5N0ydubdckb11rIi66/fnDtZILQt0IEjm4Vc7d5nuztvy+1fe0q7WaA6dFh7m75UWMblE5gXmcfdRQCcnqQMUE0pWon4itYriK0eZRcSjwR53OBnfGy5xtnGfLNbegUpSgUpSgUpSg1PFGvJZW7TOCxyFjjX7UkjbJGo8yT+gyfKo12catzLLb3buL9pHkngmHLgNsBApJVoQoAypPqetc9R41tTKWe1lkgtZ+U3ndq0cUv2CQSebALFS4G371vuJeGYL1FEoIdN4pozyyRH8UbjceW3Q4GRQRXUuDvo7hI7cXWnzSeO1OOa2d23mt2JHKmTlkBHLuR54lnC/DkVjE0UJkKtK0n1jlyC+MgE+W365JySa58OW11HEUupkmZWISRV5CyYHKZBnHeZznG3StrQKjfGHGdvp6/WHmkYeCJccx9z+Ffc/LNaztF49SwXuosPcsMhTuIwejv/ALL5/CqAvLp5XaSRi7ueZmbck+//ANdAMYrR0egnL8d+K/lXzZ4pxHdKeJe0a9uyQJDDEf8ALiJG38T/AGm/Ye1RFjkkncnqa+Urdx46Y42rGyha827yEVudC4ou7QjuJnVR9wnmQ+3Idv0wa01K9WrW0bWjd8i0x2egeBO0iK9IhlAhuPJc+GT8hP3v4Tv6E71Nbu0SVCkiK6MMMrAEH4g15LRiCCCQQcgg4II3BBHQ+9ehey3i031sVlOZ4cLJ/ED9iT4nBB9wfUVh67ReV/yY+34XsGbr+G3dDePOysxhp7EFlG7QdSo8zGerD+E7+hPSqqr15VP9sXBYAN9AuN//AFCqPU7SgDzz9r4g+pqXQ6+ZmMeT6S858H91VR0pStlSK5IxBBBIIOQQcEEdCCOhrjSguHs87T+Yrb3zbnASc+fkFl9D/H09fU23XkOrb7JuPTlLK6bIPhgkY9PSJj6fhPy9KxddoIiJyY/rC7gz7/DZaGt6Hb3cfd3MSyqDkBhuD6qRup9waiDaNJDM1ppdqLUMoM9/IOY4PRYuYlpZOv2jhfmKsCuEzEKSBzEAkDOMnGwyelY64qHS109IL3T76aOG7ilLPdM/K8rD6yG4SRzzGRQVygJwc7YarF4I1GW4sLaadeWWSIFhjGfINjy5hhse9a3hDhdRao17DHJcSzPdSd4ivySynOF5s4KqEXI/DWq464tSC4ge3lklktmY3UEIZ1EDL9Y0vL4UZMBlzvsR50Fh0rrt5ldVdCGVlDKw6EEZBHsRXZQKUpQKwNfine2mW2ZUnaNhGzZwrEYDHAPTr0O9Z9RXWOMTDd/REtJppSgdcNFGHHnyGV15yPPlzigg9/d8tnbaK0L2LyssMkkpUxlB45Hil2WR5G25djlzsKnFrwc6yJI+o378rBihkRUbBzylUjHh9gRWqvOJ5LlprR9HlmKKhljeS3IAfJTOXxnYnY5HtUn4U0tbe3VEWVFPiEUsneGLIH1QbJ8K46AkdaDcVH+OOJlsLVpjgufDEh+856fyjcn2FSCvOHadxEby+flOYocxRemx8b/zMOvoFq3otP52Tae0d0WbJ0V3Rm9u3lkeSRizuxZmPUk/+dK6KUrpojbhmFKUr6+FKUoFS3st1Y2+pQb4WY9yw9e82T58/J+9RKs/QDi6tiOouIj+ki1FmrFsdqz7PdJ2tEvVtddxArqyOAyspVlPQgjBB9sV2Urkms8qcRaWbW6ntz/lSFQT5r1Qn3KlT8611WF232nLqCuOkkCH5qzKf2C1XtdZp8nmYq2n1hk5K9NpgpSlTPBX0GvlKD0J2VcWm9tzHK2Z4MB/41P2ZPjsQfce4qcV5c4R15rK6juFyQpxIo+9G321+PmPdRXp+2nV0V0IZXUMpHmCMgj5Vzev0/lZN47S0sGTrrz3aLiTRZrl1U3bQWvL9ZHEOR5Gz0MxOVjxgYUAnff07dOt7G0h7mLuIosYK8yjO2DzEnLH1Jya2Wp6dFcRtFPGskbY5kYZBwQw2+IBqsuLtAtLO+tWt7C3uGmjkiNoEj3I8cc2GBCqGBVn9G88VRTrE0a+tCBDaywMIlGI4nQ8i9B4VOwrZ1EeF+GorEPdXHcJO6hZGRViiiQsCIYhsAgbHiO7Hc+QEuoFKUoOLuACScADJJ8gOpqB6hxBp2opHHPHcIkkoFtcPFJGDJn6t4JgPAxPQkjOOhBwZHxtbzSWF1HbLzTSQsiDmC7uOU7sQAcE+dQHifX1W1tLSS0ubWOO4thK8sWUSGBgxZZIuZScooxt9qg3/CttcWN1LDcq84u5edL0AHJSMKsc6gDuyFTZhs2/Q7VOqwNI1q3ulLW80cwHUxuGxnoGA6H41n0Eb7Q9ZNpYTyKcOV7tPzP4QR7gEt8q8z1cHb3qBxa246EtK3ywi/3eqfrofDMfTh6vdn6m299vYpSlaKsUpSgUpSgVJezjTTPqVsuMhJBK3sIvGCf5go+dRqr37HeFDbQG5lXEs4HKD1WPqAfQsdyPQLVTW5oxYp954hNgp1XhYtKUrmGmpTt7/wCZtv8A4W/11V1WX27zA3kCea2+f6pG/wD5qtK6fQ/0K/8AvVmZ/wCpJSlKtoSlKUCvQHYzrBmsBGxy1u5j/l+0nywSv8tef6s3sHveW6ni8pIQ/wA43A/s5qj4jj6sEz7cp9Pba676jOpXenadLJcTyJFNcdWYs7uFwAqLu3KNvCoxk1Jq1eu30Nuqzyxs5U8iGOJpXy2+FCAsAeUe2wrm2kh/EetT6lbTW1pp07xzIyGa4xboMjIkRXy74OMDlG4qT8Daqbqwtpm+20YD+zp4JAf5lateOKLuX/ltMnwfvXLpbj+kln/7a3WgfSe7P0pIEfmPKsBZlC4GMlwMtnPQY6UGzpSlBHuL9RkiNkkTFWnvY42ICnwcrvIPED1VCMjcZrnFrEjanJagJ3UdokpbB5u8eVlAznHLyqfLOfOuXE+gC67l+/kge3cyI8fJsShQlhIpBHKW/Wofp9q63UklvrdpNcSIiOkqROxEfNyjEMqkfabOBQSjhC8WWS+KwxRiO7aENGvKZBGi7ufvMGZhUkrQ8GaJJaQOsro8ss8s0jICFLSuWOAdx5D5VvqDz920XPPqTL5RxRp+uXP+qoJUm7S5ObVLs/8AuAf0xqv+1Rmur01dsNY+UMrLO95KUpU6MpSsrTdOlncRwxtI5+6gz8z6D3O1fJmIjeX2I3YtdttbvI4SNWd2OFVQST8AN6s/hvsdkbD3kvdjr3UWGb4M58I+QPxq0tA4btrNeW3iVM9W6s35mO5rOz+JY6cU5n7LFNNae/CvOz7suKMtxfAcy4ZIOoB6gyHoSPwjI9SelWzSlYubPfNbquu0pFI2gpSlQvbzz2xXPPqko/6aRp/2c/8A+9Qmpn2vWxTVJyf8xY3Hw7tU/uhqGV1Wl28mm3tDKy/rkpSlWEZSlKBU67GHxqa+8MgP6A/7CoLVjdhloWvpJPKOAj5uygfsrVW1kxGC2/slw/rhe1a7iHVBa2s9wRzCGJn5fXlGQPmdq2NY2pWKTxSQyDKSoyMPUMMH+9cs1ES0/hKa4RZr69ujM683JbymCKLm3CoseC3LnHMxJOK7eG5Zra+fT5p3uIzbi4t5JcGRVVxHJHIwxz7lSGIzuevlwsrXV7ZBAn0S5RByxyyvJG/KNl71VRgxAwMgjNbHhvh+WOWS6u5VmupVCZReVI41JIjjBJOMnJJOScUEjpSlBEONrb6Rc2FpJk28zyvMgJHedzHzIjY6pzHJHngVn3XB2nOndtZ2vLgjaJFIz+EqAVPuDmsvXeHLa85BcxCTuySmSwwWGDjlI9K1J7N9LO5s4ifU8xP6k0HZ2b3TyWEfeOztHJLDzscllimeNSx825VGT51J6w9K0uK2jEUEaxxrkhV6DJyf3JrMoPM3aJ/+Tu//AJT/AGFRyph2tWXd6pP6SBJB80Cn/uVqh9dZp53xVn5R+GTkja8lKVm6Npr3M8UEf2pXCj29WPsBk/KpZmIjeXmI34SDgPgeXUH5iTHbocPJ5k9eRAere/QZ8+lX7oWhwWkYjt4wi+fqx9WY7sfjXZomlR2sEcEQwka4Hv6sfUk5JPvWdXM6rV2zW/6+kNPFiikfMpSlVEpSlKBSlKCq+3LQS8cV2g3i+rk/Ixyp+AbI/nql69b3VssiMjqGR1Ksp3BBGCDXnntB4GksJC6AvasfA/Xkz9yT0PofP41t+G6qOnyrd/RS1OKd+qEOpSla6mUpSgVeHZzAum6Z9KnGGuHQgeZDkJCvzyW+De1RDsy4Ba7dbi4Ui2U5UEY74jyH/t+p8+g88bHj3iT6ZqVrZwnMMNzGpI6NJzhWO3kgyPjze1ZuqvGa3k17Rzb6ei1ir0R1z9F1VwmjDKVbcMCD5bEYPSuddV3biRHRs8rqVOCQcMMHBG4O/WufX1Yavp2mxym2s4bq5uvOKC7uAqeQM0plKxj45PtW74F4KmtZWuLi5kZnBC26yyPFGDjzlJZ2GPtbdTt6c7HsxtIAVgku4VJyRFdSICfUgHc1utF4cFvIXFzdy5UryTTGRdyDkAj7QxgHPmaDeUpSgVq9Y4itbUZuLiKL2dwCfgvU/IVnXfN3b8n2+U8ufxY2/fFQDsztrEWcd3J3RuWybmacjvBKDiQM0m6AEdNhgA+9BKNA4qhvHZYEnKBebvmhdI23AwrOBzHfPTpW9qMR8e2LzLBDMZ5GZVxAjyqvMcczOgKBR5nOwqT0FO9vWm4e2uANiGiY+48af3f9KqWvSvaPopu7CaNRl1HeR/mTfA9yOZfnXmquh8NydWHp9mfqa7X39yrM7C9MD3U05H+DGFX80hIz/Srf1VWdXj2EQYspn82uCP6Y0x/c1J4hfpwT8+HnTxveFl1jajfxwRtLM4RFGSzf+bn2rumlCqWYgKoJJPQADJJ9sV5v4/4vfUJyQSLdCRCnTb8bD8Z/YbeucTSaWc9tu0R3XcuWKQlXFPa/K5KWSCNOneyDLH3VD4V+efgKgV9xNeTHMl1O3t3jKP6VIUfpWppXQYtNixxtWv8Aln2y3t3lnw63cocrczqfUSuP7NUv4e7V7yAgTkXEfnzYVwPZ1G/8wPxqA0r1kwY8kbWrD5XJavaXqHhbim3v4+eBtx9uNtmTP4h6e4yDW7ryfpOpy20qzQuUkXoR+4I81PmDV4cF9p8F1yx3GIJ+m5xG5/hY/ZJ/C3rsTWJqvD7Y/ipzH3hexaiLcT3WBXCWMMCrAEEYIIyCPQg9a50rOWFe8R9k1pOS0BNs58lHMh/kJ2/lIHtUJvOx6+U+B4JB+ZlP6FcfvV8Uq5j1+ekbb7/uhtgpb0UPadjt8xHO8CD8zMf0C4/epxwz2U2luQ8xNy4/GAEB/Jvn+YmrAquOPu06O3DQ2hEk/QuN0j9d+jP7DYefTBkjU6nUT0Vn+P8ALz5ePHzLl2qcbC0iNrbt/wCodcEr/lIfPbo5HQeXX0zXfZDpve6lEceGFWkPyHKv/cw/SohcTs7M7sWdiSzMckk9STV1dhmi93by3LDeduVPyR5BPzYt/SKvZMddLppiO88fWf8ASCtpy5I9oWdXwmvtQrjvgs3ciXMfJJJEnJ9HnyYZFyWx4SCkm+z7+WRWCvpVcanCn25o0/M6j+5rssr2OVeeKRJFyRzIwYZHUZU4zVTcM6VY3GqmOSwhte5tADazRxkvK8h5nXORKiqgww/GelWxY2McKBIY0jQZwqKFAzucBRigyKUpQKgvF9po0Eoku7eF7iXdY1i7ySU9MiJR4iTnxEfOp1WDqtxDAj3MoAEMbMz8uWCAczAefl0oKx4i4m1ILDBZWsdj9Jfu7eN+UzMMZaTulBSFFGclskbVatjE6xRrI3O6ood8Y5mAAZseWTk4qoOE9dvLyea9gsmmuJsxxSTfVwW0AJ5VDfalcnBbkHnsRuKmeh6i1vc9ze363F3cY5beKPCQhQTsFBYDf7bkZ29KCZ15v7TOHPoV64UYimzJF6AE+JP5W8vQrXpCox2hcLi/tGQY75PHCT+IDdSfwsNv0PlVzRajycm89p4lDmx9dXmqr07Cps2Mq/huW/eND/8AdUdLGVYqwIZSQwPUEHBB981afYLqAEtzAT9tVkUfkJVv9SfpWx4hXqwTt6bSp6edsiT9tOrmGw7pTg3DiM/kA5n/AFwFPsxqgqtnt+k+ss18uWU/qYx/tVTV88OpFcET77vupne+xSlKvq5SlKBSlKCTcN8d3tlhY5OeMf5UviUey78y/AHHtVh6X20QkAXFvIh8zGQ4/RuUj96palVcujw5OZjn5JaZr17S9CJ2r6aRvLIPYxP/ALAitZqfbJaoPqYpZT5ZxGv6kk/tVHUqCPDMET6z9Uk6q6YcT9o15eApzCGI7FIsjI9GfqfgMA+lQ8UpV3HjpjjasbILWm07yzdG0uS5njgiHjlYKPbzZj7AAk+wr1LpdgkEMcMYwkaBF+CjG/vVddjHCZhjN5KuJJlxED92M783xYgfID1NWfWF4jqPMv0R2j8r+nx9Nd59Wr4o1X6LaXFwF5jDEzhfUgbA+2cVr+EtIuIwJ7m7lnlljHNH4REhPi+rRRtjpkk5rjxhrawAx3FrLJZyxss00Y51TmyCJI18YXl6sBtkfLRaBJfQxL9Bkt9TswMRF5e7lQDYRtIFKNgbbgH1rOWGbq0cV5fPY3tuFKoJ7OeNiG5VKh8OMNHIHxsDggj03m1RTh/Sbp7tr2+EaOIu5ggiYuI0LB3Z3IHNIxAGwwAvvUroFKUoFcJYwwKsAysCCCMgg7EEHqK50oIlqunahcyvEJVs7RTyh4TzTSjH3WI5YR5dC21dGs6Xp+nWMyF/oiyqVMyse+dyMghs88j53xv5+VSbW2uBA/0VY2nx4BKSEySAS3KM4AycDrjyrRaDwWscv0q8kN3eeUrjwx/wwR/ZjHv169MmgdnXErXdvyzqyXUHKsyOpRtxmOXlO4Drv8cjyqV1XOq69JLeyNpNrHcTQJyXNw7FUKoef6LGw2aUnPi6Lt8pnw7rkV5As0WQMlXRhh43XZ45F+64OxH+xoK67XeBi+b22TLAfXovVgB/iKPMgdR5gA+RzWvBms/RL2CfOFV8P+RvC36A5+Qr1FVS9o3ZjzFrmxXxHeSAbZ9Wj9/VfPy9DraPWVmvk5e3aJVc2Gd+up29WmY7SYfZDPGT+dQy/wChqp2rm4ck/wCK6PLZOcXNuAgDbHKbwk53GeXkOd9mqnJYyrFWBVlJVgeoIOCD7g1d0M9NJxT3rP2QZ43mLR6uFKUq+rlKUoFKUoFKUoFKUoFT7sx4FN64nnUi2Q9Dt3rD7o/gB6n5euOPZ72dyXpWacNHa9fRpfZfRPVv09RfdpbJGixxqFRFCqqjAAAwABWVrtdFI8vHPPr8v9reDBv8VnYqgAAbAdBWj4x1/wCh2/Mid5PIwit4h1klfZR+UdSfQGtlquoxW8TzTOEjjXmZj5D/AHPkANySKiUen/8AFbfvr6H6N9YWs3Vik8KMFCuz5wsjEZ5RtuoOSKwl5rNQubnS5LKW51AzC5nEVxHNyLGoZSzSRHAKKhA2yc8w9a7HtNNuLjn0y/jtrx8/8u6kS4BY95BnlkHUk7H3rAntZrG8Fxqym9t1iEUN0EDC3GSWaaEA4ZtgZVzsvvgWTZWkHhlijj8Sgq6ooJVgCMEDOCMUGYg2GTk+vrX2lKBSlKBSlKBUI7U57hIYuVnSzL4vZIQTMkR+8nonXmIywHQEZqb18ZQQQRkHYg0EFtuHTZvBcaQEa3kEaz24cckkZwFuI3Jx3ig5J++Pfr917WI7O9K2Vq1ze3Cq9xHE3LiKPOZHBPL3hBwud22HoDy12QaLYym1V3DzfVK5zFbmXbJIGUgU5bG+5xkZ22nBnD8dpC0hkE08/wBbcXJI+sYjOQegjAPhA2A+JoNpoesw3cQlhbmUkggjDIw+0jqd1ceYNbCoRwA4mutSvIhi2nljSIjpI0KFZZlHTDMcZ8+SpsWAwCRk9KDWPoMP0lbpQUmAKsybd4p+7IOjDIBB6jA3qF9pXZ19LJubXAuMeNNgJcdDnoJMbZOx2zjrVkUqbHnvjtFqz2/DxakWjaXkm7tXido5EZHU4ZWGCPiDXTXqXiHhq2vV5biJXx9lujL+VhuPh0qrdf7G5VJa0mWRfwS+FvkwHKfmFraweJY78X4n7KV9NaO3KrKVudS4VvYP8W1lX3Cll/qTI/etKzAHB2PpWhW1bc1ndBNZjvD7SuPOPUfrWdZ6VPLjuoZZM/gjZv3Ar7MxHd82lh0qa6V2XahNjmjWFT5ysM/0rk/rip1ofY7bx4a5leY/hX6tf2JY/qKqZNdgp/dv+3KWuC9vRTmlaXNcv3cETSv6KOnuxOyj3JAq3+DOyZIist6VlcbiFd0Hpzn759th8asbTdNit0EcMaRoPuoAPmcdT7msusrUeI3ycU4j7rePT1rzPL4qgDA2Ar7XEOMkZGR1HpnpVcNxtfW+oT291bK8P24u4z3nc9O8VT/jYx4lGGBzgEVnLDH1XUl1iSW0TmtbuxuDJbpN4o5+5OCXTGGXmzsMlQQRnJFdmlXUmqXvc36i3FkFc2XNkzS/9Zj0eBTjlAzuQSemejVrKG8ukmtJ1X6Uve2twnWK8gXDKwx0khADIw37k7Zrbx6ZHrEI+lxSW95ayGKRoyUZTjxhJPvRSIffZvmQ3WicRG8uJlhjDWcQKG4J/wASXPiWJcYaNRkFvM9MgZqRAV0WFlHDGkUSBI0UKqr0AFZFApSlApSlApSlApSlBwljDKVYBlYYIIyCD1BB6ioa/ZpbHKCe7FsWybQTkQ+68uOYJnflDYqa0oMGaaC0gBYxwQRhVBOERBkIo9AMkCq8n0m2m1W6g1JGMs3K1jIXZV7pUGUhKnwyK2SR1PX4zTjbQje2csCPyOeVo2IyA8bh0yPNcqAdjsaievLe6gtvbyae0EsdxFI9yZEMcYjbmZ4WB5mLAYC4H2t+lBtdF1K8tbEGe3uLlop5I/DymUwozd3KVJHeMQFGBuc59a3XD/FdpeZ+jzKzrnmjbKyKQcENG2GGDkdMV18ca01pZySRjmmbEUC7ZaaU8kYAPXc5I9FNY2h8HWtvBbCSONpbVebv2A5uc5aR+c74LFjuf7UEnpVeaTxZc3Go25Xw2FyJ0gUqMydwobv89QrFmCj0TON63fFPFE1lzyPZvJaooZpo5Y8jyOY3IPUjoTQSiuqS3RvtKp+IBqPW/G9uYpZZY7i3WFQz9/A6YDHlBBwQ25+6TXXB2jaY7BReRhiQMMGU5PQYZRQSRLVB0RR8FArtArT69xTa2ZVZ5eV3+xGqs7sB1IRAWx13xjau/Qtdt7yMyW8gkUNyt1BVh1VlYAqfYig2VKj/ABZr723cxQRCa5uXKQxluVRyjmeR28kUbnG5yB51p7zXtQsOSW/FtJasypJLbh0MJc8odlkY80fMVBIIIz8qCSa5xDbWa81zMkYPQE5ZvyoMsx9gDWbY3SyxpIoYK6hgGUqcEZ3VtwfY1WNjJFp+p3iNaSXNxOy3Fq8ad5IY5ByuneNsiI64yT0I9qsbRLmeSINcQiCQk/VhxJgZ8OWAxzY64yPegrnV9O7nU7+aO5W0m7qC5SWQ/VOuDFJFMp2ZCyLgjxKWyPSsi21iDW4ETLWmoRATQMQVIPlLCWAMkDYwRjp1GwNbfi7Qll1PTZngEyDvo5MpzBPB3kTnywGUjJ/F64qUX2kQzPFJJGrPC3PExG6HpsR5e3Tp6UEL0rhRbwxXc8MlnewTqZu6PKk7wnZ+U5DI2ThsZwWGSKsKlKBSlKBSlKBSlKBSlKBSlKBSlKBSlKDUatoK3FxazO7ctq7usWBys7Lyq7eeVySPc1puNbK4vZEsEDxW0iF7q4XAyg2EEeQfGxwTkYC+uSKmFKCsp9JubbUtIWW5WeFZLhIswrG6A2rAKxjPKwwBvyit12p+O2gtsZ+l3kEJH8Ped4+fblQ5qVz2UbvHIygvESY2PVSylGI+Kkj51h6poiTz20zswNq7uijHKxdCmWyM7AkjBG9BoO14n/hkqqOZnlt1Vc45ibiPw5OwzjFZVnr127ok2lTRhmAL97BIqgnHMcPkgddhmsrjXRJLuBY4XRHSaKUF1LLmJ+cAgEHBIFYtt/xcOgf6A6cw5yvfI3LnxcoPMC2M4yaDE1vT7yC/e9tIYrrvIEieF5BE68jFgY3IK8p5jkHzArnwfqsEl3dBrWS0vnSN545DnnVMokiEMVZR9ksAN8ZzWRrfD9x9K+mWMsccrRiKWOZS0ciqSUPhIZXGSMjyP68+H+H5luZLy8ljkuHiEKiJSqRxhucqOYksS2CSfQUGFx0/0e60++b/AAYHkimP4EuFCiQ/wh1XJ9DWR2i6nCul3XM6t30DxxAEMXeRCsYQD7R5iDt8fKpRLEGUqwDKRggjIIPUEHqK0Wm8E6fby99DaRJIDkMF+yfVQdl+WKDUahoVwF0q4iUtc2vdxzLzAc0UkYScEkgEggMM+hqb0pQKUpQKUpQKUpQKUpQKUpQKUpQKUpQKUpQKUpQKUpQKUpQKUpQKUpQKUpQKUpQKUpQKUpQKUpQKUpQKUpQ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7414" name="Picture 4" descr="Y:\shared\HQ\FGCS\Member agency logos\B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616450"/>
            <a:ext cx="11604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Y:\shared\HQ\FGCS\Member agency logos\Cens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730376"/>
            <a:ext cx="152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Y:\shared\HQ\FGCS\Member agency logos\FE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9" y="1652588"/>
            <a:ext cx="24844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Y:\shared\HQ\FGCS\Member agency logos\FS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739901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3" descr="Y:\shared\HQ\FGCS\Member agency logos\FW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776414"/>
            <a:ext cx="8461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4" descr="Y:\shared\HQ\FGCS\Member agency logos\IB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2662238"/>
            <a:ext cx="1085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Y:\shared\HQ\FGCS\Member agency logos\NAS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425700"/>
            <a:ext cx="1096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8" descr="Y:\shared\HQ\FGCS\Member agency logos\NP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617913"/>
            <a:ext cx="7858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9" descr="Y:\shared\HQ\FGCS\Member agency logos\OSMR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9" y="3622676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1" descr="Y:\shared\HQ\FGCS\Member agency logos\USAC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2617788"/>
            <a:ext cx="11303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2" descr="Y:\shared\HQ\FGCS\Member agency logos\USB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921001"/>
            <a:ext cx="1498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3" descr="Y:\shared\HQ\FGCS\Member agency logos\USC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9" y="1630363"/>
            <a:ext cx="11017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24" descr="Y:\shared\HQ\FGCS\Member agency logos\USF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6" y="2540001"/>
            <a:ext cx="860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5" descr="Y:\shared\HQ\FGCS\Member agency logos\USG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4" y="4883150"/>
            <a:ext cx="14557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6" descr="Y:\shared\HQ\FGCS\Member agency logos\USN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1" y="2609851"/>
            <a:ext cx="11223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7" descr="Y:\shared\HQ\FGCS\Member agency logos\NOAA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36576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5" descr="Y:\shared\HQ\FGCS\Member agency logos\BLM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1" y="1677989"/>
            <a:ext cx="10064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8" descr="Y:\shared\HQ\FGCS\Member agency logos\DOT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595689"/>
            <a:ext cx="10287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62601" y="4759326"/>
            <a:ext cx="1914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33" name="Picture 2" descr="\\NGS-S-BRUNSWICK\Home\shared\HQ\FGCS\Member agency logos\IWBC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4737101"/>
            <a:ext cx="8937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5" descr="C:\Users\jeremy.mchugh\Downloads\2000px-US-FederalAviationAdmin-Seal.sv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6" y="3648076"/>
            <a:ext cx="9382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9" descr="Y:\shared\HQ\FGCS\Member agency logos\EPA.bmp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1" y="2522539"/>
            <a:ext cx="102076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6" descr="Y:\shared\HQ\FGCS\Member agency logos\BOEMRE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6" y="4973639"/>
            <a:ext cx="2352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9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7100"/>
            <a:ext cx="10972800" cy="1143000"/>
          </a:xfrm>
        </p:spPr>
        <p:txBody>
          <a:bodyPr/>
          <a:lstStyle/>
          <a:p>
            <a:r>
              <a:rPr lang="en-US" dirty="0"/>
              <a:t>Brief overview:</a:t>
            </a:r>
            <a:br>
              <a:rPr lang="en-US" dirty="0"/>
            </a:br>
            <a:r>
              <a:rPr lang="en-US" dirty="0"/>
              <a:t>Four New Reference Frames and</a:t>
            </a:r>
            <a:br>
              <a:rPr lang="en-US" dirty="0"/>
            </a:br>
            <a:r>
              <a:rPr lang="en-US" dirty="0"/>
              <a:t>One New Geopotential Datum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3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Replacing NAD 83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301594" y="1612261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None/>
              <a:defRPr/>
            </a:pPr>
            <a:endParaRPr lang="en-US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kern="0" dirty="0"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892391" y="1486695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15, 2022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54219" y="2190216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54216" y="2190213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54218" y="2904590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54218" y="3661804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</p:spTree>
    <p:extLst>
      <p:ext uri="{BB962C8B-B14F-4D97-AF65-F5344CB8AC3E}">
        <p14:creationId xmlns:p14="http://schemas.microsoft.com/office/powerpoint/2010/main" val="26643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B8164-D5FE-4231-B706-970422B9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15,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E6F15-D067-4F4A-A8DB-029AEB217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ABF0B-2356-4A14-9E85-0AD6DB1B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FE76D4-6B53-4C63-B4D5-FFC518319F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/>
          <a:stretch/>
        </p:blipFill>
        <p:spPr>
          <a:xfrm>
            <a:off x="1513491" y="1762357"/>
            <a:ext cx="3619500" cy="2423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7714E4-3787-4E33-80B3-99EC27D2DC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/>
          <a:stretch/>
        </p:blipFill>
        <p:spPr>
          <a:xfrm>
            <a:off x="6939036" y="1762357"/>
            <a:ext cx="3718454" cy="2484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CB8F74-BE13-43C3-A4F4-302C43581F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/>
          <a:stretch/>
        </p:blipFill>
        <p:spPr>
          <a:xfrm>
            <a:off x="3961416" y="4574830"/>
            <a:ext cx="2089785" cy="1436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3B9B4-FBBA-440E-BB1A-244C350302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/>
          <a:stretch/>
        </p:blipFill>
        <p:spPr>
          <a:xfrm>
            <a:off x="7743847" y="4588684"/>
            <a:ext cx="2108835" cy="1422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04E41-92C2-4E32-AF3F-D7762661E6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/>
          <a:stretch/>
        </p:blipFill>
        <p:spPr>
          <a:xfrm>
            <a:off x="1513492" y="4588683"/>
            <a:ext cx="2089607" cy="14228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865013A-A019-4A52-A602-EADF1518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7998"/>
            <a:ext cx="10972800" cy="1143000"/>
          </a:xfrm>
        </p:spPr>
        <p:txBody>
          <a:bodyPr/>
          <a:lstStyle/>
          <a:p>
            <a:r>
              <a:rPr lang="en-US" sz="4000" dirty="0"/>
              <a:t>NAD 83(2011) epoch 2010.0 to</a:t>
            </a:r>
            <a:br>
              <a:rPr lang="en-US" sz="4000" dirty="0"/>
            </a:br>
            <a:r>
              <a:rPr lang="en-US" sz="4000" dirty="0"/>
              <a:t>NATRF2022 epoch 2020.00 (estimate)</a:t>
            </a:r>
          </a:p>
        </p:txBody>
      </p:sp>
    </p:spTree>
    <p:extLst>
      <p:ext uri="{BB962C8B-B14F-4D97-AF65-F5344CB8AC3E}">
        <p14:creationId xmlns:p14="http://schemas.microsoft.com/office/powerpoint/2010/main" val="316846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Replacing NAVD 88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2384428" y="1524003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Old: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NAVD 88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85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IGSN71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GEOID12B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DEFLEC12B</a:t>
            </a: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40214" y="1524003"/>
            <a:ext cx="6324600" cy="34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>
              <a:buNone/>
            </a:pPr>
            <a:r>
              <a:rPr lang="en-US" altLang="en-US" sz="2400" u="sng" dirty="0">
                <a:cs typeface="Times New Roman" panose="02020603050405020304" pitchFamily="18" charset="0"/>
              </a:rPr>
              <a:t>The New:</a:t>
            </a: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The North American-Pacific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Geopotential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>
                <a:cs typeface="Times New Roman" panose="02020603050405020304" pitchFamily="18" charset="0"/>
              </a:rPr>
              <a:t>Datum</a:t>
            </a:r>
            <a:r>
              <a:rPr lang="en-US" altLang="en-US" sz="2400" dirty="0">
                <a:cs typeface="Times New Roman" panose="02020603050405020304" pitchFamily="18" charset="0"/>
              </a:rPr>
              <a:t> of 2022 (NAPGD2022)</a:t>
            </a: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Will include: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GEOID2022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DEFLEC2022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GRAV2022</a:t>
            </a:r>
          </a:p>
          <a:p>
            <a:pPr lvl="1">
              <a:spcBef>
                <a:spcPts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DEM2022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>
                <a:cs typeface="Times New Roman" panose="02020603050405020304" pitchFamily="18" charset="0"/>
              </a:rPr>
              <a:t>More</a:t>
            </a:r>
          </a:p>
          <a:p>
            <a:pPr lvl="2">
              <a:spcBef>
                <a:spcPts val="0"/>
              </a:spcBef>
            </a:pPr>
            <a:endParaRPr lang="en-US" altLang="en-US" sz="1400" dirty="0"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15,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3" y="1990728"/>
            <a:ext cx="910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3" y="3238454"/>
            <a:ext cx="9108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5" name="Left Brace 4"/>
          <p:cNvSpPr/>
          <p:nvPr/>
        </p:nvSpPr>
        <p:spPr>
          <a:xfrm>
            <a:off x="2513376" y="2514602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86515" y="4602098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Heights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0164" y="5153110"/>
            <a:ext cx="6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0165" y="5534851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2780" y="5965738"/>
            <a:ext cx="997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the Vertical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U.S. Committee on the Marine Transportation System (CMTS) Future of Navigation Integrated Action Team (IAT)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6428" y="4110499"/>
            <a:ext cx="53575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 HUGE component of this </a:t>
            </a:r>
          </a:p>
          <a:p>
            <a:r>
              <a:rPr lang="en-US" sz="2800" b="1" dirty="0"/>
              <a:t>effort is  </a:t>
            </a:r>
            <a:r>
              <a:rPr lang="en-US" sz="2800" b="1" u="sng" dirty="0"/>
              <a:t>GRAV-D</a:t>
            </a:r>
            <a:r>
              <a:rPr lang="en-US" sz="2800" b="1" dirty="0"/>
              <a:t>:  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800" b="1" dirty="0"/>
              <a:t>ravity for the </a:t>
            </a:r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/>
              <a:t>edefinition of </a:t>
            </a:r>
          </a:p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merican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b="1" dirty="0"/>
              <a:t>ertical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/>
              <a:t>atum</a:t>
            </a:r>
          </a:p>
        </p:txBody>
      </p:sp>
    </p:spTree>
    <p:extLst>
      <p:ext uri="{BB962C8B-B14F-4D97-AF65-F5344CB8AC3E}">
        <p14:creationId xmlns:p14="http://schemas.microsoft.com/office/powerpoint/2010/main" val="271800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96730</TotalTime>
  <Words>1265</Words>
  <Application>Microsoft Office PowerPoint</Application>
  <PresentationFormat>Widescreen</PresentationFormat>
  <Paragraphs>197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Gill Sans MT</vt:lpstr>
      <vt:lpstr>Symbol</vt:lpstr>
      <vt:lpstr>Tahoma</vt:lpstr>
      <vt:lpstr>Times New Roman</vt:lpstr>
      <vt:lpstr>Verdana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Outline</vt:lpstr>
      <vt:lpstr>Answers …</vt:lpstr>
      <vt:lpstr>Modernized NSRS and “2022”</vt:lpstr>
      <vt:lpstr>Federal Users of the NSRS</vt:lpstr>
      <vt:lpstr>Brief overview: Four New Reference Frames and One New Geopotential Datum</vt:lpstr>
      <vt:lpstr>Replacing NAD 83</vt:lpstr>
      <vt:lpstr>NAD 83(2011) epoch 2010.0 to NATRF2022 epoch 2020.00 (estimate)</vt:lpstr>
      <vt:lpstr>Replacing NAVD 88</vt:lpstr>
      <vt:lpstr>Expected changes to orthometric heights</vt:lpstr>
      <vt:lpstr>Re-prioritization: a “data first” approach </vt:lpstr>
      <vt:lpstr>Re-prioritization</vt:lpstr>
      <vt:lpstr>Data</vt:lpstr>
      <vt:lpstr>Tools</vt:lpstr>
      <vt:lpstr>Timeline</vt:lpstr>
      <vt:lpstr>Timeline</vt:lpstr>
      <vt:lpstr>Thank you!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2993</cp:revision>
  <cp:lastPrinted>2017-02-02T17:15:29Z</cp:lastPrinted>
  <dcterms:created xsi:type="dcterms:W3CDTF">2009-09-30T12:20:38Z</dcterms:created>
  <dcterms:modified xsi:type="dcterms:W3CDTF">2022-09-06T14:25:53Z</dcterms:modified>
</cp:coreProperties>
</file>