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56B436F-12A3-47A3-B312-B144B2C3325C}">
  <a:tblStyle styleId="{556B436F-12A3-47A3-B312-B144B2C332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/>
              <a:t>collaborating with NSPS to update legislation references datums.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set of three blueprint documents /</a:t>
            </a:r>
            <a:r>
              <a:rPr lang="en-US"/>
              <a:t>NGS </a:t>
            </a:r>
            <a:r>
              <a:rPr lang="en-US"/>
              <a:t>technical and policy decisions/ to replace NAD 83.available online</a:t>
            </a:r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We have complete set resources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Page also contains links to summary reports from 2010, 2015 summits, NGS 10-yr. plan, info on our progress in modernizing NSRS</a:t>
            </a:r>
          </a:p>
          <a:p>
            <a:pPr indent="387350"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6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NGS’ centralized information resource for NSRS modernization:</a:t>
            </a:r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NGS website features comprehensive resources to prepare for new ref frames</a:t>
            </a:r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Dru?</a:t>
            </a:r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>
                <a:solidFill>
                  <a:schemeClr val="dk1"/>
                </a:solidFill>
              </a:rPr>
              <a:t>Put summit into context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2008, NGS Ten-Year Plan intent to modernize NSRS replacing two key elements of the NSRS (ref frames)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•</a:t>
            </a:r>
            <a:r>
              <a:rPr b="1" i="1" lang="en-US" sz="1200">
                <a:solidFill>
                  <a:schemeClr val="dk1"/>
                </a:solidFill>
              </a:rPr>
              <a:t>2010:</a:t>
            </a:r>
            <a:r>
              <a:rPr lang="en-US" sz="1200">
                <a:solidFill>
                  <a:schemeClr val="dk1"/>
                </a:solidFill>
              </a:rPr>
              <a:t> •Host Fed. Geospatial Summit: describe NSRS shortcomings; how to improve,  Answer questions about replacing ref. frames.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•capture, address stakeholders’ concerns about the modernization effort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 2017: </a:t>
            </a:r>
            <a:r>
              <a:rPr b="1" i="1" lang="en-US" sz="1200">
                <a:solidFill>
                  <a:schemeClr val="dk1"/>
                </a:solidFill>
              </a:rPr>
              <a:t>Primary Goal:</a:t>
            </a:r>
            <a:r>
              <a:rPr i="1" lang="en-US" sz="1200">
                <a:solidFill>
                  <a:schemeClr val="dk1"/>
                </a:solidFill>
              </a:rPr>
              <a:t> </a:t>
            </a:r>
            <a:r>
              <a:rPr lang="en-US" sz="1200">
                <a:solidFill>
                  <a:schemeClr val="dk1"/>
                </a:solidFill>
              </a:rPr>
              <a:t>capture/address stakeholders’ concerns</a:t>
            </a:r>
          </a:p>
          <a:p>
            <a:pPr indent="-6985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    Live polling: in-room &amp; webinar audiences; post-session feedback </a:t>
            </a:r>
          </a:p>
          <a:p>
            <a:pPr indent="387350"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    Presentations by stakeholders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/>
              <a:t>with precise positioning must account for plate motion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/>
              <a:t>Need for </a:t>
            </a:r>
            <a:r>
              <a:rPr i="1" lang="en-US" sz="1200"/>
              <a:t>User education; transformation tools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/>
              <a:t>How users can prepare; leverage communication resources 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/>
              <a:t>Heard from stakeholders 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br>
              <a:rPr lang="en-US"/>
            </a:br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heard from fed. state local agencies, commercial firms</a:t>
            </a:r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We asked partner agencies / stakeholders Concerns requested in a common format. NGS partner agencies, were asked to address a specific set of NSRS modernization issues.</a:t>
            </a:r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200">
                <a:solidFill>
                  <a:schemeClr val="dk1"/>
                </a:solidFill>
              </a:rPr>
              <a:t>What they told us:    will align more closely with global reference systems </a:t>
            </a:r>
          </a:p>
          <a:p>
            <a:pPr lvl="0">
              <a:spcBef>
                <a:spcPts val="0"/>
              </a:spcBef>
              <a:buNone/>
            </a:pPr>
            <a:r>
              <a:rPr lang="en-US" sz="1200">
                <a:solidFill>
                  <a:schemeClr val="dk1"/>
                </a:solidFill>
              </a:rPr>
              <a:t>reduce confusion provide consistency for  numerous georeferenced data products</a:t>
            </a:r>
          </a:p>
          <a:p>
            <a:pPr lvl="0">
              <a:spcBef>
                <a:spcPts val="0"/>
              </a:spcBef>
              <a:buNone/>
            </a:pPr>
            <a:r>
              <a:rPr lang="en-US" sz="1200">
                <a:solidFill>
                  <a:schemeClr val="dk1"/>
                </a:solidFill>
              </a:rPr>
              <a:t>integrating legacy data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modern code base preferred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hyperlink" Target="mailto:ngs.feedback@noaa.gov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hyperlink" Target="https://geodesy.noaa.gov/" TargetMode="External"/><Relationship Id="rId5" Type="http://schemas.openxmlformats.org/officeDocument/2006/relationships/hyperlink" Target="https://geodesy.noaa.gov/geospatial-summit/index.shtml" TargetMode="External"/><Relationship Id="rId6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hyperlink" Target="https://geodesy.noaa.gov/datums/newdatums/index.shtml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hyperlink" Target="https://geodesy.noaa.gov/" TargetMode="External"/><Relationship Id="rId5" Type="http://schemas.openxmlformats.org/officeDocument/2006/relationships/hyperlink" Target="mailto:ngs.infocenter@noaa.gov" TargetMode="External"/><Relationship Id="rId6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Relationship Id="rId4" Type="http://schemas.openxmlformats.org/officeDocument/2006/relationships/image" Target="../media/image12.png"/><Relationship Id="rId5" Type="http://schemas.openxmlformats.org/officeDocument/2006/relationships/hyperlink" Target="https://beta.ngs.noaa.gov/gtkweb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Relationship Id="rId4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Relationship Id="rId4" Type="http://schemas.openxmlformats.org/officeDocument/2006/relationships/hyperlink" Target="mailto:NGS.Infocenter@noaa.gov" TargetMode="External"/><Relationship Id="rId5" Type="http://schemas.openxmlformats.org/officeDocument/2006/relationships/hyperlink" Target="mailto:NGS.Feedback@noaa.gov" TargetMode="External"/><Relationship Id="rId6" Type="http://schemas.openxmlformats.org/officeDocument/2006/relationships/hyperlink" Target="https://geodesy.noaa.gov/ADVISORS/index.shtml" TargetMode="External"/><Relationship Id="rId7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20.jpg"/><Relationship Id="rId9" Type="http://schemas.openxmlformats.org/officeDocument/2006/relationships/image" Target="../media/image19.jpg"/><Relationship Id="rId5" Type="http://schemas.openxmlformats.org/officeDocument/2006/relationships/image" Target="../media/image18.jpg"/><Relationship Id="rId6" Type="http://schemas.openxmlformats.org/officeDocument/2006/relationships/image" Target="../media/image16.jpg"/><Relationship Id="rId7" Type="http://schemas.openxmlformats.org/officeDocument/2006/relationships/image" Target="../media/image14.jpg"/><Relationship Id="rId8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173925" y="1879075"/>
            <a:ext cx="8829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Debriefing the NGS Geospatial Summit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987806" y="2604513"/>
            <a:ext cx="7772197" cy="2253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  <a:p>
            <a:pPr indent="-342900" lvl="0" marL="342900" marR="0" rtl="0" algn="ctr">
              <a:spcBef>
                <a:spcPts val="3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Various Speakers</a:t>
            </a:r>
          </a:p>
          <a:p>
            <a:pPr indent="-342900" lvl="0" marL="342900" marR="0" rtl="0" algn="ctr">
              <a:spcBef>
                <a:spcPts val="3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3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Sept. 14, 2017</a:t>
            </a:r>
          </a:p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1023600" y="1296200"/>
            <a:ext cx="7834200" cy="21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r>
              <a:rPr b="1" i="1" lang="en-US" sz="18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1" i="1" lang="en-US" sz="20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Most needed o</a:t>
            </a:r>
            <a:r>
              <a:rPr b="1" i="1" lang="en-US" sz="20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utreach products, services:</a:t>
            </a:r>
            <a:r>
              <a:rPr b="1" i="1"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457200" lvl="0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ummits, webinars, work w/NSPS to update legislation,</a:t>
            </a:r>
          </a:p>
          <a:p>
            <a:pPr indent="457200" lvl="0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Educate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professionals: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limited geodetic knowledge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r>
              <a:rPr b="1" i="1" lang="en-US" sz="20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</a:t>
            </a:r>
            <a:r>
              <a:rPr b="1" i="1" lang="en-US" sz="20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Preparations to date: </a:t>
            </a:r>
          </a:p>
          <a:p>
            <a:pPr lvl="0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Varies by agency: workshops; policy/guidance documents;</a:t>
            </a:r>
          </a:p>
          <a:p>
            <a:pPr indent="457200" lvl="0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modernization coordinator 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2420000" y="476275"/>
            <a:ext cx="33264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40000"/>
              </a:lnSpc>
              <a:spcBef>
                <a:spcPts val="0"/>
              </a:spcBef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Common themes, continued:</a:t>
            </a:r>
          </a:p>
          <a:p>
            <a:pPr lvl="0" rtl="0">
              <a:lnSpc>
                <a:spcPct val="140000"/>
              </a:lnSpc>
              <a:spcBef>
                <a:spcPts val="0"/>
              </a:spcBef>
              <a:buNone/>
            </a:pPr>
            <a:r>
              <a:t/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982975" y="398150"/>
            <a:ext cx="7589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NSRS Modernization: User Feedback (summary)</a:t>
            </a:r>
          </a:p>
        </p:txBody>
      </p:sp>
      <p:grpSp>
        <p:nvGrpSpPr>
          <p:cNvPr id="147" name="Shape 147"/>
          <p:cNvGrpSpPr/>
          <p:nvPr/>
        </p:nvGrpSpPr>
        <p:grpSpPr>
          <a:xfrm>
            <a:off x="5449094" y="1074986"/>
            <a:ext cx="3236566" cy="3183608"/>
            <a:chOff x="5559413" y="1085850"/>
            <a:chExt cx="3457500" cy="3378550"/>
          </a:xfrm>
        </p:grpSpPr>
        <p:pic>
          <p:nvPicPr>
            <p:cNvPr id="148" name="Shape 1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559425" y="1085850"/>
              <a:ext cx="3209925" cy="297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Shape 149"/>
            <p:cNvSpPr txBox="1"/>
            <p:nvPr/>
          </p:nvSpPr>
          <p:spPr>
            <a:xfrm>
              <a:off x="5559413" y="3907600"/>
              <a:ext cx="3457500" cy="55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US" sz="1200">
                  <a:solidFill>
                    <a:srgbClr val="222222"/>
                  </a:solidFill>
                </a:rPr>
                <a:t>A</a:t>
              </a:r>
              <a:r>
                <a:rPr lang="en-US" sz="1200">
                  <a:solidFill>
                    <a:srgbClr val="222222"/>
                  </a:solidFill>
                </a:rPr>
                <a:t>ttendance: &gt;400 (in-person and webinar).</a:t>
              </a:r>
            </a:p>
          </p:txBody>
        </p:sp>
      </p:grpSp>
      <p:sp>
        <p:nvSpPr>
          <p:cNvPr id="150" name="Shape 150"/>
          <p:cNvSpPr txBox="1"/>
          <p:nvPr/>
        </p:nvSpPr>
        <p:spPr>
          <a:xfrm>
            <a:off x="1143000" y="1401175"/>
            <a:ext cx="45309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285750" lvl="0" marL="285750" rtl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NSRS user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want the benefits, </a:t>
            </a:r>
          </a:p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concerned about </a:t>
            </a:r>
            <a:r>
              <a:rPr b="1" i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resources needed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rtl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1" i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Education/training: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important as resulting products: CORS, OPUS;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rtl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interest: </a:t>
            </a:r>
            <a:r>
              <a:rPr b="1" i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RTN</a:t>
            </a:r>
            <a:r>
              <a:rPr b="1" i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validation</a:t>
            </a:r>
            <a:r>
              <a:rPr i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0" lvl="0" marL="0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1" i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tools: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coord. transformation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924100" y="414575"/>
            <a:ext cx="7735200" cy="4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/>
              <a:t>	</a:t>
            </a:r>
            <a:r>
              <a:rPr b="1" lang="en-US" sz="18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2017 Geospatial Summit, Summary:</a:t>
            </a:r>
          </a:p>
          <a:p>
            <a:pPr indent="-342900" lvl="0" marL="457200" rtl="0">
              <a:lnSpc>
                <a:spcPct val="180000"/>
              </a:lnSpc>
              <a:spcBef>
                <a:spcPts val="0"/>
              </a:spcBef>
              <a:buSzPct val="100000"/>
              <a:buFont typeface="Times New Roman"/>
              <a:buChar char="❖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Users shared: current preparations, concerns, challenges,</a:t>
            </a:r>
          </a:p>
          <a:p>
            <a:pPr indent="-342900" lvl="0" marL="457200">
              <a:lnSpc>
                <a:spcPct val="180000"/>
              </a:lnSpc>
              <a:spcBef>
                <a:spcPts val="0"/>
              </a:spcBef>
              <a:buSzPct val="100000"/>
              <a:buFont typeface="Times New Roman"/>
              <a:buChar char="❖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NGS shared: project updates, policy decisions,</a:t>
            </a:r>
          </a:p>
          <a:p>
            <a:pPr indent="-342900" lvl="0" marL="457200">
              <a:lnSpc>
                <a:spcPct val="180000"/>
              </a:lnSpc>
              <a:spcBef>
                <a:spcPts val="0"/>
              </a:spcBef>
              <a:buSzPct val="100000"/>
              <a:buFont typeface="Times New Roman"/>
              <a:buChar char="❖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Online resources: help users stay informed, be prepared,</a:t>
            </a:r>
          </a:p>
          <a:p>
            <a:pPr indent="-342900" lvl="0" marL="457200" rtl="0">
              <a:lnSpc>
                <a:spcPct val="180000"/>
              </a:lnSpc>
              <a:spcBef>
                <a:spcPts val="0"/>
              </a:spcBef>
              <a:buSzPct val="100000"/>
              <a:buFont typeface="Times New Roman"/>
              <a:buChar char="❖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Improving online transformation tools,</a:t>
            </a:r>
          </a:p>
          <a:p>
            <a:pPr indent="-342900" lvl="0" marL="457200" rtl="0">
              <a:lnSpc>
                <a:spcPct val="180000"/>
              </a:lnSpc>
              <a:spcBef>
                <a:spcPts val="0"/>
              </a:spcBef>
              <a:buSzPct val="100000"/>
              <a:buFont typeface="Times New Roman"/>
              <a:buChar char="❖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User feedback on beta tools: </a:t>
            </a:r>
            <a:r>
              <a:rPr b="1" i="1"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ngs.feedback@noaa.gov</a:t>
            </a:r>
          </a:p>
          <a:p>
            <a:pPr indent="-342900" lvl="0" marL="457200">
              <a:lnSpc>
                <a:spcPct val="180000"/>
              </a:lnSpc>
              <a:spcBef>
                <a:spcPts val="0"/>
              </a:spcBef>
              <a:buSzPct val="100000"/>
              <a:buFont typeface="Times New Roman"/>
              <a:buChar char="❖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Improving how users submit, process data (replacing bluebooking)</a:t>
            </a:r>
          </a:p>
          <a:p>
            <a:pPr indent="-342900" lvl="0" marL="457200">
              <a:lnSpc>
                <a:spcPct val="180000"/>
              </a:lnSpc>
              <a:spcBef>
                <a:spcPts val="0"/>
              </a:spcBef>
              <a:buSzPct val="100000"/>
              <a:buFont typeface="Times New Roman"/>
              <a:buChar char="❖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Summarizing scientific aspects, policy decisions in “Blueprint” documents,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759450" y="440325"/>
            <a:ext cx="82614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n-US" sz="2000" u="sng"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b="1" lang="en-US" sz="2000" u="sng">
                <a:latin typeface="Times New Roman"/>
                <a:ea typeface="Times New Roman"/>
                <a:cs typeface="Times New Roman"/>
                <a:sym typeface="Times New Roman"/>
              </a:rPr>
              <a:t>nline</a:t>
            </a: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000" u="sng">
                <a:latin typeface="Times New Roman"/>
                <a:ea typeface="Times New Roman"/>
                <a:cs typeface="Times New Roman"/>
                <a:sym typeface="Times New Roman"/>
              </a:rPr>
              <a:t>Resources</a:t>
            </a: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link on home page  </a:t>
            </a: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https://geodesy.noaa.gov/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-69850" lvl="0" marL="0" rtl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i="1" lang="en-US" sz="18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i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Summit web page: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https://geodesy.noaa.gov/geospatial-summit/index.shtml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1028875" y="1420900"/>
            <a:ext cx="6195000" cy="25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7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❖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Presentations (slides &amp; audio recordings), </a:t>
            </a:r>
          </a:p>
          <a:p>
            <a:pPr indent="-355600" lvl="0" marL="457200" rtl="0">
              <a:lnSpc>
                <a:spcPct val="17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❖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reports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(also NGS publications library),</a:t>
            </a:r>
          </a:p>
          <a:p>
            <a:pPr indent="-355600" lvl="0" marL="457200" rtl="0">
              <a:lnSpc>
                <a:spcPct val="17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❖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NGS 10-yr. plan (details for modernizing NSRS), </a:t>
            </a:r>
          </a:p>
          <a:p>
            <a:pPr indent="-355600" lvl="0" marL="457200" rtl="0">
              <a:lnSpc>
                <a:spcPct val="17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❖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Progress updates on modernization project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23875" y="1420902"/>
            <a:ext cx="1355600" cy="31422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Shape 163"/>
          <p:cNvCxnSpPr/>
          <p:nvPr/>
        </p:nvCxnSpPr>
        <p:spPr>
          <a:xfrm>
            <a:off x="5920750" y="4107175"/>
            <a:ext cx="1211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1143000" y="510550"/>
            <a:ext cx="79152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SzPct val="55000"/>
              <a:buFont typeface="Arial"/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New Datums Web Page: </a:t>
            </a:r>
          </a:p>
          <a:p>
            <a:pPr indent="457200" lvl="0" marL="0" rtl="0">
              <a:lnSpc>
                <a:spcPct val="160000"/>
              </a:lnSpc>
              <a:spcBef>
                <a:spcPts val="0"/>
              </a:spcBef>
              <a:buNone/>
            </a:pPr>
            <a:r>
              <a:rPr i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en-US" sz="180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https://geodesy.noaa.gov/datums/newdatums</a:t>
            </a:r>
          </a:p>
          <a:p>
            <a:pPr indent="0" lvl="0" marL="0" rtl="0">
              <a:lnSpc>
                <a:spcPct val="160000"/>
              </a:lnSpc>
              <a:spcBef>
                <a:spcPts val="0"/>
              </a:spcBef>
              <a:buNone/>
            </a:pPr>
            <a:r>
              <a:rPr b="1" i="1" lang="en-US" sz="1800">
                <a:latin typeface="Times New Roman"/>
                <a:ea typeface="Times New Roman"/>
                <a:cs typeface="Times New Roman"/>
                <a:sym typeface="Times New Roman"/>
              </a:rPr>
              <a:t>What to expect</a:t>
            </a: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 Coordinate changes,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tools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compute</a:t>
            </a:r>
          </a:p>
          <a:p>
            <a:pPr indent="0" lvl="0" marL="0" rtl="0">
              <a:lnSpc>
                <a:spcPct val="160000"/>
              </a:lnSpc>
              <a:spcBef>
                <a:spcPts val="0"/>
              </a:spcBef>
              <a:buNone/>
            </a:pPr>
            <a:r>
              <a:rPr b="1" i="1" lang="en-US" sz="1800">
                <a:latin typeface="Times New Roman"/>
                <a:ea typeface="Times New Roman"/>
                <a:cs typeface="Times New Roman"/>
                <a:sym typeface="Times New Roman"/>
              </a:rPr>
              <a:t>Videos</a:t>
            </a: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:               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Learn more about geodetic datums</a:t>
            </a:r>
          </a:p>
          <a:p>
            <a:pPr indent="0" lvl="0" marL="0" rtl="0">
              <a:lnSpc>
                <a:spcPct val="160000"/>
              </a:lnSpc>
              <a:spcBef>
                <a:spcPts val="0"/>
              </a:spcBef>
              <a:buNone/>
            </a:pPr>
            <a:r>
              <a:rPr b="1" i="1" lang="en-US" sz="1800">
                <a:latin typeface="Times New Roman"/>
                <a:ea typeface="Times New Roman"/>
                <a:cs typeface="Times New Roman"/>
                <a:sym typeface="Times New Roman"/>
              </a:rPr>
              <a:t>Track progress: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 NSRS Modernization News (~ quarterly)</a:t>
            </a:r>
          </a:p>
          <a:p>
            <a:pPr indent="0" lvl="0" marL="0" rtl="0">
              <a:lnSpc>
                <a:spcPct val="160000"/>
              </a:lnSpc>
              <a:spcBef>
                <a:spcPts val="0"/>
              </a:spcBef>
              <a:buNone/>
            </a:pPr>
            <a:r>
              <a:rPr b="1" i="1" lang="en-US" sz="1800">
                <a:latin typeface="Times New Roman"/>
                <a:ea typeface="Times New Roman"/>
                <a:cs typeface="Times New Roman"/>
                <a:sym typeface="Times New Roman"/>
              </a:rPr>
              <a:t>Get prepared: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    Manage legacy data, SPCS after 2022</a:t>
            </a:r>
          </a:p>
          <a:p>
            <a:pPr indent="0" lvl="0" marL="0" rtl="0">
              <a:lnSpc>
                <a:spcPct val="160000"/>
              </a:lnSpc>
              <a:spcBef>
                <a:spcPts val="0"/>
              </a:spcBef>
              <a:buNone/>
            </a:pPr>
            <a:r>
              <a:rPr b="1" i="1" lang="en-US" sz="18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Much more...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7550" y="2071718"/>
            <a:ext cx="2360650" cy="2286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7999" y="670600"/>
            <a:ext cx="1189225" cy="132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800100" y="490350"/>
            <a:ext cx="6995100" cy="3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Next Steps (for NGS):</a:t>
            </a:r>
          </a:p>
          <a:p>
            <a:pPr indent="-368300" lvl="0" marL="457200" rtl="0">
              <a:lnSpc>
                <a:spcPct val="160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Times New Roman"/>
              <a:buChar char="❖"/>
            </a:pPr>
            <a:r>
              <a:rPr b="1" i="1" lang="en-US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1" i="1" lang="en-US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egular progress reports,</a:t>
            </a:r>
            <a:r>
              <a:rPr i="1" lang="en-US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-368300" lvl="0" marL="457200" rtl="0">
              <a:lnSpc>
                <a:spcPct val="160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Times New Roman"/>
              <a:buChar char="❖"/>
            </a:pPr>
            <a:r>
              <a:rPr b="1" i="1" lang="en-US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Develop/Improve online tools,</a:t>
            </a:r>
          </a:p>
          <a:p>
            <a:pPr indent="-368300" lvl="0" marL="457200" rtl="0">
              <a:lnSpc>
                <a:spcPct val="160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Times New Roman"/>
              <a:buChar char="❖"/>
            </a:pPr>
            <a:r>
              <a:rPr b="1" i="1" lang="en-US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Comprehensive online resources</a:t>
            </a:r>
          </a:p>
          <a:p>
            <a:pPr indent="-368300" lvl="0" marL="457200" rtl="0">
              <a:lnSpc>
                <a:spcPct val="160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Times New Roman"/>
              <a:buChar char="❖"/>
            </a:pPr>
            <a:r>
              <a:rPr b="1" i="1" lang="en-US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2018: Commercial firms, equipment vendors</a:t>
            </a:r>
          </a:p>
          <a:p>
            <a:pPr indent="-368300" lvl="0" marL="457200" rtl="0">
              <a:lnSpc>
                <a:spcPct val="160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Times New Roman"/>
              <a:buChar char="❖"/>
            </a:pPr>
            <a:r>
              <a:rPr b="1" i="1" lang="en-US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2019: Geospatial summit</a:t>
            </a:r>
            <a:r>
              <a:rPr lang="en-US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</a:p>
          <a:p>
            <a:pPr lvl="0">
              <a:lnSpc>
                <a:spcPct val="140000"/>
              </a:lnSpc>
              <a:spcBef>
                <a:spcPts val="0"/>
              </a:spcBef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7577" y="1659374"/>
            <a:ext cx="3033349" cy="376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6100" y="1011975"/>
            <a:ext cx="2710174" cy="5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52350" y="2181475"/>
            <a:ext cx="1035350" cy="12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1355100" y="484375"/>
            <a:ext cx="43599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40000"/>
              </a:lnSpc>
              <a:spcBef>
                <a:spcPts val="0"/>
              </a:spcBef>
              <a:buNone/>
            </a:pP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Steps (for NSRS users):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1355100" y="916985"/>
            <a:ext cx="6051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70000"/>
              </a:lnSpc>
              <a:spcBef>
                <a:spcPts val="0"/>
              </a:spcBef>
              <a:buNone/>
            </a:pP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Stay in touch:</a:t>
            </a: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https://geodesy.noaa.gov/</a:t>
            </a:r>
            <a:r>
              <a:rPr b="1" i="1"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lnSpc>
                <a:spcPct val="170000"/>
              </a:lnSpc>
              <a:spcBef>
                <a:spcPts val="0"/>
              </a:spcBef>
              <a:buNone/>
            </a:pP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Subscribe: </a:t>
            </a:r>
          </a:p>
          <a:p>
            <a:pPr lvl="0">
              <a:spcBef>
                <a:spcPts val="0"/>
              </a:spcBef>
              <a:buNone/>
            </a:pP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Contact us: </a:t>
            </a:r>
            <a:r>
              <a:rPr b="1" i="1"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ngs.infocenter@noaa.gov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 sz="2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Share information with colleagues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Engage with professional societies - NSPS, AAGS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Plan to attend: May 2019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1800" y="1426850"/>
            <a:ext cx="196215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2668950" y="4333975"/>
            <a:ext cx="38061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End of Summit Overview</a:t>
            </a:r>
          </a:p>
        </p:txBody>
      </p:sp>
      <p:cxnSp>
        <p:nvCxnSpPr>
          <p:cNvPr id="187" name="Shape 187"/>
          <p:cNvCxnSpPr/>
          <p:nvPr/>
        </p:nvCxnSpPr>
        <p:spPr>
          <a:xfrm>
            <a:off x="3337500" y="4333975"/>
            <a:ext cx="194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/>
        </p:nvSpPr>
        <p:spPr>
          <a:xfrm>
            <a:off x="342925" y="1793452"/>
            <a:ext cx="8229600" cy="10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Progress on Projects since the Summit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 Smith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342929" y="3981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NSRS Modernization: Recent Policy Decisions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419875" y="1150475"/>
            <a:ext cx="8318100" cy="3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Blueprint for 2022, Part 1: Geometric Coordinates (May 2017)</a:t>
            </a: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○"/>
            </a:pPr>
            <a:r>
              <a:rPr b="1" lang="en-US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Four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“terrestrial reference frames”</a:t>
            </a:r>
          </a:p>
          <a:p>
            <a:pPr indent="-3429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■"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related to the IGS frame solely through plate rotation</a:t>
            </a:r>
          </a:p>
          <a:p>
            <a:pPr indent="-3429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■"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service:  Time-dependent coordinates from OPUS</a:t>
            </a:r>
          </a:p>
          <a:p>
            <a:pPr indent="-3429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■"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other movements (3-D) will be captured in an Intra-Frame Velocity Model (IFVM) for each frame</a:t>
            </a: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Acronyms</a:t>
            </a: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○"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NATRF2022, P</a:t>
            </a:r>
            <a:r>
              <a:rPr b="1"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TRF2022, C</a:t>
            </a:r>
            <a:r>
              <a:rPr b="1"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TRF2022, M</a:t>
            </a:r>
            <a:r>
              <a:rPr b="1"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TRF2022</a:t>
            </a: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Blueprint for 2022, Part 2: Geopotential Coordinates (Due out October 2017)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342929" y="3981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NSRS Modernization: Related Projects</a:t>
            </a:r>
          </a:p>
        </p:txBody>
      </p:sp>
      <p:graphicFrame>
        <p:nvGraphicFramePr>
          <p:cNvPr id="204" name="Shape 204"/>
          <p:cNvGraphicFramePr/>
          <p:nvPr/>
        </p:nvGraphicFramePr>
        <p:xfrm>
          <a:off x="838225" y="1119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{556B436F-12A3-47A3-B312-B144B2C3325C}</a:tableStyleId>
              </a:tblPr>
              <a:tblGrid>
                <a:gridCol w="4988475"/>
                <a:gridCol w="876650"/>
                <a:gridCol w="1373875"/>
              </a:tblGrid>
              <a:tr h="2656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Project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Importance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Status</a:t>
                      </a:r>
                    </a:p>
                  </a:txBody>
                  <a:tcPr marT="91425" marB="91425" marR="91425" marL="91425"/>
                </a:tc>
              </a:tr>
              <a:tr h="2203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US" sz="800"/>
                        <a:t>Define the Mathematical Connection between the IGS frame and the Terrestrial Reference Frames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US" sz="800"/>
                        <a:t>High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US" sz="800"/>
                        <a:t>Done</a:t>
                      </a:r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</a:tr>
              <a:tr h="2173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US" sz="800"/>
                        <a:t>NADCON 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US" sz="800"/>
                        <a:t>High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US" sz="800"/>
                        <a:t>In Beta</a:t>
                      </a:r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</a:tr>
              <a:tr h="2173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US" sz="800"/>
                        <a:t>GRAV-D airborne campaign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US" sz="800"/>
                        <a:t>High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US" sz="800"/>
                        <a:t>Ahead of schedule</a:t>
                      </a:r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</a:tr>
              <a:tr h="2173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 sz="800"/>
                        <a:t>xGEOID annual production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 sz="800"/>
                        <a:t>High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 sz="800"/>
                        <a:t>Loss of S. Holmes</a:t>
                      </a:r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  <a:tr h="2173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 sz="800"/>
                        <a:t>Euler Pole determination for 4 plates</a:t>
                      </a: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 sz="800"/>
                        <a:t>High</a:t>
                      </a: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 sz="800"/>
                        <a:t>Just begun</a:t>
                      </a:r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</a:tr>
              <a:tr h="2173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 sz="800"/>
                        <a:t>Scoping how to compute the Intra-Frame Velocity Models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 sz="800"/>
                        <a:t>High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 sz="800"/>
                        <a:t>Just begun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00"/>
                    </a:solidFill>
                  </a:tcPr>
                </a:tc>
              </a:tr>
              <a:tr h="2173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 sz="800"/>
                        <a:t>Using leveling in a GPS/geoid based geopotential datum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 sz="800"/>
                        <a:t>Med/High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 sz="800"/>
                        <a:t>Behind Schedule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</a:tr>
              <a:tr h="2173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 sz="800"/>
                        <a:t>GEOID Monitoring Service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 sz="800"/>
                        <a:t>Med/High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 sz="800"/>
                        <a:t>Behind schedule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</a:tr>
              <a:tr h="2173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 sz="800"/>
                        <a:t>GPS campaign for Transformations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 sz="800"/>
                        <a:t>Med/High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 sz="800">
                          <a:solidFill>
                            <a:schemeClr val="dk1"/>
                          </a:solidFill>
                        </a:rPr>
                        <a:t>Behind schedule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</a:tr>
              <a:tr h="2173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 sz="800"/>
                        <a:t>NSRS Database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 sz="800"/>
                        <a:t>Med/High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 sz="800">
                          <a:solidFill>
                            <a:schemeClr val="dk1"/>
                          </a:solidFill>
                        </a:rPr>
                        <a:t>Repeated setbacks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342925" y="579320"/>
            <a:ext cx="82296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541350" y="1227200"/>
            <a:ext cx="8148900" cy="39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2:00-2:05 - 	Introduction of speakers / icebreaker questions</a:t>
            </a:r>
          </a:p>
          <a:p>
            <a:pPr indent="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Christine Gallagher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2:05-2:20 - 	Overview, online resources, stakeholder feedback, and next steps</a:t>
            </a:r>
          </a:p>
          <a:p>
            <a:pPr indent="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Steve Vogel </a:t>
            </a:r>
          </a:p>
          <a:p>
            <a:pPr indent="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2:20-2:30 - 	Progress on Projects since the Summit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Dru Smith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2:30-2:40 - 	Live polls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Christine Gallagher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2:40-3:00 - Live Question / Answer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0000" y="687075"/>
            <a:ext cx="5337374" cy="3477074"/>
          </a:xfrm>
          <a:prstGeom prst="rect">
            <a:avLst/>
          </a:prstGeom>
          <a:noFill/>
          <a:ln cap="flat" cmpd="sng" w="7620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10" name="Shape 210"/>
          <p:cNvSpPr txBox="1"/>
          <p:nvPr/>
        </p:nvSpPr>
        <p:spPr>
          <a:xfrm>
            <a:off x="342925" y="1793452"/>
            <a:ext cx="8229600" cy="10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NADCON 5 in Beta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3130000" y="4332375"/>
            <a:ext cx="52389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u="sng">
                <a:solidFill>
                  <a:schemeClr val="hlink"/>
                </a:solidFill>
                <a:hlinkClick r:id="rId5"/>
              </a:rPr>
              <a:t>https://beta.ngs.noaa.gov/gtkweb/</a:t>
            </a:r>
            <a:r>
              <a:rPr lang="en-US" sz="240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342925" y="1793452"/>
            <a:ext cx="8229600" cy="10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Live polls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Christine Gallagher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38175" y="398150"/>
            <a:ext cx="9065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expressed interest in real time network validation...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675" y="1350700"/>
            <a:ext cx="6346428" cy="358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38175" y="398150"/>
            <a:ext cx="9065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 Time Network (RTN) Validation Efforts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541350" y="1227200"/>
            <a:ext cx="8148900" cy="39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</a:t>
            </a: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NGS is building a “validation service.”</a:t>
            </a: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will check if a RTN is consistent with the NSRS.</a:t>
            </a: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will use OPUS-like process for validation.</a:t>
            </a:r>
          </a:p>
          <a:p>
            <a: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Feedback</a:t>
            </a: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live poll questions</a:t>
            </a:r>
            <a:r>
              <a:rPr b="1" i="1" lang="en-US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directed at RTN operators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342929" y="3981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 in 2015, we asked you about projections...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6963" y="1255540"/>
            <a:ext cx="6381522" cy="3583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38175" y="398150"/>
            <a:ext cx="9065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Plane Coordinate (SPC) System Related </a:t>
            </a: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Efforts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541350" y="1227200"/>
            <a:ext cx="8148900" cy="39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NGS knows that significant numbers of NSRS users continue to rely upon the SPC system, rather than geodetic coordinates.</a:t>
            </a: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NGS is investigating how to design the SPC system which could be rolled out in conjunction with the four Terrestrial Reference Frames of 2022.</a:t>
            </a:r>
          </a:p>
          <a:p>
            <a: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Feedback</a:t>
            </a: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l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ive poll questions directed at SPC users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/>
        </p:nvSpPr>
        <p:spPr>
          <a:xfrm>
            <a:off x="342925" y="1793452"/>
            <a:ext cx="8229600" cy="10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Questions?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/>
        </p:nvSpPr>
        <p:spPr>
          <a:xfrm>
            <a:off x="342925" y="579320"/>
            <a:ext cx="82296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Contact Us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257650" y="1227200"/>
            <a:ext cx="8432700" cy="39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General questions? 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NGS.Infocenter@noaa.gov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Feedback on products?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NGS.Feedback@noaa.gov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Technical assistance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Contact your geodetic advisor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https://geodesy.noaa.gov/ADVISORS/index.shtml</a:t>
            </a: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2" name="Shape 2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94101" y="1106951"/>
            <a:ext cx="4659050" cy="34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42925" y="1793450"/>
            <a:ext cx="8685900" cy="10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Overview, online resources, stakeholder feedback, and next steps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Steve Vogel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419129" y="3219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NSRS Modernization: 2017 Geospatial Summit </a:t>
            </a:r>
          </a:p>
        </p:txBody>
      </p:sp>
      <p:pic>
        <p:nvPicPr>
          <p:cNvPr descr="IMG_8786.jpg"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6725" y="1082925"/>
            <a:ext cx="2509749" cy="1882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874.jpg" id="104" name="Shape 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175" y="3036250"/>
            <a:ext cx="2509749" cy="1882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213.jpg" id="105" name="Shape 1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175" y="1082925"/>
            <a:ext cx="2509749" cy="18822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4237.JPG" id="106" name="Shape 10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40450" y="1082913"/>
            <a:ext cx="2509749" cy="18822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013.jpg" id="107" name="Shape 10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40925" y="3036225"/>
            <a:ext cx="2485355" cy="18640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881.jpg" id="108" name="Shape 10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98875" y="3036225"/>
            <a:ext cx="2509749" cy="188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1313525" y="433225"/>
            <a:ext cx="7521600" cy="39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914400" rtl="0">
              <a:lnSpc>
                <a:spcPct val="140000"/>
              </a:lnSpc>
              <a:spcBef>
                <a:spcPts val="0"/>
              </a:spcBef>
              <a:buNone/>
            </a:pPr>
            <a:r>
              <a:rPr b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2017 Geospatial Summit -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2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Background:</a:t>
            </a:r>
          </a:p>
          <a:p>
            <a:pPr lvl="0" rtl="0">
              <a:lnSpc>
                <a:spcPct val="17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i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2008:</a:t>
            </a:r>
            <a:r>
              <a:rPr i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NGS plans to modernize NSRS, replace NAD 83, NAVD 88</a:t>
            </a:r>
          </a:p>
          <a:p>
            <a:pPr lvl="0" rtl="0">
              <a:lnSpc>
                <a:spcPct val="17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i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2010: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Fed. Geospatial Summit, </a:t>
            </a:r>
          </a:p>
          <a:p>
            <a:pPr indent="-69850" lvl="0" marL="0" rtl="0">
              <a:lnSpc>
                <a:spcPct val="17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i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2015: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Project updates; address users’ concerns,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i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2017: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Project updates; stakeholder presentations;</a:t>
            </a:r>
          </a:p>
          <a:p>
            <a:pPr indent="387350" lvl="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i="1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Focus</a:t>
            </a:r>
            <a:r>
              <a:rPr i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capture/address users’ concerns       decision making   </a:t>
            </a:r>
          </a:p>
          <a:p>
            <a:pPr indent="387350" lvl="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</a:p>
        </p:txBody>
      </p:sp>
      <p:cxnSp>
        <p:nvCxnSpPr>
          <p:cNvPr id="114" name="Shape 114"/>
          <p:cNvCxnSpPr/>
          <p:nvPr/>
        </p:nvCxnSpPr>
        <p:spPr>
          <a:xfrm>
            <a:off x="6208300" y="3085975"/>
            <a:ext cx="276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998125" y="428625"/>
            <a:ext cx="7422900" cy="3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Recap 2017 Summit: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&gt; 400 attendees: in-person and via webinar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i="1" lang="en-US" sz="2000" u="sng">
                <a:latin typeface="Times New Roman"/>
                <a:ea typeface="Times New Roman"/>
                <a:cs typeface="Times New Roman"/>
                <a:sym typeface="Times New Roman"/>
              </a:rPr>
              <a:t>Presentation highlights</a:t>
            </a: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Why NGS is replacing NAD 83, NAVD 88,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457200" lvl="0" marL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i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Consequences of dynamic Earth on traditional geodetic control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Concerns from NSRS users,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i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 education; transformation tools</a:t>
            </a:r>
          </a:p>
          <a:p>
            <a:pPr indent="387350"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Impacts on partners, stakeholders,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i="1" lang="en-US" sz="180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modernization affects users of geo-referenced data 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How users can prepare for new </a:t>
            </a: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 frames,</a:t>
            </a:r>
          </a:p>
          <a:p>
            <a:pPr indent="38735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i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Update legacy data; state-based coordinate legislation 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1" i="1" sz="1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1531050" y="410275"/>
            <a:ext cx="6658500" cy="3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resentations from </a:t>
            </a: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Partners</a:t>
            </a: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 and Stakeholders:</a:t>
            </a:r>
          </a:p>
          <a:p>
            <a:pPr indent="-355600" lvl="0" marL="457200" rtl="0">
              <a:lnSpc>
                <a:spcPct val="130000"/>
              </a:lnSpc>
              <a:spcBef>
                <a:spcPts val="0"/>
              </a:spcBef>
              <a:buSzPct val="100000"/>
              <a:buFont typeface="Times New Roman"/>
              <a:buChar char="❖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Federal Emergency Management Agency, </a:t>
            </a:r>
          </a:p>
          <a:p>
            <a:pPr indent="-355600" lvl="0" marL="457200" rtl="0">
              <a:lnSpc>
                <a:spcPct val="130000"/>
              </a:lnSpc>
              <a:spcBef>
                <a:spcPts val="0"/>
              </a:spcBef>
              <a:buSzPct val="100000"/>
              <a:buFont typeface="Times New Roman"/>
              <a:buChar char="❖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U.S. Geological Survey, </a:t>
            </a:r>
          </a:p>
          <a:p>
            <a:pPr indent="-355600" lvl="0" marL="457200" rtl="0">
              <a:lnSpc>
                <a:spcPct val="130000"/>
              </a:lnSpc>
              <a:spcBef>
                <a:spcPts val="0"/>
              </a:spcBef>
              <a:buSzPct val="100000"/>
              <a:buFont typeface="Times New Roman"/>
              <a:buChar char="❖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U.S Army Corps of Engineers, </a:t>
            </a:r>
          </a:p>
          <a:p>
            <a:pPr indent="-355600" lvl="0" marL="457200" rtl="0">
              <a:lnSpc>
                <a:spcPct val="130000"/>
              </a:lnSpc>
              <a:spcBef>
                <a:spcPts val="0"/>
              </a:spcBef>
              <a:buSzPct val="100000"/>
              <a:buFont typeface="Times New Roman"/>
              <a:buChar char="❖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National Geospatial Intelligence Agency </a:t>
            </a:r>
          </a:p>
          <a:p>
            <a:pPr indent="-355600" lvl="0" marL="457200" rtl="0">
              <a:lnSpc>
                <a:spcPct val="130000"/>
              </a:lnSpc>
              <a:spcBef>
                <a:spcPts val="0"/>
              </a:spcBef>
              <a:buSzPct val="100000"/>
              <a:buFont typeface="Times New Roman"/>
              <a:buChar char="❖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Dewberry, Esri, Trimble, </a:t>
            </a:r>
          </a:p>
          <a:p>
            <a:pPr indent="-355600" lvl="0" marL="457200" rtl="0">
              <a:lnSpc>
                <a:spcPct val="130000"/>
              </a:lnSpc>
              <a:spcBef>
                <a:spcPts val="0"/>
              </a:spcBef>
              <a:buSzPct val="100000"/>
              <a:buFont typeface="Times New Roman"/>
              <a:buChar char="❖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North Carolina Geodetic Survey,</a:t>
            </a:r>
          </a:p>
          <a:p>
            <a:pPr indent="-355600" lvl="0" marL="457200" rtl="0">
              <a:lnSpc>
                <a:spcPct val="130000"/>
              </a:lnSpc>
              <a:spcBef>
                <a:spcPts val="0"/>
              </a:spcBef>
              <a:buSzPct val="100000"/>
              <a:buFont typeface="Times New Roman"/>
              <a:buChar char="❖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Fairfax County Government, </a:t>
            </a:r>
          </a:p>
          <a:p>
            <a:pPr indent="-355600" lvl="0" marL="457200">
              <a:lnSpc>
                <a:spcPct val="130000"/>
              </a:lnSpc>
              <a:spcBef>
                <a:spcPts val="0"/>
              </a:spcBef>
              <a:buSzPct val="100000"/>
              <a:buFont typeface="Times New Roman"/>
              <a:buChar char="❖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Baltimore County Government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1280875" y="470325"/>
            <a:ext cx="7428900" cy="3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Stakeholders’ issues, concerns (common format):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55600" lvl="0" marL="457200" rtl="0">
              <a:lnSpc>
                <a:spcPct val="160000"/>
              </a:lnSpc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We are looking forward to NSRS modernization because:</a:t>
            </a:r>
          </a:p>
          <a:p>
            <a:pPr indent="-355600" lvl="0" marL="457200" rtl="0">
              <a:lnSpc>
                <a:spcPct val="160000"/>
              </a:lnSpc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We are concerned about NSRS modernization because:</a:t>
            </a:r>
          </a:p>
          <a:p>
            <a:pPr indent="-355600" lvl="0" marL="457200" rtl="0">
              <a:lnSpc>
                <a:spcPct val="160000"/>
              </a:lnSpc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The tools, products, or services we need most:</a:t>
            </a:r>
          </a:p>
          <a:p>
            <a:pPr indent="-355600" lvl="0" marL="457200" rtl="0">
              <a:lnSpc>
                <a:spcPct val="160000"/>
              </a:lnSpc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The outreach products or services we need most:</a:t>
            </a:r>
          </a:p>
          <a:p>
            <a:pPr indent="-355600" lvl="0" marL="457200" rtl="0">
              <a:lnSpc>
                <a:spcPct val="160000"/>
              </a:lnSpc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Our preparations for new reference frames include: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870600" y="955875"/>
            <a:ext cx="8145600" cy="3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20000"/>
              </a:lnSpc>
              <a:spcBef>
                <a:spcPts val="0"/>
              </a:spcBef>
              <a:buClr>
                <a:srgbClr val="CC0000"/>
              </a:buClr>
              <a:buSzPct val="100000"/>
              <a:buFont typeface="Times New Roman"/>
              <a:buAutoNum type="arabicPeriod"/>
            </a:pPr>
            <a:r>
              <a:rPr b="1" i="1" lang="en-US" sz="20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Looking forward to NSRS modernization because:</a:t>
            </a:r>
          </a:p>
          <a:p>
            <a:pPr indent="457200" lvl="0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Represent physical world; consistency in georeferenced data products</a:t>
            </a:r>
          </a:p>
          <a:p>
            <a:pPr indent="0" lvl="0" marL="0" rtl="0">
              <a:lnSpc>
                <a:spcPct val="140000"/>
              </a:lnSpc>
              <a:spcBef>
                <a:spcPts val="0"/>
              </a:spcBef>
              <a:buNone/>
            </a:pPr>
            <a:r>
              <a:rPr b="1" i="1" lang="en-US" sz="18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  </a:t>
            </a:r>
            <a:r>
              <a:rPr b="1" i="1" lang="en-US" sz="20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Concerned about NSRS modernization because:</a:t>
            </a:r>
          </a:p>
          <a:p>
            <a:pPr indent="457200" lvl="0" marL="0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 Resource challenges: legacy data; need for user education </a:t>
            </a:r>
          </a:p>
          <a:p>
            <a:pPr indent="0" lvl="0" marL="0" rtl="0">
              <a:lnSpc>
                <a:spcPct val="140000"/>
              </a:lnSpc>
              <a:spcBef>
                <a:spcPts val="0"/>
              </a:spcBef>
              <a:buNone/>
            </a:pPr>
            <a:r>
              <a:rPr b="1" i="1" lang="en-US" sz="20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   Most needed tools, products, or services:</a:t>
            </a:r>
            <a:r>
              <a:rPr lang="en-US" sz="20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457200" lvl="0" marL="0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 Online transformation tools; open-source on modern code base</a:t>
            </a:r>
          </a:p>
          <a:p>
            <a:pPr indent="0" lvl="0" marL="0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  <a:p>
            <a:pPr indent="0" lvl="0" marL="0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  <a:p>
            <a:pPr indent="0" lvl="0" marL="0" rtl="0">
              <a:lnSpc>
                <a:spcPct val="140000"/>
              </a:lnSpc>
              <a:spcBef>
                <a:spcPts val="0"/>
              </a:spcBef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>
              <a:lnSpc>
                <a:spcPct val="140000"/>
              </a:lnSpc>
              <a:spcBef>
                <a:spcPts val="0"/>
              </a:spcBef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40000"/>
              </a:lnSpc>
              <a:spcBef>
                <a:spcPts val="0"/>
              </a:spcBef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2610950" y="414775"/>
            <a:ext cx="43536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Common themes from NSRS users: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