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56" r:id="rId2"/>
    <p:sldId id="283" r:id="rId3"/>
    <p:sldId id="278" r:id="rId4"/>
    <p:sldId id="286" r:id="rId5"/>
    <p:sldId id="287" r:id="rId6"/>
    <p:sldId id="259" r:id="rId7"/>
    <p:sldId id="257" r:id="rId8"/>
    <p:sldId id="284" r:id="rId9"/>
    <p:sldId id="282" r:id="rId10"/>
    <p:sldId id="258" r:id="rId11"/>
    <p:sldId id="288" r:id="rId12"/>
    <p:sldId id="271" r:id="rId13"/>
    <p:sldId id="275" r:id="rId14"/>
    <p:sldId id="260" r:id="rId15"/>
    <p:sldId id="285" r:id="rId16"/>
    <p:sldId id="277" r:id="rId17"/>
    <p:sldId id="276" r:id="rId18"/>
    <p:sldId id="261" r:id="rId19"/>
    <p:sldId id="262" r:id="rId20"/>
    <p:sldId id="263" r:id="rId21"/>
    <p:sldId id="266" r:id="rId22"/>
    <p:sldId id="267" r:id="rId23"/>
    <p:sldId id="264" r:id="rId24"/>
    <p:sldId id="268" r:id="rId25"/>
    <p:sldId id="269" r:id="rId26"/>
    <p:sldId id="290" r:id="rId27"/>
    <p:sldId id="272" r:id="rId28"/>
    <p:sldId id="265" r:id="rId29"/>
    <p:sldId id="273" r:id="rId30"/>
    <p:sldId id="274" r:id="rId31"/>
    <p:sldId id="270" r:id="rId32"/>
    <p:sldId id="289" r:id="rId33"/>
    <p:sldId id="279" r:id="rId34"/>
    <p:sldId id="28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2352" y="-1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8/29/2013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8/29/2013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512F9A5-52E7-4260-BA04-F9FA91811712}" type="datetimeFigureOut">
              <a:rPr lang="en-US" smtClean="0"/>
              <a:t>8/29/2013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02C1C8E-DCAE-418E-BC34-393937371E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p.mil" TargetMode="External"/><Relationship Id="rId3" Type="http://schemas.openxmlformats.org/officeDocument/2006/relationships/hyperlink" Target="http://www.dol.gov/odep/federal-hire/" TargetMode="External"/><Relationship Id="rId7" Type="http://schemas.openxmlformats.org/officeDocument/2006/relationships/hyperlink" Target="https://wrp.gov/LoginPre.do?method=login" TargetMode="External"/><Relationship Id="rId2" Type="http://schemas.openxmlformats.org/officeDocument/2006/relationships/hyperlink" Target="http://www.gpo.gov/fdsys/pkg/FR-2010-07-30/pdf/2010-1898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pm.gov/policy-data-oversight/disability-employment/hiring/#url=Schedule-A-Hiring-Authority" TargetMode="External"/><Relationship Id="rId5" Type="http://schemas.openxmlformats.org/officeDocument/2006/relationships/hyperlink" Target="http://www.opm.gov/policy-data-oversight/disability-employment/faqs" TargetMode="External"/><Relationship Id="rId4" Type="http://schemas.openxmlformats.org/officeDocument/2006/relationships/hyperlink" Target="http://www.chcoc.gov/transmittals/TransmittalDetails.aspx?TransmittalID=3228#Attachment1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askjan.org/media/emergency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disabilities/world_report/2011/en/index.html" TargetMode="External"/><Relationship Id="rId2" Type="http://schemas.openxmlformats.org/officeDocument/2006/relationships/hyperlink" Target="http://www.census.gov/newsroom/releases/archives/miscellaneous/cb12-134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m.gov/policy-data-oversight/disability-employment" TargetMode="External"/><Relationship Id="rId2" Type="http://schemas.openxmlformats.org/officeDocument/2006/relationships/hyperlink" Target="http://www.dol.gov/odep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ccess-board.devis.com/guidelines-and-standards/buildings-and-sites/about-the-aba-standards/aba-standards" TargetMode="External"/><Relationship Id="rId2" Type="http://schemas.openxmlformats.org/officeDocument/2006/relationships/hyperlink" Target="http://www.access-board.gov/aba-enforcement/architectural-barriers-act-a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access-board.devis.com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po.gov/fdsys/pkg/CFR-2011-title15-vol1/pdf/CFR-2011-title15-vol1-part8c.pdf" TargetMode="External"/><Relationship Id="rId3" Type="http://schemas.openxmlformats.org/officeDocument/2006/relationships/hyperlink" Target="http://www.eeoc.gov/laws/statutes/rehab.cfm" TargetMode="External"/><Relationship Id="rId7" Type="http://schemas.openxmlformats.org/officeDocument/2006/relationships/hyperlink" Target="http://www.gpo.gov/fdsys/pkg/CFR-2011-title15-vol1/pdf/CFR-2011-title15-vol1-part8b.pdf" TargetMode="External"/><Relationship Id="rId2" Type="http://schemas.openxmlformats.org/officeDocument/2006/relationships/hyperlink" Target="http://askjan.org/links/rehablink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sec.doc.gov/ocr/ProgramDiscrimination.html#disability" TargetMode="External"/><Relationship Id="rId11" Type="http://schemas.openxmlformats.org/officeDocument/2006/relationships/hyperlink" Target="http://askjan.org/empl/index.htm#fed" TargetMode="External"/><Relationship Id="rId5" Type="http://schemas.openxmlformats.org/officeDocument/2006/relationships/hyperlink" Target="http://www.dol.gov/oasam/regs/statutes/sec504.htm" TargetMode="External"/><Relationship Id="rId10" Type="http://schemas.openxmlformats.org/officeDocument/2006/relationships/hyperlink" Target="http://ocio.os.doc.gov/ITPolicyandPrograms/Policy___Standards/dev01_003651" TargetMode="External"/><Relationship Id="rId4" Type="http://schemas.openxmlformats.org/officeDocument/2006/relationships/hyperlink" Target="http://www.eeoc.gov/federal/directives/715instruct/introduction.html" TargetMode="External"/><Relationship Id="rId9" Type="http://schemas.openxmlformats.org/officeDocument/2006/relationships/hyperlink" Target="http://access-board.devis.com/guidelines-and-standards/communications-a-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780108"/>
          </a:xfrm>
        </p:spPr>
        <p:txBody>
          <a:bodyPr>
            <a:normAutofit/>
          </a:bodyPr>
          <a:lstStyle/>
          <a:p>
            <a:r>
              <a:rPr lang="en-US" dirty="0" smtClean="0"/>
              <a:t>Disability Etiquette, Inclusion, and Hiring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438400"/>
          </a:xfrm>
        </p:spPr>
        <p:txBody>
          <a:bodyPr>
            <a:normAutofit fontScale="55000" lnSpcReduction="20000"/>
          </a:bodyPr>
          <a:lstStyle/>
          <a:p>
            <a:r>
              <a:rPr lang="en-US" sz="4200" dirty="0" smtClean="0">
                <a:solidFill>
                  <a:schemeClr val="tx1"/>
                </a:solidFill>
              </a:rPr>
              <a:t>Remarks for the National Geodetic Survey (NGS) </a:t>
            </a:r>
          </a:p>
          <a:p>
            <a:r>
              <a:rPr lang="en-US" sz="4200" dirty="0" smtClean="0">
                <a:solidFill>
                  <a:schemeClr val="tx1"/>
                </a:solidFill>
              </a:rPr>
              <a:t>People Committee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y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200" dirty="0" smtClean="0">
                <a:solidFill>
                  <a:schemeClr val="tx1"/>
                </a:solidFill>
              </a:rPr>
              <a:t>Mario B. </a:t>
            </a:r>
            <a:r>
              <a:rPr lang="en-US" sz="4200" dirty="0" smtClean="0">
                <a:solidFill>
                  <a:schemeClr val="tx1"/>
                </a:solidFill>
              </a:rPr>
              <a:t>Damiani</a:t>
            </a:r>
            <a:r>
              <a:rPr lang="en-US" sz="4200" dirty="0" smtClean="0">
                <a:solidFill>
                  <a:schemeClr val="tx1"/>
                </a:solidFill>
              </a:rPr>
              <a:t>, J.D.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Policy Advisor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Office of Disability Employment Policy (ODEP)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United States Department of Labor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667000"/>
            <a:ext cx="7467600" cy="3733800"/>
          </a:xfrm>
        </p:spPr>
        <p:txBody>
          <a:bodyPr>
            <a:noAutofit/>
          </a:bodyPr>
          <a:lstStyle/>
          <a:p>
            <a:r>
              <a:rPr lang="en-US" dirty="0" smtClean="0">
                <a:hlinkClick r:id="rId2"/>
              </a:rPr>
              <a:t>Executive Order 13548</a:t>
            </a:r>
            <a:r>
              <a:rPr lang="en-US" dirty="0" smtClean="0"/>
              <a:t> </a:t>
            </a:r>
          </a:p>
          <a:p>
            <a:r>
              <a:rPr lang="en-US" sz="2400" dirty="0" smtClean="0">
                <a:hlinkClick r:id="rId3"/>
              </a:rPr>
              <a:t>Tookit for Agencies</a:t>
            </a:r>
            <a:r>
              <a:rPr lang="en-US" sz="2400" dirty="0" smtClean="0"/>
              <a:t>  </a:t>
            </a:r>
          </a:p>
          <a:p>
            <a:r>
              <a:rPr lang="en-US" sz="2400" dirty="0" smtClean="0">
                <a:hlinkClick r:id="rId4"/>
              </a:rPr>
              <a:t>Model Strategies for Recruitment and Hiring</a:t>
            </a:r>
            <a:r>
              <a:rPr lang="en-US" sz="2400" dirty="0" smtClean="0"/>
              <a:t> </a:t>
            </a:r>
          </a:p>
          <a:p>
            <a:r>
              <a:rPr lang="en-US" sz="2400" dirty="0" smtClean="0">
                <a:hlinkClick r:id="rId5"/>
              </a:rPr>
              <a:t>Disability Employment FAQs</a:t>
            </a:r>
            <a:endParaRPr lang="en-US" dirty="0"/>
          </a:p>
          <a:p>
            <a:r>
              <a:rPr lang="en-US" dirty="0" smtClean="0">
                <a:hlinkClick r:id="rId6"/>
              </a:rPr>
              <a:t>Schedule A Hiring Authority</a:t>
            </a:r>
            <a:endParaRPr lang="en-US" dirty="0" smtClean="0"/>
          </a:p>
          <a:p>
            <a:r>
              <a:rPr lang="en-US" dirty="0">
                <a:hlinkClick r:id="rId7"/>
              </a:rPr>
              <a:t>W</a:t>
            </a:r>
            <a:r>
              <a:rPr lang="en-US" dirty="0" smtClean="0">
                <a:hlinkClick r:id="rId7"/>
              </a:rPr>
              <a:t>orkforce Recruitment Program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Computer/Electronic Accommodations Program (CAP)</a:t>
            </a:r>
            <a:endParaRPr lang="en-US" dirty="0" smtClean="0"/>
          </a:p>
          <a:p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Federal Employment of Individuals with Disabilities (EO and Resources)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2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438400"/>
            <a:ext cx="7408333" cy="3450696"/>
          </a:xfrm>
        </p:spPr>
        <p:txBody>
          <a:bodyPr/>
          <a:lstStyle/>
          <a:p>
            <a:r>
              <a:rPr lang="en-US" dirty="0" smtClean="0"/>
              <a:t>Nation’s primary disability nondiscrimination law.</a:t>
            </a:r>
          </a:p>
          <a:p>
            <a:r>
              <a:rPr lang="en-US" dirty="0" smtClean="0"/>
              <a:t>NOT APPLICABLE to Federal employment or Federal access issues.</a:t>
            </a:r>
          </a:p>
          <a:p>
            <a:r>
              <a:rPr lang="en-US" dirty="0" smtClean="0"/>
              <a:t>Title I: Employment (private sector)</a:t>
            </a:r>
          </a:p>
          <a:p>
            <a:r>
              <a:rPr lang="en-US" dirty="0" smtClean="0"/>
              <a:t>Title 2: State and Local Government Services &amp; Employment</a:t>
            </a:r>
          </a:p>
          <a:p>
            <a:r>
              <a:rPr lang="en-US" dirty="0" smtClean="0"/>
              <a:t>Title 3: Public Accommodations (e.g., </a:t>
            </a:r>
            <a:br>
              <a:rPr lang="en-US" dirty="0" smtClean="0"/>
            </a:br>
            <a:r>
              <a:rPr lang="en-US" dirty="0" smtClean="0"/>
              <a:t>restaurants, movie theaters, buses, etc.)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Americans with Disabilities </a:t>
            </a:r>
            <a:br>
              <a:rPr lang="en-US" dirty="0" smtClean="0"/>
            </a:br>
            <a:r>
              <a:rPr lang="en-US" dirty="0" smtClean="0"/>
              <a:t>Act of 1990 (ADA)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909" y="4356100"/>
            <a:ext cx="256679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8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895600"/>
            <a:ext cx="7408333" cy="3450696"/>
          </a:xfrm>
        </p:spPr>
        <p:txBody>
          <a:bodyPr>
            <a:normAutofit/>
          </a:bodyPr>
          <a:lstStyle/>
          <a:p>
            <a:r>
              <a:rPr lang="en-US" dirty="0"/>
              <a:t>You may really care or you may just be </a:t>
            </a:r>
            <a:r>
              <a:rPr lang="en-US" dirty="0" smtClean="0"/>
              <a:t>curious about </a:t>
            </a:r>
            <a:r>
              <a:rPr lang="en-US" dirty="0"/>
              <a:t>a person with a disability who is in crisis</a:t>
            </a:r>
            <a:r>
              <a:rPr lang="en-US" dirty="0" smtClean="0"/>
              <a:t>, suddenly </a:t>
            </a:r>
            <a:r>
              <a:rPr lang="en-US" dirty="0"/>
              <a:t>ill, or misses work for </a:t>
            </a:r>
            <a:r>
              <a:rPr lang="en-US" dirty="0" smtClean="0"/>
              <a:t>unexplained reasons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spite of your concern, please </a:t>
            </a:r>
            <a:r>
              <a:rPr lang="en-US" dirty="0" smtClean="0"/>
              <a:t>respect the </a:t>
            </a:r>
            <a:r>
              <a:rPr lang="en-US" dirty="0"/>
              <a:t>privacy of a person with a disability. </a:t>
            </a:r>
            <a:endParaRPr lang="en-US" dirty="0" smtClean="0"/>
          </a:p>
          <a:p>
            <a:r>
              <a:rPr lang="en-US" dirty="0" smtClean="0"/>
              <a:t>Allow</a:t>
            </a:r>
            <a:r>
              <a:rPr lang="en-US" dirty="0"/>
              <a:t> </a:t>
            </a:r>
            <a:r>
              <a:rPr lang="en-US" dirty="0" smtClean="0"/>
              <a:t>them </a:t>
            </a:r>
            <a:r>
              <a:rPr lang="en-US" dirty="0"/>
              <a:t>to discuss </a:t>
            </a:r>
            <a:r>
              <a:rPr lang="en-US" dirty="0" smtClean="0"/>
              <a:t>their </a:t>
            </a:r>
            <a:r>
              <a:rPr lang="en-US" dirty="0"/>
              <a:t>situation if and when </a:t>
            </a:r>
            <a:r>
              <a:rPr lang="en-US" dirty="0" smtClean="0"/>
              <a:t>they feel comfortable </a:t>
            </a:r>
            <a:r>
              <a:rPr lang="en-US" dirty="0"/>
              <a:t>doing so.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Respecting Privacy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0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45304"/>
            <a:ext cx="8534399" cy="3450696"/>
          </a:xfrm>
        </p:spPr>
        <p:txBody>
          <a:bodyPr>
            <a:noAutofit/>
          </a:bodyPr>
          <a:lstStyle/>
          <a:p>
            <a:r>
              <a:rPr lang="en-US" sz="2000" b="1" dirty="0"/>
              <a:t>Not all </a:t>
            </a:r>
            <a:r>
              <a:rPr lang="en-US" sz="2000" b="1" dirty="0" smtClean="0"/>
              <a:t>disabilities </a:t>
            </a:r>
            <a:r>
              <a:rPr lang="en-US" sz="2000" b="1" dirty="0"/>
              <a:t>are apparent. </a:t>
            </a:r>
            <a:r>
              <a:rPr lang="en-US" sz="2000" dirty="0"/>
              <a:t>A person may make a request </a:t>
            </a:r>
            <a:r>
              <a:rPr lang="en-US" sz="2000" dirty="0" smtClean="0"/>
              <a:t>or act </a:t>
            </a:r>
            <a:r>
              <a:rPr lang="en-US" sz="2000" dirty="0"/>
              <a:t>in a way that seems strange to you. That request or behavior may </a:t>
            </a:r>
            <a:r>
              <a:rPr lang="en-US" sz="2000" dirty="0" smtClean="0"/>
              <a:t>be disability</a:t>
            </a:r>
            <a:r>
              <a:rPr lang="en-US" sz="2000" dirty="0"/>
              <a:t>-</a:t>
            </a:r>
            <a:r>
              <a:rPr lang="en-US" sz="2000" dirty="0" smtClean="0"/>
              <a:t>related.</a:t>
            </a:r>
          </a:p>
          <a:p>
            <a:r>
              <a:rPr lang="en-US" sz="2000" dirty="0" smtClean="0"/>
              <a:t>For </a:t>
            </a:r>
            <a:r>
              <a:rPr lang="en-US" sz="2000" dirty="0"/>
              <a:t>example, you may give seemingly simple verbal directions </a:t>
            </a:r>
            <a:r>
              <a:rPr lang="en-US" sz="2000" dirty="0" smtClean="0"/>
              <a:t>to someone</a:t>
            </a:r>
            <a:r>
              <a:rPr lang="en-US" sz="2000" dirty="0"/>
              <a:t>, but the person asks you to write the information down. </a:t>
            </a:r>
            <a:endParaRPr lang="en-US" sz="2000" dirty="0" smtClean="0"/>
          </a:p>
          <a:p>
            <a:r>
              <a:rPr lang="en-US" sz="2000" dirty="0" smtClean="0"/>
              <a:t>The person may </a:t>
            </a:r>
            <a:r>
              <a:rPr lang="en-US" sz="2000" dirty="0"/>
              <a:t>have a learning disability that makes written communication </a:t>
            </a:r>
            <a:r>
              <a:rPr lang="en-US" sz="2000" dirty="0" smtClean="0"/>
              <a:t>easier for them. </a:t>
            </a:r>
          </a:p>
          <a:p>
            <a:r>
              <a:rPr lang="en-US" sz="2000" dirty="0" smtClean="0"/>
              <a:t>Or </a:t>
            </a:r>
            <a:r>
              <a:rPr lang="en-US" sz="2000" dirty="0"/>
              <a:t>a person may ask to sit, rather than stand, in line. This </a:t>
            </a:r>
            <a:r>
              <a:rPr lang="en-US" sz="2000" dirty="0" smtClean="0"/>
              <a:t>person may </a:t>
            </a:r>
            <a:r>
              <a:rPr lang="en-US" sz="2000" dirty="0"/>
              <a:t>be fatigued from a condition such as cancer, or may be feeling </a:t>
            </a:r>
            <a:r>
              <a:rPr lang="en-US" sz="2000" dirty="0" smtClean="0"/>
              <a:t>the effects </a:t>
            </a:r>
            <a:r>
              <a:rPr lang="en-US" sz="2000" dirty="0"/>
              <a:t>of medication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Even though these disabilities are hidden, they are real. </a:t>
            </a:r>
            <a:endParaRPr lang="en-US" sz="20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Disabilities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8534399" cy="3450696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Don’t tell the person with a disability how inspirational or brave you think they are (or say any other patronizing things).</a:t>
            </a:r>
          </a:p>
          <a:p>
            <a:r>
              <a:rPr lang="en-US" sz="2000" dirty="0" smtClean="0"/>
              <a:t>Don’t stare, point, or laugh at people with disabilities!</a:t>
            </a:r>
          </a:p>
          <a:p>
            <a:endParaRPr lang="en-US" sz="2000" dirty="0" smtClean="0"/>
          </a:p>
          <a:p>
            <a:r>
              <a:rPr lang="en-US" sz="2000" dirty="0" smtClean="0"/>
              <a:t>Don’t ask the person “Does it hurt?”; “Are you in pain?”; “What happened?”; “Was it an accident?”; “How long have you been like this/in the chair?”; “Are you parents disabled too?”</a:t>
            </a:r>
          </a:p>
          <a:p>
            <a:endParaRPr lang="en-US" sz="2000" dirty="0" smtClean="0"/>
          </a:p>
          <a:p>
            <a:r>
              <a:rPr lang="en-US" sz="2000" dirty="0" smtClean="0"/>
              <a:t>Don’t talk louder to people with disabilities than you would to anyone else.</a:t>
            </a:r>
          </a:p>
          <a:p>
            <a:r>
              <a:rPr lang="en-US" sz="2000" dirty="0" smtClean="0"/>
              <a:t>Don’t pat people with disabilities on the head, shoulder, or anywhere else. </a:t>
            </a:r>
          </a:p>
          <a:p>
            <a:r>
              <a:rPr lang="en-US" sz="2000" dirty="0" smtClean="0"/>
              <a:t>Don’t ignore the person, avoid eye contact, or speak only to the person that is with them.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Tips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04800"/>
            <a:ext cx="198478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797704"/>
            <a:ext cx="8077199" cy="345069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Don’t </a:t>
            </a:r>
            <a:r>
              <a:rPr lang="en-US" dirty="0"/>
              <a:t>use words </a:t>
            </a:r>
            <a:r>
              <a:rPr lang="en-US" dirty="0" smtClean="0"/>
              <a:t>like: </a:t>
            </a:r>
            <a:r>
              <a:rPr lang="en-US" dirty="0"/>
              <a:t>cripple, handicapped, confined, bound, stricken, retarded, slow, deaf and dumb, invalid, idiot, imbecile, impaired, psycho, crazy, victim; disabled, sightless, blind; slurred; unintelligible, suffer.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Don’t </a:t>
            </a:r>
            <a:r>
              <a:rPr lang="en-US" dirty="0"/>
              <a:t>provide assistance without asking first and having the person’s consent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Don’t assume you know what is best for a person with a disability, even if you know someone with that disability.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Tips (continued)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7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8400"/>
            <a:ext cx="8610600" cy="3450696"/>
          </a:xfrm>
        </p:spPr>
        <p:txBody>
          <a:bodyPr>
            <a:noAutofit/>
          </a:bodyPr>
          <a:lstStyle/>
          <a:p>
            <a:r>
              <a:rPr lang="en-US" sz="2000" dirty="0" smtClean="0"/>
              <a:t>People </a:t>
            </a:r>
            <a:r>
              <a:rPr lang="en-US" sz="2000" dirty="0"/>
              <a:t>who use canes or crutches need their arms to balance </a:t>
            </a:r>
            <a:r>
              <a:rPr lang="en-US" sz="2000" dirty="0" smtClean="0"/>
              <a:t>themselves, so </a:t>
            </a:r>
            <a:r>
              <a:rPr lang="en-US" sz="2000" dirty="0"/>
              <a:t>never grab them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People </a:t>
            </a:r>
            <a:r>
              <a:rPr lang="en-US" sz="2000" dirty="0"/>
              <a:t>who have limited mobility may lean on </a:t>
            </a:r>
            <a:r>
              <a:rPr lang="en-US" sz="2000" dirty="0" smtClean="0"/>
              <a:t>a door </a:t>
            </a:r>
            <a:r>
              <a:rPr lang="en-US" sz="2000" dirty="0"/>
              <a:t>for support as they open it. </a:t>
            </a:r>
            <a:endParaRPr lang="en-US" sz="2000" dirty="0" smtClean="0"/>
          </a:p>
          <a:p>
            <a:r>
              <a:rPr lang="en-US" sz="2000" dirty="0" smtClean="0"/>
              <a:t>Pushing </a:t>
            </a:r>
            <a:r>
              <a:rPr lang="en-US" sz="2000" dirty="0"/>
              <a:t>the door open from </a:t>
            </a:r>
            <a:r>
              <a:rPr lang="en-US" sz="2000" dirty="0" smtClean="0"/>
              <a:t>behind or </a:t>
            </a:r>
            <a:r>
              <a:rPr lang="en-US" sz="2000" dirty="0"/>
              <a:t>unexpectedly opening the door may cause them to fall. </a:t>
            </a:r>
            <a:r>
              <a:rPr lang="en-US" sz="2000" dirty="0" smtClean="0"/>
              <a:t>Even pulling </a:t>
            </a:r>
            <a:r>
              <a:rPr lang="en-US" sz="2000" dirty="0"/>
              <a:t>out or pushing in a chair may present a problem. </a:t>
            </a:r>
            <a:endParaRPr lang="en-US" sz="2000" dirty="0" smtClean="0"/>
          </a:p>
          <a:p>
            <a:r>
              <a:rPr lang="en-US" sz="2000" dirty="0" smtClean="0"/>
              <a:t>If </a:t>
            </a:r>
            <a:r>
              <a:rPr lang="en-US" sz="2000" dirty="0"/>
              <a:t>your building has different routes through it, be sure that signs  direct people to the accessible routes around the facility. </a:t>
            </a:r>
          </a:p>
          <a:p>
            <a:r>
              <a:rPr lang="en-US" sz="2000" dirty="0"/>
              <a:t>Ensure that security guards and receptionists can answer questions about the most accessible way around the building and grounds, including the location of elevators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Emergency Info / Evacuation: </a:t>
            </a:r>
            <a:r>
              <a:rPr lang="en-US" sz="2000" dirty="0">
                <a:hlinkClick r:id="rId2"/>
              </a:rPr>
              <a:t>http://askjan.org/media/emergency.html</a:t>
            </a:r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Mobility Disabilities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4500"/>
          <a:stretch/>
        </p:blipFill>
        <p:spPr>
          <a:xfrm>
            <a:off x="7467600" y="304800"/>
            <a:ext cx="1409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895600"/>
            <a:ext cx="8534399" cy="4114800"/>
          </a:xfrm>
        </p:spPr>
        <p:txBody>
          <a:bodyPr>
            <a:noAutofit/>
          </a:bodyPr>
          <a:lstStyle/>
          <a:p>
            <a:r>
              <a:rPr lang="en-US" sz="2000" b="1" dirty="0"/>
              <a:t>People who use wheelchairs </a:t>
            </a:r>
            <a:r>
              <a:rPr lang="en-US" sz="2000" dirty="0"/>
              <a:t>have different disabilities and </a:t>
            </a:r>
            <a:r>
              <a:rPr lang="en-US" sz="2000" dirty="0" smtClean="0"/>
              <a:t>varying abilities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Some </a:t>
            </a:r>
            <a:r>
              <a:rPr lang="en-US" sz="2000" dirty="0"/>
              <a:t>can use their arms and hands. </a:t>
            </a:r>
            <a:endParaRPr lang="en-US" sz="2000" dirty="0" smtClean="0"/>
          </a:p>
          <a:p>
            <a:r>
              <a:rPr lang="en-US" sz="2000" dirty="0" smtClean="0"/>
              <a:t>Some </a:t>
            </a:r>
            <a:r>
              <a:rPr lang="en-US" sz="2000" dirty="0"/>
              <a:t>can get out of </a:t>
            </a:r>
            <a:r>
              <a:rPr lang="en-US" sz="2000" dirty="0" smtClean="0"/>
              <a:t>their wheelchairs/scooters </a:t>
            </a:r>
            <a:r>
              <a:rPr lang="en-US" sz="2000" dirty="0"/>
              <a:t>and even walk for short distances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Don’t </a:t>
            </a:r>
            <a:r>
              <a:rPr lang="en-US" sz="2000" dirty="0"/>
              <a:t>push or touch a person’s wheelchair; it’s part of </a:t>
            </a:r>
            <a:r>
              <a:rPr lang="en-US" sz="2000" dirty="0" smtClean="0"/>
              <a:t>their </a:t>
            </a:r>
            <a:r>
              <a:rPr lang="en-US" sz="2000" dirty="0"/>
              <a:t>personal space.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Don’t lean over </a:t>
            </a:r>
            <a:r>
              <a:rPr lang="en-US" sz="2000" dirty="0"/>
              <a:t>someone who uses a wheelchair to shake another person’s hand or </a:t>
            </a:r>
            <a:r>
              <a:rPr lang="en-US" sz="2000" dirty="0" smtClean="0"/>
              <a:t>ask a </a:t>
            </a:r>
            <a:r>
              <a:rPr lang="en-US" sz="2000" dirty="0"/>
              <a:t>wheelchair user to hold coats. </a:t>
            </a:r>
            <a:endParaRPr lang="en-US" sz="2000" dirty="0" smtClean="0"/>
          </a:p>
          <a:p>
            <a:r>
              <a:rPr lang="en-US" sz="2000" dirty="0" smtClean="0"/>
              <a:t>Don’t ask how fast the wheelchair goes or make other snide remarks.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Helpful Tips Regarding </a:t>
            </a:r>
            <a:br>
              <a:rPr lang="en-US" dirty="0" smtClean="0"/>
            </a:br>
            <a:r>
              <a:rPr lang="en-US" dirty="0" smtClean="0"/>
              <a:t>People Who Use Wheelchairs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1045132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570188"/>
            <a:ext cx="1160233" cy="10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458200" cy="3962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Deafness vs. hearing loss.</a:t>
            </a:r>
          </a:p>
          <a:p>
            <a:endParaRPr lang="en-US" sz="2000" dirty="0" smtClean="0"/>
          </a:p>
          <a:p>
            <a:r>
              <a:rPr lang="en-US" sz="2000" dirty="0" smtClean="0"/>
              <a:t>Many deaf individuals use American Sign Language.</a:t>
            </a:r>
          </a:p>
          <a:p>
            <a:r>
              <a:rPr lang="en-US" sz="2000" dirty="0" smtClean="0"/>
              <a:t>When using a sign language interpreter, continue looking directly at the person who is deaf, maintain eye contact, and talk directly to the person.</a:t>
            </a:r>
          </a:p>
          <a:p>
            <a:r>
              <a:rPr lang="en-US" sz="2000" dirty="0" smtClean="0"/>
              <a:t>Lip reading: Speak clearly and avoid chewing gum, smoking, or obscuring your mouth with your hand while speaking.  </a:t>
            </a:r>
          </a:p>
          <a:p>
            <a:endParaRPr lang="en-US" sz="2000" dirty="0" smtClean="0"/>
          </a:p>
          <a:p>
            <a:r>
              <a:rPr lang="en-US" sz="2000" dirty="0" smtClean="0"/>
              <a:t>Rephrase, rather than repeat, sentences the person does not understand.</a:t>
            </a:r>
          </a:p>
          <a:p>
            <a:r>
              <a:rPr lang="en-US" sz="2000" dirty="0" smtClean="0"/>
              <a:t>Before speaking to a person who is deaf or has a loss of hearing, make sure that you get their attention; a subtle wave or tap on the shoulder is often acceptable.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Hearing Disabilities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28600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55837"/>
            <a:ext cx="8610599" cy="4221163"/>
          </a:xfrm>
        </p:spPr>
        <p:txBody>
          <a:bodyPr>
            <a:noAutofit/>
          </a:bodyPr>
          <a:lstStyle/>
          <a:p>
            <a:r>
              <a:rPr lang="en-US" sz="2000" dirty="0" smtClean="0"/>
              <a:t>Blind vs. low vision.</a:t>
            </a:r>
          </a:p>
          <a:p>
            <a:endParaRPr lang="en-US" sz="2000" dirty="0" smtClean="0"/>
          </a:p>
          <a:p>
            <a:r>
              <a:rPr lang="en-US" sz="2000" dirty="0" smtClean="0"/>
              <a:t>Identify </a:t>
            </a:r>
            <a:r>
              <a:rPr lang="en-US" sz="2000" dirty="0"/>
              <a:t>yourself before you make physical contact with a person who </a:t>
            </a:r>
            <a:r>
              <a:rPr lang="en-US" sz="2000" dirty="0" smtClean="0"/>
              <a:t>is blind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Offer your arm as a guide, do not grab theirs. </a:t>
            </a:r>
          </a:p>
          <a:p>
            <a:r>
              <a:rPr lang="en-US" sz="2000" dirty="0" smtClean="0"/>
              <a:t>If the person has a guide dog, walk on the side opposite the dog.</a:t>
            </a:r>
          </a:p>
          <a:p>
            <a:r>
              <a:rPr lang="en-US" sz="2000" dirty="0" smtClean="0"/>
              <a:t>As you are walking, describe the setting and note any obstacles.</a:t>
            </a:r>
          </a:p>
          <a:p>
            <a:endParaRPr lang="en-US" sz="2000" dirty="0" smtClean="0"/>
          </a:p>
          <a:p>
            <a:r>
              <a:rPr lang="en-US" sz="2000" dirty="0" smtClean="0"/>
              <a:t>If you need to leave a person who is blind, inform them that you are leaving asked if they need anything before you leave.</a:t>
            </a:r>
          </a:p>
          <a:p>
            <a:r>
              <a:rPr lang="en-US" sz="2000" dirty="0" smtClean="0"/>
              <a:t>Do not touch the persons cane, whether they are holding it or not.</a:t>
            </a:r>
          </a:p>
          <a:p>
            <a:r>
              <a:rPr lang="en-US" sz="2000" dirty="0" smtClean="0"/>
              <a:t>Offer to read written information to a person who is blind.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Vision Disabilities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57200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Disability?</a:t>
            </a:r>
          </a:p>
          <a:p>
            <a:r>
              <a:rPr lang="en-US" dirty="0" smtClean="0"/>
              <a:t>Department of Labor- ODEP</a:t>
            </a:r>
          </a:p>
          <a:p>
            <a:r>
              <a:rPr lang="en-US" dirty="0" smtClean="0"/>
              <a:t>Federal Employment of Individuals with Disabilities</a:t>
            </a:r>
          </a:p>
          <a:p>
            <a:r>
              <a:rPr lang="en-US" dirty="0" smtClean="0"/>
              <a:t>Respecting Privacy</a:t>
            </a:r>
          </a:p>
          <a:p>
            <a:endParaRPr lang="en-US" dirty="0" smtClean="0"/>
          </a:p>
          <a:p>
            <a:r>
              <a:rPr lang="en-US" dirty="0" smtClean="0"/>
              <a:t>Many Types of Disabilities</a:t>
            </a:r>
          </a:p>
          <a:p>
            <a:r>
              <a:rPr lang="en-US" dirty="0" smtClean="0"/>
              <a:t>Interacting with Individuals with a Disability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37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May </a:t>
            </a:r>
            <a:r>
              <a:rPr lang="en-US" dirty="0"/>
              <a:t>be difficult to understand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Give the person your full attention. </a:t>
            </a:r>
            <a:endParaRPr lang="en-US" dirty="0" smtClean="0"/>
          </a:p>
          <a:p>
            <a:r>
              <a:rPr lang="en-US" dirty="0" smtClean="0"/>
              <a:t>Don’t </a:t>
            </a:r>
            <a:r>
              <a:rPr lang="en-US" dirty="0"/>
              <a:t>interrupt or finish the </a:t>
            </a:r>
            <a:r>
              <a:rPr lang="en-US" dirty="0" smtClean="0"/>
              <a:t>person’s sentences</a:t>
            </a:r>
            <a:r>
              <a:rPr lang="en-US" dirty="0"/>
              <a:t>. If you have trouble understanding, don’t nod. Just ask </a:t>
            </a:r>
            <a:r>
              <a:rPr lang="en-US" dirty="0" smtClean="0"/>
              <a:t>him to </a:t>
            </a:r>
            <a:r>
              <a:rPr lang="en-US" dirty="0"/>
              <a:t>repeat. </a:t>
            </a:r>
            <a:endParaRPr lang="en-US" dirty="0" smtClean="0"/>
          </a:p>
          <a:p>
            <a:r>
              <a:rPr lang="en-US" dirty="0" smtClean="0"/>
              <a:t>If you are not sure whether you have understood the person, you can repeat for verification.</a:t>
            </a:r>
          </a:p>
          <a:p>
            <a:endParaRPr lang="en-US" dirty="0" smtClean="0"/>
          </a:p>
          <a:p>
            <a:r>
              <a:rPr lang="en-US" dirty="0" smtClean="0"/>
              <a:t>If you have tried and still cannot understand the person, ask them to write what they’re saying or to suggest another way of facilitating communication.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 Disabilities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789237"/>
            <a:ext cx="7442200" cy="3459163"/>
          </a:xfrm>
        </p:spPr>
        <p:txBody>
          <a:bodyPr>
            <a:normAutofit/>
          </a:bodyPr>
          <a:lstStyle/>
          <a:p>
            <a:r>
              <a:rPr lang="en-US" dirty="0" smtClean="0"/>
              <a:t>Do not treat persons of short stature like they are cute and childlike.</a:t>
            </a:r>
          </a:p>
          <a:p>
            <a:r>
              <a:rPr lang="en-US" dirty="0" smtClean="0"/>
              <a:t>Be sensitive about not using lowered telephones, counters, or urinals if they are in limited supply.</a:t>
            </a:r>
          </a:p>
          <a:p>
            <a:r>
              <a:rPr lang="en-US" dirty="0" smtClean="0"/>
              <a:t>Never pat or kiss a person of short stature on the head.</a:t>
            </a:r>
          </a:p>
          <a:p>
            <a:r>
              <a:rPr lang="en-US" dirty="0" smtClean="0"/>
              <a:t>Adjust yourself so that you can make eye contact without the person straining their neck.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Short Stature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209800"/>
            <a:ext cx="4800600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As a result of injury to the central nervous system, people with cerebral palsy have difficulty controlling their muscles.</a:t>
            </a:r>
          </a:p>
          <a:p>
            <a:endParaRPr lang="en-US" dirty="0" smtClean="0"/>
          </a:p>
          <a:p>
            <a:r>
              <a:rPr lang="en-US" dirty="0" smtClean="0"/>
              <a:t>Both could:</a:t>
            </a:r>
          </a:p>
          <a:p>
            <a:pPr lvl="1"/>
            <a:r>
              <a:rPr lang="en-US" dirty="0" smtClean="0"/>
              <a:t>Have slurred speech and involuntary body movements. </a:t>
            </a:r>
          </a:p>
          <a:p>
            <a:pPr lvl="1"/>
            <a:r>
              <a:rPr lang="en-US" dirty="0" smtClean="0"/>
              <a:t>Appear to be drunk, sick, or have a medical emergency.</a:t>
            </a:r>
          </a:p>
          <a:p>
            <a:pPr lvl="1"/>
            <a:r>
              <a:rPr lang="en-US" dirty="0" smtClean="0"/>
              <a:t>Have </a:t>
            </a:r>
            <a:r>
              <a:rPr lang="en-US" dirty="0"/>
              <a:t>vocalizations or gestures that they cannot control. </a:t>
            </a:r>
          </a:p>
          <a:p>
            <a:endParaRPr lang="en-US" dirty="0" smtClean="0"/>
          </a:p>
          <a:p>
            <a:r>
              <a:rPr lang="en-US" dirty="0" smtClean="0"/>
              <a:t>Get the facts before acting on your first impression.</a:t>
            </a:r>
          </a:p>
          <a:p>
            <a:r>
              <a:rPr lang="en-US" dirty="0" smtClean="0"/>
              <a:t>Patience and normal interaction!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Cerebral Palsy and </a:t>
            </a:r>
            <a:br>
              <a:rPr lang="en-US" dirty="0" smtClean="0"/>
            </a:br>
            <a:r>
              <a:rPr lang="en-US" dirty="0" smtClean="0"/>
              <a:t>Tourette Syndrome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910" y="3048000"/>
            <a:ext cx="370600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5257800" cy="4800600"/>
          </a:xfrm>
        </p:spPr>
        <p:txBody>
          <a:bodyPr>
            <a:normAutofit/>
          </a:bodyPr>
          <a:lstStyle/>
          <a:p>
            <a:r>
              <a:rPr lang="en-US" sz="2000" b="1" dirty="0"/>
              <a:t>Learning disabilities are lifelong disorders </a:t>
            </a:r>
            <a:r>
              <a:rPr lang="en-US" sz="2000" dirty="0"/>
              <a:t>that interfere </a:t>
            </a:r>
            <a:r>
              <a:rPr lang="en-US" sz="2000" dirty="0" smtClean="0"/>
              <a:t>with a </a:t>
            </a:r>
            <a:r>
              <a:rPr lang="en-US" sz="2000" dirty="0"/>
              <a:t>person’s ability to receive, express or process information. </a:t>
            </a:r>
            <a:endParaRPr lang="en-US" sz="2000" dirty="0" smtClean="0"/>
          </a:p>
          <a:p>
            <a:r>
              <a:rPr lang="en-US" sz="2000" dirty="0" smtClean="0"/>
              <a:t>Dyslexia </a:t>
            </a:r>
            <a:r>
              <a:rPr lang="en-US" sz="2000" dirty="0"/>
              <a:t>or other reading </a:t>
            </a:r>
            <a:r>
              <a:rPr lang="en-US" sz="2000" dirty="0" smtClean="0"/>
              <a:t>disabilities: provide verbal </a:t>
            </a:r>
            <a:r>
              <a:rPr lang="en-US" sz="2000" dirty="0"/>
              <a:t>explanations and allow </a:t>
            </a:r>
            <a:r>
              <a:rPr lang="en-US" sz="2000" dirty="0" smtClean="0"/>
              <a:t>extra time </a:t>
            </a:r>
            <a:r>
              <a:rPr lang="en-US" sz="2000" dirty="0"/>
              <a:t>for reading.</a:t>
            </a:r>
          </a:p>
          <a:p>
            <a:r>
              <a:rPr lang="en-US" sz="2000" dirty="0" smtClean="0"/>
              <a:t>Auditory processing disorders: might need written information rather than verbal.</a:t>
            </a:r>
          </a:p>
          <a:p>
            <a:endParaRPr lang="en-US" sz="2000" dirty="0" smtClean="0"/>
          </a:p>
          <a:p>
            <a:r>
              <a:rPr lang="en-US" sz="2000" dirty="0" smtClean="0"/>
              <a:t>Ask </a:t>
            </a:r>
            <a:r>
              <a:rPr lang="en-US" sz="2000" dirty="0"/>
              <a:t>the person how you can best relay information. </a:t>
            </a:r>
            <a:endParaRPr lang="en-US" sz="2000" dirty="0" smtClean="0"/>
          </a:p>
          <a:p>
            <a:r>
              <a:rPr lang="en-US" sz="2000" dirty="0" smtClean="0"/>
              <a:t>Be </a:t>
            </a:r>
            <a:r>
              <a:rPr lang="en-US" sz="2000" dirty="0"/>
              <a:t>direct in </a:t>
            </a:r>
            <a:r>
              <a:rPr lang="en-US" sz="2000" dirty="0" smtClean="0"/>
              <a:t>your communication</a:t>
            </a:r>
            <a:r>
              <a:rPr lang="en-US" sz="2000" dirty="0"/>
              <a:t>. </a:t>
            </a: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Disabilities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124200"/>
            <a:ext cx="349623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763000" cy="3450696"/>
          </a:xfrm>
        </p:spPr>
        <p:txBody>
          <a:bodyPr>
            <a:noAutofit/>
          </a:bodyPr>
          <a:lstStyle/>
          <a:p>
            <a:r>
              <a:rPr lang="en-US" sz="2000" b="1" dirty="0"/>
              <a:t>People with </a:t>
            </a:r>
            <a:r>
              <a:rPr lang="en-US" sz="2000" b="1" dirty="0" smtClean="0"/>
              <a:t>traumatic </a:t>
            </a:r>
            <a:r>
              <a:rPr lang="en-US" sz="2000" b="1" dirty="0"/>
              <a:t>brain injury </a:t>
            </a:r>
            <a:r>
              <a:rPr lang="en-US" sz="2000" dirty="0"/>
              <a:t>have had damage to the </a:t>
            </a:r>
            <a:r>
              <a:rPr lang="en-US" sz="2000" dirty="0" smtClean="0"/>
              <a:t>brain usually </a:t>
            </a:r>
            <a:r>
              <a:rPr lang="en-US" sz="2000" dirty="0"/>
              <a:t>as the result of trauma, such as an </a:t>
            </a:r>
            <a:r>
              <a:rPr lang="en-US" sz="2000" dirty="0" smtClean="0"/>
              <a:t>accident, battlefield injury, or stroke</a:t>
            </a:r>
            <a:r>
              <a:rPr lang="en-US" sz="2000" dirty="0"/>
              <a:t>.</a:t>
            </a:r>
          </a:p>
          <a:p>
            <a:r>
              <a:rPr lang="en-US" sz="2000" dirty="0" smtClean="0"/>
              <a:t>May have a loss </a:t>
            </a:r>
            <a:r>
              <a:rPr lang="en-US" sz="2000" dirty="0"/>
              <a:t>of muscle control or mobility that is not obvious. </a:t>
            </a:r>
            <a:endParaRPr lang="en-US" sz="2000" dirty="0" smtClean="0"/>
          </a:p>
          <a:p>
            <a:r>
              <a:rPr lang="en-US" sz="2000" dirty="0" smtClean="0"/>
              <a:t>May </a:t>
            </a:r>
            <a:r>
              <a:rPr lang="en-US" sz="2000" dirty="0"/>
              <a:t>have poor impulse </a:t>
            </a:r>
            <a:r>
              <a:rPr lang="en-US" sz="2000" dirty="0" smtClean="0"/>
              <a:t>control or appear pushy. </a:t>
            </a:r>
          </a:p>
          <a:p>
            <a:endParaRPr lang="en-US" sz="2000" dirty="0" smtClean="0"/>
          </a:p>
          <a:p>
            <a:r>
              <a:rPr lang="en-US" sz="2000" dirty="0" smtClean="0"/>
              <a:t>The person may </a:t>
            </a:r>
            <a:r>
              <a:rPr lang="en-US" sz="2000" dirty="0"/>
              <a:t>make inappropriate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comments </a:t>
            </a:r>
            <a:r>
              <a:rPr lang="en-US" sz="2000" dirty="0"/>
              <a:t>and may not understand social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cues or </a:t>
            </a:r>
            <a:r>
              <a:rPr lang="en-US" sz="2000" dirty="0"/>
              <a:t>“get” indications that </a:t>
            </a:r>
            <a:r>
              <a:rPr lang="en-US" sz="2000" dirty="0" smtClean="0"/>
              <a:t>they </a:t>
            </a:r>
            <a:br>
              <a:rPr lang="en-US" sz="2000" dirty="0" smtClean="0"/>
            </a:br>
            <a:r>
              <a:rPr lang="en-US" sz="2000" dirty="0" smtClean="0"/>
              <a:t>have </a:t>
            </a:r>
            <a:r>
              <a:rPr lang="en-US" sz="2000" dirty="0"/>
              <a:t>offended someone</a:t>
            </a:r>
            <a:r>
              <a:rPr lang="en-US" sz="2000" dirty="0" smtClean="0"/>
              <a:t>. </a:t>
            </a:r>
          </a:p>
          <a:p>
            <a:endParaRPr lang="en-US" sz="2000" dirty="0" smtClean="0"/>
          </a:p>
          <a:p>
            <a:r>
              <a:rPr lang="en-US" sz="2000" dirty="0" smtClean="0"/>
              <a:t>Possible poor </a:t>
            </a:r>
            <a:r>
              <a:rPr lang="en-US" sz="2000" dirty="0"/>
              <a:t>short-term memory or poor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directional </a:t>
            </a:r>
            <a:r>
              <a:rPr lang="en-US" sz="2000" dirty="0"/>
              <a:t>orientation. 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Traumatic Brain Injury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73" y="4191000"/>
            <a:ext cx="3766374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610600" cy="4495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Used in place of “mental retardation.”</a:t>
            </a:r>
          </a:p>
          <a:p>
            <a:r>
              <a:rPr lang="en-US" b="1" dirty="0" smtClean="0"/>
              <a:t>Encompasses various intellectual or cognitive deficits. </a:t>
            </a:r>
          </a:p>
          <a:p>
            <a:r>
              <a:rPr lang="en-US" b="1" dirty="0" smtClean="0"/>
              <a:t>E.g. Parkinson’s, Alzheimer’s, acquired brain injury, Down syndrome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People </a:t>
            </a:r>
            <a:r>
              <a:rPr lang="en-US" dirty="0"/>
              <a:t>with </a:t>
            </a:r>
            <a:r>
              <a:rPr lang="en-US" dirty="0" smtClean="0"/>
              <a:t>intellectual </a:t>
            </a:r>
            <a:r>
              <a:rPr lang="en-US" dirty="0"/>
              <a:t>disabilities learn slowly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Speak </a:t>
            </a:r>
            <a:r>
              <a:rPr lang="en-US" dirty="0"/>
              <a:t>to the person in clear sentences, using simple words </a:t>
            </a:r>
            <a:r>
              <a:rPr lang="en-US" dirty="0" smtClean="0"/>
              <a:t>and concrete</a:t>
            </a:r>
            <a:r>
              <a:rPr lang="en-US" dirty="0"/>
              <a:t>—rather than abstract—concepts. </a:t>
            </a:r>
            <a:endParaRPr lang="en-US" dirty="0" smtClean="0"/>
          </a:p>
          <a:p>
            <a:r>
              <a:rPr lang="en-US" dirty="0" smtClean="0"/>
              <a:t>Don’t </a:t>
            </a:r>
            <a:r>
              <a:rPr lang="en-US" dirty="0"/>
              <a:t>use baby talk or talk down to people who have </a:t>
            </a:r>
            <a:r>
              <a:rPr lang="en-US" dirty="0" smtClean="0"/>
              <a:t>developmental disabilities…they are adults. </a:t>
            </a:r>
          </a:p>
          <a:p>
            <a:r>
              <a:rPr lang="en-US" dirty="0" smtClean="0"/>
              <a:t>Gauge </a:t>
            </a:r>
            <a:r>
              <a:rPr lang="en-US" dirty="0"/>
              <a:t>the pace, complexity, and vocabulary of your </a:t>
            </a:r>
            <a:r>
              <a:rPr lang="en-US" dirty="0" smtClean="0"/>
              <a:t>speech according </a:t>
            </a:r>
            <a:r>
              <a:rPr lang="en-US" dirty="0"/>
              <a:t>to theirs.</a:t>
            </a:r>
          </a:p>
          <a:p>
            <a:endParaRPr lang="en-US" dirty="0"/>
          </a:p>
          <a:p>
            <a:r>
              <a:rPr lang="en-US" dirty="0" smtClean="0"/>
              <a:t>Be </a:t>
            </a:r>
            <a:r>
              <a:rPr lang="en-US" dirty="0"/>
              <a:t>patient and allow the person to take their time.</a:t>
            </a:r>
          </a:p>
          <a:p>
            <a:r>
              <a:rPr lang="en-US" dirty="0" smtClean="0"/>
              <a:t>Help keep their routines </a:t>
            </a:r>
            <a:r>
              <a:rPr lang="en-US" dirty="0"/>
              <a:t>to manage work and daily living. 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Intellectual Disabilities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675466"/>
            <a:ext cx="8610600" cy="403013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Includes Autism and Asperger Syndrome</a:t>
            </a:r>
          </a:p>
          <a:p>
            <a:r>
              <a:rPr lang="en-US" sz="2000" dirty="0" smtClean="0"/>
              <a:t>Are disorders of neural development affecting information processing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Symptoms can include:</a:t>
            </a:r>
          </a:p>
          <a:p>
            <a:pPr lvl="1"/>
            <a:r>
              <a:rPr lang="en-US" sz="2000" dirty="0" smtClean="0"/>
              <a:t>Social Deficits</a:t>
            </a:r>
          </a:p>
          <a:p>
            <a:pPr lvl="1"/>
            <a:r>
              <a:rPr lang="en-US" sz="2000" dirty="0" smtClean="0"/>
              <a:t>Repetitive Behaviors</a:t>
            </a:r>
          </a:p>
          <a:p>
            <a:pPr lvl="1"/>
            <a:r>
              <a:rPr lang="en-US" sz="2000" dirty="0" smtClean="0"/>
              <a:t>Communication Difficulties (Verbal vs. Non-Verbal)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At </a:t>
            </a:r>
            <a:r>
              <a:rPr lang="en-US" sz="2000" dirty="0"/>
              <a:t>times you may see </a:t>
            </a:r>
            <a:r>
              <a:rPr lang="en-US" sz="2000" dirty="0" smtClean="0"/>
              <a:t>someone who is agitated or acting inappropriately. Do not stare, ask if you can help.</a:t>
            </a:r>
            <a:endParaRPr lang="en-US" sz="2000" dirty="0"/>
          </a:p>
          <a:p>
            <a:r>
              <a:rPr lang="en-US" sz="2000" dirty="0" smtClean="0"/>
              <a:t>Don't speak slowly or be overly nice. They can understand.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Autism Spectrum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1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90800"/>
            <a:ext cx="8686800" cy="3877733"/>
          </a:xfrm>
        </p:spPr>
        <p:txBody>
          <a:bodyPr>
            <a:noAutofit/>
          </a:bodyPr>
          <a:lstStyle/>
          <a:p>
            <a:r>
              <a:rPr lang="en-US" sz="2000" b="1" dirty="0"/>
              <a:t>People with human immunodeficiency virus (HIV) </a:t>
            </a:r>
            <a:r>
              <a:rPr lang="en-US" sz="2000" dirty="0"/>
              <a:t>or </a:t>
            </a:r>
            <a:r>
              <a:rPr lang="en-US" sz="2000" dirty="0" smtClean="0"/>
              <a:t>Autoimmune Deficiency </a:t>
            </a:r>
            <a:r>
              <a:rPr lang="en-US" sz="2000" dirty="0"/>
              <a:t>Syndrome (AIDS) have impaired immune </a:t>
            </a:r>
            <a:r>
              <a:rPr lang="en-US" sz="2000" dirty="0" smtClean="0"/>
              <a:t>systems.</a:t>
            </a:r>
          </a:p>
          <a:p>
            <a:r>
              <a:rPr lang="en-US" sz="2000" dirty="0" smtClean="0"/>
              <a:t>Common sense: </a:t>
            </a:r>
            <a:endParaRPr lang="en-US" sz="2000" dirty="0"/>
          </a:p>
          <a:p>
            <a:pPr lvl="1"/>
            <a:r>
              <a:rPr lang="en-US" sz="2000" dirty="0" smtClean="0"/>
              <a:t>Be </a:t>
            </a:r>
            <a:r>
              <a:rPr lang="en-US" sz="2000" dirty="0"/>
              <a:t>conscious of not putting someone else </a:t>
            </a:r>
            <a:r>
              <a:rPr lang="en-US" sz="2000" dirty="0" smtClean="0"/>
              <a:t>– with a potentially compromised immune system – at risk</a:t>
            </a:r>
            <a:r>
              <a:rPr lang="en-US" sz="2000" dirty="0"/>
              <a:t>. </a:t>
            </a:r>
          </a:p>
          <a:p>
            <a:pPr lvl="1"/>
            <a:r>
              <a:rPr lang="en-US" sz="2000" dirty="0" smtClean="0"/>
              <a:t>If </a:t>
            </a:r>
            <a:r>
              <a:rPr lang="en-US" sz="2000" dirty="0"/>
              <a:t>you have a respiratory infection or any other </a:t>
            </a:r>
            <a:r>
              <a:rPr lang="en-US" sz="2000" dirty="0" smtClean="0"/>
              <a:t>easily transmittable illness</a:t>
            </a:r>
            <a:r>
              <a:rPr lang="en-US" sz="2000" dirty="0"/>
              <a:t>, be considerate of </a:t>
            </a:r>
            <a:r>
              <a:rPr lang="en-US" sz="2000" i="1" dirty="0"/>
              <a:t>all </a:t>
            </a:r>
            <a:r>
              <a:rPr lang="en-US" sz="2000" dirty="0"/>
              <a:t>your </a:t>
            </a:r>
            <a:r>
              <a:rPr lang="en-US" sz="2000" dirty="0" smtClean="0"/>
              <a:t>employees </a:t>
            </a:r>
            <a:r>
              <a:rPr lang="en-US" sz="2000" dirty="0"/>
              <a:t>and </a:t>
            </a:r>
            <a:r>
              <a:rPr lang="en-US" sz="2000" dirty="0" smtClean="0"/>
              <a:t>stay home</a:t>
            </a:r>
            <a:r>
              <a:rPr lang="en-US" sz="2000" dirty="0"/>
              <a:t>, if possible.</a:t>
            </a:r>
          </a:p>
          <a:p>
            <a:endParaRPr lang="en-US" sz="2000" dirty="0" smtClean="0"/>
          </a:p>
          <a:p>
            <a:r>
              <a:rPr lang="en-US" sz="2000" dirty="0" smtClean="0"/>
              <a:t>Can’t be transmitted through touching/handshake.</a:t>
            </a:r>
          </a:p>
          <a:p>
            <a:endParaRPr lang="en-US" sz="2000" dirty="0"/>
          </a:p>
          <a:p>
            <a:r>
              <a:rPr lang="en-US" sz="2000" dirty="0" smtClean="0"/>
              <a:t>This also applies to cancer and many other conditions that can affect the immune system.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 or AIDS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27867"/>
            <a:ext cx="8458199" cy="3877733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People with </a:t>
            </a:r>
            <a:r>
              <a:rPr lang="en-US" sz="2000" b="1" dirty="0" smtClean="0"/>
              <a:t>psychiatric </a:t>
            </a:r>
            <a:r>
              <a:rPr lang="en-US" sz="2000" b="1" dirty="0"/>
              <a:t>disabilities </a:t>
            </a:r>
            <a:r>
              <a:rPr lang="en-US" sz="2000" dirty="0"/>
              <a:t>may at times have </a:t>
            </a:r>
            <a:r>
              <a:rPr lang="en-US" sz="2000" dirty="0" smtClean="0"/>
              <a:t>difficulty coping </a:t>
            </a:r>
            <a:r>
              <a:rPr lang="en-US" sz="2000" dirty="0"/>
              <a:t>with the tasks and interactions of daily life. </a:t>
            </a:r>
            <a:endParaRPr lang="en-US" sz="2000" dirty="0" smtClean="0"/>
          </a:p>
          <a:p>
            <a:r>
              <a:rPr lang="en-US" sz="2000" dirty="0" smtClean="0"/>
              <a:t>Most people with </a:t>
            </a:r>
            <a:r>
              <a:rPr lang="en-US" sz="2000" dirty="0"/>
              <a:t>psychiatric disabilities are not violent.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Varying </a:t>
            </a:r>
            <a:r>
              <a:rPr lang="en-US" sz="2000" dirty="0"/>
              <a:t>personalities </a:t>
            </a:r>
            <a:r>
              <a:rPr lang="en-US" sz="2000" dirty="0" smtClean="0"/>
              <a:t>and different </a:t>
            </a:r>
            <a:r>
              <a:rPr lang="en-US" sz="2000" dirty="0"/>
              <a:t>ways of coping with their disability. </a:t>
            </a:r>
            <a:endParaRPr lang="en-US" sz="2000" dirty="0" smtClean="0"/>
          </a:p>
          <a:p>
            <a:r>
              <a:rPr lang="en-US" sz="2000" dirty="0" smtClean="0"/>
              <a:t>High vs. low energy; affects social cues, sensitivity; exacerbated by stress.  Includes Post-Traumatic Stress Disorder.</a:t>
            </a:r>
          </a:p>
          <a:p>
            <a:endParaRPr lang="en-US" sz="2000" dirty="0" smtClean="0"/>
          </a:p>
          <a:p>
            <a:r>
              <a:rPr lang="en-US" sz="2000" dirty="0" smtClean="0"/>
              <a:t>Treat each person </a:t>
            </a:r>
            <a:r>
              <a:rPr lang="en-US" sz="2000" dirty="0"/>
              <a:t>as an </a:t>
            </a:r>
            <a:r>
              <a:rPr lang="en-US" sz="2000" dirty="0" smtClean="0"/>
              <a:t>individual and with respect. </a:t>
            </a:r>
          </a:p>
          <a:p>
            <a:r>
              <a:rPr lang="en-US" sz="2000" dirty="0" smtClean="0"/>
              <a:t>In </a:t>
            </a:r>
            <a:r>
              <a:rPr lang="en-US" sz="2000" dirty="0"/>
              <a:t>a crisis, stay calm and be supportive as you would with anyone. </a:t>
            </a:r>
            <a:endParaRPr lang="en-US" sz="2000" dirty="0" smtClean="0"/>
          </a:p>
          <a:p>
            <a:r>
              <a:rPr lang="en-US" sz="2000" dirty="0" smtClean="0"/>
              <a:t>Support persons and/or medications can be VERY important.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Psychiatric Disabilities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438400"/>
            <a:ext cx="8610599" cy="4141539"/>
          </a:xfrm>
        </p:spPr>
        <p:txBody>
          <a:bodyPr>
            <a:noAutofit/>
          </a:bodyPr>
          <a:lstStyle/>
          <a:p>
            <a:r>
              <a:rPr lang="en-US" sz="2000" b="1" dirty="0"/>
              <a:t>People with </a:t>
            </a:r>
            <a:r>
              <a:rPr lang="en-US" sz="2000" b="1" dirty="0" smtClean="0"/>
              <a:t>MCS and respiratory disabilities </a:t>
            </a:r>
            <a:r>
              <a:rPr lang="en-US" sz="2000" dirty="0"/>
              <a:t>such as asthma </a:t>
            </a:r>
            <a:r>
              <a:rPr lang="en-US" sz="2000" dirty="0" smtClean="0"/>
              <a:t>or emphysema </a:t>
            </a:r>
            <a:r>
              <a:rPr lang="en-US" sz="2000" dirty="0"/>
              <a:t>react to toxins in the air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Stale </a:t>
            </a:r>
            <a:r>
              <a:rPr lang="en-US" sz="2000" dirty="0"/>
              <a:t>air, fumes from </a:t>
            </a:r>
            <a:r>
              <a:rPr lang="en-US" sz="2000" dirty="0" smtClean="0"/>
              <a:t>cleaning products</a:t>
            </a:r>
            <a:r>
              <a:rPr lang="en-US" sz="2000" dirty="0"/>
              <a:t>, perfume, carpeting, air freshener or even the fumes from </a:t>
            </a:r>
            <a:r>
              <a:rPr lang="en-US" sz="2000" dirty="0" smtClean="0"/>
              <a:t>magic markers.</a:t>
            </a:r>
          </a:p>
          <a:p>
            <a:endParaRPr lang="en-US" sz="2000" dirty="0"/>
          </a:p>
          <a:p>
            <a:r>
              <a:rPr lang="en-US" sz="2000" dirty="0" smtClean="0"/>
              <a:t>If </a:t>
            </a:r>
            <a:r>
              <a:rPr lang="en-US" sz="2000" dirty="0"/>
              <a:t>you must use a spray product</a:t>
            </a:r>
            <a:r>
              <a:rPr lang="en-US" sz="2000" dirty="0" smtClean="0"/>
              <a:t>, spray </a:t>
            </a:r>
            <a:r>
              <a:rPr lang="en-US" sz="2000" dirty="0"/>
              <a:t>or pour it closely into a</a:t>
            </a:r>
            <a:r>
              <a:rPr lang="en-US" sz="2000" dirty="0" smtClean="0"/>
              <a:t> </a:t>
            </a:r>
            <a:r>
              <a:rPr lang="en-US" sz="2000" dirty="0"/>
              <a:t>cloth, not into the air. </a:t>
            </a:r>
            <a:endParaRPr lang="en-US" sz="2000" dirty="0" smtClean="0"/>
          </a:p>
          <a:p>
            <a:r>
              <a:rPr lang="en-US" sz="2000" dirty="0" smtClean="0"/>
              <a:t>Go </a:t>
            </a:r>
            <a:r>
              <a:rPr lang="en-US" sz="2000" dirty="0"/>
              <a:t>easy on fragranced body-care products like cologne, hair spray</a:t>
            </a:r>
            <a:r>
              <a:rPr lang="en-US" sz="2000" dirty="0" smtClean="0"/>
              <a:t>, hand </a:t>
            </a:r>
            <a:r>
              <a:rPr lang="en-US" sz="2000" dirty="0"/>
              <a:t>lotion, and after-shave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If you aren’t sure if someone near you has MCS or </a:t>
            </a:r>
            <a:br>
              <a:rPr lang="en-US" sz="2000" dirty="0" smtClean="0"/>
            </a:br>
            <a:r>
              <a:rPr lang="en-US" sz="2000" dirty="0" smtClean="0"/>
              <a:t>other respiratory issues, ask before using a </a:t>
            </a:r>
            <a:br>
              <a:rPr lang="en-US" sz="2000" dirty="0" smtClean="0"/>
            </a:br>
            <a:r>
              <a:rPr lang="en-US" sz="2000" dirty="0" smtClean="0"/>
              <a:t>potentially irritating product.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Chemical Sensitivity (MCS)</a:t>
            </a:r>
            <a:br>
              <a:rPr lang="en-US" dirty="0" smtClean="0"/>
            </a:br>
            <a:r>
              <a:rPr lang="en-US" dirty="0" smtClean="0"/>
              <a:t>and Respiratory Disabilities</a:t>
            </a:r>
            <a:endParaRPr lang="en-US" dirty="0"/>
          </a:p>
        </p:txBody>
      </p:sp>
      <p:pic>
        <p:nvPicPr>
          <p:cNvPr id="1026" name="Picture 2" descr="http://greatist.com/sites/default/files/styles/article_main/public/wp-content/uploads/2012/09/6-Breathing-Exercises-to-Relax-in-10-Minutes-or-Less_0.jpg?itok=0NPP1L9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334000"/>
            <a:ext cx="2705100" cy="14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9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PowerPoint presentation is for informational purposes only.</a:t>
            </a:r>
          </a:p>
          <a:p>
            <a:r>
              <a:rPr lang="en-US" dirty="0" smtClean="0"/>
              <a:t>None of the information contained here should be interpreted as instructions</a:t>
            </a:r>
            <a:r>
              <a:rPr lang="en-US" dirty="0"/>
              <a:t> </a:t>
            </a:r>
            <a:r>
              <a:rPr lang="en-US" dirty="0" smtClean="0"/>
              <a:t>for First Aid.</a:t>
            </a:r>
          </a:p>
          <a:p>
            <a:r>
              <a:rPr lang="en-US" dirty="0" smtClean="0"/>
              <a:t>Descriptions of medical conditions and related etiquette are based on common recommendations from different, publicly available sources (including this guide from the United Spinal Association).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4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286000"/>
            <a:ext cx="5562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Epilepsy is a neurological condition </a:t>
            </a:r>
            <a:r>
              <a:rPr lang="en-US" dirty="0"/>
              <a:t>characterized by </a:t>
            </a:r>
            <a:r>
              <a:rPr lang="en-US" dirty="0" smtClean="0"/>
              <a:t>seizures. </a:t>
            </a:r>
          </a:p>
          <a:p>
            <a:r>
              <a:rPr lang="en-US" dirty="0" smtClean="0"/>
              <a:t>The seizures may </a:t>
            </a:r>
            <a:r>
              <a:rPr lang="en-US" dirty="0"/>
              <a:t>be convulsive, or the person may appear to be in a trance.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a person has a seizure, you cannot do anything to stop it. </a:t>
            </a:r>
            <a:endParaRPr lang="en-US" dirty="0" smtClean="0"/>
          </a:p>
          <a:p>
            <a:r>
              <a:rPr lang="en-US" dirty="0" smtClean="0"/>
              <a:t>If a person has fallen</a:t>
            </a:r>
            <a:r>
              <a:rPr lang="en-US" dirty="0"/>
              <a:t>, be sure </a:t>
            </a:r>
            <a:r>
              <a:rPr lang="en-US" dirty="0" smtClean="0"/>
              <a:t>their </a:t>
            </a:r>
            <a:r>
              <a:rPr lang="en-US" dirty="0"/>
              <a:t>head is protected and wait for the seizure to end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Excessive flashing in web content, games, </a:t>
            </a:r>
            <a:r>
              <a:rPr lang="en-US" dirty="0"/>
              <a:t>and strobe lights can trigger seizures </a:t>
            </a:r>
            <a:r>
              <a:rPr lang="en-US" dirty="0" smtClean="0"/>
              <a:t>in some </a:t>
            </a:r>
            <a:r>
              <a:rPr lang="en-US" dirty="0"/>
              <a:t>people.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Epilepsy</a:t>
            </a:r>
            <a:endParaRPr lang="en-US" dirty="0"/>
          </a:p>
        </p:txBody>
      </p:sp>
      <p:pic>
        <p:nvPicPr>
          <p:cNvPr id="2050" name="Picture 2" descr="http://www.end-epilepsy.org/public/image/WHO%20quote%20about%20epileps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2743200"/>
            <a:ext cx="3057525" cy="301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362200"/>
            <a:ext cx="4648199" cy="4724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Used by many individuals with different kinds of disabilities.</a:t>
            </a:r>
          </a:p>
          <a:p>
            <a:r>
              <a:rPr lang="en-US" dirty="0" smtClean="0"/>
              <a:t>Service </a:t>
            </a:r>
            <a:r>
              <a:rPr lang="en-US" dirty="0"/>
              <a:t>animals are generally highly trained and well behaved.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Do </a:t>
            </a:r>
            <a:r>
              <a:rPr lang="en-US" dirty="0"/>
              <a:t>not </a:t>
            </a:r>
            <a:r>
              <a:rPr lang="en-US" dirty="0" smtClean="0"/>
              <a:t>touch/distract/feed/talk to </a:t>
            </a:r>
            <a:r>
              <a:rPr lang="en-US" dirty="0"/>
              <a:t>the service animal without permission.</a:t>
            </a:r>
          </a:p>
          <a:p>
            <a:r>
              <a:rPr lang="en-US" dirty="0"/>
              <a:t>The animal may be adorable, but it is on the job</a:t>
            </a:r>
            <a:r>
              <a:rPr lang="en-US" dirty="0" smtClean="0"/>
              <a:t>.</a:t>
            </a:r>
          </a:p>
          <a:p>
            <a:r>
              <a:rPr lang="en-US" dirty="0"/>
              <a:t>Don’t ask what breed/kind the service dog /animal is or what its role is.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Animals</a:t>
            </a:r>
            <a:endParaRPr lang="en-US" dirty="0"/>
          </a:p>
        </p:txBody>
      </p:sp>
      <p:pic>
        <p:nvPicPr>
          <p:cNvPr id="3074" name="Picture 2" descr="http://www.sixlegsinmotion.org/wp-content/uploads/2011/07/army-service-do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37" y="4648200"/>
            <a:ext cx="3399263" cy="21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logs.discovery.com/.a/6a00d8341bf67c53ef016766865579970b-50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2152650" cy="18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4.bp.blogspot.com/_R-AhPgfJIeo/TR1Kh-n5ohI/AAAAAAAAMJo/Eb_uvLR-nM8/s320/monkey+service+anima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55028"/>
            <a:ext cx="1348813" cy="202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1" y="2743200"/>
            <a:ext cx="8077199" cy="3450696"/>
          </a:xfrm>
        </p:spPr>
        <p:txBody>
          <a:bodyPr>
            <a:normAutofit/>
          </a:bodyPr>
          <a:lstStyle/>
          <a:p>
            <a:pPr marL="457200" indent="-457200">
              <a:buFont typeface="Symbol" pitchFamily="18" charset="2"/>
              <a:buAutoNum type="arabicPeriod"/>
            </a:pPr>
            <a:r>
              <a:rPr lang="en-US" sz="3200" dirty="0"/>
              <a:t>Treat others as you wish to be </a:t>
            </a:r>
            <a:r>
              <a:rPr lang="en-US" sz="3200" dirty="0" smtClean="0"/>
              <a:t>treated.</a:t>
            </a:r>
            <a:endParaRPr lang="en-US" sz="3200" dirty="0"/>
          </a:p>
          <a:p>
            <a:pPr marL="457200" indent="-457200">
              <a:buAutoNum type="arabicPeriod"/>
            </a:pPr>
            <a:r>
              <a:rPr lang="en-US" sz="3200" dirty="0" smtClean="0"/>
              <a:t>Always ask before helping.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Be patient: Give people time.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Be respectful: Give people space.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Relax: People with disabilities are just like everyone else.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Key Take-</a:t>
            </a:r>
            <a:r>
              <a:rPr lang="en-US" dirty="0" smtClean="0"/>
              <a:t>Aways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51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7200" dirty="0" smtClean="0"/>
              <a:t>Questions?</a:t>
            </a:r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6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Mario B. Damiani, J.D.</a:t>
            </a:r>
          </a:p>
          <a:p>
            <a:pPr marL="0" indent="0" algn="ctr">
              <a:buNone/>
            </a:pPr>
            <a:r>
              <a:rPr lang="en-US" dirty="0" smtClean="0"/>
              <a:t>Policy Advisor</a:t>
            </a:r>
          </a:p>
          <a:p>
            <a:pPr marL="0" indent="0" algn="ctr">
              <a:buNone/>
            </a:pPr>
            <a:r>
              <a:rPr lang="en-US" dirty="0" smtClean="0"/>
              <a:t>Office of Disability Employment Policy</a:t>
            </a:r>
          </a:p>
          <a:p>
            <a:pPr marL="0" indent="0" algn="ctr">
              <a:buNone/>
            </a:pPr>
            <a:r>
              <a:rPr lang="en-US" dirty="0" smtClean="0"/>
              <a:t>United States Department of Labor</a:t>
            </a:r>
          </a:p>
          <a:p>
            <a:pPr marL="0" indent="0" algn="ctr">
              <a:buNone/>
            </a:pPr>
            <a:r>
              <a:rPr lang="en-US" dirty="0" smtClean="0"/>
              <a:t>E-mail: damiani.mario@dol.gov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345069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 physical or mental impairment that substantially limits one or more major life activities….</a:t>
            </a:r>
          </a:p>
          <a:p>
            <a:r>
              <a:rPr lang="en-US" dirty="0" smtClean="0"/>
              <a:t>Examples of major life activities: seeing, hearing, eating, sleeping, walking, breathing, speaking, learning, thinking, working, etc….</a:t>
            </a:r>
          </a:p>
          <a:p>
            <a:r>
              <a:rPr lang="en-US" dirty="0" smtClean="0"/>
              <a:t>Includes major bodily functions, for example functions of the immune system, normal cell growth, or digestive, circulatory, and reproductive functions, etc….  </a:t>
            </a:r>
          </a:p>
          <a:p>
            <a:r>
              <a:rPr lang="en-US" dirty="0" smtClean="0"/>
              <a:t>These lists are not exhaustive!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disability?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562600"/>
            <a:ext cx="1600200" cy="120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765800"/>
            <a:ext cx="1422400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57150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5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United States, there are </a:t>
            </a:r>
            <a:r>
              <a:rPr lang="en-US" dirty="0" smtClean="0">
                <a:hlinkClick r:id="rId2"/>
              </a:rPr>
              <a:t>an estimated 56.7 million</a:t>
            </a:r>
            <a:r>
              <a:rPr lang="en-US" dirty="0" smtClean="0"/>
              <a:t> individuals with disabilities (19%) as of 2010.</a:t>
            </a:r>
          </a:p>
          <a:p>
            <a:r>
              <a:rPr lang="en-US" dirty="0" smtClean="0"/>
              <a:t>Worldwide, there are an estimated 1 billion+ individuals with disabilities.  Click </a:t>
            </a:r>
            <a:r>
              <a:rPr lang="en-US" dirty="0" smtClean="0">
                <a:hlinkClick r:id="rId3"/>
              </a:rPr>
              <a:t>here</a:t>
            </a:r>
            <a:r>
              <a:rPr lang="en-US" dirty="0" smtClean="0"/>
              <a:t> for more information on the international situation for people with disabilities.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people have disabilities?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22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799" cy="3078163"/>
          </a:xfrm>
        </p:spPr>
        <p:txBody>
          <a:bodyPr>
            <a:noAutofit/>
          </a:bodyPr>
          <a:lstStyle/>
          <a:p>
            <a:r>
              <a:rPr lang="en-US" dirty="0" smtClean="0"/>
              <a:t>Despite </a:t>
            </a:r>
            <a:r>
              <a:rPr lang="en-US" dirty="0"/>
              <a:t>some improvements, individuals with disabilities </a:t>
            </a:r>
            <a:r>
              <a:rPr lang="en-US" i="1" dirty="0"/>
              <a:t>continually encounter various forms of </a:t>
            </a:r>
            <a:r>
              <a:rPr lang="en-US" i="1" dirty="0" smtClean="0"/>
              <a:t>discrimination:</a:t>
            </a:r>
          </a:p>
          <a:p>
            <a:pPr lvl="1"/>
            <a:r>
              <a:rPr lang="en-US" sz="2000" i="1" dirty="0" smtClean="0"/>
              <a:t>Outright </a:t>
            </a:r>
            <a:r>
              <a:rPr lang="en-US" sz="2000" i="1" dirty="0"/>
              <a:t>intentional </a:t>
            </a:r>
            <a:r>
              <a:rPr lang="en-US" sz="2000" i="1" dirty="0" smtClean="0"/>
              <a:t>exclusion,</a:t>
            </a:r>
          </a:p>
          <a:p>
            <a:pPr lvl="1"/>
            <a:r>
              <a:rPr lang="en-US" sz="2000" i="1" dirty="0"/>
              <a:t>A</a:t>
            </a:r>
            <a:r>
              <a:rPr lang="en-US" sz="2000" i="1" dirty="0" smtClean="0"/>
              <a:t>rchitectural</a:t>
            </a:r>
            <a:r>
              <a:rPr lang="en-US" sz="2000" i="1" dirty="0"/>
              <a:t>, transportation, and communication </a:t>
            </a:r>
            <a:r>
              <a:rPr lang="en-US" sz="2000" i="1" dirty="0" smtClean="0"/>
              <a:t>barriers,</a:t>
            </a:r>
          </a:p>
          <a:p>
            <a:pPr lvl="1"/>
            <a:r>
              <a:rPr lang="en-US" sz="2000" i="1" dirty="0" smtClean="0"/>
              <a:t>Failure </a:t>
            </a:r>
            <a:r>
              <a:rPr lang="en-US" sz="2000" i="1" dirty="0"/>
              <a:t>to make modifications to existing facilities and practices, 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Segregation</a:t>
            </a:r>
            <a:r>
              <a:rPr lang="en-US" sz="2000" i="1" dirty="0"/>
              <a:t>, 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Relegation </a:t>
            </a:r>
            <a:r>
              <a:rPr lang="en-US" sz="2000" i="1" dirty="0"/>
              <a:t>to lesser services, programs, </a:t>
            </a:r>
            <a:r>
              <a:rPr lang="en-US" sz="2000" i="1" dirty="0" smtClean="0"/>
              <a:t>benefits</a:t>
            </a:r>
            <a:r>
              <a:rPr lang="en-US" sz="2000" i="1" dirty="0"/>
              <a:t>, </a:t>
            </a:r>
            <a:r>
              <a:rPr lang="en-US" sz="2000" i="1" dirty="0" smtClean="0"/>
              <a:t>jobs.</a:t>
            </a:r>
          </a:p>
          <a:p>
            <a:pPr marL="301943" lvl="1" indent="0">
              <a:buNone/>
            </a:pPr>
            <a:r>
              <a:rPr lang="en-US" sz="2000" i="1" dirty="0"/>
              <a:t>	</a:t>
            </a:r>
            <a:endParaRPr lang="en-US" sz="2400" dirty="0" smtClean="0">
              <a:effectLst/>
            </a:endParaRPr>
          </a:p>
          <a:p>
            <a:pPr marL="301943" lvl="1" indent="0">
              <a:buNone/>
            </a:pPr>
            <a:r>
              <a:rPr lang="en-US" sz="2400" dirty="0" smtClean="0"/>
              <a:t>Discrimination is due in large part to attitudinal bias.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Disability Rights are Civil Rights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569104"/>
            <a:ext cx="7408333" cy="3450696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ODEP</a:t>
            </a:r>
            <a:r>
              <a:rPr lang="en-US" dirty="0" smtClean="0"/>
              <a:t> works </a:t>
            </a:r>
            <a:r>
              <a:rPr lang="en-US" dirty="0"/>
              <a:t>to influence national policy and promote effective workplace practices to ensure that today's workforce is inclusive of people with </a:t>
            </a:r>
            <a:r>
              <a:rPr lang="en-US" dirty="0" smtClean="0"/>
              <a:t>disabilities.</a:t>
            </a:r>
          </a:p>
          <a:p>
            <a:r>
              <a:rPr lang="en-US" dirty="0" smtClean="0"/>
              <a:t>One area of focus is the recruitment, hiring, retention, and advancement of people with disabilities in the </a:t>
            </a:r>
            <a:r>
              <a:rPr lang="en-US" u="sng" dirty="0" smtClean="0">
                <a:hlinkClick r:id="rId3"/>
              </a:rPr>
              <a:t>Federal Government</a:t>
            </a:r>
            <a:endParaRPr lang="en-US" u="sng" dirty="0" smtClean="0"/>
          </a:p>
          <a:p>
            <a:endParaRPr lang="en-US" u="sng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8328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Office of Disability Employment Policy</a:t>
            </a:r>
            <a:br>
              <a:rPr lang="en-US" dirty="0" smtClean="0"/>
            </a:br>
            <a:r>
              <a:rPr lang="en-US" dirty="0" smtClean="0"/>
              <a:t>U.S. Department of Labor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5257800"/>
            <a:ext cx="3429000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51054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514600"/>
            <a:ext cx="7408333" cy="34506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400" dirty="0"/>
          </a:p>
          <a:p>
            <a:r>
              <a:rPr lang="en-US" dirty="0">
                <a:hlinkClick r:id="rId2"/>
              </a:rPr>
              <a:t>Architectural Barriers Act of 1968 (ABA)</a:t>
            </a:r>
            <a:endParaRPr lang="en-US" dirty="0"/>
          </a:p>
          <a:p>
            <a:pPr lvl="1"/>
            <a:r>
              <a:rPr lang="en-US" sz="2400" dirty="0"/>
              <a:t>Requires that buildings and facilities that are designed, constructed, or altered with Federal funds, or leased by a Federal agency, comply with </a:t>
            </a:r>
            <a:r>
              <a:rPr lang="en-US" sz="2400" dirty="0">
                <a:hlinkClick r:id="rId3"/>
              </a:rPr>
              <a:t>Federal standards for physical accessibility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Enforced by the </a:t>
            </a:r>
            <a:r>
              <a:rPr lang="en-US" sz="2400" dirty="0">
                <a:hlinkClick r:id="rId4"/>
              </a:rPr>
              <a:t>United States Access Board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Federal Employment of Individuals with </a:t>
            </a:r>
            <a:r>
              <a:rPr lang="en-US" dirty="0" smtClean="0"/>
              <a:t>Disabilities (ABA and Resources)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6019800"/>
            <a:ext cx="3175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09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7244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>
                <a:hlinkClick r:id="rId2"/>
              </a:rPr>
              <a:t>Rehabilitation Act of 1973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Section 501</a:t>
            </a:r>
            <a:r>
              <a:rPr lang="en-US" sz="2000" dirty="0"/>
              <a:t>: 1) prohibits </a:t>
            </a:r>
            <a:r>
              <a:rPr lang="en-US" sz="2000" dirty="0" smtClean="0"/>
              <a:t>disability discrimination in </a:t>
            </a:r>
            <a:r>
              <a:rPr lang="en-US" sz="2000" dirty="0"/>
              <a:t>Federal employment and 2) requires Federal agencies to establish </a:t>
            </a:r>
            <a:r>
              <a:rPr lang="en-US" sz="2000" dirty="0">
                <a:hlinkClick r:id="rId4"/>
              </a:rPr>
              <a:t>affirmative action </a:t>
            </a:r>
            <a:r>
              <a:rPr lang="en-US" sz="2000" dirty="0" smtClean="0">
                <a:hlinkClick r:id="rId4"/>
              </a:rPr>
              <a:t>plans</a:t>
            </a:r>
            <a:r>
              <a:rPr lang="en-US" sz="2000" dirty="0" smtClean="0"/>
              <a:t>.  </a:t>
            </a:r>
          </a:p>
          <a:p>
            <a:pPr marL="301943" lvl="1" indent="0">
              <a:buNone/>
            </a:pPr>
            <a:endParaRPr lang="en-US" sz="2000" dirty="0"/>
          </a:p>
          <a:p>
            <a:pPr lvl="1"/>
            <a:r>
              <a:rPr lang="en-US" sz="2000" dirty="0">
                <a:hlinkClick r:id="rId5"/>
              </a:rPr>
              <a:t>Section 504</a:t>
            </a:r>
            <a:r>
              <a:rPr lang="en-US" sz="2000" dirty="0"/>
              <a:t>: </a:t>
            </a:r>
            <a:r>
              <a:rPr lang="en-US" sz="2000" dirty="0">
                <a:hlinkClick r:id="rId6"/>
              </a:rPr>
              <a:t>prohibits discrimination based on disability</a:t>
            </a:r>
            <a:r>
              <a:rPr lang="en-US" sz="2000" dirty="0"/>
              <a:t> in federally funded and federally conducted programs or </a:t>
            </a:r>
            <a:r>
              <a:rPr lang="en-US" sz="2000" dirty="0" smtClean="0"/>
              <a:t>activities; enforced </a:t>
            </a:r>
            <a:r>
              <a:rPr lang="en-US" sz="2000" dirty="0"/>
              <a:t>by each </a:t>
            </a:r>
            <a:r>
              <a:rPr lang="en-US" sz="2000" dirty="0" smtClean="0"/>
              <a:t>agency. Department </a:t>
            </a:r>
            <a:r>
              <a:rPr lang="en-US" sz="2000" dirty="0"/>
              <a:t>of Commerce (</a:t>
            </a:r>
            <a:r>
              <a:rPr lang="en-US" sz="2000" dirty="0" smtClean="0"/>
              <a:t>DOC): </a:t>
            </a:r>
            <a:r>
              <a:rPr lang="en-US" sz="2000" dirty="0" smtClean="0">
                <a:hlinkClick r:id="rId7"/>
              </a:rPr>
              <a:t>15 </a:t>
            </a:r>
            <a:r>
              <a:rPr lang="en-US" sz="2000" dirty="0">
                <a:hlinkClick r:id="rId7"/>
              </a:rPr>
              <a:t>CFR Part 8b</a:t>
            </a:r>
            <a:r>
              <a:rPr lang="en-US" sz="2000" dirty="0"/>
              <a:t> &amp; </a:t>
            </a:r>
            <a:r>
              <a:rPr lang="en-US" sz="2000" dirty="0">
                <a:hlinkClick r:id="rId8"/>
              </a:rPr>
              <a:t>15 CFR Part 8c</a:t>
            </a:r>
            <a:r>
              <a:rPr lang="en-US" sz="2000" dirty="0" smtClean="0"/>
              <a:t>.</a:t>
            </a:r>
          </a:p>
          <a:p>
            <a:pPr marL="301943" lvl="1" indent="0">
              <a:buNone/>
            </a:pPr>
            <a:endParaRPr lang="en-US" sz="2000" dirty="0"/>
          </a:p>
          <a:p>
            <a:pPr lvl="1"/>
            <a:r>
              <a:rPr lang="en-US" sz="2000" dirty="0">
                <a:hlinkClick r:id="rId9"/>
              </a:rPr>
              <a:t>Section 508</a:t>
            </a:r>
            <a:r>
              <a:rPr lang="en-US" sz="2000" dirty="0"/>
              <a:t>: requires that Federal agencies ensure </a:t>
            </a:r>
            <a:r>
              <a:rPr lang="en-US" sz="2000" dirty="0" smtClean="0"/>
              <a:t>their </a:t>
            </a:r>
            <a:r>
              <a:rPr lang="en-US" sz="2000" dirty="0"/>
              <a:t>electronic and information technology </a:t>
            </a:r>
            <a:r>
              <a:rPr lang="en-US" sz="2000" dirty="0" smtClean="0"/>
              <a:t>is </a:t>
            </a:r>
            <a:r>
              <a:rPr lang="en-US" sz="2000" dirty="0"/>
              <a:t>accessible for people with disabilities - both employees and members of the public.  </a:t>
            </a:r>
            <a:r>
              <a:rPr lang="en-US" sz="2000" dirty="0">
                <a:hlinkClick r:id="rId10"/>
              </a:rPr>
              <a:t>See DOC’s Section 508 Resources</a:t>
            </a:r>
            <a:r>
              <a:rPr lang="en-US" sz="2000" dirty="0" smtClean="0"/>
              <a:t>.</a:t>
            </a:r>
          </a:p>
          <a:p>
            <a:endParaRPr lang="en-US" sz="2000" dirty="0" smtClean="0">
              <a:hlinkClick r:id="rId11"/>
            </a:endParaRPr>
          </a:p>
          <a:p>
            <a:r>
              <a:rPr lang="en-US" sz="2000" dirty="0" smtClean="0">
                <a:hlinkClick r:id="rId11"/>
              </a:rPr>
              <a:t>Resource: http</a:t>
            </a:r>
            <a:r>
              <a:rPr lang="en-US" sz="2000" dirty="0">
                <a:hlinkClick r:id="rId11"/>
              </a:rPr>
              <a:t>://askjan.org/empl/index.htm#fed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3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Federal Employment of Individuals with </a:t>
            </a:r>
            <a:r>
              <a:rPr lang="en-US" dirty="0" smtClean="0"/>
              <a:t>Disabilities (Rehab Act &amp; Resources)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544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1302</TotalTime>
  <Words>2476</Words>
  <Application>Microsoft Office PowerPoint</Application>
  <PresentationFormat>On-screen Show (4:3)</PresentationFormat>
  <Paragraphs>254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Waveform</vt:lpstr>
      <vt:lpstr>Disability Etiquette, Inclusion, and Hiring</vt:lpstr>
      <vt:lpstr>Contents</vt:lpstr>
      <vt:lpstr>Disclaimer</vt:lpstr>
      <vt:lpstr>What is a disability?</vt:lpstr>
      <vt:lpstr>How many people have disabilities?</vt:lpstr>
      <vt:lpstr>Disability Rights are Civil Rights </vt:lpstr>
      <vt:lpstr>Office of Disability Employment Policy U.S. Department of Labor</vt:lpstr>
      <vt:lpstr>Federal Employment of Individuals with Disabilities (ABA and Resources)</vt:lpstr>
      <vt:lpstr>Federal Employment of Individuals with Disabilities (Rehab Act &amp; Resources)</vt:lpstr>
      <vt:lpstr>Federal Employment of Individuals with Disabilities (EO and Resources)</vt:lpstr>
      <vt:lpstr>The Americans with Disabilities  Act of 1990 (ADA)</vt:lpstr>
      <vt:lpstr>Respecting Privacy</vt:lpstr>
      <vt:lpstr>Hidden Disabilities</vt:lpstr>
      <vt:lpstr>General Tips</vt:lpstr>
      <vt:lpstr>General Tips (continued)</vt:lpstr>
      <vt:lpstr>Mobility Disabilities</vt:lpstr>
      <vt:lpstr>Helpful Tips Regarding  People Who Use Wheelchairs</vt:lpstr>
      <vt:lpstr>Hearing Disabilities</vt:lpstr>
      <vt:lpstr>Vision Disabilities</vt:lpstr>
      <vt:lpstr>Communication Disabilities</vt:lpstr>
      <vt:lpstr>Short Stature</vt:lpstr>
      <vt:lpstr>Cerebral Palsy and  Tourette Syndrome</vt:lpstr>
      <vt:lpstr>Learning Disabilities</vt:lpstr>
      <vt:lpstr>Traumatic Brain Injury</vt:lpstr>
      <vt:lpstr>Intellectual Disabilities</vt:lpstr>
      <vt:lpstr>Autism Spectrum Disorders</vt:lpstr>
      <vt:lpstr>HIV or AIDS</vt:lpstr>
      <vt:lpstr> Psychiatric Disabilities</vt:lpstr>
      <vt:lpstr>Multiple Chemical Sensitivity (MCS) and Respiratory Disabilities</vt:lpstr>
      <vt:lpstr>Epilepsy</vt:lpstr>
      <vt:lpstr>Service Animals</vt:lpstr>
      <vt:lpstr>5 Key Take-Aways</vt:lpstr>
      <vt:lpstr>PowerPoint Presentation</vt:lpstr>
      <vt:lpstr>Contact Information</vt:lpstr>
    </vt:vector>
  </TitlesOfParts>
  <Company>U.S. Department of Labor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Disability Etiquette, Inclusion, and Hiring</dc:title>
  <dc:creator>Damiani, Mario - ODEP</dc:creator>
  <cp:lastModifiedBy>NOSTEMP</cp:lastModifiedBy>
  <cp:revision>61</cp:revision>
  <dcterms:created xsi:type="dcterms:W3CDTF">2013-08-22T14:37:45Z</dcterms:created>
  <dcterms:modified xsi:type="dcterms:W3CDTF">2013-08-29T19:15:59Z</dcterms:modified>
</cp:coreProperties>
</file>