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323" r:id="rId3"/>
    <p:sldId id="280" r:id="rId4"/>
    <p:sldId id="332" r:id="rId5"/>
    <p:sldId id="279" r:id="rId6"/>
    <p:sldId id="258" r:id="rId7"/>
    <p:sldId id="328" r:id="rId8"/>
    <p:sldId id="260" r:id="rId9"/>
    <p:sldId id="262" r:id="rId10"/>
    <p:sldId id="261" r:id="rId11"/>
    <p:sldId id="285" r:id="rId12"/>
    <p:sldId id="287" r:id="rId13"/>
    <p:sldId id="263" r:id="rId14"/>
    <p:sldId id="296" r:id="rId15"/>
    <p:sldId id="303" r:id="rId16"/>
    <p:sldId id="277" r:id="rId17"/>
    <p:sldId id="293" r:id="rId18"/>
    <p:sldId id="269" r:id="rId19"/>
    <p:sldId id="274" r:id="rId20"/>
    <p:sldId id="268" r:id="rId21"/>
    <p:sldId id="326" r:id="rId22"/>
    <p:sldId id="325" r:id="rId23"/>
    <p:sldId id="271" r:id="rId24"/>
    <p:sldId id="329" r:id="rId25"/>
    <p:sldId id="272" r:id="rId26"/>
    <p:sldId id="273" r:id="rId27"/>
    <p:sldId id="295" r:id="rId28"/>
    <p:sldId id="275" r:id="rId29"/>
    <p:sldId id="317" r:id="rId30"/>
    <p:sldId id="309" r:id="rId31"/>
    <p:sldId id="308" r:id="rId32"/>
    <p:sldId id="276" r:id="rId33"/>
    <p:sldId id="320" r:id="rId34"/>
    <p:sldId id="348" r:id="rId35"/>
    <p:sldId id="311" r:id="rId36"/>
    <p:sldId id="282"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a:srgbClr val="17375E"/>
    <a:srgbClr val="DFE9F3"/>
    <a:srgbClr val="9C9C9C"/>
    <a:srgbClr val="455569"/>
    <a:srgbClr val="2C4B6F"/>
    <a:srgbClr val="556F8D"/>
    <a:srgbClr val="E5EEF6"/>
    <a:srgbClr val="990708"/>
    <a:srgbClr val="9B11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182" autoAdjust="0"/>
  </p:normalViewPr>
  <p:slideViewPr>
    <p:cSldViewPr snapToGrid="0">
      <p:cViewPr varScale="1">
        <p:scale>
          <a:sx n="84" d="100"/>
          <a:sy n="84" d="100"/>
        </p:scale>
        <p:origin x="810" y="84"/>
      </p:cViewPr>
      <p:guideLst/>
    </p:cSldViewPr>
  </p:slideViewPr>
  <p:notesTextViewPr>
    <p:cViewPr>
      <p:scale>
        <a:sx n="3" d="2"/>
        <a:sy n="3" d="2"/>
      </p:scale>
      <p:origin x="0" y="0"/>
    </p:cViewPr>
  </p:notesTextViewPr>
  <p:sorterViewPr>
    <p:cViewPr varScale="1">
      <p:scale>
        <a:sx n="1" d="1"/>
        <a:sy n="1" d="1"/>
      </p:scale>
      <p:origin x="0" y="-39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2949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p:txBody>
      </p:sp>
    </p:spTree>
    <p:extLst>
      <p:ext uri="{BB962C8B-B14F-4D97-AF65-F5344CB8AC3E}">
        <p14:creationId xmlns:p14="http://schemas.microsoft.com/office/powerpoint/2010/main" val="3222701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108758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p:txBody>
      </p:sp>
    </p:spTree>
    <p:extLst>
      <p:ext uri="{BB962C8B-B14F-4D97-AF65-F5344CB8AC3E}">
        <p14:creationId xmlns:p14="http://schemas.microsoft.com/office/powerpoint/2010/main" val="368594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41645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4134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NSRS</a:t>
            </a:r>
            <a:r>
              <a:rPr lang="en-US" baseline="0" dirty="0"/>
              <a:t> Modernization Naming Conventions https://geodesy.noaa.gov/datums/newdatums/naming-convention.shtml</a:t>
            </a:r>
            <a:endParaRPr lang="en-US" dirty="0"/>
          </a:p>
        </p:txBody>
      </p:sp>
    </p:spTree>
    <p:extLst>
      <p:ext uri="{BB962C8B-B14F-4D97-AF65-F5344CB8AC3E}">
        <p14:creationId xmlns:p14="http://schemas.microsoft.com/office/powerpoint/2010/main" val="418225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p:txBody>
      </p:sp>
    </p:spTree>
    <p:extLst>
      <p:ext uri="{BB962C8B-B14F-4D97-AF65-F5344CB8AC3E}">
        <p14:creationId xmlns:p14="http://schemas.microsoft.com/office/powerpoint/2010/main" val="3855738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352932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2290461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a:t>
            </a:r>
            <a:r>
              <a:rPr lang="en-US" baseline="0" dirty="0"/>
              <a:t> </a:t>
            </a:r>
            <a:r>
              <a:rPr lang="en-US" baseline="0" dirty="0" err="1"/>
              <a:t>Datums</a:t>
            </a:r>
            <a:r>
              <a:rPr lang="en-US" baseline="0" dirty="0"/>
              <a:t>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Tree>
    <p:extLst>
      <p:ext uri="{BB962C8B-B14F-4D97-AF65-F5344CB8AC3E}">
        <p14:creationId xmlns:p14="http://schemas.microsoft.com/office/powerpoint/2010/main" val="91984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p:txBody>
      </p:sp>
    </p:spTree>
    <p:extLst>
      <p:ext uri="{BB962C8B-B14F-4D97-AF65-F5344CB8AC3E}">
        <p14:creationId xmlns:p14="http://schemas.microsoft.com/office/powerpoint/2010/main" val="228203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3292250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p:txBody>
      </p:sp>
    </p:spTree>
    <p:extLst>
      <p:ext uri="{BB962C8B-B14F-4D97-AF65-F5344CB8AC3E}">
        <p14:creationId xmlns:p14="http://schemas.microsoft.com/office/powerpoint/2010/main" val="65996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r>
              <a:rPr lang="en-US" dirty="0"/>
              <a:t>Hudson Bay Uplift article</a:t>
            </a:r>
          </a:p>
          <a:p>
            <a:r>
              <a:rPr lang="en-US" dirty="0"/>
              <a:t>https://www.researchgate.net/figure/Contour-map-of-observed-CBN-vertical-rates-Preliminary-results-from-the-combination-of_fig3_286867540</a:t>
            </a:r>
          </a:p>
          <a:p>
            <a:endParaRPr lang="en-US" dirty="0"/>
          </a:p>
          <a:p>
            <a:r>
              <a:rPr lang="en-US" dirty="0"/>
              <a:t>GIA</a:t>
            </a:r>
          </a:p>
          <a:p>
            <a:endParaRPr lang="en-US" dirty="0"/>
          </a:p>
        </p:txBody>
      </p:sp>
    </p:spTree>
    <p:extLst>
      <p:ext uri="{BB962C8B-B14F-4D97-AF65-F5344CB8AC3E}">
        <p14:creationId xmlns:p14="http://schemas.microsoft.com/office/powerpoint/2010/main" val="348619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a:p>
            <a:r>
              <a:rPr lang="en-US" dirty="0"/>
              <a:t>GIA</a:t>
            </a:r>
          </a:p>
          <a:p>
            <a:endParaRPr lang="en-US" dirty="0"/>
          </a:p>
        </p:txBody>
      </p:sp>
    </p:spTree>
    <p:extLst>
      <p:ext uri="{BB962C8B-B14F-4D97-AF65-F5344CB8AC3E}">
        <p14:creationId xmlns:p14="http://schemas.microsoft.com/office/powerpoint/2010/main" val="2280824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GPS on Bench Marks Web Map</a:t>
            </a:r>
            <a:r>
              <a:rPr lang="en-US" baseline="0" dirty="0"/>
              <a:t> (2018)</a:t>
            </a:r>
          </a:p>
          <a:p>
            <a:r>
              <a:rPr lang="en-US" dirty="0"/>
              <a:t>https://geodesy.noaa.gov/GPSonBM/webmap/</a:t>
            </a:r>
          </a:p>
          <a:p>
            <a:endParaRPr lang="en-US" dirty="0"/>
          </a:p>
          <a:p>
            <a:endParaRPr lang="en-US" dirty="0"/>
          </a:p>
        </p:txBody>
      </p:sp>
    </p:spTree>
    <p:extLst>
      <p:ext uri="{BB962C8B-B14F-4D97-AF65-F5344CB8AC3E}">
        <p14:creationId xmlns:p14="http://schemas.microsoft.com/office/powerpoint/2010/main" val="2154095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565062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797610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054472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State Plane Coordinate System</a:t>
            </a:r>
          </a:p>
          <a:p>
            <a:r>
              <a:rPr lang="en-US" dirty="0"/>
              <a:t>https://geodesy.noaa.gov/SPCS/index.shtml</a:t>
            </a:r>
          </a:p>
          <a:p>
            <a:endParaRPr lang="en-US" dirty="0"/>
          </a:p>
          <a:p>
            <a:r>
              <a:rPr lang="en-US" dirty="0"/>
              <a:t>2022 Policy Changes</a:t>
            </a:r>
          </a:p>
          <a:p>
            <a:r>
              <a:rPr lang="en-US" dirty="0"/>
              <a:t>https://geodesy.noaa.gov/SPCS/draft-policy.shtml</a:t>
            </a:r>
          </a:p>
        </p:txBody>
      </p:sp>
    </p:spTree>
    <p:extLst>
      <p:ext uri="{BB962C8B-B14F-4D97-AF65-F5344CB8AC3E}">
        <p14:creationId xmlns:p14="http://schemas.microsoft.com/office/powerpoint/2010/main" val="3202800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2830559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868917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137268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Links on</a:t>
            </a:r>
            <a:r>
              <a:rPr lang="en-US" baseline="0" dirty="0"/>
              <a:t> the slide.</a:t>
            </a:r>
            <a:endParaRPr lang="en-US" dirty="0"/>
          </a:p>
        </p:txBody>
      </p:sp>
    </p:spTree>
    <p:extLst>
      <p:ext uri="{BB962C8B-B14F-4D97-AF65-F5344CB8AC3E}">
        <p14:creationId xmlns:p14="http://schemas.microsoft.com/office/powerpoint/2010/main" val="100731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p:txBody>
      </p:sp>
    </p:spTree>
    <p:extLst>
      <p:ext uri="{BB962C8B-B14F-4D97-AF65-F5344CB8AC3E}">
        <p14:creationId xmlns:p14="http://schemas.microsoft.com/office/powerpoint/2010/main" val="187312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p:txBody>
      </p:sp>
    </p:spTree>
    <p:extLst>
      <p:ext uri="{BB962C8B-B14F-4D97-AF65-F5344CB8AC3E}">
        <p14:creationId xmlns:p14="http://schemas.microsoft.com/office/powerpoint/2010/main" val="1199422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a:t>
            </a:r>
            <a:r>
              <a:rPr lang="en-US" baseline="0" dirty="0"/>
              <a:t> 1807 Thomas Jefferson created the Survey of the Coast.  Ferdinand Hassler was later appointed the first superintendent and completed the first survey of New York Harbor.  Commerce from shipping has always been important and for safe shipping you need to know the bathymetry of the harbors.  To understand the bathymetry accurately requires you to know where the land is and the bathymetry relative to these points on land which is where geodesy comes in.  This is the reason why in 1878 the name was changed to the U.S. Coast and Geodetic Survey and remained in the name until it was combined with other agencies to form the National Oceanic and Atmospheric Administration.</a:t>
            </a:r>
            <a:endParaRPr lang="en-US" dirty="0"/>
          </a:p>
        </p:txBody>
      </p:sp>
    </p:spTree>
    <p:extLst>
      <p:ext uri="{BB962C8B-B14F-4D97-AF65-F5344CB8AC3E}">
        <p14:creationId xmlns:p14="http://schemas.microsoft.com/office/powerpoint/2010/main" val="251639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a:t>
            </a:r>
            <a:r>
              <a:rPr lang="en-US" baseline="0" dirty="0" err="1"/>
              <a:t>orthometric</a:t>
            </a:r>
            <a:r>
              <a:rPr lang="en-US" baseline="0" dirty="0"/>
              <a:t>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p:txBody>
      </p:sp>
    </p:spTree>
    <p:extLst>
      <p:ext uri="{BB962C8B-B14F-4D97-AF65-F5344CB8AC3E}">
        <p14:creationId xmlns:p14="http://schemas.microsoft.com/office/powerpoint/2010/main" val="2568463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a datum? https://oceanservice.noaa.gov/facts/datum.html</a:t>
            </a:r>
          </a:p>
          <a:p>
            <a:r>
              <a:rPr lang="en-US" dirty="0" err="1"/>
              <a:t>Datums</a:t>
            </a:r>
            <a:r>
              <a:rPr lang="en-US" baseline="0" dirty="0"/>
              <a:t> Overview https://geodesy.noaa.gov/datums/</a:t>
            </a:r>
          </a:p>
          <a:p>
            <a:r>
              <a:rPr lang="en-US" baseline="0" dirty="0"/>
              <a:t>New </a:t>
            </a:r>
            <a:r>
              <a:rPr lang="en-US" baseline="0" dirty="0" err="1"/>
              <a:t>Datums</a:t>
            </a:r>
            <a:r>
              <a:rPr lang="en-US" baseline="0" dirty="0"/>
              <a:t> https://geodesy.noaa.gov/datums/newdatums/</a:t>
            </a:r>
          </a:p>
          <a:p>
            <a:r>
              <a:rPr lang="en-US" baseline="0" dirty="0"/>
              <a:t>Horizontal and Geometric </a:t>
            </a:r>
            <a:r>
              <a:rPr lang="en-US" baseline="0" dirty="0" err="1"/>
              <a:t>Datums</a:t>
            </a:r>
            <a:r>
              <a:rPr lang="en-US" baseline="0" dirty="0"/>
              <a:t> https://geodesy.noaa.gov/datums/horizontal/</a:t>
            </a:r>
          </a:p>
          <a:p>
            <a:r>
              <a:rPr lang="en-US" baseline="0" dirty="0"/>
              <a:t>Vertical </a:t>
            </a:r>
            <a:r>
              <a:rPr lang="en-US" baseline="0" dirty="0" err="1"/>
              <a:t>Datums</a:t>
            </a:r>
            <a:r>
              <a:rPr lang="en-US" baseline="0" dirty="0"/>
              <a:t> https://geodesy.noaa.gov/datums/vertical/</a:t>
            </a:r>
          </a:p>
          <a:p>
            <a:endParaRPr lang="en-US" dirty="0"/>
          </a:p>
          <a:p>
            <a:r>
              <a:rPr lang="en-US" dirty="0"/>
              <a:t>A Datum or reference frame is in essence</a:t>
            </a:r>
            <a:r>
              <a:rPr lang="en-US" baseline="0" dirty="0"/>
              <a:t> a reference surface or framework to reference your data to for consistency.</a:t>
            </a:r>
          </a:p>
          <a:p>
            <a:endParaRPr lang="en-US" baseline="0" dirty="0"/>
          </a:p>
          <a:p>
            <a:r>
              <a:rPr lang="en-US" baseline="0" dirty="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a:p>
          <a:p>
            <a:r>
              <a:rPr lang="en-US" baseline="0" dirty="0"/>
              <a:t>The second image (when animating) shows why you should not try to compare values when using two different reference surfaces.</a:t>
            </a:r>
          </a:p>
          <a:p>
            <a:endParaRPr lang="en-US" dirty="0"/>
          </a:p>
        </p:txBody>
      </p:sp>
    </p:spTree>
    <p:extLst>
      <p:ext uri="{BB962C8B-B14F-4D97-AF65-F5344CB8AC3E}">
        <p14:creationId xmlns:p14="http://schemas.microsoft.com/office/powerpoint/2010/main" val="3128881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err="1">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is curved by matter, and that free-falling objects are moving along locally straight paths in curved </a:t>
            </a:r>
            <a:r>
              <a:rPr lang="en-US" sz="1200" b="0" i="0" u="none" strike="noStrike" dirty="0" err="1">
                <a:effectLst/>
                <a:latin typeface="+mj-lt"/>
                <a:ea typeface="+mj-ea"/>
                <a:cs typeface="+mj-cs"/>
                <a:sym typeface="Calibri"/>
              </a:rPr>
              <a:t>spacetime</a:t>
            </a:r>
            <a:r>
              <a:rPr lang="en-US" sz="1200" b="0" i="0" u="none" strike="noStrike" dirty="0">
                <a:effectLst/>
                <a:latin typeface="+mj-lt"/>
                <a:ea typeface="+mj-ea"/>
                <a:cs typeface="+mj-cs"/>
                <a:sym typeface="Calibri"/>
              </a:rPr>
              <a:t>.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p:txBody>
      </p:sp>
    </p:spTree>
    <p:extLst>
      <p:ext uri="{BB962C8B-B14F-4D97-AF65-F5344CB8AC3E}">
        <p14:creationId xmlns:p14="http://schemas.microsoft.com/office/powerpoint/2010/main" val="2483050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1597819"/>
            <a:ext cx="7772400" cy="1102520"/>
          </a:xfrm>
          <a:prstGeom prst="rect">
            <a:avLst/>
          </a:prstGeom>
        </p:spPr>
        <p:txBody>
          <a:bodyPr/>
          <a:lstStyle/>
          <a:p>
            <a:r>
              <a:t>Title Text</a:t>
            </a:r>
          </a:p>
        </p:txBody>
      </p:sp>
      <p:sp>
        <p:nvSpPr>
          <p:cNvPr id="12" name="Body Level One…"/>
          <p:cNvSpPr txBox="1">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629400" y="205978"/>
            <a:ext cx="2057400" cy="4388646"/>
          </a:xfrm>
          <a:prstGeom prst="rect">
            <a:avLst/>
          </a:prstGeom>
        </p:spPr>
        <p:txBody>
          <a:bodyPr/>
          <a:lstStyle/>
          <a:p>
            <a:r>
              <a:t>Title Text</a:t>
            </a:r>
          </a:p>
        </p:txBody>
      </p:sp>
      <p:sp>
        <p:nvSpPr>
          <p:cNvPr id="102" name="Body Level One…"/>
          <p:cNvSpPr txBox="1">
            <a:spLocks noGrp="1"/>
          </p:cNvSpPr>
          <p:nvPr>
            <p:ph type="body" idx="1"/>
          </p:nvPr>
        </p:nvSpPr>
        <p:spPr>
          <a:xfrm>
            <a:off x="457200" y="205978"/>
            <a:ext cx="6019800" cy="438864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3305176"/>
            <a:ext cx="7772401" cy="1021557"/>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180034"/>
            <a:ext cx="7772401" cy="1125141"/>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200150"/>
            <a:ext cx="4038600" cy="339447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45026" y="1151334"/>
            <a:ext cx="4041776" cy="47982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1" y="204786"/>
            <a:ext cx="3008314" cy="871539"/>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04788"/>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457200" y="1076326"/>
            <a:ext cx="3008315" cy="3518297"/>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3600450"/>
            <a:ext cx="5486401" cy="425054"/>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4025503"/>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2818" y="4769564"/>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hdr="0" ftr="0" dt="0"/>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gif"/><Relationship Id="rId4" Type="http://schemas.openxmlformats.org/officeDocument/2006/relationships/image" Target="../media/image29.gi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0.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1.jp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3.jpe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30.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1.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99dc0ccc01f6449aa41a84fc57fe4171"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6eee2eaa804842b385c9298160cc6e70"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s://geodesy.noaa.gov/library/pdfs/NOAA_SP_NOS_NGS_0013_v01_2018-03-06.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geodesy.noaa.gov/PUBS_LIB/NOAA_TR_NOS_NGS_0067.pdf" TargetMode="External"/><Relationship Id="rId5" Type="http://schemas.openxmlformats.org/officeDocument/2006/relationships/hyperlink" Target="https://geodesy.noaa.gov/library/pdfs/NOAA_TR_NOS_NGS_0064.pdf" TargetMode="External"/><Relationship Id="rId4" Type="http://schemas.openxmlformats.org/officeDocument/2006/relationships/hyperlink" Target="https://geodesy.noaa.gov/library/pdfs/NOAA_TR_NOS_NGS_0062.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12" name="Title 1"/>
          <p:cNvSpPr txBox="1">
            <a:spLocks noGrp="1"/>
          </p:cNvSpPr>
          <p:nvPr>
            <p:ph type="title"/>
          </p:nvPr>
        </p:nvSpPr>
        <p:spPr>
          <a:xfrm>
            <a:off x="1485900" y="1907249"/>
            <a:ext cx="7658100" cy="1081277"/>
          </a:xfrm>
          <a:prstGeom prst="rect">
            <a:avLst/>
          </a:prstGeom>
        </p:spPr>
        <p:txBody>
          <a:bodyPr>
            <a:normAutofit fontScale="90000"/>
          </a:bodyPr>
          <a:lstStyle/>
          <a:p>
            <a:pPr defTabSz="438911">
              <a:defRPr sz="3455">
                <a:solidFill>
                  <a:srgbClr val="17375E"/>
                </a:solidFill>
                <a:latin typeface="Times New Roman"/>
                <a:ea typeface="Times New Roman"/>
                <a:cs typeface="Times New Roman"/>
                <a:sym typeface="Times New Roman"/>
              </a:defRPr>
            </a:pPr>
            <a:r>
              <a:rPr dirty="0">
                <a:solidFill>
                  <a:srgbClr val="002E97"/>
                </a:solidFill>
              </a:rPr>
              <a:t>National Spatial Reference System</a:t>
            </a:r>
            <a:r>
              <a:rPr lang="en-US" dirty="0">
                <a:solidFill>
                  <a:srgbClr val="002E97"/>
                </a:solidFill>
              </a:rPr>
              <a:t> (NSRS)</a:t>
            </a:r>
            <a:br>
              <a:rPr lang="en-US" dirty="0">
                <a:solidFill>
                  <a:srgbClr val="002E97"/>
                </a:solidFill>
              </a:rPr>
            </a:br>
            <a:r>
              <a:rPr lang="en-US" dirty="0">
                <a:solidFill>
                  <a:srgbClr val="002E97"/>
                </a:solidFill>
              </a:rPr>
              <a:t>Modernization</a:t>
            </a:r>
            <a:endParaRPr dirty="0">
              <a:solidFill>
                <a:srgbClr val="002E97"/>
              </a:solidFill>
            </a:endParaRPr>
          </a:p>
        </p:txBody>
      </p:sp>
      <p:sp>
        <p:nvSpPr>
          <p:cNvPr id="113" name="Content Placeholder 2"/>
          <p:cNvSpPr txBox="1">
            <a:spLocks noGrp="1"/>
          </p:cNvSpPr>
          <p:nvPr>
            <p:ph type="body" sz="quarter" idx="1"/>
          </p:nvPr>
        </p:nvSpPr>
        <p:spPr>
          <a:xfrm>
            <a:off x="1485900" y="3677839"/>
            <a:ext cx="7658100" cy="723079"/>
          </a:xfrm>
          <a:prstGeom prst="rect">
            <a:avLst/>
          </a:prstGeom>
        </p:spPr>
        <p:txBody>
          <a:bodyPr>
            <a:normAutofit/>
          </a:bodyPr>
          <a:lstStyle/>
          <a:p>
            <a:pPr algn="ctr">
              <a:buSzTx/>
              <a:buNone/>
              <a:defRPr b="1">
                <a:solidFill>
                  <a:srgbClr val="17375E"/>
                </a:solidFill>
                <a:latin typeface="Times New Roman"/>
                <a:ea typeface="Times New Roman"/>
                <a:cs typeface="Times New Roman"/>
                <a:sym typeface="Times New Roman"/>
              </a:defRPr>
            </a:pPr>
            <a:r>
              <a:rPr lang="en-US" sz="2800" b="0" dirty="0">
                <a:solidFill>
                  <a:srgbClr val="002E97"/>
                </a:solidFill>
              </a:rPr>
              <a:t>2022 NSGIC Midyear Meeting</a:t>
            </a:r>
            <a:endParaRPr sz="2800" b="0" dirty="0">
              <a:solidFill>
                <a:srgbClr val="002E97"/>
              </a:solidFill>
            </a:endParaRPr>
          </a:p>
        </p:txBody>
      </p:sp>
      <p:sp>
        <p:nvSpPr>
          <p:cNvPr id="115" name="TextBox 4"/>
          <p:cNvSpPr txBox="1"/>
          <p:nvPr/>
        </p:nvSpPr>
        <p:spPr>
          <a:xfrm>
            <a:off x="192003" y="4390649"/>
            <a:ext cx="215218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sp>
        <p:nvSpPr>
          <p:cNvPr id="2" name="Slide Number Placeholder 1"/>
          <p:cNvSpPr>
            <a:spLocks noGrp="1"/>
          </p:cNvSpPr>
          <p:nvPr>
            <p:ph type="sldNum" sz="quarter" idx="2"/>
          </p:nvPr>
        </p:nvSpPr>
        <p:spPr/>
        <p:txBody>
          <a:bodyPr/>
          <a:lstStyle/>
          <a:p>
            <a:fld id="{86CB4B4D-7CA3-9044-876B-883B54F8677D}" type="slidenum">
              <a:rPr lang="en-US" smtClean="0"/>
              <a:t>1</a:t>
            </a:fld>
            <a:endParaRPr lang="en-US"/>
          </a:p>
        </p:txBody>
      </p:sp>
      <p:sp>
        <p:nvSpPr>
          <p:cNvPr id="6" name="TextBox 4"/>
          <p:cNvSpPr txBox="1"/>
          <p:nvPr/>
        </p:nvSpPr>
        <p:spPr>
          <a:xfrm>
            <a:off x="6895287" y="4346307"/>
            <a:ext cx="1791514"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lang="en-US" dirty="0">
                <a:solidFill>
                  <a:srgbClr val="002E97"/>
                </a:solidFill>
              </a:rPr>
              <a:t>February 15, 2022</a:t>
            </a:r>
            <a:endParaRPr dirty="0">
              <a:solidFill>
                <a:srgbClr val="002E97"/>
              </a:solidFill>
            </a:endParaRPr>
          </a:p>
        </p:txBody>
      </p:sp>
      <p:pic>
        <p:nvPicPr>
          <p:cNvPr id="7" name="Picture 6">
            <a:extLst>
              <a:ext uri="{FF2B5EF4-FFF2-40B4-BE49-F238E27FC236}">
                <a16:creationId xmlns:a16="http://schemas.microsoft.com/office/drawing/2014/main" id="{990C4EB3-D3EC-49BB-BA68-F34DC882B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153" y="2571750"/>
            <a:ext cx="1451910" cy="1774557"/>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30687" y="417214"/>
            <a:ext cx="7372531" cy="769441"/>
          </a:xfrm>
          <a:prstGeom prst="rect">
            <a:avLst/>
          </a:prstGeom>
          <a:noFill/>
        </p:spPr>
        <p:txBody>
          <a:bodyPr wrap="none" rtlCol="0">
            <a:spAutoFit/>
          </a:bodyPr>
          <a:lstStyle/>
          <a:p>
            <a:r>
              <a:rPr lang="en-US" sz="4400" dirty="0" err="1">
                <a:solidFill>
                  <a:srgbClr val="002E97"/>
                </a:solidFill>
                <a:latin typeface="Times New Roman" panose="02020603050405020304" pitchFamily="18" charset="0"/>
                <a:cs typeface="Times New Roman" panose="02020603050405020304" pitchFamily="18" charset="0"/>
              </a:rPr>
              <a:t>Datums</a:t>
            </a:r>
            <a:r>
              <a:rPr lang="en-US" sz="4400" dirty="0">
                <a:solidFill>
                  <a:srgbClr val="002E97"/>
                </a:solidFill>
                <a:latin typeface="Times New Roman" panose="02020603050405020304" pitchFamily="18" charset="0"/>
                <a:cs typeface="Times New Roman" panose="02020603050405020304" pitchFamily="18" charset="0"/>
              </a:rPr>
              <a:t> and Reference Frames</a:t>
            </a:r>
          </a:p>
        </p:txBody>
      </p:sp>
      <p:sp>
        <p:nvSpPr>
          <p:cNvPr id="21" name="TextBox 20"/>
          <p:cNvSpPr txBox="1"/>
          <p:nvPr/>
        </p:nvSpPr>
        <p:spPr>
          <a:xfrm>
            <a:off x="4264836" y="4172803"/>
            <a:ext cx="4940963" cy="830997"/>
          </a:xfrm>
          <a:prstGeom prst="rect">
            <a:avLst/>
          </a:prstGeom>
          <a:noFill/>
        </p:spPr>
        <p:txBody>
          <a:bodyPr wrap="square" rtlCol="0">
            <a:spAutoFit/>
          </a:bodyPr>
          <a:lstStyle/>
          <a:p>
            <a:r>
              <a:rPr lang="en-US" sz="2400" dirty="0">
                <a:solidFill>
                  <a:srgbClr val="002E97"/>
                </a:solidFill>
                <a:latin typeface="Times New Roman" panose="02020603050405020304" pitchFamily="18" charset="0"/>
                <a:cs typeface="Times New Roman" panose="02020603050405020304" pitchFamily="18" charset="0"/>
              </a:rPr>
              <a:t>A reference surface or framework to reference your data to for consistency</a:t>
            </a:r>
          </a:p>
        </p:txBody>
      </p:sp>
      <p:grpSp>
        <p:nvGrpSpPr>
          <p:cNvPr id="3" name="Group 2"/>
          <p:cNvGrpSpPr/>
          <p:nvPr/>
        </p:nvGrpSpPr>
        <p:grpSpPr>
          <a:xfrm>
            <a:off x="44321" y="1391873"/>
            <a:ext cx="4451851" cy="3136462"/>
            <a:chOff x="44321" y="1391873"/>
            <a:chExt cx="4451851" cy="3136462"/>
          </a:xfrm>
        </p:grpSpPr>
        <p:pic>
          <p:nvPicPr>
            <p:cNvPr id="23" name="Picture 22"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1"/>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25" name="TextBox 6"/>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26" name="TextBox 7"/>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27" name="TextBox 8"/>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28" name="TextBox 27"/>
          <p:cNvSpPr txBox="1"/>
          <p:nvPr/>
        </p:nvSpPr>
        <p:spPr>
          <a:xfrm>
            <a:off x="999994" y="4266726"/>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a:ln>
                  <a:noFill/>
                </a:ln>
                <a:solidFill>
                  <a:srgbClr val="002E97"/>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nvGrpSpPr>
          <p:cNvPr id="39" name="Group 38"/>
          <p:cNvGrpSpPr/>
          <p:nvPr/>
        </p:nvGrpSpPr>
        <p:grpSpPr>
          <a:xfrm>
            <a:off x="5133193" y="1116460"/>
            <a:ext cx="3397577" cy="3168533"/>
            <a:chOff x="5133193" y="1256160"/>
            <a:chExt cx="3397577" cy="3168533"/>
          </a:xfrm>
        </p:grpSpPr>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41" name="Straight Connector 40"/>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43" name="Straight Connector 4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TextBox 43"/>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45" name="TextBox 44"/>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46" name="TextBox 45"/>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
        <p:nvSpPr>
          <p:cNvPr id="2" name="Slide Number Placeholder 1"/>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383465" y="397910"/>
            <a:ext cx="5420713"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G</a:t>
            </a:r>
            <a:r>
              <a:rPr lang="en-US" dirty="0">
                <a:solidFill>
                  <a:srgbClr val="002E97"/>
                </a:solidFill>
              </a:rPr>
              <a:t>ravit</a:t>
            </a:r>
            <a:r>
              <a:rPr dirty="0">
                <a:solidFill>
                  <a:srgbClr val="002E97"/>
                </a:solidFill>
              </a:rPr>
              <a:t>y</a:t>
            </a:r>
            <a:r>
              <a:rPr lang="en-US" dirty="0">
                <a:solidFill>
                  <a:srgbClr val="002E97"/>
                </a:solidFill>
              </a:rPr>
              <a:t> is Fundamental</a:t>
            </a:r>
            <a:endParaRPr dirty="0">
              <a:solidFill>
                <a:srgbClr val="002E97"/>
              </a:solidFill>
            </a:endParaRPr>
          </a:p>
        </p:txBody>
      </p:sp>
      <p:grpSp>
        <p:nvGrpSpPr>
          <p:cNvPr id="7" name="Group 6"/>
          <p:cNvGrpSpPr/>
          <p:nvPr/>
        </p:nvGrpSpPr>
        <p:grpSpPr>
          <a:xfrm>
            <a:off x="397622" y="1071658"/>
            <a:ext cx="4782187" cy="4117492"/>
            <a:chOff x="397622" y="1071658"/>
            <a:chExt cx="4782187" cy="4117492"/>
          </a:xfrm>
        </p:grpSpPr>
        <p:sp>
          <p:nvSpPr>
            <p:cNvPr id="2" name="TextBox 1"/>
            <p:cNvSpPr txBox="1"/>
            <p:nvPr/>
          </p:nvSpPr>
          <p:spPr>
            <a:xfrm>
              <a:off x="397622" y="1071658"/>
              <a:ext cx="3134831"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Aristotle (350BC)</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Al-</a:t>
              </a:r>
              <a:r>
                <a:rPr lang="en-US" sz="3200" dirty="0" err="1">
                  <a:solidFill>
                    <a:srgbClr val="002E97"/>
                  </a:solidFill>
                  <a:latin typeface="Times New Roman" panose="02020603050405020304" pitchFamily="18" charset="0"/>
                  <a:cs typeface="Times New Roman" panose="02020603050405020304" pitchFamily="18" charset="0"/>
                </a:rPr>
                <a:t>Khazini</a:t>
              </a:r>
              <a:r>
                <a:rPr lang="en-US" sz="3200" dirty="0">
                  <a:solidFill>
                    <a:srgbClr val="002E97"/>
                  </a:solidFill>
                  <a:latin typeface="Times New Roman" panose="02020603050405020304" pitchFamily="18" charset="0"/>
                  <a:cs typeface="Times New Roman" panose="02020603050405020304" pitchFamily="18" charset="0"/>
                </a:rPr>
                <a:t> (1121)</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Galileo (1590)</a:t>
              </a:r>
            </a:p>
            <a:p>
              <a:pPr marL="0" marR="0" indent="0" algn="l" defTabSz="457200" rtl="0" fontAlgn="auto" latinLnBrk="0" hangingPunct="0">
                <a:lnSpc>
                  <a:spcPct val="150000"/>
                </a:lnSpc>
                <a:spcBef>
                  <a:spcPts val="0"/>
                </a:spcBef>
                <a:spcAft>
                  <a:spcPts val="0"/>
                </a:spcAft>
                <a:buClrTx/>
                <a:buSzTx/>
                <a:buFontTx/>
                <a:buNone/>
                <a:tabLst/>
              </a:pPr>
              <a:r>
                <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Newton (1687)</a:t>
              </a:r>
            </a:p>
            <a:p>
              <a:pPr marL="0" marR="0" indent="0" algn="l" defTabSz="457200" rtl="0" fontAlgn="auto" latinLnBrk="0" hangingPunct="0">
                <a:lnSpc>
                  <a:spcPct val="150000"/>
                </a:lnSpc>
                <a:spcBef>
                  <a:spcPts val="0"/>
                </a:spcBef>
                <a:spcAft>
                  <a:spcPts val="0"/>
                </a:spcAft>
                <a:buClrTx/>
                <a:buSzTx/>
                <a:buFontTx/>
                <a:buNone/>
                <a:tabLst/>
              </a:pPr>
              <a:r>
                <a:rPr lang="en-US" sz="3200" dirty="0">
                  <a:solidFill>
                    <a:srgbClr val="002E97"/>
                  </a:solidFill>
                  <a:latin typeface="Times New Roman" panose="02020603050405020304" pitchFamily="18" charset="0"/>
                  <a:cs typeface="Times New Roman" panose="02020603050405020304" pitchFamily="18" charset="0"/>
                </a:rPr>
                <a:t>Einstein (1913)</a:t>
              </a:r>
              <a:endParaRPr kumimoji="0" lang="en-US" sz="32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5" name="TextBox 4"/>
            <p:cNvSpPr txBox="1"/>
            <p:nvPr/>
          </p:nvSpPr>
          <p:spPr>
            <a:xfrm>
              <a:off x="1007835" y="1403500"/>
              <a:ext cx="4171974" cy="37856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Objects fall proportional to mass</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Gravitational potential energy</a:t>
              </a: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Terminal velocity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Gravity inverse-square</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law</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l" defTabSz="457200" rtl="0" fontAlgn="auto" latinLnBrk="0" hangingPunct="0">
                <a:lnSpc>
                  <a:spcPct val="200000"/>
                </a:lnSpc>
                <a:spcBef>
                  <a:spcPts val="0"/>
                </a:spcBef>
                <a:spcAft>
                  <a:spcPts val="0"/>
                </a:spcAft>
                <a:buClrTx/>
                <a:buSzTx/>
                <a:buFontTx/>
                <a:buNone/>
                <a:tabLst/>
              </a:pPr>
              <a:r>
                <a:rPr lang="en-US" sz="2400" dirty="0">
                  <a:solidFill>
                    <a:srgbClr val="002E97"/>
                  </a:solidFill>
                  <a:latin typeface="Times New Roman" panose="02020603050405020304" pitchFamily="18" charset="0"/>
                  <a:cs typeface="Times New Roman" panose="02020603050405020304" pitchFamily="18" charset="0"/>
                </a:rPr>
                <a:t>Theory of general relativity</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
        <p:nvSpPr>
          <p:cNvPr id="4" name="Slide Number Placeholder 3"/>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231941302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0D55B5-FA7B-4E88-B9EC-859E91DEA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5591"/>
            <a:ext cx="9144000" cy="4023360"/>
          </a:xfrm>
          <a:prstGeom prst="rect">
            <a:avLst/>
          </a:prstGeom>
        </p:spPr>
      </p:pic>
      <p:sp>
        <p:nvSpPr>
          <p:cNvPr id="136" name="TextBox 1"/>
          <p:cNvSpPr txBox="1"/>
          <p:nvPr/>
        </p:nvSpPr>
        <p:spPr>
          <a:xfrm>
            <a:off x="908287" y="289143"/>
            <a:ext cx="439479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400" dirty="0">
                <a:solidFill>
                  <a:srgbClr val="002E97"/>
                </a:solidFill>
              </a:rPr>
              <a:t>Gravity for the Redefinition of the </a:t>
            </a:r>
          </a:p>
          <a:p>
            <a:pPr algn="ctr"/>
            <a:r>
              <a:rPr lang="en-US" sz="2400" dirty="0">
                <a:solidFill>
                  <a:srgbClr val="002E97"/>
                </a:solidFill>
              </a:rPr>
              <a:t>American Vertical Datum</a:t>
            </a:r>
            <a:endParaRPr sz="2400" dirty="0">
              <a:solidFill>
                <a:srgbClr val="002E97"/>
              </a:solidFill>
            </a:endParaRPr>
          </a:p>
        </p:txBody>
      </p:sp>
      <p:sp>
        <p:nvSpPr>
          <p:cNvPr id="8" name="TextBox 1"/>
          <p:cNvSpPr txBox="1"/>
          <p:nvPr/>
        </p:nvSpPr>
        <p:spPr>
          <a:xfrm>
            <a:off x="5614684" y="196095"/>
            <a:ext cx="228523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GRAV-D</a:t>
            </a:r>
            <a:endParaRPr dirty="0">
              <a:solidFill>
                <a:srgbClr val="002E97"/>
              </a:solidFill>
            </a:endParaRPr>
          </a:p>
        </p:txBody>
      </p:sp>
      <p:sp>
        <p:nvSpPr>
          <p:cNvPr id="3" name="Slide Number Placeholder 2"/>
          <p:cNvSpPr>
            <a:spLocks noGrp="1"/>
          </p:cNvSpPr>
          <p:nvPr>
            <p:ph type="sldNum" sz="quarter" idx="2"/>
          </p:nvPr>
        </p:nvSpPr>
        <p:spPr/>
        <p:txBody>
          <a:bodyPr/>
          <a:lstStyle/>
          <a:p>
            <a:fld id="{86CB4B4D-7CA3-9044-876B-883B54F8677D}" type="slidenum">
              <a:rPr lang="en-US" smtClean="0"/>
              <a:t>12</a:t>
            </a:fld>
            <a:endParaRPr lang="en-US"/>
          </a:p>
        </p:txBody>
      </p:sp>
      <p:sp>
        <p:nvSpPr>
          <p:cNvPr id="7" name="TextBox 1"/>
          <p:cNvSpPr txBox="1"/>
          <p:nvPr/>
        </p:nvSpPr>
        <p:spPr>
          <a:xfrm>
            <a:off x="5310114" y="765481"/>
            <a:ext cx="2894380"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pPr algn="ctr"/>
            <a:r>
              <a:rPr lang="en-US" sz="2000" dirty="0">
                <a:solidFill>
                  <a:srgbClr val="002E97"/>
                </a:solidFill>
              </a:rPr>
              <a:t>92% Complete (2/14/2022)</a:t>
            </a:r>
            <a:endParaRPr sz="2000" dirty="0">
              <a:solidFill>
                <a:srgbClr val="002E97"/>
              </a:solidFill>
            </a:endParaRPr>
          </a:p>
        </p:txBody>
      </p:sp>
    </p:spTree>
    <p:extLst>
      <p:ext uri="{BB962C8B-B14F-4D97-AF65-F5344CB8AC3E}">
        <p14:creationId xmlns:p14="http://schemas.microsoft.com/office/powerpoint/2010/main" val="101452009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1497333" y="482875"/>
            <a:ext cx="615649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Why Modernize the NSRS</a:t>
            </a:r>
          </a:p>
        </p:txBody>
      </p:sp>
      <p:sp>
        <p:nvSpPr>
          <p:cNvPr id="146" name="Rectangle 2"/>
          <p:cNvSpPr txBox="1"/>
          <p:nvPr/>
        </p:nvSpPr>
        <p:spPr>
          <a:xfrm>
            <a:off x="569069" y="1585867"/>
            <a:ext cx="8005863" cy="313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Current models built on old technology</a:t>
            </a:r>
            <a:endParaRPr lang="en-US" dirty="0">
              <a:solidFill>
                <a:srgbClr val="002E97"/>
              </a:solidFill>
            </a:endParaRPr>
          </a:p>
          <a:p>
            <a:pPr>
              <a:defRPr sz="3000">
                <a:solidFill>
                  <a:srgbClr val="17375E"/>
                </a:solidFill>
                <a:latin typeface="Arial"/>
                <a:ea typeface="Arial"/>
                <a:cs typeface="Arial"/>
                <a:sym typeface="Arial"/>
              </a:defRPr>
            </a:pPr>
            <a:endParaRPr lang="en-US" sz="800" dirty="0">
              <a:solidFill>
                <a:srgbClr val="002E97"/>
              </a:solidFill>
            </a:endParaRPr>
          </a:p>
          <a:p>
            <a:pPr>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NAD</a:t>
            </a:r>
            <a:r>
              <a:rPr lang="en-US" dirty="0">
                <a:solidFill>
                  <a:srgbClr val="002E97"/>
                </a:solidFill>
              </a:rPr>
              <a:t> </a:t>
            </a:r>
            <a:r>
              <a:rPr dirty="0">
                <a:solidFill>
                  <a:srgbClr val="002E97"/>
                </a:solidFill>
              </a:rPr>
              <a:t>83 not truly Geocentric</a:t>
            </a:r>
            <a:r>
              <a:rPr lang="en-US" dirty="0">
                <a:solidFill>
                  <a:srgbClr val="002E97"/>
                </a:solidFill>
              </a:rPr>
              <a:t> (~2.2m)</a:t>
            </a: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NAVD</a:t>
            </a:r>
            <a:r>
              <a:rPr lang="en-US" dirty="0">
                <a:solidFill>
                  <a:srgbClr val="002E97"/>
                </a:solidFill>
              </a:rPr>
              <a:t> </a:t>
            </a:r>
            <a:r>
              <a:rPr dirty="0">
                <a:solidFill>
                  <a:srgbClr val="002E97"/>
                </a:solidFill>
              </a:rPr>
              <a:t>88 relies on marks in the ground</a:t>
            </a:r>
          </a:p>
          <a:p>
            <a:pPr lvl="1">
              <a:defRPr sz="3000">
                <a:solidFill>
                  <a:srgbClr val="17375E"/>
                </a:solidFill>
                <a:latin typeface="Arial"/>
                <a:ea typeface="Arial"/>
                <a:cs typeface="Arial"/>
                <a:sym typeface="Arial"/>
              </a:defRPr>
            </a:pPr>
            <a:r>
              <a:rPr lang="en-US" dirty="0">
                <a:solidFill>
                  <a:srgbClr val="002E97"/>
                </a:solidFill>
              </a:rPr>
              <a:t>and is n</a:t>
            </a:r>
            <a:r>
              <a:rPr dirty="0">
                <a:solidFill>
                  <a:srgbClr val="002E97"/>
                </a:solidFill>
              </a:rPr>
              <a:t>ot easily maintained</a:t>
            </a:r>
            <a:endParaRPr lang="en-US" dirty="0">
              <a:solidFill>
                <a:srgbClr val="002E97"/>
              </a:solidFill>
            </a:endParaRPr>
          </a:p>
          <a:p>
            <a:pPr lvl="1">
              <a:defRPr sz="3000">
                <a:solidFill>
                  <a:srgbClr val="17375E"/>
                </a:solidFill>
                <a:latin typeface="Arial"/>
                <a:ea typeface="Arial"/>
                <a:cs typeface="Arial"/>
                <a:sym typeface="Arial"/>
              </a:defRPr>
            </a:pPr>
            <a:endParaRPr lang="en-US" sz="800" dirty="0">
              <a:solidFill>
                <a:srgbClr val="002E97"/>
              </a:solidFill>
            </a:endParaRPr>
          </a:p>
          <a:p>
            <a:pPr lvl="1">
              <a:defRPr sz="3000">
                <a:solidFill>
                  <a:srgbClr val="17375E"/>
                </a:solidFill>
                <a:latin typeface="Arial"/>
                <a:ea typeface="Arial"/>
                <a:cs typeface="Arial"/>
                <a:sym typeface="Arial"/>
              </a:defRPr>
            </a:pPr>
            <a:endParaRPr sz="800" dirty="0">
              <a:solidFill>
                <a:srgbClr val="002E97"/>
              </a:solidFill>
            </a:endParaRPr>
          </a:p>
          <a:p>
            <a:pPr lvl="1">
              <a:defRPr sz="3000">
                <a:solidFill>
                  <a:srgbClr val="17375E"/>
                </a:solidFill>
                <a:latin typeface="Arial"/>
                <a:ea typeface="Arial"/>
                <a:cs typeface="Arial"/>
                <a:sym typeface="Arial"/>
              </a:defRPr>
            </a:pPr>
            <a:r>
              <a:rPr dirty="0">
                <a:solidFill>
                  <a:srgbClr val="002E97"/>
                </a:solidFill>
              </a:rPr>
              <a:t>T</a:t>
            </a:r>
            <a:r>
              <a:rPr lang="en-US" dirty="0">
                <a:solidFill>
                  <a:srgbClr val="002E97"/>
                </a:solidFill>
              </a:rPr>
              <a:t>oday’s t</a:t>
            </a:r>
            <a:r>
              <a:rPr dirty="0">
                <a:solidFill>
                  <a:srgbClr val="002E97"/>
                </a:solidFill>
              </a:rPr>
              <a:t>echnology needs better </a:t>
            </a:r>
            <a:r>
              <a:rPr lang="en-US" dirty="0">
                <a:solidFill>
                  <a:srgbClr val="002E97"/>
                </a:solidFill>
              </a:rPr>
              <a:t>a</a:t>
            </a:r>
            <a:r>
              <a:rPr dirty="0">
                <a:solidFill>
                  <a:srgbClr val="002E97"/>
                </a:solidFill>
              </a:rPr>
              <a:t>ccuracy</a:t>
            </a:r>
          </a:p>
        </p:txBody>
      </p:sp>
      <p:sp>
        <p:nvSpPr>
          <p:cNvPr id="2" name="Slide Number Placeholder 1"/>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5" name="TextBox 1"/>
          <p:cNvSpPr txBox="1"/>
          <p:nvPr/>
        </p:nvSpPr>
        <p:spPr>
          <a:xfrm>
            <a:off x="315805" y="493149"/>
            <a:ext cx="833497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Main Benefits of</a:t>
            </a:r>
            <a:r>
              <a:rPr dirty="0">
                <a:solidFill>
                  <a:srgbClr val="002E97"/>
                </a:solidFill>
              </a:rPr>
              <a:t> Modernize</a:t>
            </a:r>
            <a:r>
              <a:rPr lang="en-US" dirty="0">
                <a:solidFill>
                  <a:srgbClr val="002E97"/>
                </a:solidFill>
              </a:rPr>
              <a:t>d N</a:t>
            </a:r>
            <a:r>
              <a:rPr dirty="0">
                <a:solidFill>
                  <a:srgbClr val="002E97"/>
                </a:solidFill>
              </a:rPr>
              <a:t>SRS</a:t>
            </a:r>
          </a:p>
        </p:txBody>
      </p:sp>
      <p:sp>
        <p:nvSpPr>
          <p:cNvPr id="146" name="Rectangle 2"/>
          <p:cNvSpPr txBox="1"/>
          <p:nvPr/>
        </p:nvSpPr>
        <p:spPr>
          <a:xfrm>
            <a:off x="226031" y="1585867"/>
            <a:ext cx="8650841" cy="3231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lvl="1">
              <a:defRPr sz="3000">
                <a:solidFill>
                  <a:srgbClr val="17375E"/>
                </a:solidFill>
                <a:latin typeface="Arial"/>
                <a:ea typeface="Arial"/>
                <a:cs typeface="Arial"/>
                <a:sym typeface="Arial"/>
              </a:defRPr>
            </a:pPr>
            <a:r>
              <a:rPr lang="en-US" dirty="0">
                <a:solidFill>
                  <a:srgbClr val="002E97"/>
                </a:solidFill>
              </a:rPr>
              <a:t>Flood Plain Maps</a:t>
            </a:r>
          </a:p>
          <a:p>
            <a:pPr lvl="1">
              <a:defRPr sz="3000">
                <a:solidFill>
                  <a:srgbClr val="17375E"/>
                </a:solidFill>
                <a:latin typeface="Arial"/>
                <a:ea typeface="Arial"/>
                <a:cs typeface="Arial"/>
                <a:sym typeface="Arial"/>
              </a:defRPr>
            </a:pPr>
            <a:r>
              <a:rPr lang="en-US" dirty="0">
                <a:solidFill>
                  <a:srgbClr val="002E97"/>
                </a:solidFill>
              </a:rPr>
              <a:t>Emergency Route Planning</a:t>
            </a:r>
          </a:p>
          <a:p>
            <a:pPr lvl="1">
              <a:defRPr sz="3000">
                <a:solidFill>
                  <a:srgbClr val="17375E"/>
                </a:solidFill>
                <a:latin typeface="Arial"/>
                <a:ea typeface="Arial"/>
                <a:cs typeface="Arial"/>
                <a:sym typeface="Arial"/>
              </a:defRPr>
            </a:pPr>
            <a:endParaRPr lang="en-US" sz="1200"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Accurate Positioning</a:t>
            </a:r>
          </a:p>
          <a:p>
            <a:pPr lvl="1">
              <a:defRPr sz="3000">
                <a:solidFill>
                  <a:srgbClr val="17375E"/>
                </a:solidFill>
                <a:latin typeface="Arial"/>
                <a:ea typeface="Arial"/>
                <a:cs typeface="Arial"/>
                <a:sym typeface="Arial"/>
              </a:defRPr>
            </a:pPr>
            <a:r>
              <a:rPr lang="en-US" dirty="0">
                <a:solidFill>
                  <a:srgbClr val="002E97"/>
                </a:solidFill>
              </a:rPr>
              <a:t>Autonomous vehicles, BIMs, Smart Cities</a:t>
            </a:r>
          </a:p>
        </p:txBody>
      </p:sp>
      <p:sp>
        <p:nvSpPr>
          <p:cNvPr id="2" name="Slide Number Placeholder 1"/>
          <p:cNvSpPr>
            <a:spLocks noGrp="1"/>
          </p:cNvSpPr>
          <p:nvPr>
            <p:ph type="sldNum" sz="quarter" idx="2"/>
          </p:nvPr>
        </p:nvSpPr>
        <p:spPr/>
        <p:txBody>
          <a:bodyPr/>
          <a:lstStyle/>
          <a:p>
            <a:fld id="{86CB4B4D-7CA3-9044-876B-883B54F8677D}" type="slidenum">
              <a:rPr lang="en-US" smtClean="0"/>
              <a:t>14</a:t>
            </a:fld>
            <a:endParaRPr lang="en-US"/>
          </a:p>
        </p:txBody>
      </p:sp>
    </p:spTree>
    <p:extLst>
      <p:ext uri="{BB962C8B-B14F-4D97-AF65-F5344CB8AC3E}">
        <p14:creationId xmlns:p14="http://schemas.microsoft.com/office/powerpoint/2010/main" val="150476484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15</a:t>
            </a:fld>
            <a:endParaRPr lang="en-US"/>
          </a:p>
        </p:txBody>
      </p:sp>
      <p:sp>
        <p:nvSpPr>
          <p:cNvPr id="6" name="Title 1"/>
          <p:cNvSpPr>
            <a:spLocks noGrp="1"/>
          </p:cNvSpPr>
          <p:nvPr>
            <p:ph type="title"/>
          </p:nvPr>
        </p:nvSpPr>
        <p:spPr>
          <a:xfrm>
            <a:off x="457200" y="317311"/>
            <a:ext cx="8229600" cy="745919"/>
          </a:xfrm>
        </p:spPr>
        <p:txBody>
          <a:bodyPr>
            <a:normAutofit/>
          </a:bodyPr>
          <a:lstStyle/>
          <a:p>
            <a:r>
              <a:rPr lang="en-US" sz="2700" dirty="0">
                <a:solidFill>
                  <a:srgbClr val="002E97"/>
                </a:solidFill>
                <a:latin typeface="Times New Roman" panose="02020603050405020304" pitchFamily="18" charset="0"/>
                <a:cs typeface="Times New Roman" panose="02020603050405020304" pitchFamily="18" charset="0"/>
              </a:rPr>
              <a:t>Best ways to determine coordinates in Modernized NSRS  </a:t>
            </a:r>
          </a:p>
        </p:txBody>
      </p:sp>
      <p:sp>
        <p:nvSpPr>
          <p:cNvPr id="7" name="Content Placeholder 2"/>
          <p:cNvSpPr txBox="1">
            <a:spLocks/>
          </p:cNvSpPr>
          <p:nvPr/>
        </p:nvSpPr>
        <p:spPr>
          <a:xfrm>
            <a:off x="893928" y="1375092"/>
            <a:ext cx="7356143" cy="3394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marL="0" marR="0" indent="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1pPr>
            <a:lvl2pPr marL="0" marR="0" indent="4572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3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marL="385763" indent="-385763" algn="l" hangingPunct="1">
              <a:buFont typeface="+mj-lt"/>
              <a:buAutoNum type="arabicPeriod"/>
            </a:pPr>
            <a:r>
              <a:rPr lang="en-US" dirty="0">
                <a:solidFill>
                  <a:srgbClr val="002E97"/>
                </a:solidFill>
              </a:rPr>
              <a:t> </a:t>
            </a:r>
            <a:r>
              <a:rPr lang="en-US" b="1" u="sng" dirty="0">
                <a:solidFill>
                  <a:srgbClr val="002E97"/>
                </a:solidFill>
              </a:rPr>
              <a:t>Resurvey</a:t>
            </a:r>
            <a:r>
              <a:rPr lang="en-US" dirty="0">
                <a:solidFill>
                  <a:srgbClr val="002E97"/>
                </a:solidFill>
              </a:rPr>
              <a:t>: Return to the field and collect new observations, relying upon geodetic control that has coordinates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Readjust</a:t>
            </a:r>
            <a:r>
              <a:rPr lang="en-US" dirty="0">
                <a:solidFill>
                  <a:srgbClr val="002E97"/>
                </a:solidFill>
              </a:rPr>
              <a:t>: Using existing observations, re-compute new coordinates based upon geodetic control (CORS) that has been defined in the new datum</a:t>
            </a:r>
          </a:p>
          <a:p>
            <a:pPr marL="385763" indent="-385763" algn="l" hangingPunct="1">
              <a:buFont typeface="+mj-lt"/>
              <a:buAutoNum type="arabicPeriod"/>
            </a:pPr>
            <a:r>
              <a:rPr lang="en-US" dirty="0">
                <a:solidFill>
                  <a:srgbClr val="002E97"/>
                </a:solidFill>
              </a:rPr>
              <a:t> </a:t>
            </a:r>
            <a:r>
              <a:rPr lang="en-US" b="1" u="sng" dirty="0">
                <a:solidFill>
                  <a:srgbClr val="002E97"/>
                </a:solidFill>
              </a:rPr>
              <a:t>Transform</a:t>
            </a:r>
            <a:r>
              <a:rPr lang="en-US" dirty="0">
                <a:solidFill>
                  <a:srgbClr val="002E97"/>
                </a:solidFill>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94259180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extBox 1"/>
          <p:cNvSpPr txBox="1"/>
          <p:nvPr/>
        </p:nvSpPr>
        <p:spPr>
          <a:xfrm>
            <a:off x="1957824" y="474228"/>
            <a:ext cx="522835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How </a:t>
            </a:r>
            <a:r>
              <a:rPr lang="en-US" dirty="0">
                <a:solidFill>
                  <a:srgbClr val="002E97"/>
                </a:solidFill>
              </a:rPr>
              <a:t>C</a:t>
            </a:r>
            <a:r>
              <a:rPr dirty="0">
                <a:solidFill>
                  <a:srgbClr val="002E97"/>
                </a:solidFill>
              </a:rPr>
              <a:t>an You Prepare</a:t>
            </a:r>
          </a:p>
        </p:txBody>
      </p:sp>
      <p:sp>
        <p:nvSpPr>
          <p:cNvPr id="191" name="Rectangle 2"/>
          <p:cNvSpPr txBox="1"/>
          <p:nvPr/>
        </p:nvSpPr>
        <p:spPr>
          <a:xfrm>
            <a:off x="691827" y="1179806"/>
            <a:ext cx="7946619" cy="37240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Metadata is </a:t>
            </a:r>
            <a:r>
              <a:rPr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Transform and collect data in current </a:t>
            </a:r>
            <a:r>
              <a:rPr dirty="0" err="1">
                <a:solidFill>
                  <a:srgbClr val="002E97"/>
                </a:solidFill>
                <a:latin typeface="Times New Roman" panose="02020603050405020304" pitchFamily="18" charset="0"/>
                <a:cs typeface="Times New Roman" panose="02020603050405020304" pitchFamily="18" charset="0"/>
              </a:rPr>
              <a:t>datums</a:t>
            </a:r>
            <a:endParaRPr dirty="0">
              <a:solidFill>
                <a:srgbClr val="002E97"/>
              </a:solidFill>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NAD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83 (2011), NAVD</a:t>
            </a:r>
            <a:r>
              <a:rPr lang="en-US" dirty="0">
                <a:solidFill>
                  <a:srgbClr val="002E97"/>
                </a:solidFill>
                <a:latin typeface="Times New Roman" panose="02020603050405020304" pitchFamily="18" charset="0"/>
                <a:cs typeface="Times New Roman" panose="02020603050405020304" pitchFamily="18" charset="0"/>
              </a:rPr>
              <a:t> </a:t>
            </a:r>
            <a:r>
              <a:rPr dirty="0">
                <a:solidFill>
                  <a:srgbClr val="002E97"/>
                </a:solidFill>
                <a:latin typeface="Times New Roman" panose="02020603050405020304" pitchFamily="18" charset="0"/>
                <a:cs typeface="Times New Roman" panose="02020603050405020304" pitchFamily="18" charset="0"/>
              </a:rPr>
              <a:t>88</a:t>
            </a: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Make sure to note Geoid Models used for GNSS data</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istoricalSurveyingNetwork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947417213"/>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516319" y="423511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sp>
        <p:nvSpPr>
          <p:cNvPr id="4" name="Slide Number Placeholder 3"/>
          <p:cNvSpPr>
            <a:spLocks noGrp="1"/>
          </p:cNvSpPr>
          <p:nvPr>
            <p:ph type="sldNum" sz="quarter" idx="2"/>
          </p:nvPr>
        </p:nvSpPr>
        <p:spPr/>
        <p:txBody>
          <a:bodyPr/>
          <a:lstStyle/>
          <a:p>
            <a:fld id="{86CB4B4D-7CA3-9044-876B-883B54F8677D}" type="slidenum">
              <a:rPr lang="en-US" smtClean="0"/>
              <a:t>18</a:t>
            </a:fld>
            <a:endParaRPr lang="en-US"/>
          </a:p>
        </p:txBody>
      </p:sp>
      <p:sp>
        <p:nvSpPr>
          <p:cNvPr id="8" name="TextBox 1"/>
          <p:cNvSpPr txBox="1"/>
          <p:nvPr/>
        </p:nvSpPr>
        <p:spPr>
          <a:xfrm>
            <a:off x="1166742" y="300558"/>
            <a:ext cx="681051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Future Reference Frames</a:t>
            </a:r>
          </a:p>
        </p:txBody>
      </p:sp>
      <p:sp>
        <p:nvSpPr>
          <p:cNvPr id="9" name="Rectangle 2"/>
          <p:cNvSpPr txBox="1"/>
          <p:nvPr/>
        </p:nvSpPr>
        <p:spPr>
          <a:xfrm>
            <a:off x="236182" y="1501309"/>
            <a:ext cx="4450960" cy="2862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dirty="0">
                <a:solidFill>
                  <a:srgbClr val="002E97"/>
                </a:solidFill>
              </a:rPr>
              <a:t>North America</a:t>
            </a:r>
          </a:p>
          <a:p>
            <a:pPr>
              <a:defRPr sz="3000">
                <a:solidFill>
                  <a:srgbClr val="17375E"/>
                </a:solidFill>
                <a:latin typeface="Arial"/>
                <a:ea typeface="Arial"/>
                <a:cs typeface="Arial"/>
                <a:sym typeface="Arial"/>
              </a:defRPr>
            </a:pPr>
            <a:r>
              <a:rPr lang="en-US" dirty="0">
                <a:solidFill>
                  <a:srgbClr val="002E97"/>
                </a:solidFill>
              </a:rPr>
              <a:t>Caribbean</a:t>
            </a:r>
          </a:p>
          <a:p>
            <a:pPr>
              <a:defRPr sz="3000">
                <a:solidFill>
                  <a:srgbClr val="17375E"/>
                </a:solidFill>
                <a:latin typeface="Arial"/>
                <a:ea typeface="Arial"/>
                <a:cs typeface="Arial"/>
                <a:sym typeface="Arial"/>
              </a:defRPr>
            </a:pPr>
            <a:r>
              <a:rPr lang="en-US" dirty="0">
                <a:solidFill>
                  <a:srgbClr val="002E97"/>
                </a:solidFill>
              </a:rPr>
              <a:t>Pacific</a:t>
            </a:r>
          </a:p>
          <a:p>
            <a:pPr>
              <a:defRPr sz="3000">
                <a:solidFill>
                  <a:srgbClr val="17375E"/>
                </a:solidFill>
                <a:latin typeface="Arial"/>
                <a:ea typeface="Arial"/>
                <a:cs typeface="Arial"/>
                <a:sym typeface="Arial"/>
              </a:defRPr>
            </a:pPr>
            <a:r>
              <a:rPr lang="en-US" dirty="0">
                <a:solidFill>
                  <a:srgbClr val="002E97"/>
                </a:solidFill>
              </a:rPr>
              <a:t>Mariana</a:t>
            </a:r>
            <a:endParaRPr dirty="0">
              <a:solidFill>
                <a:srgbClr val="002E97"/>
              </a:solidFill>
            </a:endParaRPr>
          </a:p>
        </p:txBody>
      </p:sp>
      <p:grpSp>
        <p:nvGrpSpPr>
          <p:cNvPr id="10" name="Group 9"/>
          <p:cNvGrpSpPr/>
          <p:nvPr/>
        </p:nvGrpSpPr>
        <p:grpSpPr>
          <a:xfrm>
            <a:off x="4558355" y="1192869"/>
            <a:ext cx="4463222" cy="3808350"/>
            <a:chOff x="-2" y="-944338"/>
            <a:chExt cx="9144002" cy="7802336"/>
          </a:xfrm>
        </p:grpSpPr>
        <p:pic>
          <p:nvPicPr>
            <p:cNvPr id="11" name="Picture 10">
              <a:extLst>
                <a:ext uri="{FF2B5EF4-FFF2-40B4-BE49-F238E27FC236}">
                  <a16:creationId xmlns:a16="http://schemas.microsoft.com/office/drawing/2014/main" id="{8186883F-01DB-4C6D-AF5F-151E62AB0F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12" name="TextBox 11">
              <a:extLst>
                <a:ext uri="{FF2B5EF4-FFF2-40B4-BE49-F238E27FC236}">
                  <a16:creationId xmlns:a16="http://schemas.microsoft.com/office/drawing/2014/main" id="{590590AB-2CB9-4050-BF2C-3E2F4C238086}"/>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13" name="TextBox 12">
              <a:extLst>
                <a:ext uri="{FF2B5EF4-FFF2-40B4-BE49-F238E27FC236}">
                  <a16:creationId xmlns:a16="http://schemas.microsoft.com/office/drawing/2014/main" id="{E6931EAC-8D4C-4D8B-B802-D35DB4A7221C}"/>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14" name="TextBox 13">
              <a:extLst>
                <a:ext uri="{FF2B5EF4-FFF2-40B4-BE49-F238E27FC236}">
                  <a16:creationId xmlns:a16="http://schemas.microsoft.com/office/drawing/2014/main" id="{638837D3-B71B-4A39-9198-517AF970836D}"/>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5" name="TextBox 14">
              <a:extLst>
                <a:ext uri="{FF2B5EF4-FFF2-40B4-BE49-F238E27FC236}">
                  <a16:creationId xmlns:a16="http://schemas.microsoft.com/office/drawing/2014/main" id="{1060569C-22D6-4265-A61B-30AF36CD7348}"/>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6" name="TextBox 15">
              <a:extLst>
                <a:ext uri="{FF2B5EF4-FFF2-40B4-BE49-F238E27FC236}">
                  <a16:creationId xmlns:a16="http://schemas.microsoft.com/office/drawing/2014/main" id="{10D01D8D-D302-4377-92AD-BBCD5BB15F99}"/>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624126" y="453908"/>
            <a:ext cx="789574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NAPGD2022 </a:t>
            </a:r>
            <a:r>
              <a:rPr dirty="0">
                <a:solidFill>
                  <a:srgbClr val="002E97"/>
                </a:solidFill>
              </a:rPr>
              <a:t>Geopotential Datum</a:t>
            </a:r>
          </a:p>
        </p:txBody>
      </p:sp>
      <p:sp>
        <p:nvSpPr>
          <p:cNvPr id="3" name="TextBox 2"/>
          <p:cNvSpPr txBox="1"/>
          <p:nvPr/>
        </p:nvSpPr>
        <p:spPr>
          <a:xfrm>
            <a:off x="119794" y="1132154"/>
            <a:ext cx="616106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24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p:cNvSpPr txBox="1"/>
          <p:nvPr/>
        </p:nvSpPr>
        <p:spPr>
          <a:xfrm>
            <a:off x="6351477" y="1215775"/>
            <a:ext cx="2489982"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Geopotential</a:t>
            </a:r>
          </a:p>
          <a:p>
            <a:pPr lvl="4" indent="0"/>
            <a:r>
              <a:rPr lang="en-US" sz="2400" dirty="0">
                <a:solidFill>
                  <a:srgbClr val="002E97"/>
                </a:solidFill>
                <a:latin typeface="Times New Roman" panose="02020603050405020304" pitchFamily="18" charset="0"/>
                <a:cs typeface="Times New Roman" panose="02020603050405020304" pitchFamily="18" charset="0"/>
              </a:rPr>
              <a:t>	   Deflection</a:t>
            </a:r>
          </a:p>
          <a:p>
            <a:pPr lvl="4" indent="0"/>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p>
          <a:p>
            <a:pPr lvl="4" indent="0"/>
            <a:r>
              <a:rPr lang="en-US" sz="2400" dirty="0">
                <a:solidFill>
                  <a:srgbClr val="002E97"/>
                </a:solidFill>
                <a:latin typeface="Times New Roman" panose="02020603050405020304" pitchFamily="18" charset="0"/>
                <a:cs typeface="Times New Roman" panose="02020603050405020304" pitchFamily="18" charset="0"/>
              </a:rPr>
              <a:t>	   Geoid</a:t>
            </a:r>
            <a:endPar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4" name="TextBox 13"/>
          <p:cNvSpPr txBox="1"/>
          <p:nvPr/>
        </p:nvSpPr>
        <p:spPr>
          <a:xfrm>
            <a:off x="5136059"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5" name="TextBox 14"/>
          <p:cNvSpPr txBox="1"/>
          <p:nvPr/>
        </p:nvSpPr>
        <p:spPr>
          <a:xfrm>
            <a:off x="7066846" y="4713584"/>
            <a:ext cx="191483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6" name="Picture 15"/>
          <p:cNvPicPr>
            <a:picLocks noChangeAspect="1"/>
          </p:cNvPicPr>
          <p:nvPr/>
        </p:nvPicPr>
        <p:blipFill>
          <a:blip r:embed="rId4"/>
          <a:stretch>
            <a:fillRect/>
          </a:stretch>
        </p:blipFill>
        <p:spPr>
          <a:xfrm>
            <a:off x="7005885" y="3277055"/>
            <a:ext cx="2036760" cy="1436529"/>
          </a:xfrm>
          <a:prstGeom prst="rect">
            <a:avLst/>
          </a:prstGeom>
        </p:spPr>
      </p:pic>
      <p:pic>
        <p:nvPicPr>
          <p:cNvPr id="17" name="Picture 16"/>
          <p:cNvPicPr>
            <a:picLocks noChangeAspect="1"/>
          </p:cNvPicPr>
          <p:nvPr/>
        </p:nvPicPr>
        <p:blipFill>
          <a:blip r:embed="rId5"/>
          <a:stretch>
            <a:fillRect/>
          </a:stretch>
        </p:blipFill>
        <p:spPr>
          <a:xfrm>
            <a:off x="5022217" y="2407568"/>
            <a:ext cx="1791604" cy="2323873"/>
          </a:xfrm>
          <a:prstGeom prst="rect">
            <a:avLst/>
          </a:prstGeom>
        </p:spPr>
      </p:pic>
      <p:sp>
        <p:nvSpPr>
          <p:cNvPr id="18" name="TextBox 17"/>
          <p:cNvSpPr txBox="1"/>
          <p:nvPr/>
        </p:nvSpPr>
        <p:spPr>
          <a:xfrm>
            <a:off x="1508421" y="4713584"/>
            <a:ext cx="2011578"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p>
        </p:txBody>
      </p:sp>
      <p:pic>
        <p:nvPicPr>
          <p:cNvPr id="19" name="Picture 18"/>
          <p:cNvPicPr>
            <a:picLocks noChangeAspect="1"/>
          </p:cNvPicPr>
          <p:nvPr/>
        </p:nvPicPr>
        <p:blipFill>
          <a:blip r:embed="rId6"/>
          <a:stretch>
            <a:fillRect/>
          </a:stretch>
        </p:blipFill>
        <p:spPr>
          <a:xfrm>
            <a:off x="301086" y="1563397"/>
            <a:ext cx="4426248" cy="320616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2" name="TextBox 1"/>
          <p:cNvSpPr txBox="1"/>
          <p:nvPr/>
        </p:nvSpPr>
        <p:spPr>
          <a:xfrm>
            <a:off x="1922558" y="402226"/>
            <a:ext cx="5298884"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NSRS Modernization Delay</a:t>
            </a:r>
            <a:endParaRPr sz="3600"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a:t>
            </a:fld>
            <a:endParaRPr lang="en-US"/>
          </a:p>
        </p:txBody>
      </p:sp>
      <p:sp>
        <p:nvSpPr>
          <p:cNvPr id="6" name="Rectangle 5">
            <a:extLst>
              <a:ext uri="{FF2B5EF4-FFF2-40B4-BE49-F238E27FC236}">
                <a16:creationId xmlns:a16="http://schemas.microsoft.com/office/drawing/2014/main" id="{7E71171C-3AC8-483A-BEAB-F9BD74D4884E}"/>
              </a:ext>
            </a:extLst>
          </p:cNvPr>
          <p:cNvSpPr/>
          <p:nvPr/>
        </p:nvSpPr>
        <p:spPr>
          <a:xfrm>
            <a:off x="1563986" y="4265030"/>
            <a:ext cx="6016028" cy="584775"/>
          </a:xfrm>
          <a:prstGeom prst="rect">
            <a:avLst/>
          </a:prstGeom>
        </p:spPr>
        <p:txBody>
          <a:bodyPr wrap="square">
            <a:spAutoFit/>
          </a:bodyPr>
          <a:lstStyle/>
          <a:p>
            <a:r>
              <a:rPr lang="en-US" sz="1600" dirty="0">
                <a:solidFill>
                  <a:srgbClr val="002E97"/>
                </a:solidFill>
              </a:rPr>
              <a:t>https://geodesy.noaa.gov/datums/newdatums/delayed-release.shtml</a:t>
            </a:r>
          </a:p>
          <a:p>
            <a:r>
              <a:rPr lang="en-US" sz="1600" dirty="0">
                <a:solidFill>
                  <a:srgbClr val="002E97"/>
                </a:solidFill>
              </a:rPr>
              <a:t>https://geodesy.noaa.gov/datums/newdatums/FAQNewDatums.shtml</a:t>
            </a:r>
          </a:p>
        </p:txBody>
      </p:sp>
      <p:sp>
        <p:nvSpPr>
          <p:cNvPr id="8" name="Rectangle 7">
            <a:extLst>
              <a:ext uri="{FF2B5EF4-FFF2-40B4-BE49-F238E27FC236}">
                <a16:creationId xmlns:a16="http://schemas.microsoft.com/office/drawing/2014/main" id="{1BBC01BB-1065-49E1-9BA3-97E485803EEE}"/>
              </a:ext>
            </a:extLst>
          </p:cNvPr>
          <p:cNvSpPr/>
          <p:nvPr/>
        </p:nvSpPr>
        <p:spPr>
          <a:xfrm>
            <a:off x="1202436" y="1294477"/>
            <a:ext cx="6739128" cy="2554545"/>
          </a:xfrm>
          <a:prstGeom prst="rect">
            <a:avLst/>
          </a:prstGeom>
        </p:spPr>
        <p:txBody>
          <a:bodyPr wrap="square">
            <a:spAutoFit/>
          </a:bodyPr>
          <a:lstStyle/>
          <a:p>
            <a:r>
              <a:rPr lang="en-US" sz="2000" dirty="0">
                <a:solidFill>
                  <a:srgbClr val="002E97"/>
                </a:solidFill>
                <a:latin typeface="Helvetica Neue"/>
              </a:rPr>
              <a:t>Operational, workforce retention and other issues have delayed NSRS Modernization</a:t>
            </a:r>
          </a:p>
          <a:p>
            <a:endParaRPr lang="en-US" sz="2000" dirty="0">
              <a:solidFill>
                <a:srgbClr val="002E97"/>
              </a:solidFill>
              <a:latin typeface="Helvetica Neue"/>
            </a:endParaRPr>
          </a:p>
          <a:p>
            <a:r>
              <a:rPr lang="en-US" sz="2000" dirty="0">
                <a:solidFill>
                  <a:srgbClr val="002E97"/>
                </a:solidFill>
                <a:latin typeface="Helvetica Neue"/>
              </a:rPr>
              <a:t>SPCS2022 zones should be finalized in 2022 but will not be rolled out until all of the NSRS is modernized.</a:t>
            </a:r>
          </a:p>
          <a:p>
            <a:endParaRPr lang="en-US" sz="2000" dirty="0">
              <a:solidFill>
                <a:srgbClr val="002E97"/>
              </a:solidFill>
              <a:latin typeface="Helvetica Neue"/>
            </a:endParaRPr>
          </a:p>
          <a:p>
            <a:r>
              <a:rPr lang="en-US" sz="2000" dirty="0">
                <a:solidFill>
                  <a:srgbClr val="002E97"/>
                </a:solidFill>
                <a:latin typeface="Helvetica Neue"/>
              </a:rPr>
              <a:t>GPS on Bench Marks deadline extended </a:t>
            </a:r>
          </a:p>
          <a:p>
            <a:r>
              <a:rPr lang="en-US" sz="2000" dirty="0">
                <a:solidFill>
                  <a:srgbClr val="002E97"/>
                </a:solidFill>
                <a:latin typeface="Helvetica Neue"/>
              </a:rPr>
              <a:t>December 31, 2022</a:t>
            </a:r>
          </a:p>
        </p:txBody>
      </p:sp>
    </p:spTree>
    <p:extLst>
      <p:ext uri="{BB962C8B-B14F-4D97-AF65-F5344CB8AC3E}">
        <p14:creationId xmlns:p14="http://schemas.microsoft.com/office/powerpoint/2010/main" val="24421439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6B4C4E06-2218-4C4D-B2D5-7AA012D30F5E}"/>
              </a:ext>
            </a:extLst>
          </p:cNvPr>
          <p:cNvSpPr txBox="1"/>
          <p:nvPr/>
        </p:nvSpPr>
        <p:spPr>
          <a:xfrm>
            <a:off x="1062546" y="561785"/>
            <a:ext cx="701890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New NSRS Mod Catch Phrase</a:t>
            </a:r>
            <a:endParaRPr dirty="0">
              <a:solidFill>
                <a:srgbClr val="002E97"/>
              </a:solidFill>
            </a:endParaRPr>
          </a:p>
        </p:txBody>
      </p:sp>
      <p:sp>
        <p:nvSpPr>
          <p:cNvPr id="7" name="TextBox 1">
            <a:extLst>
              <a:ext uri="{FF2B5EF4-FFF2-40B4-BE49-F238E27FC236}">
                <a16:creationId xmlns:a16="http://schemas.microsoft.com/office/drawing/2014/main" id="{A1C9F29A-8E0D-4036-8FD0-58DFC2EC4E10}"/>
              </a:ext>
            </a:extLst>
          </p:cNvPr>
          <p:cNvSpPr txBox="1"/>
          <p:nvPr/>
        </p:nvSpPr>
        <p:spPr>
          <a:xfrm>
            <a:off x="2943726" y="4000123"/>
            <a:ext cx="338329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20</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774714"/>
            <a:ext cx="3747331" cy="210787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785590"/>
            <a:ext cx="3740168" cy="209699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21</a:t>
            </a:fld>
            <a:endParaRPr lang="en-US"/>
          </a:p>
        </p:txBody>
      </p:sp>
      <p:sp>
        <p:nvSpPr>
          <p:cNvPr id="6" name="TextBox 1"/>
          <p:cNvSpPr txBox="1"/>
          <p:nvPr/>
        </p:nvSpPr>
        <p:spPr>
          <a:xfrm>
            <a:off x="2880352" y="242029"/>
            <a:ext cx="338329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dirty="0">
                <a:solidFill>
                  <a:srgbClr val="002E97"/>
                </a:solidFill>
              </a:rPr>
              <a:t>Shift and Drift</a:t>
            </a:r>
            <a:endParaRPr dirty="0">
              <a:solidFill>
                <a:srgbClr val="002E97"/>
              </a:solidFill>
            </a:endParaRPr>
          </a:p>
        </p:txBody>
      </p:sp>
      <p:sp>
        <p:nvSpPr>
          <p:cNvPr id="7" name="Rectangle 6"/>
          <p:cNvSpPr/>
          <p:nvPr/>
        </p:nvSpPr>
        <p:spPr>
          <a:xfrm>
            <a:off x="702893" y="933866"/>
            <a:ext cx="7983908" cy="3970318"/>
          </a:xfrm>
          <a:prstGeom prst="rect">
            <a:avLst/>
          </a:prstGeom>
        </p:spPr>
        <p:txBody>
          <a:bodyPr wrap="square">
            <a:spAutoFit/>
          </a:bodyPr>
          <a:lstStyle/>
          <a:p>
            <a:r>
              <a:rPr lang="en-US" sz="2800" dirty="0">
                <a:solidFill>
                  <a:srgbClr val="002E97"/>
                </a:solidFill>
              </a:rPr>
              <a:t>A sudden </a:t>
            </a:r>
            <a:r>
              <a:rPr lang="en-US" sz="2800" b="1" i="1" dirty="0">
                <a:solidFill>
                  <a:srgbClr val="9B1113"/>
                </a:solidFill>
              </a:rPr>
              <a:t>shift</a:t>
            </a:r>
            <a:endParaRPr lang="en-US" sz="2800" dirty="0">
              <a:solidFill>
                <a:srgbClr val="9B1113"/>
              </a:solidFill>
            </a:endParaRPr>
          </a:p>
          <a:p>
            <a:pPr lvl="1"/>
            <a:r>
              <a:rPr lang="en-US" sz="2800" dirty="0">
                <a:solidFill>
                  <a:srgbClr val="002E97"/>
                </a:solidFill>
              </a:rPr>
              <a:t>Horizontal change:  </a:t>
            </a:r>
            <a:r>
              <a:rPr lang="en-US" sz="2800" b="1" dirty="0">
                <a:solidFill>
                  <a:srgbClr val="002E97"/>
                </a:solidFill>
              </a:rPr>
              <a:t>0.5 to 4 m (1.5 to 13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Ellipsoid height change:  </a:t>
            </a:r>
            <a:r>
              <a:rPr lang="en-US" sz="2800" b="1" dirty="0">
                <a:solidFill>
                  <a:srgbClr val="002E97"/>
                </a:solidFill>
              </a:rPr>
              <a:t>±2 m (±6 </a:t>
            </a:r>
            <a:r>
              <a:rPr lang="en-US" sz="2800" b="1" dirty="0" err="1">
                <a:solidFill>
                  <a:srgbClr val="002E97"/>
                </a:solidFill>
              </a:rPr>
              <a:t>ft</a:t>
            </a:r>
            <a:r>
              <a:rPr lang="en-US" sz="2800" b="1" dirty="0">
                <a:solidFill>
                  <a:srgbClr val="002E97"/>
                </a:solidFill>
              </a:rPr>
              <a:t>)</a:t>
            </a:r>
          </a:p>
          <a:p>
            <a:pPr lvl="1"/>
            <a:r>
              <a:rPr lang="en-US" sz="2800" dirty="0">
                <a:solidFill>
                  <a:srgbClr val="002E97"/>
                </a:solidFill>
              </a:rPr>
              <a:t>Elevation change:  </a:t>
            </a:r>
            <a:r>
              <a:rPr lang="en-US" sz="2800" b="1" dirty="0">
                <a:solidFill>
                  <a:srgbClr val="002E97"/>
                </a:solidFill>
              </a:rPr>
              <a:t>-0.5 to +2 m (-1.5 to +6 </a:t>
            </a:r>
            <a:r>
              <a:rPr lang="en-US" sz="2800" b="1" dirty="0" err="1">
                <a:solidFill>
                  <a:srgbClr val="002E97"/>
                </a:solidFill>
              </a:rPr>
              <a:t>ft</a:t>
            </a:r>
            <a:r>
              <a:rPr lang="en-US" sz="2800" b="1" dirty="0">
                <a:solidFill>
                  <a:srgbClr val="002E97"/>
                </a:solidFill>
              </a:rPr>
              <a:t>)</a:t>
            </a:r>
          </a:p>
          <a:p>
            <a:r>
              <a:rPr lang="en-US" sz="2800" dirty="0">
                <a:solidFill>
                  <a:srgbClr val="002E97"/>
                </a:solidFill>
              </a:rPr>
              <a:t>A continuous </a:t>
            </a:r>
            <a:r>
              <a:rPr lang="en-US" sz="2800" b="1" i="1" dirty="0">
                <a:solidFill>
                  <a:srgbClr val="9B1113"/>
                </a:solidFill>
              </a:rPr>
              <a:t>drift</a:t>
            </a:r>
            <a:endParaRPr lang="en-US" sz="2800" dirty="0">
              <a:solidFill>
                <a:srgbClr val="9B1113"/>
              </a:solidFill>
            </a:endParaRPr>
          </a:p>
          <a:p>
            <a:pPr lvl="1"/>
            <a:r>
              <a:rPr lang="en-US" sz="2800" dirty="0">
                <a:solidFill>
                  <a:srgbClr val="002E97"/>
                </a:solidFill>
              </a:rPr>
              <a:t>Coordinates associated with specific dates</a:t>
            </a:r>
          </a:p>
          <a:p>
            <a:r>
              <a:rPr lang="en-US" sz="2800" dirty="0">
                <a:solidFill>
                  <a:srgbClr val="002E97"/>
                </a:solidFill>
              </a:rPr>
              <a:t>Two components of drift:</a:t>
            </a:r>
          </a:p>
          <a:p>
            <a:pPr lvl="1"/>
            <a:r>
              <a:rPr lang="en-US" sz="2800" dirty="0">
                <a:solidFill>
                  <a:srgbClr val="002E97"/>
                </a:solidFill>
              </a:rPr>
              <a:t>Tectonic plate rotation (easy to model, 2D only)</a:t>
            </a:r>
          </a:p>
          <a:p>
            <a:pPr lvl="1"/>
            <a:r>
              <a:rPr lang="en-US" sz="2800" dirty="0">
                <a:solidFill>
                  <a:srgbClr val="002E97"/>
                </a:solidFill>
              </a:rPr>
              <a:t>All other residual motion (hard to model, 3D)</a:t>
            </a:r>
          </a:p>
        </p:txBody>
      </p:sp>
    </p:spTree>
    <p:extLst>
      <p:ext uri="{BB962C8B-B14F-4D97-AF65-F5344CB8AC3E}">
        <p14:creationId xmlns:p14="http://schemas.microsoft.com/office/powerpoint/2010/main" val="391440865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050" name="Picture 2" descr="https://geodesy.noaa.gov/datums/newdatums/images/HorizontalNorthAmericanPlate.jpg"/>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8272" y="4445571"/>
            <a:ext cx="303865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Times New Roman" panose="02020603050405020304" pitchFamily="18" charset="0"/>
                <a:cs typeface="Times New Roman" panose="02020603050405020304" pitchFamily="18" charset="0"/>
              </a:rPr>
              <a:t>~2.5 to 4 meters in Pacific </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6" name="TextBox 5"/>
          <p:cNvSpPr txBox="1"/>
          <p:nvPr/>
        </p:nvSpPr>
        <p:spPr>
          <a:xfrm>
            <a:off x="5205964" y="4606954"/>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0 to 1.3 meters CONUS</a:t>
            </a:r>
          </a:p>
        </p:txBody>
      </p:sp>
      <p:sp>
        <p:nvSpPr>
          <p:cNvPr id="2" name="Slide Number Placeholder 1"/>
          <p:cNvSpPr>
            <a:spLocks noGrp="1"/>
          </p:cNvSpPr>
          <p:nvPr>
            <p:ph type="sldNum" sz="quarter" idx="2"/>
          </p:nvPr>
        </p:nvSpPr>
        <p:spPr/>
        <p:txBody>
          <a:bodyPr/>
          <a:lstStyle/>
          <a:p>
            <a:fld id="{86CB4B4D-7CA3-9044-876B-883B54F8677D}" type="slidenum">
              <a:rPr lang="en-US" smtClean="0"/>
              <a:t>22</a:t>
            </a:fld>
            <a:endParaRPr lang="en-US"/>
          </a:p>
        </p:txBody>
      </p:sp>
      <p:sp>
        <p:nvSpPr>
          <p:cNvPr id="8" name="TextBox 1"/>
          <p:cNvSpPr txBox="1"/>
          <p:nvPr/>
        </p:nvSpPr>
        <p:spPr>
          <a:xfrm>
            <a:off x="2359376" y="272806"/>
            <a:ext cx="442524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Shift: datum changes</a:t>
            </a:r>
            <a:endParaRPr sz="4000" dirty="0">
              <a:solidFill>
                <a:srgbClr val="002E97"/>
              </a:solidFill>
            </a:endParaRPr>
          </a:p>
        </p:txBody>
      </p:sp>
    </p:spTree>
    <p:extLst>
      <p:ext uri="{BB962C8B-B14F-4D97-AF65-F5344CB8AC3E}">
        <p14:creationId xmlns:p14="http://schemas.microsoft.com/office/powerpoint/2010/main" val="200597429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23</a:t>
            </a:fld>
            <a:endParaRPr lang="en-US"/>
          </a:p>
        </p:txBody>
      </p:sp>
      <p:sp>
        <p:nvSpPr>
          <p:cNvPr id="6" name="TextBox 1"/>
          <p:cNvSpPr txBox="1"/>
          <p:nvPr/>
        </p:nvSpPr>
        <p:spPr>
          <a:xfrm>
            <a:off x="778014" y="294880"/>
            <a:ext cx="7587973"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4000" dirty="0">
                <a:solidFill>
                  <a:srgbClr val="002E97"/>
                </a:solidFill>
              </a:rPr>
              <a:t>Drift: </a:t>
            </a:r>
            <a:r>
              <a:rPr sz="4000" dirty="0">
                <a:solidFill>
                  <a:srgbClr val="002E97"/>
                </a:solidFill>
              </a:rPr>
              <a:t>Plate</a:t>
            </a:r>
            <a:r>
              <a:rPr lang="en-US" sz="4000" dirty="0">
                <a:solidFill>
                  <a:srgbClr val="002E97"/>
                </a:solidFill>
              </a:rPr>
              <a:t> </a:t>
            </a:r>
            <a:r>
              <a:rPr sz="4000" dirty="0">
                <a:solidFill>
                  <a:srgbClr val="002E97"/>
                </a:solidFill>
              </a:rPr>
              <a:t>Tectonics and Velocities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8" name="TextBox 7"/>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fld id="{86CB4B4D-7CA3-9044-876B-883B54F8677D}" type="slidenum">
              <a:rPr lang="en-US" smtClean="0"/>
              <a:t>24</a:t>
            </a:fld>
            <a:endParaRPr lang="en-US"/>
          </a:p>
        </p:txBody>
      </p:sp>
      <p:sp>
        <p:nvSpPr>
          <p:cNvPr id="6" name="TextBox 1"/>
          <p:cNvSpPr txBox="1"/>
          <p:nvPr/>
        </p:nvSpPr>
        <p:spPr>
          <a:xfrm>
            <a:off x="951138" y="356435"/>
            <a:ext cx="724172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200" dirty="0">
                <a:solidFill>
                  <a:srgbClr val="002E97"/>
                </a:solidFill>
              </a:rPr>
              <a:t>Continuously Operating Reference Stations</a:t>
            </a:r>
            <a:endParaRPr sz="3200" dirty="0">
              <a:solidFill>
                <a:srgbClr val="002E97"/>
              </a:solidFill>
            </a:endParaRPr>
          </a:p>
        </p:txBody>
      </p:sp>
      <p:sp>
        <p:nvSpPr>
          <p:cNvPr id="9" name="TextBox 8">
            <a:extLst>
              <a:ext uri="{FF2B5EF4-FFF2-40B4-BE49-F238E27FC236}">
                <a16:creationId xmlns:a16="http://schemas.microsoft.com/office/drawing/2014/main" id="{C11EEB31-FE1C-4122-BBB1-5626BD2AABBB}"/>
              </a:ext>
            </a:extLst>
          </p:cNvPr>
          <p:cNvSpPr txBox="1"/>
          <p:nvPr/>
        </p:nvSpPr>
        <p:spPr>
          <a:xfrm>
            <a:off x="6479992" y="1399799"/>
            <a:ext cx="1060545"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COBK</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Breckenridge</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Colorado</a:t>
            </a:r>
          </a:p>
        </p:txBody>
      </p:sp>
      <p:sp>
        <p:nvSpPr>
          <p:cNvPr id="13" name="TextBox 12">
            <a:extLst>
              <a:ext uri="{FF2B5EF4-FFF2-40B4-BE49-F238E27FC236}">
                <a16:creationId xmlns:a16="http://schemas.microsoft.com/office/drawing/2014/main" id="{3C12D72B-7311-4D26-A628-FA5891F85886}"/>
              </a:ext>
            </a:extLst>
          </p:cNvPr>
          <p:cNvSpPr txBox="1"/>
          <p:nvPr/>
        </p:nvSpPr>
        <p:spPr>
          <a:xfrm>
            <a:off x="6288432" y="3313976"/>
            <a:ext cx="144366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STBT</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Steamboat </a:t>
            </a:r>
            <a:r>
              <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Springs</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Times New Roman" panose="02020603050405020304" pitchFamily="18" charset="0"/>
                <a:cs typeface="Times New Roman" panose="02020603050405020304" pitchFamily="18" charset="0"/>
              </a:rPr>
              <a:t>Colorado</a:t>
            </a:r>
            <a:endParaRPr kumimoji="0" lang="en-US" sz="1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4" name="Picture 2" descr="https://geodesy.noaa.gov/CORS/SitePhotos/Required/stbt/stbt_ant_000.jpg">
            <a:extLst>
              <a:ext uri="{FF2B5EF4-FFF2-40B4-BE49-F238E27FC236}">
                <a16:creationId xmlns:a16="http://schemas.microsoft.com/office/drawing/2014/main" id="{5A1B0DEE-ECF2-402F-9C88-CCE8ABC17B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3454" y="2835038"/>
            <a:ext cx="1318028" cy="17580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geodesy.noaa.gov/CORS/SitePhotos/Required/cobk/cobk_ant_roof.jpg">
            <a:extLst>
              <a:ext uri="{FF2B5EF4-FFF2-40B4-BE49-F238E27FC236}">
                <a16:creationId xmlns:a16="http://schemas.microsoft.com/office/drawing/2014/main" id="{99B5EB8D-B906-4FA5-AAEE-76EB84271F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581" r="19387" b="14815"/>
          <a:stretch/>
        </p:blipFill>
        <p:spPr bwMode="auto">
          <a:xfrm>
            <a:off x="7732095" y="941210"/>
            <a:ext cx="1318028" cy="17173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696021-181D-4280-AD79-4E9EE1ED7D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941210"/>
            <a:ext cx="6253772" cy="4046558"/>
          </a:xfrm>
          <a:prstGeom prst="rect">
            <a:avLst/>
          </a:prstGeom>
        </p:spPr>
      </p:pic>
    </p:spTree>
    <p:extLst>
      <p:ext uri="{BB962C8B-B14F-4D97-AF65-F5344CB8AC3E}">
        <p14:creationId xmlns:p14="http://schemas.microsoft.com/office/powerpoint/2010/main" val="402801339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TextBox 1"/>
          <p:cNvSpPr txBox="1"/>
          <p:nvPr/>
        </p:nvSpPr>
        <p:spPr>
          <a:xfrm>
            <a:off x="2758536" y="403108"/>
            <a:ext cx="371191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Vertical Motion</a:t>
            </a:r>
          </a:p>
        </p:txBody>
      </p:sp>
      <p:sp>
        <p:nvSpPr>
          <p:cNvPr id="176" name="Rectangle 2"/>
          <p:cNvSpPr txBox="1"/>
          <p:nvPr/>
        </p:nvSpPr>
        <p:spPr>
          <a:xfrm>
            <a:off x="919887" y="1145530"/>
            <a:ext cx="7304226" cy="37856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solidFill>
                  <a:srgbClr val="002E97"/>
                </a:solidFill>
              </a:rPr>
              <a:t>Subsidence</a:t>
            </a:r>
          </a:p>
          <a:p>
            <a:pPr lvl="1">
              <a:defRPr sz="3000">
                <a:solidFill>
                  <a:srgbClr val="17375E"/>
                </a:solidFill>
                <a:latin typeface="Arial"/>
                <a:ea typeface="Arial"/>
                <a:cs typeface="Arial"/>
                <a:sym typeface="Arial"/>
              </a:defRPr>
            </a:pPr>
            <a:r>
              <a:rPr dirty="0">
                <a:solidFill>
                  <a:srgbClr val="002E97"/>
                </a:solidFill>
              </a:rPr>
              <a:t>Ground fluid withdrawal, sedimentation</a:t>
            </a: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Glacial Isostatic Adjustment (GIA)</a:t>
            </a:r>
          </a:p>
          <a:p>
            <a:pPr lvl="1">
              <a:defRPr sz="3000">
                <a:solidFill>
                  <a:srgbClr val="17375E"/>
                </a:solidFill>
                <a:latin typeface="Arial"/>
                <a:ea typeface="Arial"/>
                <a:cs typeface="Arial"/>
                <a:sym typeface="Arial"/>
              </a:defRPr>
            </a:pPr>
            <a:r>
              <a:rPr dirty="0">
                <a:solidFill>
                  <a:srgbClr val="002E97"/>
                </a:solidFill>
              </a:rPr>
              <a:t>Crustal rebound from glaciers</a:t>
            </a:r>
            <a:r>
              <a:rPr lang="en-US" dirty="0">
                <a:solidFill>
                  <a:srgbClr val="002E97"/>
                </a:solidFill>
              </a:rPr>
              <a:t> (uplift)</a:t>
            </a:r>
            <a:endParaRPr dirty="0">
              <a:solidFill>
                <a:srgbClr val="002E97"/>
              </a:solidFill>
            </a:endParaRPr>
          </a:p>
          <a:p>
            <a:pPr lvl="1">
              <a:defRPr sz="3000">
                <a:solidFill>
                  <a:srgbClr val="17375E"/>
                </a:solidFill>
                <a:latin typeface="Arial"/>
                <a:ea typeface="Arial"/>
                <a:cs typeface="Arial"/>
                <a:sym typeface="Arial"/>
              </a:defRPr>
            </a:pPr>
            <a:endParaRPr dirty="0">
              <a:solidFill>
                <a:srgbClr val="002E97"/>
              </a:solidFill>
            </a:endParaRPr>
          </a:p>
          <a:p>
            <a:pPr>
              <a:defRPr sz="3000">
                <a:solidFill>
                  <a:srgbClr val="17375E"/>
                </a:solidFill>
                <a:latin typeface="Arial"/>
                <a:ea typeface="Arial"/>
                <a:cs typeface="Arial"/>
                <a:sym typeface="Arial"/>
              </a:defRPr>
            </a:pPr>
            <a:r>
              <a:rPr dirty="0">
                <a:solidFill>
                  <a:srgbClr val="002E97"/>
                </a:solidFill>
              </a:rPr>
              <a:t>Geophysical Phenomena</a:t>
            </a:r>
          </a:p>
          <a:p>
            <a:pPr lvl="1">
              <a:defRPr sz="3000">
                <a:solidFill>
                  <a:srgbClr val="17375E"/>
                </a:solidFill>
                <a:latin typeface="Arial"/>
                <a:ea typeface="Arial"/>
                <a:cs typeface="Arial"/>
                <a:sym typeface="Arial"/>
              </a:defRPr>
            </a:pPr>
            <a:r>
              <a:rPr dirty="0">
                <a:solidFill>
                  <a:srgbClr val="002E97"/>
                </a:solidFill>
              </a:rPr>
              <a:t>Earthquakes, calderas, </a:t>
            </a:r>
            <a:r>
              <a:rPr lang="en-US" dirty="0">
                <a:solidFill>
                  <a:srgbClr val="002E97"/>
                </a:solidFill>
              </a:rPr>
              <a:t>Earth</a:t>
            </a:r>
            <a:r>
              <a:rPr dirty="0">
                <a:solidFill>
                  <a:srgbClr val="002E97"/>
                </a:solidFill>
              </a:rPr>
              <a:t> tides</a:t>
            </a:r>
          </a:p>
        </p:txBody>
      </p:sp>
      <p:sp>
        <p:nvSpPr>
          <p:cNvPr id="2" name="Slide Number Placeholder 1"/>
          <p:cNvSpPr>
            <a:spLocks noGrp="1"/>
          </p:cNvSpPr>
          <p:nvPr>
            <p:ph type="sldNum" sz="quarter" idx="2"/>
          </p:nvPr>
        </p:nvSpPr>
        <p:spPr/>
        <p:txBody>
          <a:bodyPr/>
          <a:lstStyle/>
          <a:p>
            <a:fld id="{86CB4B4D-7CA3-9044-876B-883B54F8677D}" type="slidenum">
              <a:rPr lang="en-US" smtClean="0"/>
              <a:t>25</a:t>
            </a:fld>
            <a:endParaRPr lang="en-US"/>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2" descr="https://lh4.googleusercontent.com/ymKsoXwZEP4rk4F4GqPD5S9FyMO4d0mrfL2GiLI0mXe7djBwYH3t0-OwncYltY8OJNmYk0DKh4pOLqS9DGItCHK3i23maqpjdDDISQH5ux0uqDVbrEnWTnFLPb7Woe2cka61EX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745406" y="529681"/>
            <a:ext cx="1054133"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dirty="0">
                <a:solidFill>
                  <a:srgbClr val="FFFF00"/>
                </a:solidFill>
                <a:latin typeface="Times New Roman" panose="02020603050405020304" pitchFamily="18" charset="0"/>
                <a:cs typeface="Times New Roman" panose="02020603050405020304" pitchFamily="18" charset="0"/>
              </a:rPr>
              <a:t>50 years</a:t>
            </a:r>
            <a:endParaRPr kumimoji="0" lang="en-US" sz="18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5" name="TextBox 4"/>
          <p:cNvSpPr txBox="1"/>
          <p:nvPr/>
        </p:nvSpPr>
        <p:spPr>
          <a:xfrm>
            <a:off x="3527497" y="4082020"/>
            <a:ext cx="336245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800" dirty="0">
                <a:solidFill>
                  <a:srgbClr val="002E97"/>
                </a:solidFill>
                <a:latin typeface="Times New Roman" panose="02020603050405020304" pitchFamily="18" charset="0"/>
                <a:cs typeface="Times New Roman" panose="02020603050405020304" pitchFamily="18" charset="0"/>
              </a:rPr>
              <a:t>6 months</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p:cNvSpPr txBox="1"/>
          <p:nvPr/>
        </p:nvSpPr>
        <p:spPr>
          <a:xfrm>
            <a:off x="3703438" y="3109438"/>
            <a:ext cx="826506" cy="738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400" dirty="0">
                <a:solidFill>
                  <a:srgbClr val="FFFF00"/>
                </a:solidFill>
                <a:latin typeface="Times New Roman" panose="02020603050405020304" pitchFamily="18" charset="0"/>
                <a:cs typeface="Times New Roman" panose="02020603050405020304" pitchFamily="18" charset="0"/>
              </a:rPr>
              <a:t>Sept 2016</a:t>
            </a:r>
            <a:endParaRPr kumimoji="0" lang="en-US" sz="1400" b="0" i="0" u="none" strike="noStrike" cap="none" spc="0" normalizeH="0" baseline="0" dirty="0">
              <a:ln>
                <a:noFill/>
              </a:ln>
              <a:solidFill>
                <a:srgbClr val="FFFF00"/>
              </a:solidFill>
              <a:effectLst/>
              <a:uFillTx/>
              <a:latin typeface="Times New Roman" panose="02020603050405020304" pitchFamily="18" charset="0"/>
              <a:cs typeface="Times New Roman" panose="02020603050405020304" pitchFamily="18" charset="0"/>
              <a:sym typeface="Calibri"/>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0" name="TextBox 9"/>
          <p:cNvSpPr txBox="1"/>
          <p:nvPr/>
        </p:nvSpPr>
        <p:spPr>
          <a:xfrm>
            <a:off x="63420" y="4082020"/>
            <a:ext cx="3282307"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8 -13 mm/year</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77233" y="693337"/>
            <a:ext cx="305468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Vertical Motion</a:t>
            </a:r>
          </a:p>
        </p:txBody>
      </p:sp>
      <p:sp>
        <p:nvSpPr>
          <p:cNvPr id="7" name="Slide Number Placeholder 6"/>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5346358" y="4088997"/>
            <a:ext cx="250164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16 cm Vertically</a:t>
            </a:r>
          </a:p>
        </p:txBody>
      </p:sp>
      <p:sp>
        <p:nvSpPr>
          <p:cNvPr id="10" name="TextBox 9"/>
          <p:cNvSpPr txBox="1"/>
          <p:nvPr/>
        </p:nvSpPr>
        <p:spPr>
          <a:xfrm>
            <a:off x="351655" y="4088997"/>
            <a:ext cx="3280704"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China Lake, CA</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800" dirty="0">
                <a:solidFill>
                  <a:srgbClr val="002E97"/>
                </a:solidFill>
                <a:latin typeface="Times New Roman" panose="02020603050405020304" pitchFamily="18" charset="0"/>
                <a:cs typeface="Times New Roman" panose="02020603050405020304" pitchFamily="18" charset="0"/>
              </a:rPr>
              <a:t>6-10 feet Horizontally</a:t>
            </a:r>
            <a:endParaRPr kumimoji="0" lang="en-US" sz="2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1" name="TextBox 1"/>
          <p:cNvSpPr txBox="1"/>
          <p:nvPr/>
        </p:nvSpPr>
        <p:spPr>
          <a:xfrm>
            <a:off x="197111" y="295772"/>
            <a:ext cx="859465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rPr>
              <a:t>Horizontal and </a:t>
            </a:r>
            <a:r>
              <a:rPr sz="3600" dirty="0">
                <a:solidFill>
                  <a:srgbClr val="002E97"/>
                </a:solidFill>
              </a:rPr>
              <a:t>Vertical Motion</a:t>
            </a:r>
            <a:r>
              <a:rPr lang="en-US" sz="3600" dirty="0">
                <a:solidFill>
                  <a:srgbClr val="002E97"/>
                </a:solidFill>
              </a:rPr>
              <a:t> - Earthquakes</a:t>
            </a:r>
            <a:endParaRPr sz="3600" dirty="0">
              <a:solidFill>
                <a:srgbClr val="002E97"/>
              </a:solidFill>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74294979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2133" name="Bitmap Image" r:id="rId6" imgW="13744440" imgH="8296200" progId="Paint.Picture">
                  <p:embed/>
                </p:oleObj>
              </mc:Choice>
              <mc:Fallback>
                <p:oleObj name="Bitmap Image" r:id="rId6" imgW="13744440" imgH="8296200" progId="Paint.Picture">
                  <p:embed/>
                  <p:pic>
                    <p:nvPicPr>
                      <p:cNvPr id="0" name=""/>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US" smtClean="0"/>
              <a:t>27</a:t>
            </a:fld>
            <a:endParaRPr lang="en-US"/>
          </a:p>
        </p:txBody>
      </p:sp>
    </p:spTree>
    <p:extLst>
      <p:ext uri="{BB962C8B-B14F-4D97-AF65-F5344CB8AC3E}">
        <p14:creationId xmlns:p14="http://schemas.microsoft.com/office/powerpoint/2010/main" val="386473123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048928" y="466524"/>
            <a:ext cx="5089855" cy="769441"/>
          </a:xfrm>
          <a:prstGeom prst="rect">
            <a:avLst/>
          </a:prstGeom>
          <a:noFill/>
        </p:spPr>
        <p:txBody>
          <a:bodyPr wrap="none" rtlCol="0">
            <a:spAutoFit/>
          </a:bodyPr>
          <a:lstStyle/>
          <a:p>
            <a:pPr algn="ctr"/>
            <a:r>
              <a:rPr lang="en-US" sz="4400" dirty="0">
                <a:solidFill>
                  <a:srgbClr val="002E97"/>
                </a:solidFill>
                <a:latin typeface="Times New Roman" panose="02020603050405020304" pitchFamily="18" charset="0"/>
                <a:cs typeface="Times New Roman" panose="02020603050405020304" pitchFamily="18" charset="0"/>
              </a:rPr>
              <a:t>GPS on Bench Marks</a:t>
            </a:r>
            <a:endParaRPr lang="en-US" sz="2800" dirty="0">
              <a:solidFill>
                <a:srgbClr val="002E97"/>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2"/>
          </p:nvPr>
        </p:nvSpPr>
        <p:spPr/>
        <p:txBody>
          <a:bodyPr/>
          <a:lstStyle/>
          <a:p>
            <a:fld id="{86CB4B4D-7CA3-9044-876B-883B54F8677D}" type="slidenum">
              <a:rPr lang="en-US" smtClean="0"/>
              <a:t>28</a:t>
            </a:fld>
            <a:endParaRPr lang="en-US"/>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404" y="1389245"/>
            <a:ext cx="3038775" cy="2601095"/>
          </a:xfrm>
          <a:prstGeom prst="rect">
            <a:avLst/>
          </a:prstGeom>
        </p:spPr>
      </p:pic>
      <p:sp>
        <p:nvSpPr>
          <p:cNvPr id="13" name="TextBox 12"/>
          <p:cNvSpPr txBox="1"/>
          <p:nvPr/>
        </p:nvSpPr>
        <p:spPr>
          <a:xfrm>
            <a:off x="387850" y="4106513"/>
            <a:ext cx="29023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Web Map Application</a:t>
            </a:r>
          </a:p>
        </p:txBody>
      </p:sp>
      <p:sp>
        <p:nvSpPr>
          <p:cNvPr id="14" name="TextBox 13"/>
          <p:cNvSpPr txBox="1"/>
          <p:nvPr/>
        </p:nvSpPr>
        <p:spPr>
          <a:xfrm>
            <a:off x="5498767" y="3990340"/>
            <a:ext cx="156463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Dashboard</a:t>
            </a:r>
          </a:p>
        </p:txBody>
      </p:sp>
      <p:sp>
        <p:nvSpPr>
          <p:cNvPr id="15" name="TextBox 14"/>
          <p:cNvSpPr txBox="1"/>
          <p:nvPr/>
        </p:nvSpPr>
        <p:spPr>
          <a:xfrm>
            <a:off x="4513299" y="4369456"/>
            <a:ext cx="3535568"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~3,400</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Completed in 2020</a:t>
            </a:r>
          </a:p>
          <a:p>
            <a:r>
              <a:rPr lang="en-US" sz="2000" dirty="0">
                <a:solidFill>
                  <a:srgbClr val="002E97"/>
                </a:solidFill>
                <a:latin typeface="Times New Roman" panose="02020603050405020304" pitchFamily="18" charset="0"/>
                <a:cs typeface="Times New Roman" panose="02020603050405020304" pitchFamily="18" charset="0"/>
              </a:rPr>
              <a:t>~4,700 Completed in 2021</a:t>
            </a:r>
          </a:p>
        </p:txBody>
      </p:sp>
      <p:pic>
        <p:nvPicPr>
          <p:cNvPr id="2" name="Picture 1">
            <a:extLst>
              <a:ext uri="{FF2B5EF4-FFF2-40B4-BE49-F238E27FC236}">
                <a16:creationId xmlns:a16="http://schemas.microsoft.com/office/drawing/2014/main" id="{851C94DB-24D4-4D98-B4AE-2080241EBB05}"/>
              </a:ext>
            </a:extLst>
          </p:cNvPr>
          <p:cNvPicPr>
            <a:picLocks noChangeAspect="1"/>
          </p:cNvPicPr>
          <p:nvPr/>
        </p:nvPicPr>
        <p:blipFill>
          <a:blip r:embed="rId5"/>
          <a:stretch>
            <a:fillRect/>
          </a:stretch>
        </p:blipFill>
        <p:spPr>
          <a:xfrm>
            <a:off x="3536786" y="1389245"/>
            <a:ext cx="5282810" cy="2578121"/>
          </a:xfrm>
          <a:prstGeom prst="rect">
            <a:avLst/>
          </a:prstGeom>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29</a:t>
            </a:fld>
            <a:endParaRPr lang="en-US"/>
          </a:p>
        </p:txBody>
      </p:sp>
      <p:sp>
        <p:nvSpPr>
          <p:cNvPr id="3" name="Title 1"/>
          <p:cNvSpPr>
            <a:spLocks noGrp="1"/>
          </p:cNvSpPr>
          <p:nvPr>
            <p:ph type="title"/>
          </p:nvPr>
        </p:nvSpPr>
        <p:spPr>
          <a:xfrm>
            <a:off x="457200" y="205978"/>
            <a:ext cx="8229600" cy="857251"/>
          </a:xfrm>
        </p:spPr>
        <p:txBody>
          <a:bodyPr/>
          <a:lstStyle/>
          <a:p>
            <a:r>
              <a:rPr lang="en-US" dirty="0">
                <a:solidFill>
                  <a:srgbClr val="002E97"/>
                </a:solidFill>
                <a:latin typeface="Times New Roman" panose="02020603050405020304" pitchFamily="18" charset="0"/>
                <a:cs typeface="Times New Roman" panose="02020603050405020304" pitchFamily="18" charset="0"/>
              </a:rPr>
              <a:t>OPUS Shared Solutions Dashboard</a:t>
            </a:r>
          </a:p>
        </p:txBody>
      </p:sp>
      <p:sp>
        <p:nvSpPr>
          <p:cNvPr id="6" name="TextBox 5"/>
          <p:cNvSpPr txBox="1"/>
          <p:nvPr/>
        </p:nvSpPr>
        <p:spPr>
          <a:xfrm>
            <a:off x="392906" y="907256"/>
            <a:ext cx="7643813" cy="738664"/>
          </a:xfrm>
          <a:prstGeom prst="rect">
            <a:avLst/>
          </a:prstGeom>
          <a:noFill/>
        </p:spPr>
        <p:txBody>
          <a:bodyPr wrap="square" rtlCol="0">
            <a:spAutoFit/>
          </a:bodyPr>
          <a:lstStyle/>
          <a:p>
            <a:pPr algn="ctr"/>
            <a:r>
              <a:rPr lang="en-US" sz="2100" dirty="0">
                <a:solidFill>
                  <a:srgbClr val="002E97"/>
                </a:solidFill>
              </a:rPr>
              <a:t>Dashboard enables sorting and visualization of Shared Solutions by</a:t>
            </a:r>
          </a:p>
          <a:p>
            <a:pPr algn="ctr"/>
            <a:r>
              <a:rPr lang="en-US" sz="2100" dirty="0">
                <a:solidFill>
                  <a:srgbClr val="002E97"/>
                </a:solidFill>
              </a:rPr>
              <a:t>Month &amp; Year, State, Agency Type, and submitting agency </a:t>
            </a:r>
          </a:p>
        </p:txBody>
      </p:sp>
      <p:pic>
        <p:nvPicPr>
          <p:cNvPr id="5" name="Picture 4">
            <a:extLst>
              <a:ext uri="{FF2B5EF4-FFF2-40B4-BE49-F238E27FC236}">
                <a16:creationId xmlns:a16="http://schemas.microsoft.com/office/drawing/2014/main" id="{FDDA416C-6489-46D6-988A-2D61FB69D662}"/>
              </a:ext>
            </a:extLst>
          </p:cNvPr>
          <p:cNvPicPr>
            <a:picLocks noChangeAspect="1"/>
          </p:cNvPicPr>
          <p:nvPr/>
        </p:nvPicPr>
        <p:blipFill>
          <a:blip r:embed="rId4"/>
          <a:stretch>
            <a:fillRect/>
          </a:stretch>
        </p:blipFill>
        <p:spPr>
          <a:xfrm>
            <a:off x="142859" y="1783830"/>
            <a:ext cx="6657542" cy="3249019"/>
          </a:xfrm>
          <a:prstGeom prst="rect">
            <a:avLst/>
          </a:prstGeom>
        </p:spPr>
      </p:pic>
      <p:sp>
        <p:nvSpPr>
          <p:cNvPr id="7" name="Rectangular Callout 6"/>
          <p:cNvSpPr/>
          <p:nvPr/>
        </p:nvSpPr>
        <p:spPr>
          <a:xfrm>
            <a:off x="2146697" y="3990976"/>
            <a:ext cx="1089422" cy="738188"/>
          </a:xfrm>
          <a:prstGeom prst="wedgeRectCallout">
            <a:avLst>
              <a:gd name="adj1" fmla="val -60924"/>
              <a:gd name="adj2" fmla="val 2696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graphicFrame>
        <p:nvGraphicFramePr>
          <p:cNvPr id="8" name="Table 7"/>
          <p:cNvGraphicFramePr>
            <a:graphicFrameLocks noGrp="1"/>
          </p:cNvGraphicFramePr>
          <p:nvPr>
            <p:extLst>
              <p:ext uri="{D42A27DB-BD31-4B8C-83A1-F6EECF244321}">
                <p14:modId xmlns:p14="http://schemas.microsoft.com/office/powerpoint/2010/main" val="2205733710"/>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~30,500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~5.500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~3,400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~1100</a:t>
                      </a:r>
                    </a:p>
                  </a:txBody>
                  <a:tcPr marL="68580" marR="68580" marT="34290" marB="34290"/>
                </a:tc>
                <a:extLst>
                  <a:ext uri="{0D108BD9-81ED-4DB2-BD59-A6C34878D82A}">
                    <a16:rowId xmlns:a16="http://schemas.microsoft.com/office/drawing/2014/main" val="2662671429"/>
                  </a:ext>
                </a:extLst>
              </a:tr>
            </a:tbl>
          </a:graphicData>
        </a:graphic>
      </p:graphicFrame>
      <p:sp>
        <p:nvSpPr>
          <p:cNvPr id="12" name="TextBox 11"/>
          <p:cNvSpPr txBox="1"/>
          <p:nvPr/>
        </p:nvSpPr>
        <p:spPr>
          <a:xfrm>
            <a:off x="1013360" y="3965121"/>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2018</a:t>
            </a:r>
          </a:p>
        </p:txBody>
      </p:sp>
      <p:sp>
        <p:nvSpPr>
          <p:cNvPr id="13" name="TextBox 12"/>
          <p:cNvSpPr txBox="1"/>
          <p:nvPr/>
        </p:nvSpPr>
        <p:spPr>
          <a:xfrm>
            <a:off x="1013360" y="4300328"/>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2020</a:t>
            </a:r>
          </a:p>
        </p:txBody>
      </p:sp>
      <p:sp>
        <p:nvSpPr>
          <p:cNvPr id="14" name="TextBox 13">
            <a:extLst>
              <a:ext uri="{FF2B5EF4-FFF2-40B4-BE49-F238E27FC236}">
                <a16:creationId xmlns:a16="http://schemas.microsoft.com/office/drawing/2014/main" id="{7D511007-A674-4B4C-98AC-701DD5C68321}"/>
              </a:ext>
            </a:extLst>
          </p:cNvPr>
          <p:cNvSpPr txBox="1"/>
          <p:nvPr/>
        </p:nvSpPr>
        <p:spPr>
          <a:xfrm>
            <a:off x="1010312" y="4471016"/>
            <a:ext cx="50420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chemeClr val="bg1"/>
                </a:solidFill>
                <a:effectLst/>
                <a:uFillTx/>
                <a:latin typeface="+mj-lt"/>
                <a:ea typeface="+mj-ea"/>
                <a:cs typeface="+mj-cs"/>
                <a:sym typeface="Calibri"/>
              </a:rPr>
              <a:t>2021</a:t>
            </a:r>
          </a:p>
        </p:txBody>
      </p:sp>
    </p:spTree>
    <p:extLst>
      <p:ext uri="{BB962C8B-B14F-4D97-AF65-F5344CB8AC3E}">
        <p14:creationId xmlns:p14="http://schemas.microsoft.com/office/powerpoint/2010/main" val="17263037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3074" name="Picture 2" descr="Geodetic Advisor Map">
            <a:extLst>
              <a:ext uri="{FF2B5EF4-FFF2-40B4-BE49-F238E27FC236}">
                <a16:creationId xmlns:a16="http://schemas.microsoft.com/office/drawing/2014/main" id="{F925710D-8864-471A-8EB7-DCADBC7A71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54" y="928966"/>
            <a:ext cx="5333328" cy="4060948"/>
          </a:xfrm>
          <a:prstGeom prst="rect">
            <a:avLst/>
          </a:prstGeom>
          <a:noFill/>
          <a:extLst>
            <a:ext uri="{909E8E84-426E-40DD-AFC4-6F175D3DCCD1}">
              <a14:hiddenFill xmlns:a14="http://schemas.microsoft.com/office/drawing/2010/main">
                <a:solidFill>
                  <a:srgbClr val="FFFFFF"/>
                </a:solidFill>
              </a14:hiddenFill>
            </a:ext>
          </a:extLst>
        </p:spPr>
      </p:pic>
      <p:sp>
        <p:nvSpPr>
          <p:cNvPr id="199" name="TextBox 1"/>
          <p:cNvSpPr txBox="1"/>
          <p:nvPr/>
        </p:nvSpPr>
        <p:spPr>
          <a:xfrm>
            <a:off x="1948206" y="282635"/>
            <a:ext cx="5247588"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sz="3600" dirty="0">
                <a:solidFill>
                  <a:srgbClr val="002E97"/>
                </a:solidFill>
              </a:rPr>
              <a:t>Importance of Coordination</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6863"/>
          <a:stretch/>
        </p:blipFill>
        <p:spPr>
          <a:xfrm>
            <a:off x="5757455" y="3332936"/>
            <a:ext cx="3020785" cy="1656978"/>
          </a:xfrm>
          <a:prstGeom prst="rect">
            <a:avLst/>
          </a:prstGeom>
        </p:spPr>
      </p:pic>
      <p:sp>
        <p:nvSpPr>
          <p:cNvPr id="6" name="TextBox 5"/>
          <p:cNvSpPr txBox="1"/>
          <p:nvPr/>
        </p:nvSpPr>
        <p:spPr>
          <a:xfrm>
            <a:off x="3629427"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
        <p:nvSpPr>
          <p:cNvPr id="12" name="Slide Number Placeholder 11"/>
          <p:cNvSpPr>
            <a:spLocks noGrp="1"/>
          </p:cNvSpPr>
          <p:nvPr>
            <p:ph type="sldNum" sz="quarter" idx="2"/>
          </p:nvPr>
        </p:nvSpPr>
        <p:spPr/>
        <p:txBody>
          <a:bodyPr/>
          <a:lstStyle/>
          <a:p>
            <a:fld id="{86CB4B4D-7CA3-9044-876B-883B54F8677D}" type="slidenum">
              <a:rPr lang="en-US" smtClean="0"/>
              <a:t>3</a:t>
            </a:fld>
            <a:endParaRPr lang="en-US"/>
          </a:p>
        </p:txBody>
      </p:sp>
      <p:pic>
        <p:nvPicPr>
          <p:cNvPr id="3" name="Picture 2">
            <a:extLst>
              <a:ext uri="{FF2B5EF4-FFF2-40B4-BE49-F238E27FC236}">
                <a16:creationId xmlns:a16="http://schemas.microsoft.com/office/drawing/2014/main" id="{3C9AC8CF-BA6C-4CAE-AA76-0618F1513A73}"/>
              </a:ext>
            </a:extLst>
          </p:cNvPr>
          <p:cNvPicPr>
            <a:picLocks noChangeAspect="1"/>
          </p:cNvPicPr>
          <p:nvPr/>
        </p:nvPicPr>
        <p:blipFill>
          <a:blip r:embed="rId6"/>
          <a:stretch>
            <a:fillRect/>
          </a:stretch>
        </p:blipFill>
        <p:spPr>
          <a:xfrm>
            <a:off x="5757454" y="928967"/>
            <a:ext cx="3040727" cy="2306608"/>
          </a:xfrm>
          <a:prstGeom prst="rect">
            <a:avLst/>
          </a:prstGeom>
        </p:spPr>
      </p:pic>
      <p:sp>
        <p:nvSpPr>
          <p:cNvPr id="8" name="TextBox 7"/>
          <p:cNvSpPr txBox="1"/>
          <p:nvPr/>
        </p:nvSpPr>
        <p:spPr>
          <a:xfrm>
            <a:off x="6955318" y="876352"/>
            <a:ext cx="158632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36</a:t>
            </a:r>
            <a:r>
              <a:rPr kumimoji="0" lang="en-US"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Coordinators</a:t>
            </a:r>
            <a:endParaRPr kumimoji="0" lang="en-US"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30</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NGS Mark Recovery Webpage</a:t>
            </a:r>
          </a:p>
        </p:txBody>
      </p:sp>
      <p:sp>
        <p:nvSpPr>
          <p:cNvPr id="4" name="TextBox 3"/>
          <p:cNvSpPr txBox="1"/>
          <p:nvPr/>
        </p:nvSpPr>
        <p:spPr>
          <a:xfrm>
            <a:off x="283851" y="866288"/>
            <a:ext cx="8576299" cy="738664"/>
          </a:xfrm>
          <a:prstGeom prst="rect">
            <a:avLst/>
          </a:prstGeom>
          <a:noFill/>
        </p:spPr>
        <p:txBody>
          <a:bodyPr wrap="square" rtlCol="0">
            <a:spAutoFit/>
          </a:bodyPr>
          <a:lstStyle/>
          <a:p>
            <a:pPr algn="ctr" defTabSz="342892">
              <a:defRPr/>
            </a:pPr>
            <a:r>
              <a:rPr lang="en-US" sz="2100" dirty="0">
                <a:solidFill>
                  <a:srgbClr val="002E97"/>
                </a:solidFill>
                <a:latin typeface="Calibri"/>
              </a:rPr>
              <a:t>Crowd sourced mark recoveries help update the GPSonBM map, let NGS and others know if the mark is still usable, and pictures make it easier to find.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7" name="Picture 6"/>
          <p:cNvPicPr>
            <a:picLocks noChangeAspect="1"/>
          </p:cNvPicPr>
          <p:nvPr/>
        </p:nvPicPr>
        <p:blipFill>
          <a:blip r:embed="rId5"/>
          <a:stretch>
            <a:fillRect/>
          </a:stretch>
        </p:blipFill>
        <p:spPr>
          <a:xfrm>
            <a:off x="7129854" y="2541221"/>
            <a:ext cx="1786483" cy="2449353"/>
          </a:xfrm>
          <a:prstGeom prst="rect">
            <a:avLst/>
          </a:prstGeom>
        </p:spPr>
      </p:pic>
      <p:pic>
        <p:nvPicPr>
          <p:cNvPr id="8" name="Picture 7"/>
          <p:cNvPicPr>
            <a:picLocks noChangeAspect="1"/>
          </p:cNvPicPr>
          <p:nvPr/>
        </p:nvPicPr>
        <p:blipFill rotWithShape="1">
          <a:blip r:embed="rId6"/>
          <a:srcRect b="7246"/>
          <a:stretch/>
        </p:blipFill>
        <p:spPr>
          <a:xfrm>
            <a:off x="21074" y="2101241"/>
            <a:ext cx="4054587" cy="3042259"/>
          </a:xfrm>
          <a:prstGeom prst="rect">
            <a:avLst/>
          </a:prstGeom>
        </p:spPr>
      </p:pic>
      <p:sp>
        <p:nvSpPr>
          <p:cNvPr id="9" name="Rectangle 8"/>
          <p:cNvSpPr/>
          <p:nvPr/>
        </p:nvSpPr>
        <p:spPr>
          <a:xfrm>
            <a:off x="1752158" y="1552601"/>
            <a:ext cx="5639685" cy="415498"/>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100" dirty="0">
                <a:solidFill>
                  <a:srgbClr val="1F497D"/>
                </a:solidFill>
                <a:latin typeface="Calibri"/>
              </a:rPr>
              <a:t>https://geodesy.noaa.gov/surveys/mark-recovery</a:t>
            </a:r>
          </a:p>
        </p:txBody>
      </p:sp>
      <p:sp>
        <p:nvSpPr>
          <p:cNvPr id="10" name="Rectangle 9"/>
          <p:cNvSpPr/>
          <p:nvPr/>
        </p:nvSpPr>
        <p:spPr>
          <a:xfrm>
            <a:off x="6880795" y="2287306"/>
            <a:ext cx="2284601"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200" dirty="0">
                <a:solidFill>
                  <a:prstClr val="black"/>
                </a:solidFill>
              </a:rPr>
              <a:t>Now with Find Marks Near Me!</a:t>
            </a:r>
          </a:p>
        </p:txBody>
      </p:sp>
      <p:sp>
        <p:nvSpPr>
          <p:cNvPr id="11" name="TextBox 10"/>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a:t>Maintain you local control network: Submit a Recovery Note for each mark you find </a:t>
            </a:r>
            <a:r>
              <a:rPr lang="en-US" sz="1350" dirty="0"/>
              <a:t>(up to once per year)</a:t>
            </a:r>
          </a:p>
          <a:p>
            <a:pPr algn="ctr"/>
            <a:r>
              <a:rPr lang="en-US" dirty="0"/>
              <a:t>Did you find it?</a:t>
            </a:r>
          </a:p>
          <a:p>
            <a:pPr algn="ctr"/>
            <a:r>
              <a:rPr lang="en-US" dirty="0"/>
              <a:t>Is it </a:t>
            </a:r>
            <a:r>
              <a:rPr lang="en-US" dirty="0" err="1"/>
              <a:t>GPSable</a:t>
            </a:r>
            <a:r>
              <a:rPr lang="en-US" dirty="0"/>
              <a:t>?</a:t>
            </a:r>
          </a:p>
          <a:p>
            <a:pPr algn="ctr"/>
            <a:r>
              <a:rPr lang="en-US" dirty="0"/>
              <a:t>Got new photos?</a:t>
            </a:r>
          </a:p>
        </p:txBody>
      </p:sp>
    </p:spTree>
    <p:extLst>
      <p:ext uri="{BB962C8B-B14F-4D97-AF65-F5344CB8AC3E}">
        <p14:creationId xmlns:p14="http://schemas.microsoft.com/office/powerpoint/2010/main" val="364714482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31</a:t>
            </a:fld>
            <a:endParaRPr lang="en-US"/>
          </a:p>
        </p:txBody>
      </p:sp>
      <p:sp>
        <p:nvSpPr>
          <p:cNvPr id="3" name="Title 1"/>
          <p:cNvSpPr>
            <a:spLocks noGrp="1"/>
          </p:cNvSpPr>
          <p:nvPr>
            <p:ph type="title"/>
          </p:nvPr>
        </p:nvSpPr>
        <p:spPr>
          <a:xfrm>
            <a:off x="1500500" y="401931"/>
            <a:ext cx="6172200" cy="514039"/>
          </a:xfrm>
        </p:spPr>
        <p:txBody>
          <a:bodyPr>
            <a:noAutofit/>
          </a:bodyPr>
          <a:lstStyle/>
          <a:p>
            <a:r>
              <a:rPr lang="en-US" sz="3038" dirty="0">
                <a:solidFill>
                  <a:srgbClr val="002E97"/>
                </a:solidFill>
                <a:latin typeface="Times New Roman" panose="02020603050405020304" pitchFamily="18" charset="0"/>
                <a:ea typeface="+mn-ea"/>
                <a:cs typeface="Times New Roman" panose="02020603050405020304" pitchFamily="18" charset="0"/>
              </a:rPr>
              <a:t>Mark Recovery Dashboard</a:t>
            </a:r>
          </a:p>
        </p:txBody>
      </p:sp>
      <p:sp>
        <p:nvSpPr>
          <p:cNvPr id="5" name="Rectangle 4"/>
          <p:cNvSpPr/>
          <p:nvPr/>
        </p:nvSpPr>
        <p:spPr>
          <a:xfrm>
            <a:off x="330292" y="868966"/>
            <a:ext cx="8483413" cy="369332"/>
          </a:xfrm>
          <a:prstGeom prst="rect">
            <a:avLst/>
          </a:prstGeom>
        </p:spPr>
        <p:txBody>
          <a:bodyPr wrap="none">
            <a:spAutoFit/>
          </a:bodyPr>
          <a:lstStyle/>
          <a:p>
            <a:r>
              <a:rPr lang="en-US" dirty="0">
                <a:solidFill>
                  <a:srgbClr val="002E97"/>
                </a:solidFill>
              </a:rPr>
              <a:t>https://noaa.maps.arcgis.com/apps/dashboards/a61976366d1f4a19b3bc8a2d5a0d5498</a:t>
            </a:r>
          </a:p>
        </p:txBody>
      </p:sp>
      <p:pic>
        <p:nvPicPr>
          <p:cNvPr id="6" name="Picture 5">
            <a:extLst>
              <a:ext uri="{FF2B5EF4-FFF2-40B4-BE49-F238E27FC236}">
                <a16:creationId xmlns:a16="http://schemas.microsoft.com/office/drawing/2014/main" id="{6861F636-8537-4CE8-BDF9-8BC083DD4DB5}"/>
              </a:ext>
            </a:extLst>
          </p:cNvPr>
          <p:cNvPicPr>
            <a:picLocks noChangeAspect="1"/>
          </p:cNvPicPr>
          <p:nvPr/>
        </p:nvPicPr>
        <p:blipFill>
          <a:blip r:embed="rId4"/>
          <a:stretch>
            <a:fillRect/>
          </a:stretch>
        </p:blipFill>
        <p:spPr>
          <a:xfrm>
            <a:off x="689775" y="1238298"/>
            <a:ext cx="7764449" cy="3789213"/>
          </a:xfrm>
          <a:prstGeom prst="rect">
            <a:avLst/>
          </a:prstGeom>
        </p:spPr>
      </p:pic>
    </p:spTree>
    <p:extLst>
      <p:ext uri="{BB962C8B-B14F-4D97-AF65-F5344CB8AC3E}">
        <p14:creationId xmlns:p14="http://schemas.microsoft.com/office/powerpoint/2010/main" val="179533378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224210" y="4658279"/>
            <a:ext cx="314765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sp>
        <p:nvSpPr>
          <p:cNvPr id="13" name="Slide Number Placeholder 12"/>
          <p:cNvSpPr>
            <a:spLocks noGrp="1"/>
          </p:cNvSpPr>
          <p:nvPr>
            <p:ph type="sldNum" sz="quarter" idx="2"/>
          </p:nvPr>
        </p:nvSpPr>
        <p:spPr/>
        <p:txBody>
          <a:bodyPr/>
          <a:lstStyle/>
          <a:p>
            <a:fld id="{86CB4B4D-7CA3-9044-876B-883B54F8677D}" type="slidenum">
              <a:rPr lang="en-US" smtClean="0"/>
              <a:t>32</a:t>
            </a:fld>
            <a:endParaRPr lang="en-US"/>
          </a:p>
        </p:txBody>
      </p:sp>
      <p:pic>
        <p:nvPicPr>
          <p:cNvPr id="8" name="Picture 7">
            <a:extLst>
              <a:ext uri="{FF2B5EF4-FFF2-40B4-BE49-F238E27FC236}">
                <a16:creationId xmlns:a16="http://schemas.microsoft.com/office/drawing/2014/main" id="{CF274C3F-A294-48C2-8300-1C20DE8BBC12}"/>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9" name="Picture 8">
            <a:extLst>
              <a:ext uri="{FF2B5EF4-FFF2-40B4-BE49-F238E27FC236}">
                <a16:creationId xmlns:a16="http://schemas.microsoft.com/office/drawing/2014/main" id="{E4E36E0B-3C48-4120-9C3D-3977A6093F7B}"/>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a:extLst>
              <a:ext uri="{FF2B5EF4-FFF2-40B4-BE49-F238E27FC236}">
                <a16:creationId xmlns:a16="http://schemas.microsoft.com/office/drawing/2014/main" id="{515BDBDF-F728-43DE-A248-BB2AD55D58CB}"/>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0" name="Picture 9">
            <a:extLst>
              <a:ext uri="{FF2B5EF4-FFF2-40B4-BE49-F238E27FC236}">
                <a16:creationId xmlns:a16="http://schemas.microsoft.com/office/drawing/2014/main" id="{1F890284-7E6E-4F23-90C0-F3AC5ED9EC32}"/>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2" name="Rectangle 11">
            <a:extLst>
              <a:ext uri="{FF2B5EF4-FFF2-40B4-BE49-F238E27FC236}">
                <a16:creationId xmlns:a16="http://schemas.microsoft.com/office/drawing/2014/main" id="{CB4DAE21-B140-44F3-A5C1-B46798D72BA2}"/>
              </a:ext>
            </a:extLst>
          </p:cNvPr>
          <p:cNvSpPr/>
          <p:nvPr/>
        </p:nvSpPr>
        <p:spPr>
          <a:xfrm>
            <a:off x="60805" y="383830"/>
            <a:ext cx="3053087" cy="2000546"/>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lvl="2"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American Samoa</a:t>
            </a:r>
          </a:p>
          <a:p>
            <a:pPr lvl="1" indent="0"/>
            <a:endParaRPr lang="en-US" sz="800" dirty="0">
              <a:solidFill>
                <a:srgbClr val="002E97"/>
              </a:solidFill>
              <a:latin typeface="Arial" panose="020B0604020202020204" pitchFamily="34" charset="0"/>
              <a:cs typeface="Arial" panose="020B0604020202020204" pitchFamily="34" charset="0"/>
            </a:endParaRPr>
          </a:p>
          <a:p>
            <a:pPr lvl="1" indent="0"/>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Guam and Commonwealth of the</a:t>
            </a:r>
          </a:p>
          <a:p>
            <a:pPr lvl="1" indent="0"/>
            <a:r>
              <a:rPr lang="en-US" sz="1200" dirty="0">
                <a:solidFill>
                  <a:srgbClr val="002E97"/>
                </a:solidFill>
                <a:latin typeface="Arial" panose="020B0604020202020204" pitchFamily="34" charset="0"/>
                <a:cs typeface="Arial" panose="020B0604020202020204" pitchFamily="34" charset="0"/>
              </a:rPr>
              <a:t>	</a:t>
            </a: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Northern Mariana Islands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33</a:t>
            </a:fld>
            <a:endParaRPr lang="en-US"/>
          </a:p>
        </p:txBody>
      </p:sp>
      <p:sp>
        <p:nvSpPr>
          <p:cNvPr id="3" name="TextBox 2"/>
          <p:cNvSpPr txBox="1"/>
          <p:nvPr/>
        </p:nvSpPr>
        <p:spPr>
          <a:xfrm>
            <a:off x="1620923" y="337903"/>
            <a:ext cx="6045868" cy="553998"/>
          </a:xfrm>
          <a:prstGeom prst="rect">
            <a:avLst/>
          </a:prstGeom>
          <a:noFill/>
        </p:spPr>
        <p:txBody>
          <a:bodyPr wrap="square" rtlCol="0">
            <a:spAutoFit/>
          </a:bodyPr>
          <a:lstStyle/>
          <a:p>
            <a:pPr algn="ctr" defTabSz="342892">
              <a:defRPr/>
            </a:pPr>
            <a:r>
              <a:rPr lang="en-US" sz="3000" dirty="0">
                <a:solidFill>
                  <a:srgbClr val="002E97"/>
                </a:solidFill>
                <a:latin typeface="Times New Roman" panose="02020603050405020304" pitchFamily="18" charset="0"/>
                <a:cs typeface="Times New Roman" panose="02020603050405020304" pitchFamily="18" charset="0"/>
              </a:rPr>
              <a:t>Beta NGS Map</a:t>
            </a:r>
          </a:p>
        </p:txBody>
      </p:sp>
      <p:pic>
        <p:nvPicPr>
          <p:cNvPr id="6" name="Picture 5">
            <a:extLst>
              <a:ext uri="{FF2B5EF4-FFF2-40B4-BE49-F238E27FC236}">
                <a16:creationId xmlns:a16="http://schemas.microsoft.com/office/drawing/2014/main" id="{74CE446C-328E-42A7-9C9B-2518C8849C40}"/>
              </a:ext>
            </a:extLst>
          </p:cNvPr>
          <p:cNvPicPr>
            <a:picLocks noChangeAspect="1"/>
          </p:cNvPicPr>
          <p:nvPr/>
        </p:nvPicPr>
        <p:blipFill>
          <a:blip r:embed="rId4"/>
          <a:stretch>
            <a:fillRect/>
          </a:stretch>
        </p:blipFill>
        <p:spPr>
          <a:xfrm>
            <a:off x="511608" y="844315"/>
            <a:ext cx="8043201" cy="3925249"/>
          </a:xfrm>
          <a:prstGeom prst="rect">
            <a:avLst/>
          </a:prstGeom>
        </p:spPr>
      </p:pic>
      <p:sp>
        <p:nvSpPr>
          <p:cNvPr id="7" name="Rectangle 6">
            <a:extLst>
              <a:ext uri="{FF2B5EF4-FFF2-40B4-BE49-F238E27FC236}">
                <a16:creationId xmlns:a16="http://schemas.microsoft.com/office/drawing/2014/main" id="{691BCA02-5267-44C4-96D2-11DF3AB8DB65}"/>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spTree>
    <p:extLst>
      <p:ext uri="{BB962C8B-B14F-4D97-AF65-F5344CB8AC3E}">
        <p14:creationId xmlns:p14="http://schemas.microsoft.com/office/powerpoint/2010/main" val="420068639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34</a:t>
            </a:fld>
            <a:endParaRPr lang="en-US"/>
          </a:p>
        </p:txBody>
      </p:sp>
      <p:sp>
        <p:nvSpPr>
          <p:cNvPr id="8" name="Title 1">
            <a:extLst>
              <a:ext uri="{FF2B5EF4-FFF2-40B4-BE49-F238E27FC236}">
                <a16:creationId xmlns:a16="http://schemas.microsoft.com/office/drawing/2014/main" id="{EFFC3CE5-070E-44B5-8B38-4FEBA502B5DB}"/>
              </a:ext>
            </a:extLst>
          </p:cNvPr>
          <p:cNvSpPr txBox="1">
            <a:spLocks noGrp="1"/>
          </p:cNvSpPr>
          <p:nvPr>
            <p:ph type="title"/>
          </p:nvPr>
        </p:nvSpPr>
        <p:spPr>
          <a:xfrm>
            <a:off x="0" y="225082"/>
            <a:ext cx="9144000" cy="738035"/>
          </a:xfrm>
          <a:prstGeom prst="rect">
            <a:avLst/>
          </a:prstGeom>
        </p:spPr>
        <p:txBody>
          <a:bodyPr>
            <a:normAutofit/>
          </a:bodyPr>
          <a:lstStyle/>
          <a:p>
            <a:pPr defTabSz="438911">
              <a:defRPr sz="3455">
                <a:solidFill>
                  <a:srgbClr val="17375E"/>
                </a:solidFill>
                <a:latin typeface="Times New Roman"/>
                <a:ea typeface="Times New Roman"/>
                <a:cs typeface="Times New Roman"/>
                <a:sym typeface="Times New Roman"/>
              </a:defRPr>
            </a:pPr>
            <a:r>
              <a:rPr lang="en-US" sz="3200" dirty="0">
                <a:solidFill>
                  <a:srgbClr val="002E97"/>
                </a:solidFill>
              </a:rPr>
              <a:t>NGS ArcGIS Online Resources</a:t>
            </a:r>
            <a:endParaRPr sz="3200" dirty="0">
              <a:solidFill>
                <a:srgbClr val="002E97"/>
              </a:solidFill>
            </a:endParaRPr>
          </a:p>
        </p:txBody>
      </p:sp>
      <p:sp>
        <p:nvSpPr>
          <p:cNvPr id="9" name="Rectangle 8">
            <a:extLst>
              <a:ext uri="{FF2B5EF4-FFF2-40B4-BE49-F238E27FC236}">
                <a16:creationId xmlns:a16="http://schemas.microsoft.com/office/drawing/2014/main" id="{92BB8850-E06B-4858-A070-95036AAC72A6}"/>
              </a:ext>
            </a:extLst>
          </p:cNvPr>
          <p:cNvSpPr/>
          <p:nvPr/>
        </p:nvSpPr>
        <p:spPr>
          <a:xfrm>
            <a:off x="-224966" y="1579761"/>
            <a:ext cx="4257121" cy="2339102"/>
          </a:xfrm>
          <a:prstGeom prst="rect">
            <a:avLst/>
          </a:prstGeom>
        </p:spPr>
        <p:txBody>
          <a:bodyPr wrap="square">
            <a:spAutoFit/>
          </a:bodyPr>
          <a:lstStyle/>
          <a:p>
            <a:pPr marL="457200"/>
            <a:r>
              <a:rPr lang="en-US" u="sng" dirty="0">
                <a:solidFill>
                  <a:srgbClr val="1155CC"/>
                </a:solidFill>
                <a:latin typeface="Times New Roman" panose="02020603050405020304" pitchFamily="18" charset="0"/>
                <a:cs typeface="Times New Roman" panose="02020603050405020304" pitchFamily="18" charset="0"/>
                <a:hlinkClick r:id="rId4"/>
              </a:rPr>
              <a:t>NGS Datasheets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5"/>
              </a:rPr>
              <a:t>NOAA CORS Network</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6"/>
              </a:rPr>
              <a:t>GPS on Benchmarks Priority List</a:t>
            </a:r>
            <a:r>
              <a:rPr lang="en-US" dirty="0">
                <a:latin typeface="Times New Roman" panose="02020603050405020304" pitchFamily="18" charset="0"/>
                <a:cs typeface="Times New Roman" panose="02020603050405020304" pitchFamily="18" charset="0"/>
              </a:rPr>
              <a:t> </a:t>
            </a:r>
          </a:p>
          <a:p>
            <a:pPr marL="457200"/>
            <a:r>
              <a:rPr lang="en-US" sz="2000" dirty="0">
                <a:solidFill>
                  <a:srgbClr val="002E97"/>
                </a:solidFill>
                <a:latin typeface="Times New Roman" panose="02020603050405020304" pitchFamily="18" charset="0"/>
                <a:cs typeface="Times New Roman" panose="02020603050405020304" pitchFamily="18" charset="0"/>
              </a:rPr>
              <a:t>	</a:t>
            </a:r>
            <a:r>
              <a:rPr lang="en-US" dirty="0">
                <a:solidFill>
                  <a:srgbClr val="002E97"/>
                </a:solidFill>
                <a:latin typeface="Times New Roman" panose="02020603050405020304" pitchFamily="18" charset="0"/>
                <a:cs typeface="Times New Roman" panose="02020603050405020304" pitchFamily="18" charset="0"/>
              </a:rPr>
              <a:t>(4 layers - marks, hexagons)</a:t>
            </a:r>
          </a:p>
          <a:p>
            <a:pPr marL="457200"/>
            <a:r>
              <a:rPr lang="en-US" u="sng" dirty="0">
                <a:solidFill>
                  <a:srgbClr val="1155CC"/>
                </a:solidFill>
                <a:latin typeface="Times New Roman" panose="02020603050405020304" pitchFamily="18" charset="0"/>
                <a:cs typeface="Times New Roman" panose="02020603050405020304" pitchFamily="18" charset="0"/>
                <a:hlinkClick r:id="rId7"/>
              </a:rPr>
              <a:t>GEOID18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8"/>
              </a:rPr>
              <a:t>GEOID12B GPS on Benchmarks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9"/>
              </a:rPr>
              <a:t>OPUS Shared Solutions</a:t>
            </a:r>
            <a:endParaRPr lang="en-US" dirty="0">
              <a:latin typeface="Times New Roman" panose="02020603050405020304" pitchFamily="18" charset="0"/>
              <a:cs typeface="Times New Roman" panose="02020603050405020304" pitchFamily="18" charset="0"/>
            </a:endParaRPr>
          </a:p>
          <a:p>
            <a:pPr marL="457200"/>
            <a:r>
              <a:rPr lang="en-US" u="sng" dirty="0">
                <a:solidFill>
                  <a:srgbClr val="1155CC"/>
                </a:solidFill>
                <a:latin typeface="Times New Roman" panose="02020603050405020304" pitchFamily="18" charset="0"/>
                <a:cs typeface="Times New Roman" panose="02020603050405020304" pitchFamily="18" charset="0"/>
                <a:hlinkClick r:id="rId10"/>
              </a:rPr>
              <a:t>Mark Recoveries Submitted to NGS</a:t>
            </a:r>
            <a:endParaRPr lang="en-US"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0F9B1EA-414B-4706-BC1D-09FEF6325C9B}"/>
              </a:ext>
            </a:extLst>
          </p:cNvPr>
          <p:cNvSpPr/>
          <p:nvPr/>
        </p:nvSpPr>
        <p:spPr>
          <a:xfrm>
            <a:off x="240442" y="1118097"/>
            <a:ext cx="2238113" cy="461665"/>
          </a:xfrm>
          <a:prstGeom prst="rect">
            <a:avLst/>
          </a:prstGeom>
        </p:spPr>
        <p:txBody>
          <a:bodyPr wrap="none">
            <a:spAutoFit/>
          </a:bodyPr>
          <a:lstStyle/>
          <a:p>
            <a:r>
              <a:rPr lang="en-US" sz="2400" dirty="0">
                <a:solidFill>
                  <a:srgbClr val="002E97"/>
                </a:solidFill>
              </a:rPr>
              <a:t>Feature Services</a:t>
            </a:r>
            <a:endParaRPr lang="en-US" sz="2400" dirty="0"/>
          </a:p>
        </p:txBody>
      </p:sp>
      <p:sp>
        <p:nvSpPr>
          <p:cNvPr id="11" name="Rectangle 10">
            <a:extLst>
              <a:ext uri="{FF2B5EF4-FFF2-40B4-BE49-F238E27FC236}">
                <a16:creationId xmlns:a16="http://schemas.microsoft.com/office/drawing/2014/main" id="{9E1D3C91-AEA1-48DE-8F44-B52424811BBF}"/>
              </a:ext>
            </a:extLst>
          </p:cNvPr>
          <p:cNvSpPr/>
          <p:nvPr/>
        </p:nvSpPr>
        <p:spPr>
          <a:xfrm>
            <a:off x="5321303" y="1118096"/>
            <a:ext cx="2651688" cy="461665"/>
          </a:xfrm>
          <a:prstGeom prst="rect">
            <a:avLst/>
          </a:prstGeom>
        </p:spPr>
        <p:txBody>
          <a:bodyPr wrap="none">
            <a:spAutoFit/>
          </a:bodyPr>
          <a:lstStyle/>
          <a:p>
            <a:r>
              <a:rPr lang="en-US" sz="2400" dirty="0">
                <a:solidFill>
                  <a:srgbClr val="002E97"/>
                </a:solidFill>
              </a:rPr>
              <a:t>Raster Tile Services</a:t>
            </a:r>
            <a:endParaRPr lang="en-US" sz="2400" dirty="0"/>
          </a:p>
        </p:txBody>
      </p:sp>
      <p:sp>
        <p:nvSpPr>
          <p:cNvPr id="12" name="Rectangle 11">
            <a:extLst>
              <a:ext uri="{FF2B5EF4-FFF2-40B4-BE49-F238E27FC236}">
                <a16:creationId xmlns:a16="http://schemas.microsoft.com/office/drawing/2014/main" id="{A32088FA-4135-4B7E-8C01-5E0B5D251BA9}"/>
              </a:ext>
            </a:extLst>
          </p:cNvPr>
          <p:cNvSpPr/>
          <p:nvPr/>
        </p:nvSpPr>
        <p:spPr>
          <a:xfrm>
            <a:off x="4438623" y="1579761"/>
            <a:ext cx="5027526" cy="1200329"/>
          </a:xfrm>
          <a:prstGeom prst="rect">
            <a:avLst/>
          </a:prstGeom>
        </p:spPr>
        <p:txBody>
          <a:bodyPr wrap="square">
            <a:spAutoFit/>
          </a:bodyPr>
          <a:lstStyle/>
          <a:p>
            <a:pPr marL="457200"/>
            <a:r>
              <a:rPr lang="en-US" dirty="0">
                <a:solidFill>
                  <a:srgbClr val="002E97"/>
                </a:solidFill>
                <a:latin typeface="Times New Roman" panose="02020603050405020304" pitchFamily="18" charset="0"/>
                <a:cs typeface="Times New Roman" panose="02020603050405020304" pitchFamily="18" charset="0"/>
              </a:rPr>
              <a:t>GEOID18 Height (</a:t>
            </a:r>
            <a:r>
              <a:rPr lang="en-US" u="sng" dirty="0">
                <a:solidFill>
                  <a:srgbClr val="1155CC"/>
                </a:solidFill>
                <a:latin typeface="Times New Roman" panose="02020603050405020304" pitchFamily="18" charset="0"/>
                <a:cs typeface="Times New Roman" panose="02020603050405020304" pitchFamily="18" charset="0"/>
                <a:hlinkClick r:id="rId11"/>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2"/>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Difference (</a:t>
            </a:r>
            <a:r>
              <a:rPr lang="en-US" u="sng" dirty="0">
                <a:solidFill>
                  <a:srgbClr val="1155CC"/>
                </a:solidFill>
                <a:latin typeface="Times New Roman" panose="02020603050405020304" pitchFamily="18" charset="0"/>
                <a:cs typeface="Times New Roman" panose="02020603050405020304" pitchFamily="18" charset="0"/>
                <a:hlinkClick r:id="rId13"/>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4"/>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Uncertainty (</a:t>
            </a:r>
            <a:r>
              <a:rPr lang="en-US" u="sng" dirty="0">
                <a:solidFill>
                  <a:srgbClr val="1155CC"/>
                </a:solidFill>
                <a:latin typeface="Times New Roman" panose="02020603050405020304" pitchFamily="18" charset="0"/>
                <a:cs typeface="Times New Roman" panose="02020603050405020304" pitchFamily="18" charset="0"/>
                <a:hlinkClick r:id="rId15"/>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6"/>
              </a:rPr>
              <a:t>PRVI</a:t>
            </a:r>
            <a:r>
              <a:rPr lang="en-US" dirty="0">
                <a:solidFill>
                  <a:srgbClr val="002E97"/>
                </a:solidFill>
                <a:latin typeface="Times New Roman" panose="02020603050405020304" pitchFamily="18" charset="0"/>
                <a:cs typeface="Times New Roman" panose="02020603050405020304" pitchFamily="18" charset="0"/>
              </a:rPr>
              <a:t>)</a:t>
            </a:r>
          </a:p>
          <a:p>
            <a:pPr marL="457200"/>
            <a:r>
              <a:rPr lang="en-US" dirty="0">
                <a:solidFill>
                  <a:srgbClr val="002E97"/>
                </a:solidFill>
                <a:latin typeface="Times New Roman" panose="02020603050405020304" pitchFamily="18" charset="0"/>
                <a:cs typeface="Times New Roman" panose="02020603050405020304" pitchFamily="18" charset="0"/>
              </a:rPr>
              <a:t>GEOID18 Improvements (</a:t>
            </a:r>
            <a:r>
              <a:rPr lang="en-US" u="sng" dirty="0">
                <a:solidFill>
                  <a:srgbClr val="1155CC"/>
                </a:solidFill>
                <a:latin typeface="Times New Roman" panose="02020603050405020304" pitchFamily="18" charset="0"/>
                <a:cs typeface="Times New Roman" panose="02020603050405020304" pitchFamily="18" charset="0"/>
                <a:hlinkClick r:id="rId17"/>
              </a:rPr>
              <a:t>CONUS</a:t>
            </a:r>
            <a:r>
              <a:rPr lang="en-US" dirty="0">
                <a:latin typeface="Times New Roman" panose="02020603050405020304" pitchFamily="18" charset="0"/>
                <a:cs typeface="Times New Roman" panose="02020603050405020304" pitchFamily="18" charset="0"/>
              </a:rPr>
              <a:t>, </a:t>
            </a:r>
            <a:r>
              <a:rPr lang="en-US" u="sng" dirty="0">
                <a:solidFill>
                  <a:srgbClr val="1155CC"/>
                </a:solidFill>
                <a:latin typeface="Times New Roman" panose="02020603050405020304" pitchFamily="18" charset="0"/>
                <a:cs typeface="Times New Roman" panose="02020603050405020304" pitchFamily="18" charset="0"/>
                <a:hlinkClick r:id="rId18"/>
              </a:rPr>
              <a:t>PRVI</a:t>
            </a:r>
            <a:r>
              <a:rPr lang="en-US" dirty="0">
                <a:solidFill>
                  <a:srgbClr val="002E97"/>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579DDF7C-BD09-4A3F-9863-1BEF9D811B8D}"/>
              </a:ext>
            </a:extLst>
          </p:cNvPr>
          <p:cNvSpPr/>
          <p:nvPr/>
        </p:nvSpPr>
        <p:spPr>
          <a:xfrm>
            <a:off x="2491944" y="4304674"/>
            <a:ext cx="4160113" cy="461665"/>
          </a:xfrm>
          <a:prstGeom prst="rect">
            <a:avLst/>
          </a:prstGeom>
        </p:spPr>
        <p:txBody>
          <a:bodyPr wrap="none">
            <a:spAutoFit/>
          </a:bodyPr>
          <a:lstStyle/>
          <a:p>
            <a:r>
              <a:rPr lang="en-US" sz="2400" dirty="0">
                <a:solidFill>
                  <a:srgbClr val="002E97"/>
                </a:solidFill>
              </a:rPr>
              <a:t>*Geospatial Resources Webinar</a:t>
            </a:r>
            <a:endParaRPr lang="en-US" sz="2400" dirty="0"/>
          </a:p>
        </p:txBody>
      </p:sp>
    </p:spTree>
    <p:extLst>
      <p:ext uri="{BB962C8B-B14F-4D97-AF65-F5344CB8AC3E}">
        <p14:creationId xmlns:p14="http://schemas.microsoft.com/office/powerpoint/2010/main" val="144743454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a:xfrm>
            <a:off x="8422818" y="4769564"/>
            <a:ext cx="263983" cy="269241"/>
          </a:xfrm>
        </p:spPr>
        <p:txBody>
          <a:bodyPr/>
          <a:lstStyle/>
          <a:p>
            <a:fld id="{86CB4B4D-7CA3-9044-876B-883B54F8677D}" type="slidenum">
              <a:rPr lang="en-US" smtClean="0"/>
              <a:t>35</a:t>
            </a:fld>
            <a:endParaRPr lang="en-US"/>
          </a:p>
        </p:txBody>
      </p:sp>
      <p:pic>
        <p:nvPicPr>
          <p:cNvPr id="4" name="Content Placeholder 3"/>
          <p:cNvPicPr>
            <a:picLocks noChangeAspect="1"/>
          </p:cNvPicPr>
          <p:nvPr/>
        </p:nvPicPr>
        <p:blipFill>
          <a:blip r:embed="rId4"/>
          <a:stretch>
            <a:fillRect/>
          </a:stretch>
        </p:blipFill>
        <p:spPr>
          <a:xfrm>
            <a:off x="304800" y="1057042"/>
            <a:ext cx="8280400" cy="3912389"/>
          </a:xfrm>
          <a:prstGeom prst="rect">
            <a:avLst/>
          </a:prstGeom>
        </p:spPr>
      </p:pic>
      <p:sp>
        <p:nvSpPr>
          <p:cNvPr id="5" name="Oval 4"/>
          <p:cNvSpPr/>
          <p:nvPr/>
        </p:nvSpPr>
        <p:spPr>
          <a:xfrm>
            <a:off x="485168" y="3345176"/>
            <a:ext cx="678656" cy="2893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6" name="Oval 5"/>
          <p:cNvSpPr/>
          <p:nvPr/>
        </p:nvSpPr>
        <p:spPr>
          <a:xfrm>
            <a:off x="485168" y="4084527"/>
            <a:ext cx="678656" cy="2902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a:defRPr/>
            </a:pPr>
            <a:endParaRPr lang="en-US" sz="1013">
              <a:solidFill>
                <a:prstClr val="white"/>
              </a:solidFill>
              <a:latin typeface="Calibri"/>
            </a:endParaRPr>
          </a:p>
        </p:txBody>
      </p:sp>
      <p:sp>
        <p:nvSpPr>
          <p:cNvPr id="9" name="Title 1">
            <a:extLst>
              <a:ext uri="{FF2B5EF4-FFF2-40B4-BE49-F238E27FC236}">
                <a16:creationId xmlns:a16="http://schemas.microsoft.com/office/drawing/2014/main" id="{A1FE10CC-A365-47E1-8FC7-56F5125C6138}"/>
              </a:ext>
            </a:extLst>
          </p:cNvPr>
          <p:cNvSpPr txBox="1">
            <a:spLocks/>
          </p:cNvSpPr>
          <p:nvPr/>
        </p:nvSpPr>
        <p:spPr>
          <a:xfrm>
            <a:off x="1" y="319230"/>
            <a:ext cx="9143999" cy="540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a:lstStyle>
          <a:p>
            <a:pPr hangingPunct="1"/>
            <a:r>
              <a:rPr lang="en-US" altLang="en-US" sz="2700" dirty="0">
                <a:solidFill>
                  <a:srgbClr val="002E97"/>
                </a:solidFill>
                <a:latin typeface="Times New Roman" panose="02020603050405020304" pitchFamily="18" charset="0"/>
                <a:cs typeface="Times New Roman" panose="02020603050405020304" pitchFamily="18" charset="0"/>
              </a:rPr>
              <a:t>Beta OPUS-Projects 5.0 for RTK/RTN Vectors : Please Test </a:t>
            </a:r>
          </a:p>
        </p:txBody>
      </p:sp>
    </p:spTree>
    <p:extLst>
      <p:ext uri="{BB962C8B-B14F-4D97-AF65-F5344CB8AC3E}">
        <p14:creationId xmlns:p14="http://schemas.microsoft.com/office/powerpoint/2010/main" val="162323291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57199" y="2545155"/>
            <a:ext cx="2599428" cy="2359029"/>
            <a:chOff x="471381" y="1896635"/>
            <a:chExt cx="2599428" cy="1857569"/>
          </a:xfrm>
        </p:grpSpPr>
        <p:sp>
          <p:nvSpPr>
            <p:cNvPr id="205" name="TextBox 1"/>
            <p:cNvSpPr txBox="1"/>
            <p:nvPr/>
          </p:nvSpPr>
          <p:spPr>
            <a:xfrm>
              <a:off x="471381" y="1896635"/>
              <a:ext cx="2599428" cy="605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Questions</a:t>
              </a:r>
              <a:r>
                <a:rPr dirty="0"/>
                <a:t>?</a:t>
              </a:r>
            </a:p>
          </p:txBody>
        </p:sp>
        <p:sp>
          <p:nvSpPr>
            <p:cNvPr id="206" name="TextBox 3"/>
            <p:cNvSpPr txBox="1"/>
            <p:nvPr/>
          </p:nvSpPr>
          <p:spPr>
            <a:xfrm>
              <a:off x="590542" y="2552522"/>
              <a:ext cx="2361105"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dirty="0">
                  <a:solidFill>
                    <a:srgbClr val="002E97"/>
                  </a:solidFill>
                </a:rPr>
                <a:t>2022 NSGIC </a:t>
              </a:r>
            </a:p>
            <a:p>
              <a:pPr algn="ctr">
                <a:defRPr>
                  <a:solidFill>
                    <a:srgbClr val="17375E"/>
                  </a:solidFill>
                  <a:latin typeface="Times New Roman"/>
                  <a:ea typeface="Times New Roman"/>
                  <a:cs typeface="Times New Roman"/>
                  <a:sym typeface="Times New Roman"/>
                </a:defRPr>
              </a:pPr>
              <a:r>
                <a:rPr lang="en-US" dirty="0">
                  <a:solidFill>
                    <a:srgbClr val="002E97"/>
                  </a:solidFill>
                </a:rPr>
                <a:t>Midyear Meeting</a:t>
              </a:r>
            </a:p>
          </p:txBody>
        </p:sp>
        <p:sp>
          <p:nvSpPr>
            <p:cNvPr id="207" name="TextBox 4"/>
            <p:cNvSpPr txBox="1"/>
            <p:nvPr/>
          </p:nvSpPr>
          <p:spPr>
            <a:xfrm>
              <a:off x="471381" y="3245264"/>
              <a:ext cx="2163411" cy="508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rPr>
                <a:t>Brian Shaw</a:t>
              </a:r>
            </a:p>
            <a:p>
              <a:pPr algn="r">
                <a:defRPr>
                  <a:solidFill>
                    <a:srgbClr val="17375E"/>
                  </a:solidFill>
                  <a:latin typeface="Times New Roman"/>
                  <a:ea typeface="Times New Roman"/>
                  <a:cs typeface="Times New Roman"/>
                  <a:sym typeface="Times New Roman"/>
                </a:defRPr>
              </a:pPr>
              <a:r>
                <a:rPr dirty="0">
                  <a:solidFill>
                    <a:srgbClr val="002E97"/>
                  </a:solidFill>
                </a:rPr>
                <a:t>brian.shaw@noaa.gov</a:t>
              </a:r>
            </a:p>
          </p:txBody>
        </p:sp>
      </p:grpSp>
      <p:pic>
        <p:nvPicPr>
          <p:cNvPr id="208" name="C:\Users\Brian.Shaw\Desktop\combined_dov.png" descr="C:\Users\Brian.Shaw\Desktop\combined_dov.png"/>
          <p:cNvPicPr>
            <a:picLocks noChangeAspect="1"/>
          </p:cNvPicPr>
          <p:nvPr/>
        </p:nvPicPr>
        <p:blipFill>
          <a:blip r:embed="rId3">
            <a:extLst/>
          </a:blip>
          <a:stretch>
            <a:fillRect/>
          </a:stretch>
        </p:blipFill>
        <p:spPr>
          <a:xfrm>
            <a:off x="3260561" y="714651"/>
            <a:ext cx="5749236" cy="4328461"/>
          </a:xfrm>
          <a:prstGeom prst="rect">
            <a:avLst/>
          </a:prstGeom>
          <a:ln w="12700">
            <a:miter lim="400000"/>
          </a:ln>
        </p:spPr>
      </p:pic>
      <p:sp>
        <p:nvSpPr>
          <p:cNvPr id="209" name="Magnitude of the Deflection of the Vertical"/>
          <p:cNvSpPr txBox="1"/>
          <p:nvPr/>
        </p:nvSpPr>
        <p:spPr>
          <a:xfrm>
            <a:off x="4122943" y="381910"/>
            <a:ext cx="367824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600"/>
            </a:lvl1pPr>
          </a:lstStyle>
          <a:p>
            <a:r>
              <a:rPr dirty="0">
                <a:solidFill>
                  <a:srgbClr val="002E97"/>
                </a:solidFill>
              </a:rPr>
              <a:t>Magnitude of the Deflection of the Vertical</a:t>
            </a:r>
          </a:p>
        </p:txBody>
      </p:sp>
      <p:sp>
        <p:nvSpPr>
          <p:cNvPr id="3" name="Slide Number Placeholder 2"/>
          <p:cNvSpPr>
            <a:spLocks noGrp="1"/>
          </p:cNvSpPr>
          <p:nvPr>
            <p:ph type="sldNum" sz="quarter" idx="2"/>
          </p:nvPr>
        </p:nvSpPr>
        <p:spPr/>
        <p:txBody>
          <a:bodyPr/>
          <a:lstStyle/>
          <a:p>
            <a:fld id="{86CB4B4D-7CA3-9044-876B-883B54F8677D}" type="slidenum">
              <a:rPr lang="en-US" smtClean="0"/>
              <a:t>36</a:t>
            </a:fld>
            <a:endParaRPr lang="en-US"/>
          </a:p>
        </p:txBody>
      </p:sp>
      <p:pic>
        <p:nvPicPr>
          <p:cNvPr id="9" name="Picture 8">
            <a:extLst>
              <a:ext uri="{FF2B5EF4-FFF2-40B4-BE49-F238E27FC236}">
                <a16:creationId xmlns:a16="http://schemas.microsoft.com/office/drawing/2014/main" id="{76D0EBF3-41A0-4153-B398-B441D6E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US" smtClean="0"/>
              <a:t>4</a:t>
            </a:fld>
            <a:endParaRPr lang="en-US"/>
          </a:p>
        </p:txBody>
      </p:sp>
      <p:sp>
        <p:nvSpPr>
          <p:cNvPr id="7" name="TextBox 1">
            <a:extLst>
              <a:ext uri="{FF2B5EF4-FFF2-40B4-BE49-F238E27FC236}">
                <a16:creationId xmlns:a16="http://schemas.microsoft.com/office/drawing/2014/main" id="{88923502-2A24-4A6C-9A4E-F983DDF609EC}"/>
              </a:ext>
            </a:extLst>
          </p:cNvPr>
          <p:cNvSpPr txBox="1"/>
          <p:nvPr/>
        </p:nvSpPr>
        <p:spPr>
          <a:xfrm>
            <a:off x="2623580" y="404500"/>
            <a:ext cx="367985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Resources</a:t>
            </a:r>
          </a:p>
        </p:txBody>
      </p:sp>
      <p:sp>
        <p:nvSpPr>
          <p:cNvPr id="8" name="Rectangle 2">
            <a:extLst>
              <a:ext uri="{FF2B5EF4-FFF2-40B4-BE49-F238E27FC236}">
                <a16:creationId xmlns:a16="http://schemas.microsoft.com/office/drawing/2014/main" id="{99DA6D9B-A575-4F57-A348-EDF82238D5A0}"/>
              </a:ext>
            </a:extLst>
          </p:cNvPr>
          <p:cNvSpPr txBox="1"/>
          <p:nvPr/>
        </p:nvSpPr>
        <p:spPr>
          <a:xfrm>
            <a:off x="969893" y="1300855"/>
            <a:ext cx="7243328" cy="35702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NGS Webinar Series </a:t>
            </a:r>
            <a:r>
              <a:rPr lang="en-US" sz="2000" dirty="0">
                <a:solidFill>
                  <a:srgbClr val="002E97"/>
                </a:solidFill>
                <a:latin typeface="Times New Roman" panose="02020603050405020304" pitchFamily="18" charset="0"/>
                <a:cs typeface="Times New Roman" panose="02020603050405020304" pitchFamily="18" charset="0"/>
              </a:rPr>
              <a:t>(Oct 14, 2021 NGS Geospatial Resources)</a:t>
            </a:r>
            <a:endParaRPr lang="en-US" sz="2000" b="1"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https://geodesy.noaa.gov/web/science_edu/webinar_series/</a:t>
            </a:r>
          </a:p>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Educational Videos</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https://geodesy.noaa.gov/datums/newdatums/WatchVideos.shtml</a:t>
            </a:r>
          </a:p>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NGS Training Center</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https://geodesy.noaa.gov/web/science_edu/training/</a:t>
            </a:r>
          </a:p>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Geospatial Summit</a:t>
            </a:r>
            <a:r>
              <a:rPr lang="en-US" b="1" dirty="0">
                <a:solidFill>
                  <a:srgbClr val="002E97"/>
                </a:solidFill>
                <a:latin typeface="Times New Roman" panose="02020603050405020304" pitchFamily="18" charset="0"/>
                <a:cs typeface="Times New Roman" panose="02020603050405020304" pitchFamily="18" charset="0"/>
              </a:rPr>
              <a:t> </a:t>
            </a:r>
            <a:r>
              <a:rPr lang="en-US" sz="2000" dirty="0">
                <a:solidFill>
                  <a:srgbClr val="002E97"/>
                </a:solidFill>
                <a:latin typeface="Times New Roman" panose="02020603050405020304" pitchFamily="18" charset="0"/>
                <a:cs typeface="Times New Roman" panose="02020603050405020304" pitchFamily="18" charset="0"/>
              </a:rPr>
              <a:t>(2021, 2019 recorded sessions)</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https://geodesy.noaa.gov/geospatial-summit/</a:t>
            </a:r>
          </a:p>
          <a:p>
            <a:pPr>
              <a:defRPr sz="3000">
                <a:solidFill>
                  <a:srgbClr val="17375E"/>
                </a:solidFill>
                <a:latin typeface="Arial"/>
                <a:ea typeface="Arial"/>
                <a:cs typeface="Arial"/>
                <a:sym typeface="Arial"/>
              </a:defRPr>
            </a:pPr>
            <a:r>
              <a:rPr lang="en-US" sz="2400" b="1" dirty="0">
                <a:solidFill>
                  <a:srgbClr val="002E97"/>
                </a:solidFill>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solidFill>
                  <a:srgbClr val="002E97"/>
                </a:solidFill>
                <a:latin typeface="Times New Roman" panose="02020603050405020304" pitchFamily="18" charset="0"/>
                <a:cs typeface="Times New Roman" panose="02020603050405020304" pitchFamily="18" charset="0"/>
              </a:rPr>
              <a:t>https://geodesy.noaa.gov/web/science_edu/presentations_library/</a:t>
            </a:r>
            <a:endParaRPr lang="en-US" dirty="0">
              <a:solidFill>
                <a:srgbClr val="002E9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40720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96" name="TextBox 1"/>
          <p:cNvSpPr txBox="1"/>
          <p:nvPr/>
        </p:nvSpPr>
        <p:spPr>
          <a:xfrm>
            <a:off x="2215029" y="283160"/>
            <a:ext cx="4590357"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Recent Publications</a:t>
            </a:r>
          </a:p>
        </p:txBody>
      </p:sp>
      <p:sp>
        <p:nvSpPr>
          <p:cNvPr id="197" name="Rectangle 2"/>
          <p:cNvSpPr txBox="1"/>
          <p:nvPr/>
        </p:nvSpPr>
        <p:spPr>
          <a:xfrm>
            <a:off x="659784" y="1025582"/>
            <a:ext cx="7668660" cy="3831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91440" rIns="45719">
            <a:spAutoFit/>
          </a:bodyPr>
          <a:lstStyle/>
          <a:p>
            <a:pPr>
              <a:defRPr sz="3000">
                <a:solidFill>
                  <a:srgbClr val="17375E"/>
                </a:solidFill>
                <a:latin typeface="Arial"/>
                <a:ea typeface="Arial"/>
                <a:cs typeface="Arial"/>
                <a:sym typeface="Arial"/>
              </a:defRPr>
            </a:pPr>
            <a:r>
              <a:rPr dirty="0">
                <a:solidFill>
                  <a:srgbClr val="002E97"/>
                </a:solidFill>
                <a:latin typeface="Times New Roman" panose="02020603050405020304" pitchFamily="18" charset="0"/>
                <a:cs typeface="Times New Roman" panose="02020603050405020304" pitchFamily="18" charset="0"/>
              </a:rPr>
              <a:t>Blueprint </a:t>
            </a:r>
            <a:r>
              <a:rPr lang="en-US" dirty="0">
                <a:solidFill>
                  <a:srgbClr val="002E97"/>
                </a:solidFill>
                <a:latin typeface="Times New Roman" panose="02020603050405020304" pitchFamily="18" charset="0"/>
                <a:cs typeface="Times New Roman" panose="02020603050405020304" pitchFamily="18" charset="0"/>
              </a:rPr>
              <a:t>Documents for 2022 (Updated in 2021)</a:t>
            </a: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4"/>
              </a:rPr>
              <a:t>Part 1: Geometric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5"/>
              </a:rPr>
              <a:t>Part 2: Geopotential Coordinates</a:t>
            </a:r>
            <a:endParaRPr lang="en-US" dirty="0">
              <a:solidFill>
                <a:srgbClr val="002E97"/>
              </a:solidFill>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hlinkClick r:id="rId6"/>
              </a:rPr>
              <a:t>Part 3: Working in the Modernized NSRS </a:t>
            </a:r>
            <a:endParaRPr lang="en-US" dirty="0">
              <a:solidFill>
                <a:srgbClr val="002E97"/>
              </a:solidFill>
              <a:latin typeface="Times New Roman" panose="02020603050405020304" pitchFamily="18" charset="0"/>
              <a:cs typeface="Times New Roman" panose="02020603050405020304" pitchFamily="18" charset="0"/>
            </a:endParaRPr>
          </a:p>
          <a:p>
            <a:pPr lvl="1" algn="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	</a:t>
            </a:r>
            <a:endParaRPr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The State Plane Coordinate System History, Policy, and Future Directions</a:t>
            </a:r>
          </a:p>
          <a:p>
            <a:pPr lvl="1">
              <a:defRPr sz="3000">
                <a:solidFill>
                  <a:srgbClr val="17375E"/>
                </a:solidFill>
                <a:latin typeface="Arial"/>
                <a:ea typeface="Arial"/>
                <a:cs typeface="Arial"/>
                <a:sym typeface="Arial"/>
              </a:defRPr>
            </a:pPr>
            <a:r>
              <a:rPr lang="en-US" sz="3000" dirty="0">
                <a:solidFill>
                  <a:srgbClr val="002E97"/>
                </a:solidFill>
                <a:latin typeface="Times New Roman" panose="02020603050405020304" pitchFamily="18" charset="0"/>
                <a:cs typeface="Times New Roman" panose="02020603050405020304" pitchFamily="18" charset="0"/>
                <a:hlinkClick r:id="rId7"/>
              </a:rPr>
              <a:t>NOAA Special Publication NOS NGS 13</a:t>
            </a:r>
            <a:endParaRPr sz="30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20" name="TextBox 1"/>
          <p:cNvSpPr txBox="1"/>
          <p:nvPr/>
        </p:nvSpPr>
        <p:spPr>
          <a:xfrm>
            <a:off x="2626203" y="476053"/>
            <a:ext cx="3945950"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NOAA and NGS</a:t>
            </a:r>
          </a:p>
        </p:txBody>
      </p:sp>
      <p:sp>
        <p:nvSpPr>
          <p:cNvPr id="121" name="Rectangle 2"/>
          <p:cNvSpPr txBox="1"/>
          <p:nvPr/>
        </p:nvSpPr>
        <p:spPr>
          <a:xfrm>
            <a:off x="2387576" y="1340081"/>
            <a:ext cx="4414027"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a:solidFill>
                  <a:srgbClr val="002E97"/>
                </a:solidFill>
              </a:rPr>
              <a:t>Our Nation’s First Civilian Science Agency</a:t>
            </a:r>
          </a:p>
        </p:txBody>
      </p:sp>
      <p:pic>
        <p:nvPicPr>
          <p:cNvPr id="122" name="Picture 5" descr="Picture 5"/>
          <p:cNvPicPr>
            <a:picLocks noChangeAspect="1"/>
          </p:cNvPicPr>
          <p:nvPr/>
        </p:nvPicPr>
        <p:blipFill>
          <a:blip r:embed="rId4">
            <a:extLst/>
          </a:blip>
          <a:stretch>
            <a:fillRect/>
          </a:stretch>
        </p:blipFill>
        <p:spPr>
          <a:xfrm>
            <a:off x="5365658" y="2197747"/>
            <a:ext cx="1421356" cy="1459928"/>
          </a:xfrm>
          <a:prstGeom prst="rect">
            <a:avLst/>
          </a:prstGeom>
          <a:ln w="12700">
            <a:miter lim="400000"/>
          </a:ln>
        </p:spPr>
      </p:pic>
      <p:sp>
        <p:nvSpPr>
          <p:cNvPr id="124" name="TextBox 12"/>
          <p:cNvSpPr txBox="1"/>
          <p:nvPr/>
        </p:nvSpPr>
        <p:spPr>
          <a:xfrm>
            <a:off x="137515" y="4215622"/>
            <a:ext cx="1665620"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t>Thomas Jefferson</a:t>
            </a:r>
          </a:p>
          <a:p>
            <a:pPr>
              <a:defRPr sz="1400">
                <a:latin typeface="Arial"/>
                <a:ea typeface="Arial"/>
                <a:cs typeface="Arial"/>
                <a:sym typeface="Arial"/>
              </a:defRPr>
            </a:pPr>
            <a:r>
              <a:rPr dirty="0"/>
              <a:t>Survey of the Coast</a:t>
            </a:r>
          </a:p>
        </p:txBody>
      </p:sp>
      <p:sp>
        <p:nvSpPr>
          <p:cNvPr id="125" name="TextBox 13"/>
          <p:cNvSpPr txBox="1"/>
          <p:nvPr/>
        </p:nvSpPr>
        <p:spPr>
          <a:xfrm>
            <a:off x="2096169" y="4215622"/>
            <a:ext cx="1606239"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1811</a:t>
            </a:r>
          </a:p>
          <a:p>
            <a:pPr>
              <a:defRPr sz="1400">
                <a:latin typeface="Arial"/>
                <a:ea typeface="Arial"/>
                <a:cs typeface="Arial"/>
                <a:sym typeface="Arial"/>
              </a:defRPr>
            </a:pPr>
            <a:r>
              <a:rPr dirty="0"/>
              <a:t>Ferdinand Hassler</a:t>
            </a:r>
          </a:p>
          <a:p>
            <a:pPr>
              <a:defRPr sz="1400">
                <a:latin typeface="Arial"/>
                <a:ea typeface="Arial"/>
                <a:cs typeface="Arial"/>
                <a:sym typeface="Arial"/>
              </a:defRPr>
            </a:pPr>
            <a:r>
              <a:rPr dirty="0"/>
              <a:t>Superintendent</a:t>
            </a:r>
          </a:p>
        </p:txBody>
      </p:sp>
      <p:sp>
        <p:nvSpPr>
          <p:cNvPr id="126" name="TextBox 14"/>
          <p:cNvSpPr txBox="1"/>
          <p:nvPr/>
        </p:nvSpPr>
        <p:spPr>
          <a:xfrm>
            <a:off x="4063292" y="4215622"/>
            <a:ext cx="1062594"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1836</a:t>
            </a:r>
          </a:p>
          <a:p>
            <a:pPr>
              <a:defRPr sz="1400">
                <a:latin typeface="Arial"/>
                <a:ea typeface="Arial"/>
                <a:cs typeface="Arial"/>
                <a:sym typeface="Arial"/>
              </a:defRPr>
            </a:pPr>
            <a:r>
              <a:t>U.S. Coast </a:t>
            </a:r>
          </a:p>
          <a:p>
            <a:pPr>
              <a:defRPr sz="1400">
                <a:latin typeface="Arial"/>
                <a:ea typeface="Arial"/>
                <a:cs typeface="Arial"/>
                <a:sym typeface="Arial"/>
              </a:defRPr>
            </a:pPr>
            <a:r>
              <a:t>Survey</a:t>
            </a:r>
          </a:p>
        </p:txBody>
      </p:sp>
      <p:sp>
        <p:nvSpPr>
          <p:cNvPr id="127" name="TextBox 15"/>
          <p:cNvSpPr txBox="1"/>
          <p:nvPr/>
        </p:nvSpPr>
        <p:spPr>
          <a:xfrm>
            <a:off x="5367065" y="4215622"/>
            <a:ext cx="1418542" cy="69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t>1878</a:t>
            </a:r>
          </a:p>
          <a:p>
            <a:pPr>
              <a:defRPr sz="1400">
                <a:latin typeface="Arial"/>
                <a:ea typeface="Arial"/>
                <a:cs typeface="Arial"/>
                <a:sym typeface="Arial"/>
              </a:defRPr>
            </a:pPr>
            <a:r>
              <a:t>U.S. Coast and</a:t>
            </a:r>
          </a:p>
          <a:p>
            <a:pPr>
              <a:defRPr sz="1400">
                <a:latin typeface="Arial"/>
                <a:ea typeface="Arial"/>
                <a:cs typeface="Arial"/>
                <a:sym typeface="Arial"/>
              </a:defRPr>
            </a:pPr>
            <a:r>
              <a:t>Geodetic Survey</a:t>
            </a:r>
          </a:p>
        </p:txBody>
      </p:sp>
      <p:sp>
        <p:nvSpPr>
          <p:cNvPr id="128" name="TextBox 16"/>
          <p:cNvSpPr txBox="1"/>
          <p:nvPr/>
        </p:nvSpPr>
        <p:spPr>
          <a:xfrm>
            <a:off x="7062644" y="4215622"/>
            <a:ext cx="1724917" cy="492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t>NOAA is established</a:t>
            </a:r>
          </a:p>
        </p:txBody>
      </p:sp>
      <p:pic>
        <p:nvPicPr>
          <p:cNvPr id="129" name="Picture 17" descr="Picture 17"/>
          <p:cNvPicPr>
            <a:picLocks noChangeAspect="1"/>
          </p:cNvPicPr>
          <p:nvPr/>
        </p:nvPicPr>
        <p:blipFill>
          <a:blip r:embed="rId5">
            <a:extLst/>
          </a:blip>
          <a:stretch>
            <a:fillRect/>
          </a:stretch>
        </p:blipFill>
        <p:spPr>
          <a:xfrm>
            <a:off x="137514" y="1818300"/>
            <a:ext cx="1665621" cy="2218822"/>
          </a:xfrm>
          <a:prstGeom prst="rect">
            <a:avLst/>
          </a:prstGeom>
          <a:ln w="12700">
            <a:miter lim="400000"/>
          </a:ln>
        </p:spPr>
      </p:pic>
      <p:pic>
        <p:nvPicPr>
          <p:cNvPr id="130" name="Picture 18" descr="Picture 18"/>
          <p:cNvPicPr>
            <a:picLocks noChangeAspect="1"/>
          </p:cNvPicPr>
          <p:nvPr/>
        </p:nvPicPr>
        <p:blipFill rotWithShape="1">
          <a:blip r:embed="rId6">
            <a:extLst/>
          </a:blip>
          <a:srcRect l="4654" r="6538"/>
          <a:stretch/>
        </p:blipFill>
        <p:spPr>
          <a:xfrm>
            <a:off x="2122923" y="1850002"/>
            <a:ext cx="1584867" cy="2057856"/>
          </a:xfrm>
          <a:prstGeom prst="rect">
            <a:avLst/>
          </a:prstGeom>
          <a:ln w="12700">
            <a:miter lim="400000"/>
          </a:ln>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6</a:t>
            </a:fld>
            <a:endParaRPr lang="en-US"/>
          </a:p>
        </p:txBody>
      </p:sp>
      <p:pic>
        <p:nvPicPr>
          <p:cNvPr id="3074" name="Picture 2" descr="https://nauticalcharts.noaa.gov/about/images/history-of-coast-survey/US_CSO_Logo1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3" name="TextBox 1"/>
          <p:cNvSpPr txBox="1"/>
          <p:nvPr/>
        </p:nvSpPr>
        <p:spPr>
          <a:xfrm>
            <a:off x="2853202" y="481263"/>
            <a:ext cx="336886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NGS’ Mission</a:t>
            </a:r>
          </a:p>
        </p:txBody>
      </p:sp>
      <p:sp>
        <p:nvSpPr>
          <p:cNvPr id="134" name="TextBox 2"/>
          <p:cNvSpPr txBox="1"/>
          <p:nvPr/>
        </p:nvSpPr>
        <p:spPr>
          <a:xfrm>
            <a:off x="991773" y="1539463"/>
            <a:ext cx="7485444" cy="285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000">
                <a:solidFill>
                  <a:srgbClr val="17375E"/>
                </a:solidFill>
                <a:latin typeface="Arial"/>
                <a:ea typeface="Arial"/>
                <a:cs typeface="Arial"/>
                <a:sym typeface="Arial"/>
              </a:defRPr>
            </a:pPr>
            <a:r>
              <a:rPr>
                <a:solidFill>
                  <a:srgbClr val="002E97"/>
                </a:solidFill>
              </a:rPr>
              <a:t>To define, maintain and provide access </a:t>
            </a:r>
            <a:br>
              <a:rPr>
                <a:solidFill>
                  <a:srgbClr val="002E97"/>
                </a:solidFill>
              </a:rPr>
            </a:br>
            <a:r>
              <a:rPr>
                <a:solidFill>
                  <a:srgbClr val="002E97"/>
                </a:solidFill>
              </a:rPr>
              <a:t>to the </a:t>
            </a:r>
            <a:r>
              <a:rPr>
                <a:solidFill>
                  <a:srgbClr val="002E97"/>
                </a:solidFill>
                <a:latin typeface="Arial Black"/>
                <a:ea typeface="Arial Black"/>
                <a:cs typeface="Arial Black"/>
                <a:sym typeface="Arial Black"/>
              </a:rPr>
              <a:t>National Spatial Reference System (NSRS) </a:t>
            </a:r>
            <a:r>
              <a:rPr>
                <a:solidFill>
                  <a:srgbClr val="002E97"/>
                </a:solidFill>
              </a:rPr>
              <a:t>to meet our Nation’s economic, social, and environmental needs.  </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a:t>
            </a:r>
          </a:p>
          <a:p>
            <a:pPr>
              <a:defRPr sz="2000">
                <a:solidFill>
                  <a:srgbClr val="17375E"/>
                </a:solidFill>
                <a:latin typeface="Arial"/>
                <a:ea typeface="Arial"/>
                <a:cs typeface="Arial"/>
                <a:sym typeface="Arial"/>
              </a:defRPr>
            </a:pPr>
            <a:endParaRPr>
              <a:solidFill>
                <a:srgbClr val="002E97"/>
              </a:solidFill>
            </a:endParaRPr>
          </a:p>
          <a:p>
            <a:pPr>
              <a:defRPr sz="2000">
                <a:solidFill>
                  <a:srgbClr val="17375E"/>
                </a:solidFill>
                <a:latin typeface="Arial"/>
                <a:ea typeface="Arial"/>
                <a:cs typeface="Arial"/>
                <a:sym typeface="Arial"/>
              </a:defRPr>
            </a:pPr>
            <a:r>
              <a:rPr>
                <a:solidFill>
                  <a:srgbClr val="002E97"/>
                </a:solidFill>
              </a:rPr>
              <a:t>The </a:t>
            </a:r>
            <a:r>
              <a:rPr>
                <a:solidFill>
                  <a:srgbClr val="002E97"/>
                </a:solidFill>
                <a:latin typeface="Arial Black"/>
                <a:ea typeface="Arial Black"/>
                <a:cs typeface="Arial Black"/>
                <a:sym typeface="Arial Black"/>
              </a:rPr>
              <a:t>NSRS</a:t>
            </a:r>
            <a:r>
              <a:rPr>
                <a:solidFill>
                  <a:srgbClr val="002E97"/>
                </a:solidFill>
              </a:rPr>
              <a:t> is a consistent coordinate system that defines latitude, longitude, height, scale, gravity, orientation, and shoreline throughout the United States. </a:t>
            </a:r>
          </a:p>
        </p:txBody>
      </p:sp>
      <p:sp>
        <p:nvSpPr>
          <p:cNvPr id="2" name="Slide Number Placeholder 1"/>
          <p:cNvSpPr>
            <a:spLocks noGrp="1"/>
          </p:cNvSpPr>
          <p:nvPr>
            <p:ph type="sldNum" sz="quarter" idx="2"/>
          </p:nvPr>
        </p:nvSpPr>
        <p:spPr/>
        <p:txBody>
          <a:bodyPr/>
          <a:lstStyle/>
          <a:p>
            <a:fld id="{86CB4B4D-7CA3-9044-876B-883B54F8677D}" type="slidenum">
              <a:rPr lang="en-US" smtClean="0"/>
              <a:t>7</a:t>
            </a:fld>
            <a:endParaRPr lang="en-US"/>
          </a:p>
        </p:txBody>
      </p:sp>
    </p:spTree>
    <p:extLst>
      <p:ext uri="{BB962C8B-B14F-4D97-AF65-F5344CB8AC3E}">
        <p14:creationId xmlns:p14="http://schemas.microsoft.com/office/powerpoint/2010/main" val="298569281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36" name="TextBox 1"/>
          <p:cNvSpPr txBox="1"/>
          <p:nvPr/>
        </p:nvSpPr>
        <p:spPr>
          <a:xfrm>
            <a:off x="1476383" y="362468"/>
            <a:ext cx="6403354"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Importance of Geodesy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3" name="TextBox 2"/>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9" name="TextBox 8"/>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7" name="Picture 6"/>
          <p:cNvPicPr>
            <a:picLocks noChangeAspect="1"/>
          </p:cNvPicPr>
          <p:nvPr/>
        </p:nvPicPr>
        <p:blipFill>
          <a:blip r:embed="rId6"/>
          <a:stretch>
            <a:fillRect/>
          </a:stretch>
        </p:blipFill>
        <p:spPr>
          <a:xfrm>
            <a:off x="6062293" y="1228715"/>
            <a:ext cx="2855774" cy="3686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5833" t="2963" r="39722" b="4445"/>
          <a:stretch/>
        </p:blipFill>
        <p:spPr>
          <a:xfrm>
            <a:off x="6026426" y="1228715"/>
            <a:ext cx="2889961" cy="3686175"/>
          </a:xfrm>
          <a:prstGeom prst="rect">
            <a:avLst/>
          </a:prstGeom>
        </p:spPr>
      </p:pic>
      <p:sp>
        <p:nvSpPr>
          <p:cNvPr id="6" name="TextBox 5"/>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
        <p:nvSpPr>
          <p:cNvPr id="4" name="Slide Number Placeholder 3"/>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42" name="TextBox 1"/>
          <p:cNvSpPr txBox="1"/>
          <p:nvPr/>
        </p:nvSpPr>
        <p:spPr>
          <a:xfrm>
            <a:off x="950622" y="415912"/>
            <a:ext cx="730103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dirty="0">
                <a:solidFill>
                  <a:srgbClr val="002E97"/>
                </a:solidFill>
              </a:rPr>
              <a:t>The Earth is Infinitely Complex</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11" name="Rectangle 2"/>
          <p:cNvSpPr txBox="1"/>
          <p:nvPr/>
        </p:nvSpPr>
        <p:spPr>
          <a:xfrm>
            <a:off x="120117" y="4547330"/>
            <a:ext cx="376962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Times New Roman" panose="02020603050405020304" pitchFamily="18" charset="0"/>
                <a:cs typeface="Times New Roman" panose="02020603050405020304" pitchFamily="18" charset="0"/>
              </a:rPr>
              <a:t>Build Models to Simplify</a:t>
            </a:r>
            <a:endParaRPr sz="2800" dirty="0">
              <a:solidFill>
                <a:srgbClr val="002E97"/>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6311</TotalTime>
  <Words>2973</Words>
  <Application>Microsoft Office PowerPoint</Application>
  <PresentationFormat>On-screen Show (16:9)</PresentationFormat>
  <Paragraphs>417</Paragraphs>
  <Slides>36</Slides>
  <Notes>31</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4" baseType="lpstr">
      <vt:lpstr>Arial</vt:lpstr>
      <vt:lpstr>Arial Black</vt:lpstr>
      <vt:lpstr>Calibri</vt:lpstr>
      <vt:lpstr>Helvetica</vt:lpstr>
      <vt:lpstr>Helvetica Neue</vt:lpstr>
      <vt:lpstr>Times New Roman</vt:lpstr>
      <vt:lpstr>Office Theme</vt:lpstr>
      <vt:lpstr>Bitmap Image</vt:lpstr>
      <vt:lpstr>National Spatial Reference System (NSRS) Modernization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ways to determine coordinates in Modernized NSRS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OPUS Shared Solutions Dashboard</vt:lpstr>
      <vt:lpstr>PowerPoint Presentation</vt:lpstr>
      <vt:lpstr>Mark Recovery Dashboard</vt:lpstr>
      <vt:lpstr>PowerPoint Presentation</vt:lpstr>
      <vt:lpstr>PowerPoint Presentation</vt:lpstr>
      <vt:lpstr>NGS ArcGIS Online 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in a Dynamic National Spatial Reference System</dc:title>
  <dc:creator>Brian Shaw</dc:creator>
  <cp:lastModifiedBy>Brian Shaw</cp:lastModifiedBy>
  <cp:revision>166</cp:revision>
  <dcterms:modified xsi:type="dcterms:W3CDTF">2022-02-25T19:39:26Z</dcterms:modified>
</cp:coreProperties>
</file>