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8"/>
  </p:notesMasterIdLst>
  <p:sldIdLst>
    <p:sldId id="256" r:id="rId3"/>
    <p:sldId id="260" r:id="rId4"/>
    <p:sldId id="258" r:id="rId5"/>
    <p:sldId id="259" r:id="rId6"/>
    <p:sldId id="265" r:id="rId7"/>
    <p:sldId id="264" r:id="rId8"/>
    <p:sldId id="266" r:id="rId9"/>
    <p:sldId id="261" r:id="rId10"/>
    <p:sldId id="262" r:id="rId11"/>
    <p:sldId id="269" r:id="rId12"/>
    <p:sldId id="273" r:id="rId13"/>
    <p:sldId id="276" r:id="rId14"/>
    <p:sldId id="267" r:id="rId15"/>
    <p:sldId id="268" r:id="rId16"/>
    <p:sldId id="277" r:id="rId17"/>
    <p:sldId id="270" r:id="rId18"/>
    <p:sldId id="271" r:id="rId19"/>
    <p:sldId id="272" r:id="rId20"/>
    <p:sldId id="274" r:id="rId21"/>
    <p:sldId id="275"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4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88947" autoAdjust="0"/>
  </p:normalViewPr>
  <p:slideViewPr>
    <p:cSldViewPr>
      <p:cViewPr varScale="1">
        <p:scale>
          <a:sx n="66" d="100"/>
          <a:sy n="66" d="100"/>
        </p:scale>
        <p:origin x="-6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D748F7-1200-4AF2-9050-F7AD562C32B9}" type="datetimeFigureOut">
              <a:rPr lang="en-US" smtClean="0"/>
              <a:pPr/>
              <a:t>4/4/2011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B055B8-8324-46F3-BCF7-FE052D89A1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B055B8-8324-46F3-BCF7-FE052D89A14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40BA043-31CE-4012-9745-A437AE712F7F}" type="slidenum">
              <a:rPr lang="en-US"/>
              <a:pPr>
                <a:defRPr/>
              </a:pPr>
              <a:t>5</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All science, industry, and commercial activities that rely on precise positioning require geodetic control.  Without a properly </a:t>
            </a:r>
            <a:r>
              <a:rPr lang="en-US" dirty="0" err="1" smtClean="0"/>
              <a:t>georeferenced</a:t>
            </a:r>
            <a:r>
              <a:rPr lang="en-US" dirty="0" smtClean="0"/>
              <a:t> </a:t>
            </a:r>
            <a:r>
              <a:rPr lang="en-US" dirty="0" err="1" smtClean="0"/>
              <a:t>basemap</a:t>
            </a:r>
            <a:r>
              <a:rPr lang="en-US" dirty="0" smtClean="0"/>
              <a:t>, the variety of geospatial information that is produced and used may not overlay well.</a:t>
            </a:r>
          </a:p>
          <a:p>
            <a:pPr eaLnBrk="1" hangingPunct="1"/>
            <a:endParaRPr lang="en-US" dirty="0" smtClean="0"/>
          </a:p>
          <a:p>
            <a:pPr eaLnBrk="1" hangingPunct="1"/>
            <a:r>
              <a:rPr lang="en-US" dirty="0" smtClean="0"/>
              <a:t>Note: The photo is a construct and for illustrative purposes ONLY.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public network: what role could this have in statewide fiduciary network?</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FAF55-815B-4B60-921B-7963B29ED7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FAF55-815B-4B60-921B-7963B29ED7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FAF55-815B-4B60-921B-7963B29ED7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458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FAF55-815B-4B60-921B-7963B29ED7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FAF55-815B-4B60-921B-7963B29ED709}" type="datetimeFigureOut">
              <a:rPr lang="en-US" smtClean="0"/>
              <a:pPr/>
              <a:t>4/4/2011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FAF55-815B-4B60-921B-7963B29ED709}"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FAF55-815B-4B60-921B-7963B29ED709}" type="datetimeFigureOut">
              <a:rPr lang="en-US" smtClean="0"/>
              <a:pPr/>
              <a:t>4/4/2011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AF55-815B-4B60-921B-7963B29ED709}" type="datetimeFigureOut">
              <a:rPr lang="en-US" smtClean="0"/>
              <a:pPr/>
              <a:t>4/4/2011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FAF55-815B-4B60-921B-7963B29ED709}" type="datetimeFigureOut">
              <a:rPr lang="en-US" smtClean="0"/>
              <a:pPr/>
              <a:t>4/4/2011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AF55-815B-4B60-921B-7963B29ED709}"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AF55-815B-4B60-921B-7963B29ED709}" type="datetimeFigureOut">
              <a:rPr lang="en-US" smtClean="0"/>
              <a:pPr/>
              <a:t>4/4/2011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2BD76-1B89-4E0D-8542-94A0ADE4AB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 Slide.JPG"/>
          <p:cNvPicPr>
            <a:picLocks noChangeAspect="1"/>
          </p:cNvPicPr>
          <p:nvPr/>
        </p:nvPicPr>
        <p:blipFill>
          <a:blip r:embed="rId2"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C2708-867A-428F-AD4E-17552DB577F9}" type="datetimeFigureOut">
              <a:rPr lang="en-US" smtClean="0"/>
              <a:pPr/>
              <a:t>4/4/2011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9A5CD-FBB9-4670-9883-B8F8365F20DE}" type="slidenum">
              <a:rPr lang="en-US" smtClean="0"/>
              <a:pPr/>
              <a:t>‹#›</a:t>
            </a:fld>
            <a:endParaRPr lang="en-US"/>
          </a:p>
        </p:txBody>
      </p:sp>
    </p:spTree>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AF55-815B-4B60-921B-7963B29ED709}" type="datetimeFigureOut">
              <a:rPr lang="en-US" smtClean="0"/>
              <a:pPr/>
              <a:t>4/4/2011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opac.ucsd.edu/cgi-bin/dbShowArraySitesMap.cgi?site=dhlg&amp;array=scign" TargetMode="External"/><Relationship Id="rId7" Type="http://schemas.openxmlformats.org/officeDocument/2006/relationships/hyperlink" Target="http://pasadena.wr.usgs.gov/office/galetzka/images/CRBT/tn/crbt_east_sep01.JPG.html"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pasadena.wr.usgs.gov/office/galetzka/images/AZU1/tn/azu1_south_25jun01.JPG.html" TargetMode="External"/><Relationship Id="rId10" Type="http://schemas.openxmlformats.org/officeDocument/2006/relationships/image" Target="../media/image12.jpeg"/><Relationship Id="rId4" Type="http://schemas.openxmlformats.org/officeDocument/2006/relationships/image" Target="../media/image9.jpeg"/><Relationship Id="rId9" Type="http://schemas.openxmlformats.org/officeDocument/2006/relationships/hyperlink" Target="http://pasadena.wr.usgs.gov/office/galetzka/images/CRBT/tn/crbt_install_b_sep01.JPG.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Marti.ikehara@noaa.gov"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 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762000" y="1676400"/>
            <a:ext cx="7772400" cy="1470025"/>
          </a:xfrm>
        </p:spPr>
        <p:txBody>
          <a:bodyPr>
            <a:normAutofit/>
          </a:bodyPr>
          <a:lstStyle/>
          <a:p>
            <a:r>
              <a:rPr lang="en-US" sz="4000" dirty="0" smtClean="0">
                <a:latin typeface="Times New Roman" pitchFamily="18" charset="0"/>
                <a:cs typeface="Times New Roman" pitchFamily="18" charset="0"/>
              </a:rPr>
              <a:t>Geodetic Control Framework Theme</a:t>
            </a:r>
            <a:br>
              <a:rPr lang="en-US" sz="40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6</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of the CA Core Framework Themes</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3581400"/>
            <a:ext cx="6400800" cy="2514600"/>
          </a:xfrm>
        </p:spPr>
        <p:txBody>
          <a:bodyPr>
            <a:normAutofit lnSpcReduction="10000"/>
          </a:bodyPr>
          <a:lstStyle/>
          <a:p>
            <a:r>
              <a:rPr lang="en-US" sz="2800" b="1" dirty="0" smtClean="0">
                <a:solidFill>
                  <a:srgbClr val="8946CC"/>
                </a:solidFill>
                <a:latin typeface="Times New Roman" pitchFamily="18" charset="0"/>
                <a:cs typeface="Times New Roman" pitchFamily="18" charset="0"/>
              </a:rPr>
              <a:t>Marti </a:t>
            </a:r>
            <a:r>
              <a:rPr lang="en-US" sz="2800" b="1" dirty="0" err="1" smtClean="0">
                <a:solidFill>
                  <a:srgbClr val="8946CC"/>
                </a:solidFill>
                <a:latin typeface="Times New Roman" pitchFamily="18" charset="0"/>
                <a:cs typeface="Times New Roman" pitchFamily="18" charset="0"/>
              </a:rPr>
              <a:t>Ikehara</a:t>
            </a:r>
            <a:endParaRPr lang="en-US" sz="2800" b="1" dirty="0" smtClean="0">
              <a:solidFill>
                <a:srgbClr val="8946CC"/>
              </a:solidFill>
              <a:latin typeface="Times New Roman" pitchFamily="18" charset="0"/>
              <a:cs typeface="Times New Roman" pitchFamily="18" charset="0"/>
            </a:endParaRPr>
          </a:p>
          <a:p>
            <a:r>
              <a:rPr lang="en-US" sz="2800" b="1" dirty="0" smtClean="0">
                <a:solidFill>
                  <a:srgbClr val="8946CC"/>
                </a:solidFill>
                <a:latin typeface="Times New Roman" pitchFamily="18" charset="0"/>
                <a:cs typeface="Times New Roman" pitchFamily="18" charset="0"/>
              </a:rPr>
              <a:t>Geodetic Advisor for California</a:t>
            </a:r>
          </a:p>
          <a:p>
            <a:r>
              <a:rPr lang="en-US" sz="2800" b="1" dirty="0" smtClean="0">
                <a:solidFill>
                  <a:srgbClr val="8946CC"/>
                </a:solidFill>
                <a:latin typeface="Times New Roman" pitchFamily="18" charset="0"/>
                <a:cs typeface="Times New Roman" pitchFamily="18" charset="0"/>
              </a:rPr>
              <a:t>NOAA’s National Geodetic Survey</a:t>
            </a:r>
          </a:p>
          <a:p>
            <a:r>
              <a:rPr lang="en-US" sz="2800" b="1" dirty="0" smtClean="0">
                <a:solidFill>
                  <a:srgbClr val="8946CC"/>
                </a:solidFill>
                <a:latin typeface="Times New Roman" pitchFamily="18" charset="0"/>
                <a:cs typeface="Times New Roman" pitchFamily="18" charset="0"/>
              </a:rPr>
              <a:t>Sacramento, CA</a:t>
            </a:r>
          </a:p>
          <a:p>
            <a:r>
              <a:rPr lang="en-US" sz="2800" b="1" dirty="0" smtClean="0">
                <a:solidFill>
                  <a:srgbClr val="8946CC"/>
                </a:solidFill>
                <a:latin typeface="Times New Roman" pitchFamily="18" charset="0"/>
                <a:cs typeface="Times New Roman" pitchFamily="18" charset="0"/>
              </a:rPr>
              <a:t>Marti.ikehara@noaa.gov</a:t>
            </a:r>
            <a:endParaRPr lang="en-US" sz="2800" b="1" dirty="0">
              <a:solidFill>
                <a:srgbClr val="8946CC"/>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smtClean="0"/>
              <a:t>Data: What will core framework set be?</a:t>
            </a:r>
            <a:endParaRPr lang="en-US" dirty="0"/>
          </a:p>
        </p:txBody>
      </p:sp>
      <p:sp>
        <p:nvSpPr>
          <p:cNvPr id="3" name="Content Placeholder 2"/>
          <p:cNvSpPr>
            <a:spLocks noGrp="1"/>
          </p:cNvSpPr>
          <p:nvPr>
            <p:ph idx="1"/>
          </p:nvPr>
        </p:nvSpPr>
        <p:spPr/>
        <p:txBody>
          <a:bodyPr/>
          <a:lstStyle/>
          <a:p>
            <a:r>
              <a:rPr lang="en-US" dirty="0" smtClean="0"/>
              <a:t>CGPS (Continuous GPS), aka Active Stations</a:t>
            </a:r>
          </a:p>
          <a:p>
            <a:endParaRPr lang="en-US" dirty="0"/>
          </a:p>
        </p:txBody>
      </p:sp>
      <p:pic>
        <p:nvPicPr>
          <p:cNvPr id="4" name="Picture 6" descr="Wytheville CORS - photo by John Aaron"/>
          <p:cNvPicPr>
            <a:picLocks noChangeAspect="1" noChangeArrowheads="1"/>
          </p:cNvPicPr>
          <p:nvPr/>
        </p:nvPicPr>
        <p:blipFill>
          <a:blip r:embed="rId2" cstate="print"/>
          <a:srcRect l="26315"/>
          <a:stretch>
            <a:fillRect/>
          </a:stretch>
        </p:blipFill>
        <p:spPr bwMode="auto">
          <a:xfrm>
            <a:off x="5682202" y="2438400"/>
            <a:ext cx="3461798" cy="4191000"/>
          </a:xfrm>
          <a:prstGeom prst="rect">
            <a:avLst/>
          </a:prstGeom>
          <a:ln>
            <a:noFill/>
          </a:ln>
          <a:effectLst>
            <a:outerShdw blurRad="292100" dist="139700" dir="2700000" algn="tl" rotWithShape="0">
              <a:srgbClr val="333333">
                <a:alpha val="65000"/>
              </a:srgbClr>
            </a:outerShdw>
          </a:effectLst>
        </p:spPr>
      </p:pic>
      <p:pic>
        <p:nvPicPr>
          <p:cNvPr id="4098" name="Picture 2" descr="random image: dhlg">
            <a:hlinkClick r:id="rId3"/>
          </p:cNvPr>
          <p:cNvPicPr>
            <a:picLocks noChangeAspect="1" noChangeArrowheads="1"/>
          </p:cNvPicPr>
          <p:nvPr/>
        </p:nvPicPr>
        <p:blipFill>
          <a:blip r:embed="rId4" cstate="print"/>
          <a:srcRect/>
          <a:stretch>
            <a:fillRect/>
          </a:stretch>
        </p:blipFill>
        <p:spPr bwMode="auto">
          <a:xfrm>
            <a:off x="0" y="2438400"/>
            <a:ext cx="2743200" cy="2057400"/>
          </a:xfrm>
          <a:prstGeom prst="rect">
            <a:avLst/>
          </a:prstGeom>
          <a:noFill/>
        </p:spPr>
      </p:pic>
      <p:pic>
        <p:nvPicPr>
          <p:cNvPr id="4100" name="Picture 4" descr="http://pasadena.wr.usgs.gov/office/galetzka/images/AZU1/tn/azu1_south_25jun01.jpg">
            <a:hlinkClick r:id="rId5"/>
          </p:cNvPr>
          <p:cNvPicPr>
            <a:picLocks noChangeAspect="1" noChangeArrowheads="1"/>
          </p:cNvPicPr>
          <p:nvPr/>
        </p:nvPicPr>
        <p:blipFill>
          <a:blip r:embed="rId6" cstate="print"/>
          <a:srcRect/>
          <a:stretch>
            <a:fillRect/>
          </a:stretch>
        </p:blipFill>
        <p:spPr bwMode="auto">
          <a:xfrm>
            <a:off x="2743200" y="2438400"/>
            <a:ext cx="2837688" cy="2133600"/>
          </a:xfrm>
          <a:prstGeom prst="rect">
            <a:avLst/>
          </a:prstGeom>
          <a:noFill/>
        </p:spPr>
      </p:pic>
      <p:pic>
        <p:nvPicPr>
          <p:cNvPr id="4102" name="Picture 6" descr="http://pasadena.wr.usgs.gov/office/galetzka/images/CRBT/tn/crbt_east_sep01.jpg">
            <a:hlinkClick r:id="rId7"/>
          </p:cNvPr>
          <p:cNvPicPr>
            <a:picLocks noChangeAspect="1" noChangeArrowheads="1"/>
          </p:cNvPicPr>
          <p:nvPr/>
        </p:nvPicPr>
        <p:blipFill>
          <a:blip r:embed="rId8" cstate="print"/>
          <a:srcRect/>
          <a:stretch>
            <a:fillRect/>
          </a:stretch>
        </p:blipFill>
        <p:spPr bwMode="auto">
          <a:xfrm>
            <a:off x="0" y="4495800"/>
            <a:ext cx="2789301" cy="2097219"/>
          </a:xfrm>
          <a:prstGeom prst="rect">
            <a:avLst/>
          </a:prstGeom>
          <a:noFill/>
        </p:spPr>
      </p:pic>
      <p:pic>
        <p:nvPicPr>
          <p:cNvPr id="4104" name="Picture 8" descr="http://pasadena.wr.usgs.gov/office/galetzka/images/CRBT/tn/crbt_install_b_sep01.jpg">
            <a:hlinkClick r:id="rId9"/>
          </p:cNvPr>
          <p:cNvPicPr>
            <a:picLocks noChangeAspect="1" noChangeArrowheads="1"/>
          </p:cNvPicPr>
          <p:nvPr/>
        </p:nvPicPr>
        <p:blipFill>
          <a:blip r:embed="rId10" cstate="print"/>
          <a:srcRect/>
          <a:stretch>
            <a:fillRect/>
          </a:stretch>
        </p:blipFill>
        <p:spPr bwMode="auto">
          <a:xfrm>
            <a:off x="2819400" y="4572000"/>
            <a:ext cx="2736342"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strips(downLeft)">
                                      <p:cBhvr>
                                        <p:cTn id="7"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Core framework dataset characteristics?</a:t>
            </a:r>
            <a:endParaRPr lang="en-US" sz="3600" dirty="0"/>
          </a:p>
        </p:txBody>
      </p:sp>
      <p:sp>
        <p:nvSpPr>
          <p:cNvPr id="3" name="Content Placeholder 2"/>
          <p:cNvSpPr>
            <a:spLocks noGrp="1"/>
          </p:cNvSpPr>
          <p:nvPr>
            <p:ph idx="1"/>
          </p:nvPr>
        </p:nvSpPr>
        <p:spPr/>
        <p:txBody>
          <a:bodyPr/>
          <a:lstStyle/>
          <a:p>
            <a:r>
              <a:rPr lang="en-US" dirty="0" smtClean="0"/>
              <a:t>Continuous, </a:t>
            </a:r>
            <a:r>
              <a:rPr lang="en-US" dirty="0" err="1" smtClean="0"/>
              <a:t>eg</a:t>
            </a:r>
            <a:r>
              <a:rPr lang="en-US" dirty="0" smtClean="0"/>
              <a:t>, Active? Yes, ~850 CGPS in CA</a:t>
            </a:r>
          </a:p>
          <a:p>
            <a:pPr lvl="1"/>
            <a:r>
              <a:rPr lang="en-US" dirty="0" smtClean="0"/>
              <a:t>How many? Which ones?</a:t>
            </a:r>
          </a:p>
          <a:p>
            <a:r>
              <a:rPr lang="en-US" dirty="0" smtClean="0"/>
              <a:t>Real-time, </a:t>
            </a:r>
            <a:r>
              <a:rPr lang="en-US" dirty="0" err="1" smtClean="0"/>
              <a:t>eg</a:t>
            </a:r>
            <a:r>
              <a:rPr lang="en-US" dirty="0" smtClean="0"/>
              <a:t>, Dynamic? Ideally</a:t>
            </a:r>
          </a:p>
          <a:p>
            <a:r>
              <a:rPr lang="en-US" dirty="0" smtClean="0"/>
              <a:t>Conventional, </a:t>
            </a:r>
            <a:r>
              <a:rPr lang="en-US" dirty="0" err="1" smtClean="0"/>
              <a:t>eg</a:t>
            </a:r>
            <a:r>
              <a:rPr lang="en-US" dirty="0" smtClean="0"/>
              <a:t>, Passive? Yes, in near-time, </a:t>
            </a:r>
            <a:r>
              <a:rPr lang="en-US" dirty="0" err="1" smtClean="0"/>
              <a:t>esp</a:t>
            </a:r>
            <a:r>
              <a:rPr lang="en-US" dirty="0" smtClean="0"/>
              <a:t> for vertical—NAVD88 heights—which are not generally available at CGPS</a:t>
            </a:r>
          </a:p>
          <a:p>
            <a:pPr lvl="1"/>
            <a:r>
              <a:rPr lang="en-US" dirty="0" smtClean="0"/>
              <a:t>Phase out, akin to NGS 10-year Plan/Vision?</a:t>
            </a:r>
          </a:p>
          <a:p>
            <a:r>
              <a:rPr lang="en-US" dirty="0" smtClean="0"/>
              <a:t>Role of community, commercial networks?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CSRC’s project CRTN: </a:t>
            </a:r>
            <a:br>
              <a:rPr lang="en-US" dirty="0" smtClean="0"/>
            </a:br>
            <a:r>
              <a:rPr lang="en-US" dirty="0" smtClean="0"/>
              <a:t>CA Real-Time Network</a:t>
            </a:r>
            <a:endParaRPr lang="en-US" dirty="0"/>
          </a:p>
        </p:txBody>
      </p:sp>
      <p:sp>
        <p:nvSpPr>
          <p:cNvPr id="3" name="Content Placeholder 2"/>
          <p:cNvSpPr>
            <a:spLocks noGrp="1"/>
          </p:cNvSpPr>
          <p:nvPr>
            <p:ph idx="1"/>
          </p:nvPr>
        </p:nvSpPr>
        <p:spPr/>
        <p:txBody>
          <a:bodyPr/>
          <a:lstStyle/>
          <a:p>
            <a:r>
              <a:rPr lang="en-US" dirty="0" smtClean="0"/>
              <a:t>CA Spatial Reference Center, at UCSD SIO</a:t>
            </a:r>
          </a:p>
          <a:p>
            <a:r>
              <a:rPr lang="en-US" dirty="0" smtClean="0"/>
              <a:t>Technical/financial partner with SOPAC, UCSD</a:t>
            </a:r>
          </a:p>
          <a:p>
            <a:r>
              <a:rPr lang="en-US" dirty="0" smtClean="0"/>
              <a:t>NGS partner: densification of NAVD88 control</a:t>
            </a:r>
          </a:p>
          <a:p>
            <a:r>
              <a:rPr lang="en-US" dirty="0" smtClean="0"/>
              <a:t>UNAVCO PBO partner: CGPS, real-time</a:t>
            </a:r>
          </a:p>
          <a:p>
            <a:r>
              <a:rPr lang="en-US" dirty="0" smtClean="0"/>
              <a:t>CRTN Proposal indicates ~160 backbone sites </a:t>
            </a:r>
            <a:r>
              <a:rPr lang="en-US" dirty="0" err="1" smtClean="0"/>
              <a:t>thruout</a:t>
            </a:r>
            <a:r>
              <a:rPr lang="en-US" dirty="0" smtClean="0"/>
              <a:t> CA w/ good telemetry possibilities</a:t>
            </a:r>
          </a:p>
          <a:p>
            <a:r>
              <a:rPr lang="en-US" dirty="0" smtClean="0"/>
              <a:t>CSRC is ‘research project’ at UCSD</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CRTN real-time status (3/22/11)</a:t>
            </a:r>
            <a:endParaRPr lang="en-US" dirty="0"/>
          </a:p>
        </p:txBody>
      </p:sp>
      <p:pic>
        <p:nvPicPr>
          <p:cNvPr id="2050" name="Picture 2"/>
          <p:cNvPicPr>
            <a:picLocks noChangeAspect="1" noChangeArrowheads="1"/>
          </p:cNvPicPr>
          <p:nvPr/>
        </p:nvPicPr>
        <p:blipFill>
          <a:blip r:embed="rId2" cstate="print"/>
          <a:srcRect t="17526" r="36875"/>
          <a:stretch>
            <a:fillRect/>
          </a:stretch>
        </p:blipFill>
        <p:spPr bwMode="auto">
          <a:xfrm>
            <a:off x="685800" y="1066800"/>
            <a:ext cx="7696200" cy="6324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CRTN current status and proposed stations</a:t>
            </a:r>
            <a:endParaRPr lang="en-US" sz="3200" dirty="0"/>
          </a:p>
        </p:txBody>
      </p:sp>
      <p:pic>
        <p:nvPicPr>
          <p:cNvPr id="3074" name="Picture 2"/>
          <p:cNvPicPr>
            <a:picLocks noChangeAspect="1" noChangeArrowheads="1"/>
          </p:cNvPicPr>
          <p:nvPr/>
        </p:nvPicPr>
        <p:blipFill>
          <a:blip r:embed="rId2" cstate="print"/>
          <a:srcRect t="17526" r="36875"/>
          <a:stretch>
            <a:fillRect/>
          </a:stretch>
        </p:blipFill>
        <p:spPr bwMode="auto">
          <a:xfrm>
            <a:off x="609600" y="914400"/>
            <a:ext cx="7696200" cy="6477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Benefits of RTN</a:t>
            </a:r>
            <a:endParaRPr lang="en-US" dirty="0"/>
          </a:p>
        </p:txBody>
      </p:sp>
      <p:sp>
        <p:nvSpPr>
          <p:cNvPr id="3" name="Content Placeholder 2"/>
          <p:cNvSpPr>
            <a:spLocks noGrp="1"/>
          </p:cNvSpPr>
          <p:nvPr>
            <p:ph idx="1"/>
          </p:nvPr>
        </p:nvSpPr>
        <p:spPr>
          <a:xfrm>
            <a:off x="457200" y="1066800"/>
            <a:ext cx="8229600" cy="5059363"/>
          </a:xfrm>
        </p:spPr>
        <p:txBody>
          <a:bodyPr>
            <a:normAutofit lnSpcReduction="10000"/>
          </a:bodyPr>
          <a:lstStyle/>
          <a:p>
            <a:r>
              <a:rPr lang="en-US" dirty="0" smtClean="0"/>
              <a:t>Free ‘base station’ to differential GPS/GNSS</a:t>
            </a:r>
          </a:p>
          <a:p>
            <a:r>
              <a:rPr lang="en-US" dirty="0" smtClean="0"/>
              <a:t>Position of control is always known and accuracy of coordinates is immediate</a:t>
            </a:r>
          </a:p>
          <a:p>
            <a:r>
              <a:rPr lang="en-US" dirty="0" smtClean="0"/>
              <a:t>Can provide </a:t>
            </a:r>
            <a:r>
              <a:rPr lang="en-US" dirty="0" err="1" smtClean="0"/>
              <a:t>fiducial</a:t>
            </a:r>
            <a:r>
              <a:rPr lang="en-US" dirty="0" smtClean="0"/>
              <a:t> reference system to denser (commercial or public) networks</a:t>
            </a:r>
          </a:p>
          <a:p>
            <a:r>
              <a:rPr lang="en-US" dirty="0" smtClean="0"/>
              <a:t>Utilize for EQ early warning system</a:t>
            </a:r>
          </a:p>
          <a:p>
            <a:pPr algn="ctr">
              <a:buNone/>
            </a:pPr>
            <a:r>
              <a:rPr lang="en-US" sz="4000" dirty="0" smtClean="0"/>
              <a:t>Definite Possible Downside</a:t>
            </a:r>
          </a:p>
          <a:p>
            <a:r>
              <a:rPr lang="en-US" dirty="0" smtClean="0"/>
              <a:t>Need cell phone coverage by users</a:t>
            </a:r>
          </a:p>
          <a:p>
            <a:r>
              <a:rPr lang="en-US" sz="2800" dirty="0" smtClean="0"/>
              <a:t>Funding of IT (telemetry, </a:t>
            </a:r>
            <a:r>
              <a:rPr lang="en-US" sz="2800" dirty="0" err="1" smtClean="0"/>
              <a:t>comms</a:t>
            </a:r>
            <a:r>
              <a:rPr lang="en-US" sz="2800" dirty="0" smtClean="0"/>
              <a:t>) and equipment</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914400" y="-838200"/>
            <a:ext cx="12192000" cy="7391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838200" y="-762000"/>
            <a:ext cx="12192000" cy="7391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685800" y="-533400"/>
            <a:ext cx="12192000" cy="7391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0"/>
            <a:ext cx="12192000" cy="7391400"/>
          </a:xfrm>
          <a:prstGeom prst="rect">
            <a:avLst/>
          </a:prstGeom>
          <a:noFill/>
          <a:ln w="9525">
            <a:noFill/>
            <a:miter lim="800000"/>
            <a:headEnd/>
            <a:tailEnd/>
          </a:ln>
        </p:spPr>
      </p:pic>
      <p:sp>
        <p:nvSpPr>
          <p:cNvPr id="3" name="Frame 2"/>
          <p:cNvSpPr/>
          <p:nvPr/>
        </p:nvSpPr>
        <p:spPr>
          <a:xfrm>
            <a:off x="6096000" y="3200400"/>
            <a:ext cx="99060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20762"/>
          </a:xfrm>
        </p:spPr>
        <p:txBody>
          <a:bodyPr>
            <a:normAutofit/>
          </a:bodyPr>
          <a:lstStyle/>
          <a:p>
            <a:r>
              <a:rPr lang="en-US" dirty="0" smtClean="0"/>
              <a:t>Basis for geospatial alignment</a:t>
            </a:r>
            <a:endParaRPr lang="en-US" dirty="0"/>
          </a:p>
        </p:txBody>
      </p:sp>
      <p:sp>
        <p:nvSpPr>
          <p:cNvPr id="6" name="Content Placeholder 5"/>
          <p:cNvSpPr>
            <a:spLocks noGrp="1"/>
          </p:cNvSpPr>
          <p:nvPr>
            <p:ph sz="half" idx="1"/>
          </p:nvPr>
        </p:nvSpPr>
        <p:spPr/>
        <p:txBody>
          <a:bodyPr>
            <a:normAutofit fontScale="85000" lnSpcReduction="20000"/>
          </a:bodyPr>
          <a:lstStyle/>
          <a:p>
            <a:r>
              <a:rPr lang="en-US" dirty="0" smtClean="0"/>
              <a:t>Geodetic control provides a common reference system for establishing coordinates for all geographic data. </a:t>
            </a:r>
          </a:p>
          <a:p>
            <a:r>
              <a:rPr lang="en-US" dirty="0" smtClean="0"/>
              <a:t>ALL NSDI framework data and users‘ applications data require geodetic control to accurately register spatial data. </a:t>
            </a:r>
          </a:p>
          <a:p>
            <a:r>
              <a:rPr lang="en-US" dirty="0" smtClean="0"/>
              <a:t>The National Spatial Reference System is the fundamental geodetic control for the United States.</a:t>
            </a:r>
            <a:endParaRPr lang="en-US" dirty="0"/>
          </a:p>
        </p:txBody>
      </p:sp>
      <p:pic>
        <p:nvPicPr>
          <p:cNvPr id="1026" name="Picture 2"/>
          <p:cNvPicPr>
            <a:picLocks noGrp="1" noChangeAspect="1" noChangeArrowheads="1"/>
          </p:cNvPicPr>
          <p:nvPr>
            <p:ph sz="half" idx="2"/>
          </p:nvPr>
        </p:nvPicPr>
        <p:blipFill>
          <a:blip r:embed="rId2" cstate="print"/>
          <a:srcRect l="54381" t="24678" r="13056" b="23777"/>
          <a:stretch>
            <a:fillRect/>
          </a:stretch>
        </p:blipFill>
        <p:spPr bwMode="auto">
          <a:xfrm>
            <a:off x="4551556" y="1752600"/>
            <a:ext cx="4605454" cy="44196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0"/>
            <a:ext cx="121920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Stewardship and funding</a:t>
            </a:r>
            <a:endParaRPr lang="en-US" dirty="0"/>
          </a:p>
        </p:txBody>
      </p:sp>
      <p:sp>
        <p:nvSpPr>
          <p:cNvPr id="3" name="Content Placeholder 2"/>
          <p:cNvSpPr>
            <a:spLocks noGrp="1"/>
          </p:cNvSpPr>
          <p:nvPr>
            <p:ph idx="1"/>
          </p:nvPr>
        </p:nvSpPr>
        <p:spPr>
          <a:xfrm>
            <a:off x="457200" y="1066800"/>
            <a:ext cx="8229600" cy="5059363"/>
          </a:xfrm>
        </p:spPr>
        <p:txBody>
          <a:bodyPr/>
          <a:lstStyle/>
          <a:p>
            <a:pPr>
              <a:buNone/>
            </a:pPr>
            <a:r>
              <a:rPr lang="en-US" dirty="0" smtClean="0"/>
              <a:t>	CGC establish a work group to continue the framework data development strategy effort, including identification of primary stewards and multi-year funding approaches</a:t>
            </a:r>
          </a:p>
          <a:p>
            <a:r>
              <a:rPr lang="en-US" dirty="0" smtClean="0"/>
              <a:t>Does steward need statutory authority?</a:t>
            </a:r>
          </a:p>
          <a:p>
            <a:r>
              <a:rPr lang="en-US" dirty="0" smtClean="0"/>
              <a:t>Is cost recovery by user fees reasonable?</a:t>
            </a:r>
          </a:p>
          <a:p>
            <a:r>
              <a:rPr lang="en-US" dirty="0" smtClean="0"/>
              <a:t>Portion of parcel recordation fee used to maintain accuracy of GC network if parcels required to be aligned with GCFT?</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Accessibility of GC Framework Theme to all other GIS mapping themes</a:t>
            </a:r>
            <a:endParaRPr lang="en-US" dirty="0"/>
          </a:p>
        </p:txBody>
      </p:sp>
      <p:sp>
        <p:nvSpPr>
          <p:cNvPr id="3" name="Content Placeholder 2"/>
          <p:cNvSpPr>
            <a:spLocks noGrp="1"/>
          </p:cNvSpPr>
          <p:nvPr>
            <p:ph idx="1"/>
          </p:nvPr>
        </p:nvSpPr>
        <p:spPr/>
        <p:txBody>
          <a:bodyPr>
            <a:normAutofit lnSpcReduction="10000"/>
          </a:bodyPr>
          <a:lstStyle/>
          <a:p>
            <a:r>
              <a:rPr lang="en-US" dirty="0" smtClean="0"/>
              <a:t>Recommendations for GC usage perhaps dependent on accuracy requirements</a:t>
            </a:r>
          </a:p>
          <a:p>
            <a:r>
              <a:rPr lang="en-US" dirty="0" smtClean="0"/>
              <a:t>Are/will 6 other core themes required to be </a:t>
            </a:r>
            <a:r>
              <a:rPr lang="en-US" dirty="0" err="1" smtClean="0"/>
              <a:t>georeferenced</a:t>
            </a:r>
            <a:r>
              <a:rPr lang="en-US" dirty="0" smtClean="0"/>
              <a:t> to core GC theme?</a:t>
            </a:r>
          </a:p>
          <a:p>
            <a:r>
              <a:rPr lang="en-US" dirty="0" smtClean="0"/>
              <a:t>Update frequency? CA is a dynamic state</a:t>
            </a:r>
          </a:p>
          <a:p>
            <a:pPr lvl="1"/>
            <a:r>
              <a:rPr lang="en-US" dirty="0" smtClean="0"/>
              <a:t>Annual update to coordinates? </a:t>
            </a:r>
          </a:p>
          <a:p>
            <a:pPr lvl="1"/>
            <a:r>
              <a:rPr lang="en-US" dirty="0" smtClean="0"/>
              <a:t>When exceeds X cm? Post EQ w/</a:t>
            </a:r>
            <a:r>
              <a:rPr lang="en-US" dirty="0" err="1" smtClean="0"/>
              <a:t>i</a:t>
            </a:r>
            <a:r>
              <a:rPr lang="en-US" dirty="0" smtClean="0"/>
              <a:t> X hours?</a:t>
            </a:r>
          </a:p>
          <a:p>
            <a:r>
              <a:rPr lang="en-US" dirty="0" smtClean="0"/>
              <a:t>Current access for NGS data is County </a:t>
            </a:r>
            <a:r>
              <a:rPr lang="en-US" dirty="0" err="1" smtClean="0"/>
              <a:t>shapefiles</a:t>
            </a: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sz="3600" dirty="0" smtClean="0"/>
              <a:t>http://www.dot.ca.gov/hq/row/landsurveys/geodetic/geodetic_control.html</a:t>
            </a:r>
            <a:endParaRPr lang="en-US" sz="3600" dirty="0"/>
          </a:p>
        </p:txBody>
      </p:sp>
      <p:pic>
        <p:nvPicPr>
          <p:cNvPr id="35842" name="Picture 2"/>
          <p:cNvPicPr>
            <a:picLocks noGrp="1" noChangeAspect="1" noChangeArrowheads="1"/>
          </p:cNvPicPr>
          <p:nvPr>
            <p:ph idx="1"/>
          </p:nvPr>
        </p:nvPicPr>
        <p:blipFill>
          <a:blip r:embed="rId2" cstate="print"/>
          <a:srcRect t="13469" r="38445"/>
          <a:stretch>
            <a:fillRect/>
          </a:stretch>
        </p:blipFill>
        <p:spPr bwMode="auto">
          <a:xfrm>
            <a:off x="1371600" y="1600200"/>
            <a:ext cx="6169362" cy="5257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28600" y="0"/>
            <a:ext cx="12192000" cy="7391400"/>
          </a:xfrm>
          <a:prstGeom prst="rect">
            <a:avLst/>
          </a:prstGeom>
          <a:noFill/>
          <a:ln w="9525">
            <a:noFill/>
            <a:miter lim="800000"/>
            <a:headEnd/>
            <a:tailEnd/>
          </a:ln>
        </p:spPr>
      </p:pic>
      <p:sp>
        <p:nvSpPr>
          <p:cNvPr id="4" name="Frame 3"/>
          <p:cNvSpPr/>
          <p:nvPr/>
        </p:nvSpPr>
        <p:spPr>
          <a:xfrm>
            <a:off x="4114800" y="2286000"/>
            <a:ext cx="990600" cy="533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534400" cy="1981200"/>
          </a:xfrm>
        </p:spPr>
        <p:txBody>
          <a:bodyPr>
            <a:normAutofit fontScale="90000"/>
          </a:bodyPr>
          <a:lstStyle/>
          <a:p>
            <a:r>
              <a:rPr lang="en-US" dirty="0" smtClean="0">
                <a:hlinkClick r:id="rId2"/>
              </a:rPr>
              <a:t>Marti.ikehara@noaa.gov</a:t>
            </a:r>
            <a:r>
              <a:rPr lang="en-US" dirty="0" smtClean="0"/>
              <a:t/>
            </a:r>
            <a:br>
              <a:rPr lang="en-US" dirty="0" smtClean="0"/>
            </a:br>
            <a:r>
              <a:rPr lang="en-US" dirty="0" smtClean="0"/>
              <a:t>http://www.ngs.noaa.gov/web/science_edu/presentations_archive/</a:t>
            </a:r>
            <a:br>
              <a:rPr lang="en-US" dirty="0" smtClean="0"/>
            </a:br>
            <a:endParaRPr lang="en-US" dirty="0"/>
          </a:p>
        </p:txBody>
      </p:sp>
      <p:pic>
        <p:nvPicPr>
          <p:cNvPr id="4" name="Content Placeholder 3" descr="DSCN1486.JPG"/>
          <p:cNvPicPr>
            <a:picLocks noGrp="1" noChangeAspect="1"/>
          </p:cNvPicPr>
          <p:nvPr>
            <p:ph idx="1"/>
          </p:nvPr>
        </p:nvPicPr>
        <p:blipFill>
          <a:blip r:embed="rId3" cstate="print"/>
          <a:stretch>
            <a:fillRect/>
          </a:stretch>
        </p:blipFill>
        <p:spPr>
          <a:xfrm>
            <a:off x="4419600" y="2590800"/>
            <a:ext cx="4917017" cy="4267200"/>
          </a:xfrm>
        </p:spPr>
      </p:pic>
      <p:pic>
        <p:nvPicPr>
          <p:cNvPr id="5" name="Picture 4" descr="L1200_Marti_GPS.JPG"/>
          <p:cNvPicPr>
            <a:picLocks noChangeAspect="1"/>
          </p:cNvPicPr>
          <p:nvPr/>
        </p:nvPicPr>
        <p:blipFill>
          <a:blip r:embed="rId4" cstate="print"/>
          <a:srcRect l="12500" t="5556" r="14167"/>
          <a:stretch>
            <a:fillRect/>
          </a:stretch>
        </p:blipFill>
        <p:spPr>
          <a:xfrm>
            <a:off x="0" y="2562225"/>
            <a:ext cx="4447391" cy="42957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3600" dirty="0" smtClean="0"/>
              <a:t>Seminal document: CA Geospatial Framework Draft Data Plan (finalized)</a:t>
            </a:r>
            <a:endParaRPr lang="en-US" sz="3600" dirty="0"/>
          </a:p>
        </p:txBody>
      </p:sp>
      <p:pic>
        <p:nvPicPr>
          <p:cNvPr id="2050" name="Picture 2"/>
          <p:cNvPicPr>
            <a:picLocks noChangeAspect="1" noChangeArrowheads="1"/>
          </p:cNvPicPr>
          <p:nvPr/>
        </p:nvPicPr>
        <p:blipFill>
          <a:blip r:embed="rId2" cstate="print"/>
          <a:srcRect l="25000" t="19588" r="23125" b="4124"/>
          <a:stretch>
            <a:fillRect/>
          </a:stretch>
        </p:blipFill>
        <p:spPr bwMode="auto">
          <a:xfrm>
            <a:off x="1600200" y="1447800"/>
            <a:ext cx="6324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304800"/>
            <a:ext cx="121920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533400"/>
            <a:ext cx="8229600" cy="1143000"/>
          </a:xfrm>
        </p:spPr>
        <p:txBody>
          <a:bodyPr>
            <a:normAutofit fontScale="90000"/>
          </a:bodyPr>
          <a:lstStyle/>
          <a:p>
            <a:r>
              <a:rPr lang="en-US" sz="4000" dirty="0" smtClean="0"/>
              <a:t>Goal: Alignment of Themes to each other using common </a:t>
            </a:r>
            <a:r>
              <a:rPr lang="en-US" sz="4000" dirty="0" err="1" smtClean="0"/>
              <a:t>georeferencing</a:t>
            </a:r>
            <a:endParaRPr lang="en-US" dirty="0"/>
          </a:p>
        </p:txBody>
      </p:sp>
      <p:pic>
        <p:nvPicPr>
          <p:cNvPr id="18434" name="Picture 2" descr="12-layers"/>
          <p:cNvPicPr>
            <a:picLocks noGrp="1" noChangeAspect="1" noChangeArrowheads="1"/>
          </p:cNvPicPr>
          <p:nvPr>
            <p:ph idx="4294967295"/>
          </p:nvPr>
        </p:nvPicPr>
        <p:blipFill>
          <a:blip r:embed="rId3" cstate="print"/>
          <a:srcRect/>
          <a:stretch>
            <a:fillRect/>
          </a:stretch>
        </p:blipFill>
        <p:spPr>
          <a:xfrm>
            <a:off x="6286500" y="1933575"/>
            <a:ext cx="2857500" cy="4238625"/>
          </a:xfrm>
        </p:spPr>
      </p:pic>
      <p:sp>
        <p:nvSpPr>
          <p:cNvPr id="299011" name="Freeform 3"/>
          <p:cNvSpPr>
            <a:spLocks/>
          </p:cNvSpPr>
          <p:nvPr/>
        </p:nvSpPr>
        <p:spPr bwMode="auto">
          <a:xfrm>
            <a:off x="6248400" y="5638800"/>
            <a:ext cx="2667000" cy="381000"/>
          </a:xfrm>
          <a:custGeom>
            <a:avLst/>
            <a:gdLst>
              <a:gd name="T0" fmla="*/ 2147483647 w 1680"/>
              <a:gd name="T1" fmla="*/ 0 h 240"/>
              <a:gd name="T2" fmla="*/ 0 w 1680"/>
              <a:gd name="T3" fmla="*/ 2147483647 h 240"/>
              <a:gd name="T4" fmla="*/ 2147483647 w 1680"/>
              <a:gd name="T5" fmla="*/ 2147483647 h 240"/>
              <a:gd name="T6" fmla="*/ 2147483647 w 1680"/>
              <a:gd name="T7" fmla="*/ 2147483647 h 240"/>
              <a:gd name="T8" fmla="*/ 2147483647 w 1680"/>
              <a:gd name="T9" fmla="*/ 0 h 240"/>
              <a:gd name="T10" fmla="*/ 0 60000 65536"/>
              <a:gd name="T11" fmla="*/ 0 60000 65536"/>
              <a:gd name="T12" fmla="*/ 0 60000 65536"/>
              <a:gd name="T13" fmla="*/ 0 60000 65536"/>
              <a:gd name="T14" fmla="*/ 0 60000 65536"/>
              <a:gd name="T15" fmla="*/ 0 w 1680"/>
              <a:gd name="T16" fmla="*/ 0 h 240"/>
              <a:gd name="T17" fmla="*/ 1680 w 1680"/>
              <a:gd name="T18" fmla="*/ 240 h 240"/>
            </a:gdLst>
            <a:ahLst/>
            <a:cxnLst>
              <a:cxn ang="T10">
                <a:pos x="T0" y="T1"/>
              </a:cxn>
              <a:cxn ang="T11">
                <a:pos x="T2" y="T3"/>
              </a:cxn>
              <a:cxn ang="T12">
                <a:pos x="T4" y="T5"/>
              </a:cxn>
              <a:cxn ang="T13">
                <a:pos x="T6" y="T7"/>
              </a:cxn>
              <a:cxn ang="T14">
                <a:pos x="T8" y="T9"/>
              </a:cxn>
            </a:cxnLst>
            <a:rect l="T15" t="T16" r="T17" b="T18"/>
            <a:pathLst>
              <a:path w="1680" h="240">
                <a:moveTo>
                  <a:pt x="288" y="0"/>
                </a:moveTo>
                <a:lnTo>
                  <a:pt x="0" y="48"/>
                </a:lnTo>
                <a:lnTo>
                  <a:pt x="816" y="240"/>
                </a:lnTo>
                <a:lnTo>
                  <a:pt x="1680" y="48"/>
                </a:lnTo>
                <a:lnTo>
                  <a:pt x="1392" y="0"/>
                </a:lnTo>
              </a:path>
            </a:pathLst>
          </a:custGeom>
          <a:noFill/>
          <a:ln w="50800" cap="flat" cmpd="sng">
            <a:solidFill>
              <a:srgbClr val="FF00FF"/>
            </a:solidFill>
            <a:prstDash val="solid"/>
            <a:round/>
            <a:headEnd/>
            <a:tailEnd/>
          </a:ln>
        </p:spPr>
        <p:txBody>
          <a:bodyPr lIns="228528" tIns="0" rIns="0" bIns="0" anchor="ctr">
            <a:spAutoFit/>
          </a:bodyPr>
          <a:lstStyle/>
          <a:p>
            <a:endParaRPr lang="en-US"/>
          </a:p>
        </p:txBody>
      </p:sp>
      <p:sp>
        <p:nvSpPr>
          <p:cNvPr id="18436" name="Rectangle 4"/>
          <p:cNvSpPr>
            <a:spLocks noChangeArrowheads="1"/>
          </p:cNvSpPr>
          <p:nvPr/>
        </p:nvSpPr>
        <p:spPr bwMode="auto">
          <a:xfrm>
            <a:off x="228600" y="1905000"/>
            <a:ext cx="6019800" cy="752642"/>
          </a:xfrm>
          <a:prstGeom prst="rect">
            <a:avLst/>
          </a:prstGeom>
          <a:noFill/>
          <a:ln w="9525">
            <a:noFill/>
            <a:miter lim="800000"/>
            <a:headEnd/>
            <a:tailEnd/>
          </a:ln>
        </p:spPr>
        <p:txBody>
          <a:bodyPr wrap="square">
            <a:spAutoFit/>
          </a:bodyPr>
          <a:lstStyle/>
          <a:p>
            <a:pPr algn="ctr">
              <a:lnSpc>
                <a:spcPct val="75000"/>
              </a:lnSpc>
              <a:spcBef>
                <a:spcPct val="20000"/>
              </a:spcBef>
            </a:pPr>
            <a:r>
              <a:rPr lang="en-US" sz="2800" u="sng" dirty="0"/>
              <a:t>Geodetic control </a:t>
            </a:r>
            <a:r>
              <a:rPr lang="en-US" sz="2800" dirty="0" smtClean="0"/>
              <a:t>is (or should be) </a:t>
            </a:r>
            <a:r>
              <a:rPr lang="en-US" sz="2800" dirty="0"/>
              <a:t>the foundation for all geospatial </a:t>
            </a:r>
            <a:r>
              <a:rPr lang="en-US" sz="2800" dirty="0" smtClean="0"/>
              <a:t>products</a:t>
            </a:r>
            <a:endParaRPr lang="en-US" sz="2400" dirty="0"/>
          </a:p>
        </p:txBody>
      </p:sp>
      <p:sp>
        <p:nvSpPr>
          <p:cNvPr id="18437" name="Text Box 5"/>
          <p:cNvSpPr txBox="1">
            <a:spLocks noChangeArrowheads="1"/>
          </p:cNvSpPr>
          <p:nvPr/>
        </p:nvSpPr>
        <p:spPr bwMode="auto">
          <a:xfrm>
            <a:off x="762000" y="2743200"/>
            <a:ext cx="4876800" cy="1107996"/>
          </a:xfrm>
          <a:prstGeom prst="rect">
            <a:avLst/>
          </a:prstGeom>
          <a:noFill/>
          <a:ln w="9525" algn="ctr">
            <a:solidFill>
              <a:schemeClr val="tx1"/>
            </a:solidFill>
            <a:miter lim="800000"/>
            <a:headEnd/>
            <a:tailEnd/>
          </a:ln>
        </p:spPr>
        <p:txBody>
          <a:bodyPr wrap="square" lIns="228528" tIns="0" rIns="0" bIns="0">
            <a:spAutoFit/>
          </a:bodyPr>
          <a:lstStyle/>
          <a:p>
            <a:pPr algn="ctr"/>
            <a:r>
              <a:rPr lang="en-US" sz="2400" dirty="0">
                <a:solidFill>
                  <a:schemeClr val="tx2"/>
                </a:solidFill>
              </a:rPr>
              <a:t>Without Geodetic Control as a </a:t>
            </a:r>
            <a:r>
              <a:rPr lang="en-US" sz="2400" dirty="0" err="1" smtClean="0">
                <a:solidFill>
                  <a:schemeClr val="tx2"/>
                </a:solidFill>
              </a:rPr>
              <a:t>basemap</a:t>
            </a:r>
            <a:r>
              <a:rPr lang="en-US" sz="2400" dirty="0" smtClean="0">
                <a:solidFill>
                  <a:schemeClr val="tx2"/>
                </a:solidFill>
              </a:rPr>
              <a:t> </a:t>
            </a:r>
            <a:r>
              <a:rPr lang="en-US" sz="2400" dirty="0">
                <a:solidFill>
                  <a:schemeClr val="tx2"/>
                </a:solidFill>
              </a:rPr>
              <a:t>layer, GIS </a:t>
            </a:r>
            <a:r>
              <a:rPr lang="en-US" sz="2400" dirty="0" smtClean="0">
                <a:solidFill>
                  <a:schemeClr val="tx2"/>
                </a:solidFill>
              </a:rPr>
              <a:t>themes may </a:t>
            </a:r>
            <a:r>
              <a:rPr lang="en-US" sz="2400" dirty="0">
                <a:solidFill>
                  <a:schemeClr val="tx2"/>
                </a:solidFill>
              </a:rPr>
              <a:t>not </a:t>
            </a:r>
            <a:r>
              <a:rPr lang="en-US" sz="2400" dirty="0" smtClean="0">
                <a:solidFill>
                  <a:schemeClr val="tx2"/>
                </a:solidFill>
              </a:rPr>
              <a:t>ALIGN well</a:t>
            </a:r>
            <a:endParaRPr lang="en-US" sz="2400" dirty="0">
              <a:solidFill>
                <a:schemeClr val="tx2"/>
              </a:solidFill>
            </a:endParaRPr>
          </a:p>
        </p:txBody>
      </p:sp>
      <p:sp>
        <p:nvSpPr>
          <p:cNvPr id="18438" name="Line 6"/>
          <p:cNvSpPr>
            <a:spLocks noChangeShapeType="1"/>
          </p:cNvSpPr>
          <p:nvPr/>
        </p:nvSpPr>
        <p:spPr bwMode="auto">
          <a:xfrm>
            <a:off x="5638800" y="3886200"/>
            <a:ext cx="685800" cy="1828800"/>
          </a:xfrm>
          <a:prstGeom prst="line">
            <a:avLst/>
          </a:prstGeom>
          <a:noFill/>
          <a:ln w="28575">
            <a:solidFill>
              <a:schemeClr val="tx1"/>
            </a:solidFill>
            <a:round/>
            <a:headEnd/>
            <a:tailEnd type="triangle" w="med" len="med"/>
          </a:ln>
        </p:spPr>
        <p:txBody>
          <a:bodyPr/>
          <a:lstStyle/>
          <a:p>
            <a:endParaRPr lang="en-US"/>
          </a:p>
        </p:txBody>
      </p:sp>
      <p:grpSp>
        <p:nvGrpSpPr>
          <p:cNvPr id="2" name="Group 5"/>
          <p:cNvGrpSpPr>
            <a:grpSpLocks/>
          </p:cNvGrpSpPr>
          <p:nvPr/>
        </p:nvGrpSpPr>
        <p:grpSpPr bwMode="auto">
          <a:xfrm>
            <a:off x="1143000" y="3505200"/>
            <a:ext cx="4267200" cy="3048000"/>
            <a:chOff x="-1740" y="-3176"/>
            <a:chExt cx="6889" cy="5431"/>
          </a:xfrm>
        </p:grpSpPr>
        <p:pic>
          <p:nvPicPr>
            <p:cNvPr id="18441" name="Picture 6" descr="Bridge_split_cropped"/>
            <p:cNvPicPr>
              <a:picLocks noChangeAspect="1" noChangeArrowheads="1"/>
            </p:cNvPicPr>
            <p:nvPr/>
          </p:nvPicPr>
          <p:blipFill>
            <a:blip r:embed="rId4" cstate="print"/>
            <a:srcRect/>
            <a:stretch>
              <a:fillRect/>
            </a:stretch>
          </p:blipFill>
          <p:spPr bwMode="auto">
            <a:xfrm>
              <a:off x="-1740" y="-2348"/>
              <a:ext cx="6639" cy="4560"/>
            </a:xfrm>
            <a:prstGeom prst="rect">
              <a:avLst/>
            </a:prstGeom>
            <a:noFill/>
            <a:ln w="9525">
              <a:noFill/>
              <a:miter lim="800000"/>
              <a:headEnd/>
              <a:tailEnd/>
            </a:ln>
          </p:spPr>
        </p:pic>
        <p:sp>
          <p:nvSpPr>
            <p:cNvPr id="18442" name="Text Box 7"/>
            <p:cNvSpPr txBox="1">
              <a:spLocks noChangeArrowheads="1"/>
            </p:cNvSpPr>
            <p:nvPr/>
          </p:nvSpPr>
          <p:spPr bwMode="auto">
            <a:xfrm rot="-5400000">
              <a:off x="2279" y="-614"/>
              <a:ext cx="5431" cy="308"/>
            </a:xfrm>
            <a:prstGeom prst="rect">
              <a:avLst/>
            </a:prstGeom>
            <a:noFill/>
            <a:ln w="9525">
              <a:noFill/>
              <a:miter lim="800000"/>
              <a:headEnd/>
              <a:tailEnd/>
            </a:ln>
          </p:spPr>
          <p:txBody>
            <a:bodyPr>
              <a:spAutoFit/>
            </a:bodyPr>
            <a:lstStyle/>
            <a:p>
              <a:pPr>
                <a:spcBef>
                  <a:spcPct val="50000"/>
                </a:spcBef>
              </a:pPr>
              <a:r>
                <a:rPr lang="en-US" sz="1000">
                  <a:latin typeface="Times New Roman" pitchFamily="18" charset="0"/>
                </a:rPr>
                <a:t>Source: Zurich-American Insurance Group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ppt_x"/>
                                          </p:val>
                                        </p:tav>
                                        <p:tav tm="100000">
                                          <p:val>
                                            <p:strVal val="#ppt_x"/>
                                          </p:val>
                                        </p:tav>
                                      </p:tavLst>
                                    </p:anim>
                                    <p:anim calcmode="lin" valueType="num">
                                      <p:cBhvr additive="base">
                                        <p:cTn id="8" dur="500" fill="hold"/>
                                        <p:tgtEl>
                                          <p:spTgt spid="18437"/>
                                        </p:tgtEl>
                                        <p:attrNameLst>
                                          <p:attrName>ppt_y</p:attrName>
                                        </p:attrNameLst>
                                      </p:cBhvr>
                                      <p:tavLst>
                                        <p:tav tm="0">
                                          <p:val>
                                            <p:strVal val="1+#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18438"/>
                                        </p:tgtEl>
                                        <p:attrNameLst>
                                          <p:attrName>style.visibility</p:attrName>
                                        </p:attrNameLst>
                                      </p:cBhvr>
                                      <p:to>
                                        <p:strVal val="visible"/>
                                      </p:to>
                                    </p:set>
                                    <p:animEffect transition="in" filter="dissolve">
                                      <p:cBhvr>
                                        <p:cTn id="11" dur="500"/>
                                        <p:tgtEl>
                                          <p:spTgt spid="1843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 GIS Strategy for 7 Statewide Framework Data Themes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The implementation strategy is to foster education, creation, and dissemination of core and California-centric data framework layers through partnerships, teamwork, and sustainable funding</a:t>
            </a:r>
          </a:p>
          <a:p>
            <a:r>
              <a:rPr lang="en-US" sz="2800" dirty="0" smtClean="0"/>
              <a:t>CGC establish a working group to continue the framework data development strategy effort, including identification of primary stewards and multi-year funding approaches</a:t>
            </a:r>
          </a:p>
          <a:p>
            <a:r>
              <a:rPr lang="en-US" sz="2800" dirty="0" smtClean="0"/>
              <a:t>Long-term goal: Regional </a:t>
            </a:r>
            <a:r>
              <a:rPr lang="en-US" sz="2800" dirty="0" err="1" smtClean="0"/>
              <a:t>collaboratives</a:t>
            </a:r>
            <a:r>
              <a:rPr lang="en-US" sz="2800" dirty="0" smtClean="0"/>
              <a:t> seek grant and operational funding to build or host framework data layers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4)">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Plan Findings, 2006</a:t>
            </a:r>
            <a:endParaRPr lang="en-US" dirty="0"/>
          </a:p>
        </p:txBody>
      </p:sp>
      <p:sp>
        <p:nvSpPr>
          <p:cNvPr id="3" name="Content Placeholder 2"/>
          <p:cNvSpPr>
            <a:spLocks noGrp="1"/>
          </p:cNvSpPr>
          <p:nvPr>
            <p:ph idx="1"/>
          </p:nvPr>
        </p:nvSpPr>
        <p:spPr/>
        <p:txBody>
          <a:bodyPr>
            <a:normAutofit/>
          </a:bodyPr>
          <a:lstStyle/>
          <a:p>
            <a:r>
              <a:rPr lang="en-US" dirty="0" smtClean="0"/>
              <a:t>In most cases the public domain source data would only be considered by State, regional, local, and private organizations when no funds were available to obtain more current, substantial, or accurate data</a:t>
            </a:r>
          </a:p>
          <a:p>
            <a:r>
              <a:rPr lang="en-US" dirty="0" smtClean="0"/>
              <a:t>The discovery of data sets is still challenged by the lack of comprehensive metadata and the lack of awareness of where to find data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4)">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Geodetic Control Work Group (GCWG)</a:t>
            </a:r>
            <a:br>
              <a:rPr lang="en-US" dirty="0" smtClean="0"/>
            </a:br>
            <a:r>
              <a:rPr lang="en-US" dirty="0" smtClean="0"/>
              <a:t>Chartered by CA GIS Council (CGC)</a:t>
            </a:r>
            <a:endParaRPr lang="en-US" dirty="0"/>
          </a:p>
        </p:txBody>
      </p:sp>
      <p:sp>
        <p:nvSpPr>
          <p:cNvPr id="3" name="Content Placeholder 2"/>
          <p:cNvSpPr>
            <a:spLocks noGrp="1"/>
          </p:cNvSpPr>
          <p:nvPr>
            <p:ph idx="1"/>
          </p:nvPr>
        </p:nvSpPr>
        <p:spPr/>
        <p:txBody>
          <a:bodyPr>
            <a:normAutofit/>
          </a:bodyPr>
          <a:lstStyle/>
          <a:p>
            <a:r>
              <a:rPr lang="en-US" dirty="0" smtClean="0"/>
              <a:t>Formed in Oct 2010</a:t>
            </a:r>
          </a:p>
          <a:p>
            <a:r>
              <a:rPr lang="en-US" dirty="0" smtClean="0"/>
              <a:t>Have met 3 times, about monthly</a:t>
            </a:r>
          </a:p>
          <a:p>
            <a:r>
              <a:rPr lang="en-US" dirty="0" smtClean="0"/>
              <a:t>Developed charter and work plan, presented at CGC meeting, 3/28/11</a:t>
            </a:r>
          </a:p>
          <a:p>
            <a:r>
              <a:rPr lang="en-US" dirty="0" smtClean="0"/>
              <a:t>Participants: CA Geodetic Advisor, Chair; Caltrans, professional surveying/engineering associations: CLSA, LCSO (public agencies), ACEC (private), GISPs, Education</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and Work plan of Geodetic Control Work Group (GCWG)</a:t>
            </a:r>
            <a:endParaRPr lang="en-US" dirty="0"/>
          </a:p>
        </p:txBody>
      </p:sp>
      <p:sp>
        <p:nvSpPr>
          <p:cNvPr id="3" name="Content Placeholder 2"/>
          <p:cNvSpPr>
            <a:spLocks noGrp="1"/>
          </p:cNvSpPr>
          <p:nvPr>
            <p:ph idx="1"/>
          </p:nvPr>
        </p:nvSpPr>
        <p:spPr/>
        <p:txBody>
          <a:bodyPr/>
          <a:lstStyle/>
          <a:p>
            <a:r>
              <a:rPr lang="en-US" dirty="0" smtClean="0"/>
              <a:t>Each theme’s WG is to address Data, Standards, Strategic Plan, Business Plan</a:t>
            </a:r>
          </a:p>
          <a:p>
            <a:r>
              <a:rPr lang="en-US" dirty="0" smtClean="0"/>
              <a:t>Existing STANDARDS will be referenced</a:t>
            </a:r>
          </a:p>
          <a:p>
            <a:pPr lvl="1"/>
            <a:r>
              <a:rPr lang="en-US" dirty="0" smtClean="0"/>
              <a:t>How to collect data for horizontal and vertical:</a:t>
            </a:r>
          </a:p>
          <a:p>
            <a:pPr lvl="1">
              <a:buNone/>
            </a:pPr>
            <a:r>
              <a:rPr lang="en-US" dirty="0" smtClean="0"/>
              <a:t>FGCS,  NGS: Static GPS, Leveling, Height Modernization, RTK (kinematic) GPS</a:t>
            </a:r>
          </a:p>
          <a:p>
            <a:pPr lvl="1"/>
            <a:r>
              <a:rPr lang="en-US" dirty="0" smtClean="0"/>
              <a:t>Accuracy assessment:</a:t>
            </a:r>
          </a:p>
          <a:p>
            <a:pPr lvl="1">
              <a:buNone/>
            </a:pPr>
            <a:r>
              <a:rPr lang="en-US" dirty="0" smtClean="0"/>
              <a:t>FGDC  (linear units, </a:t>
            </a:r>
            <a:r>
              <a:rPr lang="en-US" dirty="0" err="1" smtClean="0"/>
              <a:t>eg</a:t>
            </a:r>
            <a:r>
              <a:rPr lang="en-US" dirty="0" smtClean="0"/>
              <a:t>, cm)</a:t>
            </a:r>
          </a:p>
          <a:p>
            <a:pPr lvl="1"/>
            <a:endParaRPr lang="en-US" dirty="0" smtClean="0"/>
          </a:p>
          <a:p>
            <a:pPr lvl="1"/>
            <a:endParaRPr lang="en-US" dirty="0" smtClean="0"/>
          </a:p>
          <a:p>
            <a:endParaRPr lang="en-US" dirty="0"/>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656</TotalTime>
  <Words>750</Words>
  <Application>Microsoft Office PowerPoint</Application>
  <PresentationFormat>On-screen Show (4:3)</PresentationFormat>
  <Paragraphs>85</Paragraphs>
  <Slides>25</Slides>
  <Notes>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template</vt:lpstr>
      <vt:lpstr>Office Theme</vt:lpstr>
      <vt:lpstr>Geodetic Control Framework Theme 6th of the CA Core Framework Themes</vt:lpstr>
      <vt:lpstr>Basis for geospatial alignment</vt:lpstr>
      <vt:lpstr>Seminal document: CA Geospatial Framework Draft Data Plan (finalized)</vt:lpstr>
      <vt:lpstr>Slide 4</vt:lpstr>
      <vt:lpstr>Goal: Alignment of Themes to each other using common georeferencing</vt:lpstr>
      <vt:lpstr>CA GIS Strategy for 7 Statewide Framework Data Themes</vt:lpstr>
      <vt:lpstr>Data Plan Findings, 2006</vt:lpstr>
      <vt:lpstr>Geodetic Control Work Group (GCWG) Chartered by CA GIS Council (CGC)</vt:lpstr>
      <vt:lpstr>Goals and Work plan of Geodetic Control Work Group (GCWG)</vt:lpstr>
      <vt:lpstr>Data: What will core framework set be?</vt:lpstr>
      <vt:lpstr>Core framework dataset characteristics?</vt:lpstr>
      <vt:lpstr>CSRC’s project CRTN:  CA Real-Time Network</vt:lpstr>
      <vt:lpstr>CRTN real-time status (3/22/11)</vt:lpstr>
      <vt:lpstr>CRTN current status and proposed stations</vt:lpstr>
      <vt:lpstr>Benefits of RTN</vt:lpstr>
      <vt:lpstr>Slide 16</vt:lpstr>
      <vt:lpstr>Slide 17</vt:lpstr>
      <vt:lpstr>Slide 18</vt:lpstr>
      <vt:lpstr>Slide 19</vt:lpstr>
      <vt:lpstr>Slide 20</vt:lpstr>
      <vt:lpstr>Stewardship and funding</vt:lpstr>
      <vt:lpstr>Accessibility of GC Framework Theme to all other GIS mapping themes</vt:lpstr>
      <vt:lpstr>http://www.dot.ca.gov/hq/row/landsurveys/geodetic/geodetic_control.html</vt:lpstr>
      <vt:lpstr>Slide 24</vt:lpstr>
      <vt:lpstr>Marti.ikehara@noaa.gov http://www.ngs.noaa.gov/web/science_edu/presentations_archive/ </vt:lpstr>
    </vt:vector>
  </TitlesOfParts>
  <Company>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Marti.Ikehara</dc:creator>
  <cp:lastModifiedBy>Marti.Ikehara</cp:lastModifiedBy>
  <cp:revision>65</cp:revision>
  <dcterms:created xsi:type="dcterms:W3CDTF">2011-03-22T17:52:16Z</dcterms:created>
  <dcterms:modified xsi:type="dcterms:W3CDTF">2011-04-04T11:56:46Z</dcterms:modified>
</cp:coreProperties>
</file>