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61" r:id="rId2"/>
    <p:sldId id="635" r:id="rId3"/>
    <p:sldId id="264" r:id="rId4"/>
    <p:sldId id="622" r:id="rId5"/>
    <p:sldId id="271" r:id="rId6"/>
    <p:sldId id="648" r:id="rId7"/>
    <p:sldId id="636" r:id="rId8"/>
    <p:sldId id="637" r:id="rId9"/>
    <p:sldId id="638" r:id="rId10"/>
    <p:sldId id="649" r:id="rId11"/>
    <p:sldId id="682" r:id="rId12"/>
    <p:sldId id="651" r:id="rId13"/>
    <p:sldId id="360" r:id="rId14"/>
    <p:sldId id="639" r:id="rId15"/>
    <p:sldId id="282" r:id="rId16"/>
    <p:sldId id="552" r:id="rId17"/>
    <p:sldId id="642" r:id="rId18"/>
    <p:sldId id="679" r:id="rId19"/>
    <p:sldId id="652" r:id="rId20"/>
    <p:sldId id="653" r:id="rId21"/>
    <p:sldId id="640" r:id="rId22"/>
    <p:sldId id="641" r:id="rId23"/>
    <p:sldId id="675" r:id="rId24"/>
    <p:sldId id="686" r:id="rId25"/>
    <p:sldId id="678" r:id="rId26"/>
    <p:sldId id="685" r:id="rId27"/>
    <p:sldId id="654" r:id="rId28"/>
    <p:sldId id="556" r:id="rId29"/>
    <p:sldId id="656" r:id="rId30"/>
    <p:sldId id="657" r:id="rId31"/>
    <p:sldId id="658" r:id="rId32"/>
    <p:sldId id="659" r:id="rId33"/>
    <p:sldId id="660" r:id="rId34"/>
    <p:sldId id="661" r:id="rId35"/>
    <p:sldId id="662" r:id="rId36"/>
    <p:sldId id="663" r:id="rId37"/>
    <p:sldId id="664" r:id="rId38"/>
    <p:sldId id="486" r:id="rId39"/>
    <p:sldId id="487" r:id="rId40"/>
    <p:sldId id="443" r:id="rId41"/>
    <p:sldId id="672" r:id="rId42"/>
    <p:sldId id="673" r:id="rId43"/>
    <p:sldId id="666" r:id="rId44"/>
    <p:sldId id="382" r:id="rId45"/>
    <p:sldId id="383" r:id="rId46"/>
    <p:sldId id="667" r:id="rId47"/>
    <p:sldId id="668" r:id="rId48"/>
    <p:sldId id="671" r:id="rId49"/>
    <p:sldId id="674" r:id="rId50"/>
    <p:sldId id="384" r:id="rId51"/>
    <p:sldId id="440" r:id="rId52"/>
    <p:sldId id="669" r:id="rId53"/>
    <p:sldId id="670" r:id="rId54"/>
    <p:sldId id="684" r:id="rId55"/>
  </p:sldIdLst>
  <p:sldSz cx="9144000" cy="6858000" type="screen4x3"/>
  <p:notesSz cx="7102475" cy="93884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5047" autoAdjust="0"/>
    <p:restoredTop sz="87037" autoAdjust="0"/>
  </p:normalViewPr>
  <p:slideViewPr>
    <p:cSldViewPr snapToGrid="0" snapToObjects="1">
      <p:cViewPr>
        <p:scale>
          <a:sx n="90" d="100"/>
          <a:sy n="90" d="100"/>
        </p:scale>
        <p:origin x="-810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B358DE-AE91-4D56-A96E-E69EFE62D220}" type="datetimeFigureOut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B5F2A8-A141-4D1C-ADCC-FB26702F1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73D1EF6-94D2-4D19-BB7B-3FE19D7207CA}" type="datetimeFigureOut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459288"/>
            <a:ext cx="5683250" cy="4224337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E67AF9B-338D-49BF-BC00-14C2621B4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98807C-F729-48AB-A4C8-F303CECF1CBE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1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3AC601-715D-4E07-9498-8B46D6601297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43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777F56-1805-4044-AFF9-E1B9E899089A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44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808B17-AA2C-4861-9281-84CD7D2CCF4B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45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3671D5-1A87-4C7E-8C4D-4B179DAEFD11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46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/>
            <a:r>
              <a:rPr lang="en-US" smtClean="0"/>
              <a:t>GRAV-D is the NGS project designed to replace NAVD88 with a vertical datum based upon a gravimetric geoid accurate to 1 cm.  Heights above this datum will be accessed via GNSS measurements. Three thrusts of project.  Launch USGS collaboration for simultaneous mag measurement.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6E5280-4246-4CB1-9541-A8A7A5F7DE3B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49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3D097F-6E04-4962-B6E5-0508DB6F04BC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51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AA08BD-8E53-4B1F-8903-CA7AE54C9FB3}" type="slidenum"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/>
              <a:t>53</a:t>
            </a:fld>
            <a:endParaRPr lang="en-US" smtClean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3325" y="708025"/>
            <a:ext cx="4694238" cy="35194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459288"/>
            <a:ext cx="5683250" cy="42227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This is a listing of the parts of subject matters to be covered.  Cut out entire chapters if they are unimportant to your audience.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CEA663-890A-4C83-A6AB-41D532E00FF9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2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2C39EB-9738-4EC2-96E5-E69AD8FA0DC7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3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12850" y="704850"/>
            <a:ext cx="4689475" cy="3517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- NSRS benefit to the nation = $2.5B/year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smtClean="0"/>
              <a:t> est. 300K precision GPS users worldwide (2008); ¼ in US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- Very exciting to us at NGS to see how it has evolved over the years – now cm-accuracy capability / tracking with time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460873-7DE3-4783-BBE5-D53E17247E63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4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4460875"/>
            <a:ext cx="5680075" cy="42227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1C7710-7506-4CC9-BC4C-DA9CEE9E482D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5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BBEDF6-CB9F-4F00-8622-72DCE57C6D9F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10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321E52-529A-4572-9F07-6799D0BD2D41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11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4913" y="704850"/>
            <a:ext cx="4697412" cy="35226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459288"/>
            <a:ext cx="5210175" cy="42243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800" b="1" smtClean="0"/>
              <a:t>ITRF</a:t>
            </a:r>
            <a:r>
              <a:rPr lang="en-US" sz="800" smtClean="0"/>
              <a:t> (International Terrestrial Reference Frame) just has an origin; take NAD83 shaped ellipsoid centered at the ITRF origin to derive ITRF97 ellipsoid heights.</a:t>
            </a:r>
          </a:p>
          <a:p>
            <a:endParaRPr lang="en-US" sz="800" b="1" smtClean="0"/>
          </a:p>
          <a:p>
            <a:r>
              <a:rPr lang="en-US" sz="800" b="1" smtClean="0"/>
              <a:t>Ellipsoid heights NAD83 vs. ITRF97</a:t>
            </a:r>
            <a:r>
              <a:rPr lang="en-US" sz="800" smtClean="0"/>
              <a:t> - Defined origins are best estimate of the center of mass; NAD83 is not geocentric.  Move origin; move ellipsoid surface as illustrated.</a:t>
            </a:r>
          </a:p>
          <a:p>
            <a:endParaRPr lang="en-US" sz="800" smtClean="0"/>
          </a:p>
          <a:p>
            <a:r>
              <a:rPr lang="en-US" sz="800" b="1" smtClean="0"/>
              <a:t>Ellipsoid height differences</a:t>
            </a:r>
            <a:r>
              <a:rPr lang="en-US" sz="800" smtClean="0"/>
              <a:t> reflect the non-geocentricity of NAD83.</a:t>
            </a:r>
          </a:p>
          <a:p>
            <a:endParaRPr lang="en-US" sz="8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66CE74-2BDF-43F0-AB1C-DBD38AF4DEFC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29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6A5819-4875-4D81-B200-A106238FEA88}" type="slidenum"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/>
              <a:t>40</a:t>
            </a:fld>
            <a:endParaRPr lang="en-US" smtClean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3325" y="706438"/>
            <a:ext cx="4692650" cy="35194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460875"/>
            <a:ext cx="5684837" cy="42227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A5A58-5683-4125-9C99-1C4DB936D418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37548-0237-4C4B-B4B6-A7F92A055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5D41A-4540-488C-9B40-47E23B13CAB1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43A82-8901-4160-B180-0B47D25E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0B78-CDF7-4CED-A374-E8E02631EE40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934BD-97CB-479B-A289-71CAB65CE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F1937-3858-491F-ABBD-3CF968FA10F4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02C54-59BE-43CB-BD19-F232E70DA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6D677-0582-4972-A814-83352AC81E21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F03F9-2440-4691-AEB0-0D91D3C08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1313-811D-48EF-BBF7-2392D399BC78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AA4C6-1B23-49B7-B079-2F1D1711F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D44AC-A7B1-4ECC-AC67-80231EC4DEF0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982F8-6B68-44AD-8723-E56F81909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F7CC3-C2CC-4076-94C8-AAFFEFF29A8A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E9FF3-71F2-4A95-A5EA-180F536AD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BD2C2-D963-43DE-A8F7-129C5512D620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08A45-BA5F-4BC2-982F-A37B4E3F2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05AE0-CDDD-459D-AD39-5F2B6DF0BCFF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C8DA1-6EA5-4E8F-816B-B6E0779AE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8E64-3C09-4C65-A911-0F44918C81BF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DA255-5181-4491-AEBC-971626288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B7545-EF35-4BD1-A490-94C8C127CDE9}" type="datetime1">
              <a:rPr lang="en-US"/>
              <a:pPr>
                <a:defRPr/>
              </a:pPr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31D8F7-F913-45EB-8A1F-5038206D2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ransition>
    <p:fade/>
  </p:transition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hyperlink" Target="http://www.iers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819275"/>
            <a:ext cx="9132888" cy="484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n-US" sz="28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900" b="1" dirty="0">
                <a:latin typeface="Calibri" charset="0"/>
                <a:ea typeface="ＭＳ Ｐゴシック" charset="0"/>
                <a:cs typeface="ＭＳ Ｐゴシック" charset="0"/>
              </a:rPr>
              <a:t>The Challenges of Change:  </a:t>
            </a:r>
          </a:p>
          <a:p>
            <a:pPr algn="ctr">
              <a:defRPr/>
            </a:pPr>
            <a:r>
              <a:rPr lang="en-US" sz="2900" b="1" dirty="0">
                <a:latin typeface="Calibri" charset="0"/>
                <a:ea typeface="ＭＳ Ｐゴシック" charset="0"/>
                <a:cs typeface="ＭＳ Ｐゴシック" charset="0"/>
              </a:rPr>
              <a:t>Future Changes in </a:t>
            </a:r>
          </a:p>
          <a:p>
            <a:pPr algn="ctr">
              <a:defRPr/>
            </a:pPr>
            <a:r>
              <a:rPr lang="en-US" sz="2900" b="1" dirty="0">
                <a:latin typeface="Calibri" charset="0"/>
                <a:ea typeface="ＭＳ Ｐゴシック" charset="0"/>
                <a:cs typeface="ＭＳ Ｐゴシック" charset="0"/>
              </a:rPr>
              <a:t>the National Spatial Reference System &amp; </a:t>
            </a:r>
          </a:p>
          <a:p>
            <a:pPr algn="ctr">
              <a:defRPr/>
            </a:pPr>
            <a:r>
              <a:rPr lang="en-US" sz="2900" b="1" dirty="0">
                <a:latin typeface="Calibri" charset="0"/>
                <a:ea typeface="ＭＳ Ｐゴシック" charset="0"/>
                <a:cs typeface="ＭＳ Ｐゴシック" charset="0"/>
              </a:rPr>
              <a:t>the National Geodetic Survey Geodetic Advisor Program</a:t>
            </a:r>
            <a:endParaRPr lang="en-US" sz="29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n-US" sz="1600" dirty="0"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William Stone</a:t>
            </a:r>
          </a:p>
          <a:p>
            <a:pPr algn="ctr">
              <a:defRPr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Southwest 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Region (NV, AZ, NM, UT) Geodetic Advisor</a:t>
            </a:r>
          </a:p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william.stone@noaa.gov</a:t>
            </a:r>
          </a:p>
          <a:p>
            <a:pPr algn="ctr">
              <a:defRPr/>
            </a:pP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Marti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Ikehara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California Geodetic Advisor</a:t>
            </a:r>
          </a:p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marti.ikehara@noaa.gov</a:t>
            </a:r>
          </a:p>
          <a:p>
            <a:pPr algn="ctr">
              <a:defRPr/>
            </a:pP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NOAA’s National Geodetic Survey</a:t>
            </a:r>
          </a:p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geodesy.noaa.gov</a:t>
            </a:r>
          </a:p>
          <a:p>
            <a:pPr algn="ctr">
              <a:defRPr/>
            </a:pP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075" name="Group 5"/>
          <p:cNvGrpSpPr>
            <a:grpSpLocks/>
          </p:cNvGrpSpPr>
          <p:nvPr/>
        </p:nvGrpSpPr>
        <p:grpSpPr bwMode="auto">
          <a:xfrm rot="194762">
            <a:off x="1577975" y="581025"/>
            <a:ext cx="1676400" cy="1295400"/>
            <a:chOff x="3579" y="965"/>
            <a:chExt cx="644" cy="595"/>
          </a:xfrm>
        </p:grpSpPr>
        <p:grpSp>
          <p:nvGrpSpPr>
            <p:cNvPr id="3920" name="Group 6"/>
            <p:cNvGrpSpPr>
              <a:grpSpLocks/>
            </p:cNvGrpSpPr>
            <p:nvPr/>
          </p:nvGrpSpPr>
          <p:grpSpPr bwMode="auto">
            <a:xfrm>
              <a:off x="3716" y="1085"/>
              <a:ext cx="382" cy="373"/>
              <a:chOff x="3716" y="1085"/>
              <a:chExt cx="382" cy="373"/>
            </a:xfrm>
          </p:grpSpPr>
          <p:sp>
            <p:nvSpPr>
              <p:cNvPr id="4128" name="Freeform 7"/>
              <p:cNvSpPr>
                <a:spLocks/>
              </p:cNvSpPr>
              <p:nvPr/>
            </p:nvSpPr>
            <p:spPr bwMode="auto">
              <a:xfrm>
                <a:off x="3716" y="1085"/>
                <a:ext cx="381" cy="372"/>
              </a:xfrm>
              <a:custGeom>
                <a:avLst/>
                <a:gdLst>
                  <a:gd name="T0" fmla="*/ 380 w 381"/>
                  <a:gd name="T1" fmla="*/ 275 h 372"/>
                  <a:gd name="T2" fmla="*/ 290 w 381"/>
                  <a:gd name="T3" fmla="*/ 0 h 372"/>
                  <a:gd name="T4" fmla="*/ 18 w 381"/>
                  <a:gd name="T5" fmla="*/ 105 h 372"/>
                  <a:gd name="T6" fmla="*/ 0 w 381"/>
                  <a:gd name="T7" fmla="*/ 168 h 372"/>
                  <a:gd name="T8" fmla="*/ 72 w 381"/>
                  <a:gd name="T9" fmla="*/ 368 h 372"/>
                  <a:gd name="T10" fmla="*/ 120 w 381"/>
                  <a:gd name="T11" fmla="*/ 371 h 372"/>
                  <a:gd name="T12" fmla="*/ 380 w 381"/>
                  <a:gd name="T13" fmla="*/ 275 h 3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1"/>
                  <a:gd name="T22" fmla="*/ 0 h 372"/>
                  <a:gd name="T23" fmla="*/ 381 w 381"/>
                  <a:gd name="T24" fmla="*/ 372 h 3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1" h="372">
                    <a:moveTo>
                      <a:pt x="380" y="275"/>
                    </a:moveTo>
                    <a:lnTo>
                      <a:pt x="290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8"/>
                    </a:lnTo>
                    <a:lnTo>
                      <a:pt x="120" y="371"/>
                    </a:lnTo>
                    <a:lnTo>
                      <a:pt x="380" y="275"/>
                    </a:lnTo>
                  </a:path>
                </a:pathLst>
              </a:custGeom>
              <a:gradFill rotWithShape="0">
                <a:gsLst>
                  <a:gs pos="0">
                    <a:srgbClr val="618FFD"/>
                  </a:gs>
                  <a:gs pos="100000">
                    <a:srgbClr val="5780E3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9" name="Freeform 8"/>
              <p:cNvSpPr>
                <a:spLocks/>
              </p:cNvSpPr>
              <p:nvPr/>
            </p:nvSpPr>
            <p:spPr bwMode="auto">
              <a:xfrm>
                <a:off x="3716" y="1085"/>
                <a:ext cx="382" cy="373"/>
              </a:xfrm>
              <a:custGeom>
                <a:avLst/>
                <a:gdLst>
                  <a:gd name="T0" fmla="*/ 381 w 382"/>
                  <a:gd name="T1" fmla="*/ 276 h 373"/>
                  <a:gd name="T2" fmla="*/ 291 w 382"/>
                  <a:gd name="T3" fmla="*/ 0 h 373"/>
                  <a:gd name="T4" fmla="*/ 18 w 382"/>
                  <a:gd name="T5" fmla="*/ 105 h 373"/>
                  <a:gd name="T6" fmla="*/ 0 w 382"/>
                  <a:gd name="T7" fmla="*/ 168 h 373"/>
                  <a:gd name="T8" fmla="*/ 72 w 382"/>
                  <a:gd name="T9" fmla="*/ 369 h 373"/>
                  <a:gd name="T10" fmla="*/ 120 w 382"/>
                  <a:gd name="T11" fmla="*/ 372 h 373"/>
                  <a:gd name="T12" fmla="*/ 381 w 382"/>
                  <a:gd name="T13" fmla="*/ 276 h 3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2"/>
                  <a:gd name="T22" fmla="*/ 0 h 373"/>
                  <a:gd name="T23" fmla="*/ 382 w 382"/>
                  <a:gd name="T24" fmla="*/ 373 h 3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2" h="373">
                    <a:moveTo>
                      <a:pt x="381" y="276"/>
                    </a:moveTo>
                    <a:lnTo>
                      <a:pt x="291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9"/>
                    </a:lnTo>
                    <a:lnTo>
                      <a:pt x="120" y="372"/>
                    </a:lnTo>
                    <a:lnTo>
                      <a:pt x="381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21" name="Group 9"/>
            <p:cNvGrpSpPr>
              <a:grpSpLocks/>
            </p:cNvGrpSpPr>
            <p:nvPr/>
          </p:nvGrpSpPr>
          <p:grpSpPr bwMode="auto">
            <a:xfrm>
              <a:off x="3579" y="1106"/>
              <a:ext cx="291" cy="454"/>
              <a:chOff x="3579" y="1106"/>
              <a:chExt cx="291" cy="454"/>
            </a:xfrm>
          </p:grpSpPr>
          <p:sp>
            <p:nvSpPr>
              <p:cNvPr id="4106" name="Freeform 10"/>
              <p:cNvSpPr>
                <a:spLocks/>
              </p:cNvSpPr>
              <p:nvPr/>
            </p:nvSpPr>
            <p:spPr bwMode="auto">
              <a:xfrm>
                <a:off x="3579" y="1106"/>
                <a:ext cx="291" cy="454"/>
              </a:xfrm>
              <a:custGeom>
                <a:avLst/>
                <a:gdLst>
                  <a:gd name="T0" fmla="*/ 0 w 291"/>
                  <a:gd name="T1" fmla="*/ 56 h 454"/>
                  <a:gd name="T2" fmla="*/ 135 w 291"/>
                  <a:gd name="T3" fmla="*/ 453 h 454"/>
                  <a:gd name="T4" fmla="*/ 290 w 291"/>
                  <a:gd name="T5" fmla="*/ 408 h 454"/>
                  <a:gd name="T6" fmla="*/ 149 w 291"/>
                  <a:gd name="T7" fmla="*/ 0 h 454"/>
                  <a:gd name="T8" fmla="*/ 0 w 291"/>
                  <a:gd name="T9" fmla="*/ 56 h 4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454"/>
                  <a:gd name="T17" fmla="*/ 291 w 291"/>
                  <a:gd name="T18" fmla="*/ 454 h 4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454">
                    <a:moveTo>
                      <a:pt x="0" y="56"/>
                    </a:moveTo>
                    <a:lnTo>
                      <a:pt x="135" y="453"/>
                    </a:lnTo>
                    <a:lnTo>
                      <a:pt x="290" y="408"/>
                    </a:lnTo>
                    <a:lnTo>
                      <a:pt x="149" y="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107" name="Group 11"/>
              <p:cNvGrpSpPr>
                <a:grpSpLocks/>
              </p:cNvGrpSpPr>
              <p:nvPr/>
            </p:nvGrpSpPr>
            <p:grpSpPr bwMode="auto">
              <a:xfrm>
                <a:off x="3619" y="1202"/>
                <a:ext cx="135" cy="62"/>
                <a:chOff x="3619" y="1202"/>
                <a:chExt cx="135" cy="62"/>
              </a:xfrm>
            </p:grpSpPr>
            <p:sp>
              <p:nvSpPr>
                <p:cNvPr id="4124" name="Line 12"/>
                <p:cNvSpPr>
                  <a:spLocks noChangeShapeType="1"/>
                </p:cNvSpPr>
                <p:nvPr/>
              </p:nvSpPr>
              <p:spPr bwMode="auto">
                <a:xfrm>
                  <a:off x="3619" y="1252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5" name="Line 13"/>
                <p:cNvSpPr>
                  <a:spLocks noChangeShapeType="1"/>
                </p:cNvSpPr>
                <p:nvPr/>
              </p:nvSpPr>
              <p:spPr bwMode="auto">
                <a:xfrm>
                  <a:off x="3657" y="1236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6" name="Line 14"/>
                <p:cNvSpPr>
                  <a:spLocks noChangeShapeType="1"/>
                </p:cNvSpPr>
                <p:nvPr/>
              </p:nvSpPr>
              <p:spPr bwMode="auto">
                <a:xfrm>
                  <a:off x="3703" y="1219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7" name="Line 15"/>
                <p:cNvSpPr>
                  <a:spLocks noChangeShapeType="1"/>
                </p:cNvSpPr>
                <p:nvPr/>
              </p:nvSpPr>
              <p:spPr bwMode="auto">
                <a:xfrm>
                  <a:off x="3747" y="1202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108" name="Freeform 16"/>
              <p:cNvSpPr>
                <a:spLocks/>
              </p:cNvSpPr>
              <p:nvPr/>
            </p:nvSpPr>
            <p:spPr bwMode="auto">
              <a:xfrm>
                <a:off x="3583" y="1110"/>
                <a:ext cx="175" cy="143"/>
              </a:xfrm>
              <a:custGeom>
                <a:avLst/>
                <a:gdLst>
                  <a:gd name="T0" fmla="*/ 0 w 175"/>
                  <a:gd name="T1" fmla="*/ 54 h 143"/>
                  <a:gd name="T2" fmla="*/ 144 w 175"/>
                  <a:gd name="T3" fmla="*/ 0 h 143"/>
                  <a:gd name="T4" fmla="*/ 174 w 175"/>
                  <a:gd name="T5" fmla="*/ 87 h 143"/>
                  <a:gd name="T6" fmla="*/ 29 w 175"/>
                  <a:gd name="T7" fmla="*/ 142 h 143"/>
                  <a:gd name="T8" fmla="*/ 0 w 175"/>
                  <a:gd name="T9" fmla="*/ 54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143"/>
                  <a:gd name="T17" fmla="*/ 175 w 175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143">
                    <a:moveTo>
                      <a:pt x="0" y="54"/>
                    </a:moveTo>
                    <a:lnTo>
                      <a:pt x="144" y="0"/>
                    </a:lnTo>
                    <a:lnTo>
                      <a:pt x="174" y="87"/>
                    </a:lnTo>
                    <a:lnTo>
                      <a:pt x="29" y="142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7"/>
              <p:cNvSpPr>
                <a:spLocks/>
              </p:cNvSpPr>
              <p:nvPr/>
            </p:nvSpPr>
            <p:spPr bwMode="auto">
              <a:xfrm>
                <a:off x="3636" y="1272"/>
                <a:ext cx="158" cy="78"/>
              </a:xfrm>
              <a:custGeom>
                <a:avLst/>
                <a:gdLst>
                  <a:gd name="T0" fmla="*/ 0 w 158"/>
                  <a:gd name="T1" fmla="*/ 55 h 78"/>
                  <a:gd name="T2" fmla="*/ 149 w 158"/>
                  <a:gd name="T3" fmla="*/ 0 h 78"/>
                  <a:gd name="T4" fmla="*/ 157 w 158"/>
                  <a:gd name="T5" fmla="*/ 24 h 78"/>
                  <a:gd name="T6" fmla="*/ 7 w 158"/>
                  <a:gd name="T7" fmla="*/ 77 h 78"/>
                  <a:gd name="T8" fmla="*/ 0 w 158"/>
                  <a:gd name="T9" fmla="*/ 55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0" y="55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Freeform 18"/>
              <p:cNvSpPr>
                <a:spLocks/>
              </p:cNvSpPr>
              <p:nvPr/>
            </p:nvSpPr>
            <p:spPr bwMode="auto">
              <a:xfrm>
                <a:off x="3615" y="1211"/>
                <a:ext cx="158" cy="78"/>
              </a:xfrm>
              <a:custGeom>
                <a:avLst/>
                <a:gdLst>
                  <a:gd name="T0" fmla="*/ 0 w 158"/>
                  <a:gd name="T1" fmla="*/ 57 h 78"/>
                  <a:gd name="T2" fmla="*/ 149 w 158"/>
                  <a:gd name="T3" fmla="*/ 0 h 78"/>
                  <a:gd name="T4" fmla="*/ 157 w 158"/>
                  <a:gd name="T5" fmla="*/ 24 h 78"/>
                  <a:gd name="T6" fmla="*/ 7 w 158"/>
                  <a:gd name="T7" fmla="*/ 77 h 78"/>
                  <a:gd name="T8" fmla="*/ 0 w 158"/>
                  <a:gd name="T9" fmla="*/ 57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0" y="57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111" name="Group 19"/>
              <p:cNvGrpSpPr>
                <a:grpSpLocks/>
              </p:cNvGrpSpPr>
              <p:nvPr/>
            </p:nvGrpSpPr>
            <p:grpSpPr bwMode="auto">
              <a:xfrm>
                <a:off x="3645" y="1296"/>
                <a:ext cx="153" cy="76"/>
                <a:chOff x="3645" y="1296"/>
                <a:chExt cx="153" cy="76"/>
              </a:xfrm>
            </p:grpSpPr>
            <p:sp>
              <p:nvSpPr>
                <p:cNvPr id="4122" name="Freeform 20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2" cy="74"/>
                </a:xfrm>
                <a:custGeom>
                  <a:avLst/>
                  <a:gdLst>
                    <a:gd name="T0" fmla="*/ 0 w 152"/>
                    <a:gd name="T1" fmla="*/ 54 h 74"/>
                    <a:gd name="T2" fmla="*/ 145 w 152"/>
                    <a:gd name="T3" fmla="*/ 0 h 74"/>
                    <a:gd name="T4" fmla="*/ 151 w 152"/>
                    <a:gd name="T5" fmla="*/ 19 h 74"/>
                    <a:gd name="T6" fmla="*/ 6 w 152"/>
                    <a:gd name="T7" fmla="*/ 73 h 74"/>
                    <a:gd name="T8" fmla="*/ 0 w 152"/>
                    <a:gd name="T9" fmla="*/ 54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74"/>
                    <a:gd name="T17" fmla="*/ 152 w 152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74">
                      <a:moveTo>
                        <a:pt x="0" y="54"/>
                      </a:moveTo>
                      <a:lnTo>
                        <a:pt x="145" y="0"/>
                      </a:lnTo>
                      <a:lnTo>
                        <a:pt x="151" y="19"/>
                      </a:lnTo>
                      <a:lnTo>
                        <a:pt x="6" y="73"/>
                      </a:lnTo>
                      <a:lnTo>
                        <a:pt x="0" y="54"/>
                      </a:lnTo>
                    </a:path>
                  </a:pathLst>
                </a:custGeom>
                <a:gradFill rotWithShape="0">
                  <a:gsLst>
                    <a:gs pos="0">
                      <a:srgbClr val="B5CDFE"/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3" name="Freeform 21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3" cy="76"/>
                </a:xfrm>
                <a:custGeom>
                  <a:avLst/>
                  <a:gdLst>
                    <a:gd name="T0" fmla="*/ 0 w 153"/>
                    <a:gd name="T1" fmla="*/ 56 h 76"/>
                    <a:gd name="T2" fmla="*/ 146 w 153"/>
                    <a:gd name="T3" fmla="*/ 0 h 76"/>
                    <a:gd name="T4" fmla="*/ 152 w 153"/>
                    <a:gd name="T5" fmla="*/ 19 h 76"/>
                    <a:gd name="T6" fmla="*/ 6 w 153"/>
                    <a:gd name="T7" fmla="*/ 75 h 76"/>
                    <a:gd name="T8" fmla="*/ 0 w 153"/>
                    <a:gd name="T9" fmla="*/ 56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3"/>
                    <a:gd name="T16" fmla="*/ 0 h 76"/>
                    <a:gd name="T17" fmla="*/ 153 w 153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3" h="76">
                      <a:moveTo>
                        <a:pt x="0" y="56"/>
                      </a:moveTo>
                      <a:lnTo>
                        <a:pt x="146" y="0"/>
                      </a:lnTo>
                      <a:lnTo>
                        <a:pt x="152" y="19"/>
                      </a:lnTo>
                      <a:lnTo>
                        <a:pt x="6" y="75"/>
                      </a:lnTo>
                      <a:lnTo>
                        <a:pt x="0" y="5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12" name="Freeform 22"/>
              <p:cNvSpPr>
                <a:spLocks/>
              </p:cNvSpPr>
              <p:nvPr/>
            </p:nvSpPr>
            <p:spPr bwMode="auto">
              <a:xfrm>
                <a:off x="3653" y="1317"/>
                <a:ext cx="156" cy="78"/>
              </a:xfrm>
              <a:custGeom>
                <a:avLst/>
                <a:gdLst>
                  <a:gd name="T0" fmla="*/ 0 w 156"/>
                  <a:gd name="T1" fmla="*/ 55 h 78"/>
                  <a:gd name="T2" fmla="*/ 147 w 156"/>
                  <a:gd name="T3" fmla="*/ 0 h 78"/>
                  <a:gd name="T4" fmla="*/ 155 w 156"/>
                  <a:gd name="T5" fmla="*/ 24 h 78"/>
                  <a:gd name="T6" fmla="*/ 6 w 156"/>
                  <a:gd name="T7" fmla="*/ 77 h 78"/>
                  <a:gd name="T8" fmla="*/ 0 w 156"/>
                  <a:gd name="T9" fmla="*/ 55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78"/>
                  <a:gd name="T17" fmla="*/ 156 w 156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78">
                    <a:moveTo>
                      <a:pt x="0" y="55"/>
                    </a:moveTo>
                    <a:lnTo>
                      <a:pt x="147" y="0"/>
                    </a:lnTo>
                    <a:lnTo>
                      <a:pt x="155" y="24"/>
                    </a:lnTo>
                    <a:lnTo>
                      <a:pt x="6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113" name="Group 23"/>
              <p:cNvGrpSpPr>
                <a:grpSpLocks/>
              </p:cNvGrpSpPr>
              <p:nvPr/>
            </p:nvGrpSpPr>
            <p:grpSpPr bwMode="auto">
              <a:xfrm>
                <a:off x="3683" y="1409"/>
                <a:ext cx="155" cy="69"/>
                <a:chOff x="3683" y="1409"/>
                <a:chExt cx="155" cy="69"/>
              </a:xfrm>
            </p:grpSpPr>
            <p:sp>
              <p:nvSpPr>
                <p:cNvPr id="4117" name="Freeform 24"/>
                <p:cNvSpPr>
                  <a:spLocks/>
                </p:cNvSpPr>
                <p:nvPr/>
              </p:nvSpPr>
              <p:spPr bwMode="auto">
                <a:xfrm>
                  <a:off x="3683" y="1409"/>
                  <a:ext cx="155" cy="69"/>
                </a:xfrm>
                <a:custGeom>
                  <a:avLst/>
                  <a:gdLst>
                    <a:gd name="T0" fmla="*/ 0 w 155"/>
                    <a:gd name="T1" fmla="*/ 57 h 69"/>
                    <a:gd name="T2" fmla="*/ 4 w 155"/>
                    <a:gd name="T3" fmla="*/ 68 h 69"/>
                    <a:gd name="T4" fmla="*/ 154 w 155"/>
                    <a:gd name="T5" fmla="*/ 11 h 69"/>
                    <a:gd name="T6" fmla="*/ 151 w 155"/>
                    <a:gd name="T7" fmla="*/ 0 h 69"/>
                    <a:gd name="T8" fmla="*/ 0 w 155"/>
                    <a:gd name="T9" fmla="*/ 57 h 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69"/>
                    <a:gd name="T17" fmla="*/ 155 w 155"/>
                    <a:gd name="T18" fmla="*/ 69 h 6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69">
                      <a:moveTo>
                        <a:pt x="0" y="57"/>
                      </a:moveTo>
                      <a:lnTo>
                        <a:pt x="4" y="68"/>
                      </a:lnTo>
                      <a:lnTo>
                        <a:pt x="154" y="11"/>
                      </a:lnTo>
                      <a:lnTo>
                        <a:pt x="151" y="0"/>
                      </a:lnTo>
                      <a:lnTo>
                        <a:pt x="0" y="5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18" name="Line 25"/>
                <p:cNvSpPr>
                  <a:spLocks noChangeShapeType="1"/>
                </p:cNvSpPr>
                <p:nvPr/>
              </p:nvSpPr>
              <p:spPr bwMode="auto">
                <a:xfrm>
                  <a:off x="3693" y="1464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19" name="Line 26"/>
                <p:cNvSpPr>
                  <a:spLocks noChangeShapeType="1"/>
                </p:cNvSpPr>
                <p:nvPr/>
              </p:nvSpPr>
              <p:spPr bwMode="auto">
                <a:xfrm>
                  <a:off x="3730" y="1448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0" name="Line 27"/>
                <p:cNvSpPr>
                  <a:spLocks noChangeShapeType="1"/>
                </p:cNvSpPr>
                <p:nvPr/>
              </p:nvSpPr>
              <p:spPr bwMode="auto">
                <a:xfrm>
                  <a:off x="3777" y="1430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1" name="Line 28"/>
                <p:cNvSpPr>
                  <a:spLocks noChangeShapeType="1"/>
                </p:cNvSpPr>
                <p:nvPr/>
              </p:nvSpPr>
              <p:spPr bwMode="auto">
                <a:xfrm>
                  <a:off x="3821" y="141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114" name="Freeform 29"/>
              <p:cNvSpPr>
                <a:spLocks/>
              </p:cNvSpPr>
              <p:nvPr/>
            </p:nvSpPr>
            <p:spPr bwMode="auto">
              <a:xfrm>
                <a:off x="3674" y="1385"/>
                <a:ext cx="157" cy="79"/>
              </a:xfrm>
              <a:custGeom>
                <a:avLst/>
                <a:gdLst>
                  <a:gd name="T0" fmla="*/ 0 w 157"/>
                  <a:gd name="T1" fmla="*/ 57 h 79"/>
                  <a:gd name="T2" fmla="*/ 148 w 157"/>
                  <a:gd name="T3" fmla="*/ 0 h 79"/>
                  <a:gd name="T4" fmla="*/ 156 w 157"/>
                  <a:gd name="T5" fmla="*/ 24 h 79"/>
                  <a:gd name="T6" fmla="*/ 7 w 157"/>
                  <a:gd name="T7" fmla="*/ 78 h 79"/>
                  <a:gd name="T8" fmla="*/ 0 w 157"/>
                  <a:gd name="T9" fmla="*/ 57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79"/>
                  <a:gd name="T17" fmla="*/ 157 w 157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79">
                    <a:moveTo>
                      <a:pt x="0" y="57"/>
                    </a:moveTo>
                    <a:lnTo>
                      <a:pt x="148" y="0"/>
                    </a:lnTo>
                    <a:lnTo>
                      <a:pt x="156" y="24"/>
                    </a:lnTo>
                    <a:lnTo>
                      <a:pt x="7" y="78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30"/>
              <p:cNvSpPr>
                <a:spLocks/>
              </p:cNvSpPr>
              <p:nvPr/>
            </p:nvSpPr>
            <p:spPr bwMode="auto">
              <a:xfrm>
                <a:off x="3688" y="1425"/>
                <a:ext cx="178" cy="131"/>
              </a:xfrm>
              <a:custGeom>
                <a:avLst/>
                <a:gdLst>
                  <a:gd name="T0" fmla="*/ 0 w 178"/>
                  <a:gd name="T1" fmla="*/ 52 h 131"/>
                  <a:gd name="T2" fmla="*/ 147 w 178"/>
                  <a:gd name="T3" fmla="*/ 0 h 131"/>
                  <a:gd name="T4" fmla="*/ 177 w 178"/>
                  <a:gd name="T5" fmla="*/ 87 h 131"/>
                  <a:gd name="T6" fmla="*/ 27 w 178"/>
                  <a:gd name="T7" fmla="*/ 130 h 131"/>
                  <a:gd name="T8" fmla="*/ 0 w 178"/>
                  <a:gd name="T9" fmla="*/ 52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131"/>
                  <a:gd name="T17" fmla="*/ 178 w 178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131">
                    <a:moveTo>
                      <a:pt x="0" y="52"/>
                    </a:moveTo>
                    <a:lnTo>
                      <a:pt x="147" y="0"/>
                    </a:lnTo>
                    <a:lnTo>
                      <a:pt x="177" y="87"/>
                    </a:lnTo>
                    <a:lnTo>
                      <a:pt x="27" y="130"/>
                    </a:lnTo>
                    <a:lnTo>
                      <a:pt x="0" y="52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Line 31"/>
              <p:cNvSpPr>
                <a:spLocks noChangeShapeType="1"/>
              </p:cNvSpPr>
              <p:nvPr/>
            </p:nvSpPr>
            <p:spPr bwMode="auto">
              <a:xfrm flipH="1">
                <a:off x="3617" y="1215"/>
                <a:ext cx="148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922" name="Group 32"/>
            <p:cNvGrpSpPr>
              <a:grpSpLocks/>
            </p:cNvGrpSpPr>
            <p:nvPr/>
          </p:nvGrpSpPr>
          <p:grpSpPr bwMode="auto">
            <a:xfrm>
              <a:off x="3806" y="1111"/>
              <a:ext cx="60" cy="50"/>
              <a:chOff x="3806" y="1111"/>
              <a:chExt cx="60" cy="50"/>
            </a:xfrm>
          </p:grpSpPr>
          <p:grpSp>
            <p:nvGrpSpPr>
              <p:cNvPr id="4094" name="Group 33"/>
              <p:cNvGrpSpPr>
                <a:grpSpLocks/>
              </p:cNvGrpSpPr>
              <p:nvPr/>
            </p:nvGrpSpPr>
            <p:grpSpPr bwMode="auto">
              <a:xfrm>
                <a:off x="3843" y="1121"/>
                <a:ext cx="23" cy="16"/>
                <a:chOff x="3843" y="1121"/>
                <a:chExt cx="23" cy="16"/>
              </a:xfrm>
            </p:grpSpPr>
            <p:sp>
              <p:nvSpPr>
                <p:cNvPr id="4104" name="Freeform 34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1" cy="14"/>
                </a:xfrm>
                <a:custGeom>
                  <a:avLst/>
                  <a:gdLst>
                    <a:gd name="T0" fmla="*/ 0 w 21"/>
                    <a:gd name="T1" fmla="*/ 5 h 14"/>
                    <a:gd name="T2" fmla="*/ 2 w 21"/>
                    <a:gd name="T3" fmla="*/ 4 h 14"/>
                    <a:gd name="T4" fmla="*/ 4 w 21"/>
                    <a:gd name="T5" fmla="*/ 6 h 14"/>
                    <a:gd name="T6" fmla="*/ 11 w 21"/>
                    <a:gd name="T7" fmla="*/ 3 h 14"/>
                    <a:gd name="T8" fmla="*/ 12 w 21"/>
                    <a:gd name="T9" fmla="*/ 1 h 14"/>
                    <a:gd name="T10" fmla="*/ 14 w 21"/>
                    <a:gd name="T11" fmla="*/ 0 h 14"/>
                    <a:gd name="T12" fmla="*/ 16 w 21"/>
                    <a:gd name="T13" fmla="*/ 2 h 14"/>
                    <a:gd name="T14" fmla="*/ 20 w 21"/>
                    <a:gd name="T15" fmla="*/ 2 h 14"/>
                    <a:gd name="T16" fmla="*/ 17 w 21"/>
                    <a:gd name="T17" fmla="*/ 6 h 14"/>
                    <a:gd name="T18" fmla="*/ 17 w 21"/>
                    <a:gd name="T19" fmla="*/ 8 h 14"/>
                    <a:gd name="T20" fmla="*/ 15 w 21"/>
                    <a:gd name="T21" fmla="*/ 9 h 14"/>
                    <a:gd name="T22" fmla="*/ 13 w 21"/>
                    <a:gd name="T23" fmla="*/ 7 h 14"/>
                    <a:gd name="T24" fmla="*/ 6 w 21"/>
                    <a:gd name="T25" fmla="*/ 10 h 14"/>
                    <a:gd name="T26" fmla="*/ 6 w 21"/>
                    <a:gd name="T27" fmla="*/ 12 h 14"/>
                    <a:gd name="T28" fmla="*/ 3 w 21"/>
                    <a:gd name="T29" fmla="*/ 13 h 14"/>
                    <a:gd name="T30" fmla="*/ 0 w 21"/>
                    <a:gd name="T31" fmla="*/ 5 h 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"/>
                    <a:gd name="T49" fmla="*/ 0 h 14"/>
                    <a:gd name="T50" fmla="*/ 21 w 21"/>
                    <a:gd name="T51" fmla="*/ 14 h 1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" h="14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1" y="3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3" y="7"/>
                      </a:lnTo>
                      <a:lnTo>
                        <a:pt x="6" y="10"/>
                      </a:lnTo>
                      <a:lnTo>
                        <a:pt x="6" y="12"/>
                      </a:lnTo>
                      <a:lnTo>
                        <a:pt x="3" y="13"/>
                      </a:lnTo>
                      <a:lnTo>
                        <a:pt x="0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B0C7FE"/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5" name="Freeform 35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3" cy="16"/>
                </a:xfrm>
                <a:custGeom>
                  <a:avLst/>
                  <a:gdLst>
                    <a:gd name="T0" fmla="*/ 0 w 23"/>
                    <a:gd name="T1" fmla="*/ 6 h 16"/>
                    <a:gd name="T2" fmla="*/ 2 w 23"/>
                    <a:gd name="T3" fmla="*/ 4 h 16"/>
                    <a:gd name="T4" fmla="*/ 5 w 23"/>
                    <a:gd name="T5" fmla="*/ 7 h 16"/>
                    <a:gd name="T6" fmla="*/ 12 w 23"/>
                    <a:gd name="T7" fmla="*/ 4 h 16"/>
                    <a:gd name="T8" fmla="*/ 13 w 23"/>
                    <a:gd name="T9" fmla="*/ 1 h 16"/>
                    <a:gd name="T10" fmla="*/ 15 w 23"/>
                    <a:gd name="T11" fmla="*/ 0 h 16"/>
                    <a:gd name="T12" fmla="*/ 18 w 23"/>
                    <a:gd name="T13" fmla="*/ 2 h 16"/>
                    <a:gd name="T14" fmla="*/ 22 w 23"/>
                    <a:gd name="T15" fmla="*/ 2 h 16"/>
                    <a:gd name="T16" fmla="*/ 19 w 23"/>
                    <a:gd name="T17" fmla="*/ 7 h 16"/>
                    <a:gd name="T18" fmla="*/ 19 w 23"/>
                    <a:gd name="T19" fmla="*/ 10 h 16"/>
                    <a:gd name="T20" fmla="*/ 16 w 23"/>
                    <a:gd name="T21" fmla="*/ 10 h 16"/>
                    <a:gd name="T22" fmla="*/ 14 w 23"/>
                    <a:gd name="T23" fmla="*/ 8 h 16"/>
                    <a:gd name="T24" fmla="*/ 6 w 23"/>
                    <a:gd name="T25" fmla="*/ 11 h 16"/>
                    <a:gd name="T26" fmla="*/ 6 w 23"/>
                    <a:gd name="T27" fmla="*/ 14 h 16"/>
                    <a:gd name="T28" fmla="*/ 4 w 23"/>
                    <a:gd name="T29" fmla="*/ 15 h 16"/>
                    <a:gd name="T30" fmla="*/ 0 w 23"/>
                    <a:gd name="T31" fmla="*/ 6 h 1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"/>
                    <a:gd name="T49" fmla="*/ 0 h 16"/>
                    <a:gd name="T50" fmla="*/ 23 w 23"/>
                    <a:gd name="T51" fmla="*/ 16 h 1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" h="16">
                      <a:moveTo>
                        <a:pt x="0" y="6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12" y="4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19" y="7"/>
                      </a:lnTo>
                      <a:lnTo>
                        <a:pt x="19" y="10"/>
                      </a:lnTo>
                      <a:lnTo>
                        <a:pt x="16" y="10"/>
                      </a:lnTo>
                      <a:lnTo>
                        <a:pt x="14" y="8"/>
                      </a:lnTo>
                      <a:lnTo>
                        <a:pt x="6" y="11"/>
                      </a:lnTo>
                      <a:lnTo>
                        <a:pt x="6" y="14"/>
                      </a:lnTo>
                      <a:lnTo>
                        <a:pt x="4" y="1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095" name="Group 36"/>
              <p:cNvGrpSpPr>
                <a:grpSpLocks/>
              </p:cNvGrpSpPr>
              <p:nvPr/>
            </p:nvGrpSpPr>
            <p:grpSpPr bwMode="auto">
              <a:xfrm>
                <a:off x="3810" y="1120"/>
                <a:ext cx="44" cy="41"/>
                <a:chOff x="3810" y="1120"/>
                <a:chExt cx="44" cy="41"/>
              </a:xfrm>
            </p:grpSpPr>
            <p:sp>
              <p:nvSpPr>
                <p:cNvPr id="4102" name="Freeform 37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2" cy="39"/>
                </a:xfrm>
                <a:custGeom>
                  <a:avLst/>
                  <a:gdLst>
                    <a:gd name="T0" fmla="*/ 8 w 42"/>
                    <a:gd name="T1" fmla="*/ 38 h 39"/>
                    <a:gd name="T2" fmla="*/ 0 w 42"/>
                    <a:gd name="T3" fmla="*/ 13 h 39"/>
                    <a:gd name="T4" fmla="*/ 32 w 42"/>
                    <a:gd name="T5" fmla="*/ 0 h 39"/>
                    <a:gd name="T6" fmla="*/ 41 w 42"/>
                    <a:gd name="T7" fmla="*/ 25 h 39"/>
                    <a:gd name="T8" fmla="*/ 8 w 42"/>
                    <a:gd name="T9" fmla="*/ 38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"/>
                    <a:gd name="T16" fmla="*/ 0 h 39"/>
                    <a:gd name="T17" fmla="*/ 42 w 42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" h="39">
                      <a:moveTo>
                        <a:pt x="8" y="38"/>
                      </a:moveTo>
                      <a:lnTo>
                        <a:pt x="0" y="13"/>
                      </a:lnTo>
                      <a:lnTo>
                        <a:pt x="32" y="0"/>
                      </a:lnTo>
                      <a:lnTo>
                        <a:pt x="41" y="25"/>
                      </a:lnTo>
                      <a:lnTo>
                        <a:pt x="8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DFE9FF"/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3" name="Freeform 38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4" cy="41"/>
                </a:xfrm>
                <a:custGeom>
                  <a:avLst/>
                  <a:gdLst>
                    <a:gd name="T0" fmla="*/ 8 w 44"/>
                    <a:gd name="T1" fmla="*/ 40 h 41"/>
                    <a:gd name="T2" fmla="*/ 0 w 44"/>
                    <a:gd name="T3" fmla="*/ 14 h 41"/>
                    <a:gd name="T4" fmla="*/ 33 w 44"/>
                    <a:gd name="T5" fmla="*/ 0 h 41"/>
                    <a:gd name="T6" fmla="*/ 43 w 44"/>
                    <a:gd name="T7" fmla="*/ 26 h 41"/>
                    <a:gd name="T8" fmla="*/ 8 w 44"/>
                    <a:gd name="T9" fmla="*/ 40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41"/>
                    <a:gd name="T17" fmla="*/ 44 w 44"/>
                    <a:gd name="T18" fmla="*/ 41 h 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41">
                      <a:moveTo>
                        <a:pt x="8" y="40"/>
                      </a:moveTo>
                      <a:lnTo>
                        <a:pt x="0" y="14"/>
                      </a:lnTo>
                      <a:lnTo>
                        <a:pt x="33" y="0"/>
                      </a:lnTo>
                      <a:lnTo>
                        <a:pt x="43" y="26"/>
                      </a:lnTo>
                      <a:lnTo>
                        <a:pt x="8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096" name="Group 39"/>
              <p:cNvGrpSpPr>
                <a:grpSpLocks/>
              </p:cNvGrpSpPr>
              <p:nvPr/>
            </p:nvGrpSpPr>
            <p:grpSpPr bwMode="auto">
              <a:xfrm>
                <a:off x="3827" y="1111"/>
                <a:ext cx="13" cy="14"/>
                <a:chOff x="3827" y="1111"/>
                <a:chExt cx="13" cy="14"/>
              </a:xfrm>
            </p:grpSpPr>
            <p:sp>
              <p:nvSpPr>
                <p:cNvPr id="4100" name="Freeform 40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1" cy="13"/>
                </a:xfrm>
                <a:custGeom>
                  <a:avLst/>
                  <a:gdLst>
                    <a:gd name="T0" fmla="*/ 3 w 11"/>
                    <a:gd name="T1" fmla="*/ 12 h 13"/>
                    <a:gd name="T2" fmla="*/ 0 w 11"/>
                    <a:gd name="T3" fmla="*/ 3 h 13"/>
                    <a:gd name="T4" fmla="*/ 7 w 11"/>
                    <a:gd name="T5" fmla="*/ 0 h 13"/>
                    <a:gd name="T6" fmla="*/ 10 w 11"/>
                    <a:gd name="T7" fmla="*/ 10 h 13"/>
                    <a:gd name="T8" fmla="*/ 3 w 11"/>
                    <a:gd name="T9" fmla="*/ 12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13"/>
                    <a:gd name="T17" fmla="*/ 11 w 11"/>
                    <a:gd name="T18" fmla="*/ 13 h 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13">
                      <a:moveTo>
                        <a:pt x="3" y="12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0" y="10"/>
                      </a:lnTo>
                      <a:lnTo>
                        <a:pt x="3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DFE9FF"/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1" name="Freeform 41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3" cy="14"/>
                </a:xfrm>
                <a:custGeom>
                  <a:avLst/>
                  <a:gdLst>
                    <a:gd name="T0" fmla="*/ 4 w 13"/>
                    <a:gd name="T1" fmla="*/ 13 h 14"/>
                    <a:gd name="T2" fmla="*/ 0 w 13"/>
                    <a:gd name="T3" fmla="*/ 3 h 14"/>
                    <a:gd name="T4" fmla="*/ 8 w 13"/>
                    <a:gd name="T5" fmla="*/ 0 h 14"/>
                    <a:gd name="T6" fmla="*/ 12 w 13"/>
                    <a:gd name="T7" fmla="*/ 10 h 14"/>
                    <a:gd name="T8" fmla="*/ 4 w 13"/>
                    <a:gd name="T9" fmla="*/ 1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14"/>
                    <a:gd name="T17" fmla="*/ 13 w 13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14">
                      <a:moveTo>
                        <a:pt x="4" y="1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2" y="10"/>
                      </a:lnTo>
                      <a:lnTo>
                        <a:pt x="4" y="1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097" name="Group 42"/>
              <p:cNvGrpSpPr>
                <a:grpSpLocks/>
              </p:cNvGrpSpPr>
              <p:nvPr/>
            </p:nvGrpSpPr>
            <p:grpSpPr bwMode="auto">
              <a:xfrm>
                <a:off x="3806" y="1136"/>
                <a:ext cx="10" cy="7"/>
                <a:chOff x="3806" y="1136"/>
                <a:chExt cx="10" cy="7"/>
              </a:xfrm>
            </p:grpSpPr>
            <p:sp>
              <p:nvSpPr>
                <p:cNvPr id="4098" name="Freeform 43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8" cy="5"/>
                </a:xfrm>
                <a:custGeom>
                  <a:avLst/>
                  <a:gdLst>
                    <a:gd name="T0" fmla="*/ 1 w 8"/>
                    <a:gd name="T1" fmla="*/ 4 h 5"/>
                    <a:gd name="T2" fmla="*/ 0 w 8"/>
                    <a:gd name="T3" fmla="*/ 2 h 5"/>
                    <a:gd name="T4" fmla="*/ 6 w 8"/>
                    <a:gd name="T5" fmla="*/ 0 h 5"/>
                    <a:gd name="T6" fmla="*/ 7 w 8"/>
                    <a:gd name="T7" fmla="*/ 3 h 5"/>
                    <a:gd name="T8" fmla="*/ 1 w 8"/>
                    <a:gd name="T9" fmla="*/ 4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5"/>
                    <a:gd name="T17" fmla="*/ 8 w 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5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" y="3"/>
                      </a:lnTo>
                      <a:lnTo>
                        <a:pt x="1" y="4"/>
                      </a:lnTo>
                    </a:path>
                  </a:pathLst>
                </a:custGeom>
                <a:gradFill rotWithShape="0">
                  <a:gsLst>
                    <a:gs pos="0">
                      <a:srgbClr val="CFDDFE"/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9" name="Freeform 44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10" cy="7"/>
                </a:xfrm>
                <a:custGeom>
                  <a:avLst/>
                  <a:gdLst>
                    <a:gd name="T0" fmla="*/ 2 w 10"/>
                    <a:gd name="T1" fmla="*/ 6 h 7"/>
                    <a:gd name="T2" fmla="*/ 0 w 10"/>
                    <a:gd name="T3" fmla="*/ 3 h 7"/>
                    <a:gd name="T4" fmla="*/ 8 w 10"/>
                    <a:gd name="T5" fmla="*/ 0 h 7"/>
                    <a:gd name="T6" fmla="*/ 9 w 10"/>
                    <a:gd name="T7" fmla="*/ 4 h 7"/>
                    <a:gd name="T8" fmla="*/ 2 w 10"/>
                    <a:gd name="T9" fmla="*/ 6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"/>
                    <a:gd name="T16" fmla="*/ 0 h 7"/>
                    <a:gd name="T17" fmla="*/ 10 w 10"/>
                    <a:gd name="T18" fmla="*/ 7 h 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" h="7">
                      <a:moveTo>
                        <a:pt x="2" y="6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" y="4"/>
                      </a:lnTo>
                      <a:lnTo>
                        <a:pt x="2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923" name="Group 45"/>
            <p:cNvGrpSpPr>
              <a:grpSpLocks/>
            </p:cNvGrpSpPr>
            <p:nvPr/>
          </p:nvGrpSpPr>
          <p:grpSpPr bwMode="auto">
            <a:xfrm>
              <a:off x="3716" y="1163"/>
              <a:ext cx="202" cy="296"/>
              <a:chOff x="3716" y="1163"/>
              <a:chExt cx="202" cy="296"/>
            </a:xfrm>
          </p:grpSpPr>
          <p:sp>
            <p:nvSpPr>
              <p:cNvPr id="4092" name="Freeform 46"/>
              <p:cNvSpPr>
                <a:spLocks/>
              </p:cNvSpPr>
              <p:nvPr/>
            </p:nvSpPr>
            <p:spPr bwMode="auto">
              <a:xfrm>
                <a:off x="3716" y="1163"/>
                <a:ext cx="201" cy="295"/>
              </a:xfrm>
              <a:custGeom>
                <a:avLst/>
                <a:gdLst>
                  <a:gd name="T0" fmla="*/ 18 w 201"/>
                  <a:gd name="T1" fmla="*/ 27 h 295"/>
                  <a:gd name="T2" fmla="*/ 90 w 201"/>
                  <a:gd name="T3" fmla="*/ 0 h 295"/>
                  <a:gd name="T4" fmla="*/ 133 w 201"/>
                  <a:gd name="T5" fmla="*/ 14 h 295"/>
                  <a:gd name="T6" fmla="*/ 200 w 201"/>
                  <a:gd name="T7" fmla="*/ 212 h 295"/>
                  <a:gd name="T8" fmla="*/ 181 w 201"/>
                  <a:gd name="T9" fmla="*/ 271 h 295"/>
                  <a:gd name="T10" fmla="*/ 120 w 201"/>
                  <a:gd name="T11" fmla="*/ 294 h 295"/>
                  <a:gd name="T12" fmla="*/ 72 w 201"/>
                  <a:gd name="T13" fmla="*/ 292 h 295"/>
                  <a:gd name="T14" fmla="*/ 0 w 201"/>
                  <a:gd name="T15" fmla="*/ 90 h 295"/>
                  <a:gd name="T16" fmla="*/ 18 w 201"/>
                  <a:gd name="T17" fmla="*/ 27 h 2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1"/>
                  <a:gd name="T28" fmla="*/ 0 h 295"/>
                  <a:gd name="T29" fmla="*/ 201 w 201"/>
                  <a:gd name="T30" fmla="*/ 295 h 2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1" h="295">
                    <a:moveTo>
                      <a:pt x="18" y="27"/>
                    </a:moveTo>
                    <a:lnTo>
                      <a:pt x="90" y="0"/>
                    </a:lnTo>
                    <a:lnTo>
                      <a:pt x="133" y="14"/>
                    </a:lnTo>
                    <a:lnTo>
                      <a:pt x="200" y="212"/>
                    </a:lnTo>
                    <a:lnTo>
                      <a:pt x="181" y="271"/>
                    </a:lnTo>
                    <a:lnTo>
                      <a:pt x="120" y="294"/>
                    </a:lnTo>
                    <a:lnTo>
                      <a:pt x="72" y="292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gradFill rotWithShape="0">
                <a:gsLst>
                  <a:gs pos="0">
                    <a:srgbClr val="B0C7FE"/>
                  </a:gs>
                  <a:gs pos="100000">
                    <a:srgbClr val="618FFD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3" name="Freeform 47"/>
              <p:cNvSpPr>
                <a:spLocks/>
              </p:cNvSpPr>
              <p:nvPr/>
            </p:nvSpPr>
            <p:spPr bwMode="auto">
              <a:xfrm>
                <a:off x="3716" y="1163"/>
                <a:ext cx="202" cy="296"/>
              </a:xfrm>
              <a:custGeom>
                <a:avLst/>
                <a:gdLst>
                  <a:gd name="T0" fmla="*/ 18 w 202"/>
                  <a:gd name="T1" fmla="*/ 27 h 296"/>
                  <a:gd name="T2" fmla="*/ 90 w 202"/>
                  <a:gd name="T3" fmla="*/ 0 h 296"/>
                  <a:gd name="T4" fmla="*/ 134 w 202"/>
                  <a:gd name="T5" fmla="*/ 14 h 296"/>
                  <a:gd name="T6" fmla="*/ 201 w 202"/>
                  <a:gd name="T7" fmla="*/ 213 h 296"/>
                  <a:gd name="T8" fmla="*/ 182 w 202"/>
                  <a:gd name="T9" fmla="*/ 272 h 296"/>
                  <a:gd name="T10" fmla="*/ 121 w 202"/>
                  <a:gd name="T11" fmla="*/ 295 h 296"/>
                  <a:gd name="T12" fmla="*/ 72 w 202"/>
                  <a:gd name="T13" fmla="*/ 293 h 296"/>
                  <a:gd name="T14" fmla="*/ 0 w 202"/>
                  <a:gd name="T15" fmla="*/ 90 h 296"/>
                  <a:gd name="T16" fmla="*/ 18 w 202"/>
                  <a:gd name="T17" fmla="*/ 27 h 2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2"/>
                  <a:gd name="T28" fmla="*/ 0 h 296"/>
                  <a:gd name="T29" fmla="*/ 202 w 202"/>
                  <a:gd name="T30" fmla="*/ 296 h 2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2" h="296">
                    <a:moveTo>
                      <a:pt x="18" y="27"/>
                    </a:moveTo>
                    <a:lnTo>
                      <a:pt x="90" y="0"/>
                    </a:lnTo>
                    <a:lnTo>
                      <a:pt x="134" y="14"/>
                    </a:lnTo>
                    <a:lnTo>
                      <a:pt x="201" y="213"/>
                    </a:lnTo>
                    <a:lnTo>
                      <a:pt x="182" y="272"/>
                    </a:lnTo>
                    <a:lnTo>
                      <a:pt x="121" y="295"/>
                    </a:lnTo>
                    <a:lnTo>
                      <a:pt x="72" y="293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24" name="Group 48"/>
            <p:cNvGrpSpPr>
              <a:grpSpLocks/>
            </p:cNvGrpSpPr>
            <p:nvPr/>
          </p:nvGrpSpPr>
          <p:grpSpPr bwMode="auto">
            <a:xfrm>
              <a:off x="3859" y="1166"/>
              <a:ext cx="66" cy="97"/>
              <a:chOff x="3859" y="1166"/>
              <a:chExt cx="66" cy="97"/>
            </a:xfrm>
          </p:grpSpPr>
          <p:grpSp>
            <p:nvGrpSpPr>
              <p:cNvPr id="4084" name="Group 49"/>
              <p:cNvGrpSpPr>
                <a:grpSpLocks/>
              </p:cNvGrpSpPr>
              <p:nvPr/>
            </p:nvGrpSpPr>
            <p:grpSpPr bwMode="auto">
              <a:xfrm>
                <a:off x="3859" y="1166"/>
                <a:ext cx="66" cy="97"/>
                <a:chOff x="3859" y="1166"/>
                <a:chExt cx="66" cy="97"/>
              </a:xfrm>
            </p:grpSpPr>
            <p:sp>
              <p:nvSpPr>
                <p:cNvPr id="4090" name="Freeform 50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1" name="Freeform 51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6" cy="97"/>
                </a:xfrm>
                <a:custGeom>
                  <a:avLst/>
                  <a:gdLst>
                    <a:gd name="T0" fmla="*/ 0 w 66"/>
                    <a:gd name="T1" fmla="*/ 14 h 97"/>
                    <a:gd name="T2" fmla="*/ 27 w 66"/>
                    <a:gd name="T3" fmla="*/ 96 h 97"/>
                    <a:gd name="T4" fmla="*/ 65 w 66"/>
                    <a:gd name="T5" fmla="*/ 81 h 97"/>
                    <a:gd name="T6" fmla="*/ 39 w 66"/>
                    <a:gd name="T7" fmla="*/ 0 h 97"/>
                    <a:gd name="T8" fmla="*/ 0 w 66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7"/>
                    <a:gd name="T17" fmla="*/ 66 w 66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5" y="81"/>
                      </a:lnTo>
                      <a:lnTo>
                        <a:pt x="39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085" name="Line 52"/>
              <p:cNvSpPr>
                <a:spLocks noChangeShapeType="1"/>
              </p:cNvSpPr>
              <p:nvPr/>
            </p:nvSpPr>
            <p:spPr bwMode="auto">
              <a:xfrm flipV="1">
                <a:off x="3876" y="120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86" name="Line 53"/>
              <p:cNvSpPr>
                <a:spLocks noChangeShapeType="1"/>
              </p:cNvSpPr>
              <p:nvPr/>
            </p:nvSpPr>
            <p:spPr bwMode="auto">
              <a:xfrm>
                <a:off x="3871" y="118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87" name="Line 54"/>
              <p:cNvSpPr>
                <a:spLocks noChangeShapeType="1"/>
              </p:cNvSpPr>
              <p:nvPr/>
            </p:nvSpPr>
            <p:spPr bwMode="auto">
              <a:xfrm>
                <a:off x="3879" y="117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88" name="Line 55"/>
              <p:cNvSpPr>
                <a:spLocks noChangeShapeType="1"/>
              </p:cNvSpPr>
              <p:nvPr/>
            </p:nvSpPr>
            <p:spPr bwMode="auto">
              <a:xfrm>
                <a:off x="3887" y="1176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89" name="Line 56"/>
              <p:cNvSpPr>
                <a:spLocks noChangeShapeType="1"/>
              </p:cNvSpPr>
              <p:nvPr/>
            </p:nvSpPr>
            <p:spPr bwMode="auto">
              <a:xfrm>
                <a:off x="3894" y="117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925" name="Group 57"/>
            <p:cNvGrpSpPr>
              <a:grpSpLocks/>
            </p:cNvGrpSpPr>
            <p:nvPr/>
          </p:nvGrpSpPr>
          <p:grpSpPr bwMode="auto">
            <a:xfrm>
              <a:off x="3895" y="1271"/>
              <a:ext cx="67" cy="97"/>
              <a:chOff x="3895" y="1271"/>
              <a:chExt cx="67" cy="97"/>
            </a:xfrm>
          </p:grpSpPr>
          <p:grpSp>
            <p:nvGrpSpPr>
              <p:cNvPr id="4076" name="Group 58"/>
              <p:cNvGrpSpPr>
                <a:grpSpLocks/>
              </p:cNvGrpSpPr>
              <p:nvPr/>
            </p:nvGrpSpPr>
            <p:grpSpPr bwMode="auto">
              <a:xfrm>
                <a:off x="3895" y="1271"/>
                <a:ext cx="67" cy="97"/>
                <a:chOff x="3895" y="1271"/>
                <a:chExt cx="67" cy="97"/>
              </a:xfrm>
            </p:grpSpPr>
            <p:sp>
              <p:nvSpPr>
                <p:cNvPr id="4082" name="Freeform 59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6" cy="95"/>
                </a:xfrm>
                <a:custGeom>
                  <a:avLst/>
                  <a:gdLst>
                    <a:gd name="T0" fmla="*/ 0 w 66"/>
                    <a:gd name="T1" fmla="*/ 13 h 95"/>
                    <a:gd name="T2" fmla="*/ 27 w 66"/>
                    <a:gd name="T3" fmla="*/ 94 h 95"/>
                    <a:gd name="T4" fmla="*/ 65 w 66"/>
                    <a:gd name="T5" fmla="*/ 79 h 95"/>
                    <a:gd name="T6" fmla="*/ 39 w 66"/>
                    <a:gd name="T7" fmla="*/ 0 h 95"/>
                    <a:gd name="T8" fmla="*/ 0 w 66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5"/>
                    <a:gd name="T17" fmla="*/ 66 w 66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5">
                      <a:moveTo>
                        <a:pt x="0" y="13"/>
                      </a:moveTo>
                      <a:lnTo>
                        <a:pt x="27" y="94"/>
                      </a:lnTo>
                      <a:lnTo>
                        <a:pt x="65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909090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3" name="Freeform 60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077" name="Line 61"/>
              <p:cNvSpPr>
                <a:spLocks noChangeShapeType="1"/>
              </p:cNvSpPr>
              <p:nvPr/>
            </p:nvSpPr>
            <p:spPr bwMode="auto">
              <a:xfrm flipV="1">
                <a:off x="3912" y="1311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8" name="Line 62"/>
              <p:cNvSpPr>
                <a:spLocks noChangeShapeType="1"/>
              </p:cNvSpPr>
              <p:nvPr/>
            </p:nvSpPr>
            <p:spPr bwMode="auto">
              <a:xfrm>
                <a:off x="3908" y="1287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9" name="Line 63"/>
              <p:cNvSpPr>
                <a:spLocks noChangeShapeType="1"/>
              </p:cNvSpPr>
              <p:nvPr/>
            </p:nvSpPr>
            <p:spPr bwMode="auto">
              <a:xfrm>
                <a:off x="3916" y="1284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80" name="Line 64"/>
              <p:cNvSpPr>
                <a:spLocks noChangeShapeType="1"/>
              </p:cNvSpPr>
              <p:nvPr/>
            </p:nvSpPr>
            <p:spPr bwMode="auto">
              <a:xfrm>
                <a:off x="3923" y="1280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81" name="Line 65"/>
              <p:cNvSpPr>
                <a:spLocks noChangeShapeType="1"/>
              </p:cNvSpPr>
              <p:nvPr/>
            </p:nvSpPr>
            <p:spPr bwMode="auto">
              <a:xfrm>
                <a:off x="3931" y="1278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926" name="Group 66"/>
            <p:cNvGrpSpPr>
              <a:grpSpLocks/>
            </p:cNvGrpSpPr>
            <p:nvPr/>
          </p:nvGrpSpPr>
          <p:grpSpPr bwMode="auto">
            <a:xfrm>
              <a:off x="3956" y="1247"/>
              <a:ext cx="67" cy="97"/>
              <a:chOff x="3956" y="1247"/>
              <a:chExt cx="67" cy="97"/>
            </a:xfrm>
          </p:grpSpPr>
          <p:grpSp>
            <p:nvGrpSpPr>
              <p:cNvPr id="4068" name="Group 67"/>
              <p:cNvGrpSpPr>
                <a:grpSpLocks/>
              </p:cNvGrpSpPr>
              <p:nvPr/>
            </p:nvGrpSpPr>
            <p:grpSpPr bwMode="auto">
              <a:xfrm>
                <a:off x="3956" y="1247"/>
                <a:ext cx="67" cy="97"/>
                <a:chOff x="3956" y="1247"/>
                <a:chExt cx="67" cy="97"/>
              </a:xfrm>
            </p:grpSpPr>
            <p:sp>
              <p:nvSpPr>
                <p:cNvPr id="4074" name="Freeform 68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5" name="Freeform 69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069" name="Line 70"/>
              <p:cNvSpPr>
                <a:spLocks noChangeShapeType="1"/>
              </p:cNvSpPr>
              <p:nvPr/>
            </p:nvSpPr>
            <p:spPr bwMode="auto">
              <a:xfrm flipV="1">
                <a:off x="3973" y="1287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0" name="Line 71"/>
              <p:cNvSpPr>
                <a:spLocks noChangeShapeType="1"/>
              </p:cNvSpPr>
              <p:nvPr/>
            </p:nvSpPr>
            <p:spPr bwMode="auto">
              <a:xfrm>
                <a:off x="3968" y="126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1" name="Line 72"/>
              <p:cNvSpPr>
                <a:spLocks noChangeShapeType="1"/>
              </p:cNvSpPr>
              <p:nvPr/>
            </p:nvSpPr>
            <p:spPr bwMode="auto">
              <a:xfrm>
                <a:off x="3976" y="1260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2" name="Line 73"/>
              <p:cNvSpPr>
                <a:spLocks noChangeShapeType="1"/>
              </p:cNvSpPr>
              <p:nvPr/>
            </p:nvSpPr>
            <p:spPr bwMode="auto">
              <a:xfrm>
                <a:off x="3984" y="12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73" name="Line 74"/>
              <p:cNvSpPr>
                <a:spLocks noChangeShapeType="1"/>
              </p:cNvSpPr>
              <p:nvPr/>
            </p:nvSpPr>
            <p:spPr bwMode="auto">
              <a:xfrm>
                <a:off x="3992" y="1253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927" name="Group 75"/>
            <p:cNvGrpSpPr>
              <a:grpSpLocks/>
            </p:cNvGrpSpPr>
            <p:nvPr/>
          </p:nvGrpSpPr>
          <p:grpSpPr bwMode="auto">
            <a:xfrm>
              <a:off x="3917" y="1146"/>
              <a:ext cx="67" cy="97"/>
              <a:chOff x="3917" y="1146"/>
              <a:chExt cx="67" cy="97"/>
            </a:xfrm>
          </p:grpSpPr>
          <p:grpSp>
            <p:nvGrpSpPr>
              <p:cNvPr id="4060" name="Group 76"/>
              <p:cNvGrpSpPr>
                <a:grpSpLocks/>
              </p:cNvGrpSpPr>
              <p:nvPr/>
            </p:nvGrpSpPr>
            <p:grpSpPr bwMode="auto">
              <a:xfrm>
                <a:off x="3917" y="1146"/>
                <a:ext cx="67" cy="97"/>
                <a:chOff x="3917" y="1146"/>
                <a:chExt cx="67" cy="97"/>
              </a:xfrm>
            </p:grpSpPr>
            <p:sp>
              <p:nvSpPr>
                <p:cNvPr id="4066" name="Freeform 77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7" name="Freeform 78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061" name="Line 79"/>
              <p:cNvSpPr>
                <a:spLocks noChangeShapeType="1"/>
              </p:cNvSpPr>
              <p:nvPr/>
            </p:nvSpPr>
            <p:spPr bwMode="auto">
              <a:xfrm flipV="1">
                <a:off x="3935" y="118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62" name="Line 80"/>
              <p:cNvSpPr>
                <a:spLocks noChangeShapeType="1"/>
              </p:cNvSpPr>
              <p:nvPr/>
            </p:nvSpPr>
            <p:spPr bwMode="auto">
              <a:xfrm>
                <a:off x="3929" y="116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63" name="Line 81"/>
              <p:cNvSpPr>
                <a:spLocks noChangeShapeType="1"/>
              </p:cNvSpPr>
              <p:nvPr/>
            </p:nvSpPr>
            <p:spPr bwMode="auto">
              <a:xfrm>
                <a:off x="3937" y="115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64" name="Line 82"/>
              <p:cNvSpPr>
                <a:spLocks noChangeShapeType="1"/>
              </p:cNvSpPr>
              <p:nvPr/>
            </p:nvSpPr>
            <p:spPr bwMode="auto">
              <a:xfrm>
                <a:off x="3945" y="11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65" name="Line 83"/>
              <p:cNvSpPr>
                <a:spLocks noChangeShapeType="1"/>
              </p:cNvSpPr>
              <p:nvPr/>
            </p:nvSpPr>
            <p:spPr bwMode="auto">
              <a:xfrm>
                <a:off x="3952" y="1153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928" name="Freeform 84"/>
            <p:cNvSpPr>
              <a:spLocks/>
            </p:cNvSpPr>
            <p:nvPr/>
          </p:nvSpPr>
          <p:spPr bwMode="auto">
            <a:xfrm>
              <a:off x="3740" y="1187"/>
              <a:ext cx="122" cy="171"/>
            </a:xfrm>
            <a:custGeom>
              <a:avLst/>
              <a:gdLst>
                <a:gd name="T0" fmla="*/ 114 w 122"/>
                <a:gd name="T1" fmla="*/ 63 h 171"/>
                <a:gd name="T2" fmla="*/ 110 w 122"/>
                <a:gd name="T3" fmla="*/ 52 h 171"/>
                <a:gd name="T4" fmla="*/ 104 w 122"/>
                <a:gd name="T5" fmla="*/ 42 h 171"/>
                <a:gd name="T6" fmla="*/ 98 w 122"/>
                <a:gd name="T7" fmla="*/ 32 h 171"/>
                <a:gd name="T8" fmla="*/ 91 w 122"/>
                <a:gd name="T9" fmla="*/ 23 h 171"/>
                <a:gd name="T10" fmla="*/ 84 w 122"/>
                <a:gd name="T11" fmla="*/ 16 h 171"/>
                <a:gd name="T12" fmla="*/ 76 w 122"/>
                <a:gd name="T13" fmla="*/ 9 h 171"/>
                <a:gd name="T14" fmla="*/ 67 w 122"/>
                <a:gd name="T15" fmla="*/ 5 h 171"/>
                <a:gd name="T16" fmla="*/ 59 w 122"/>
                <a:gd name="T17" fmla="*/ 2 h 171"/>
                <a:gd name="T18" fmla="*/ 51 w 122"/>
                <a:gd name="T19" fmla="*/ 0 h 171"/>
                <a:gd name="T20" fmla="*/ 42 w 122"/>
                <a:gd name="T21" fmla="*/ 0 h 171"/>
                <a:gd name="T22" fmla="*/ 35 w 122"/>
                <a:gd name="T23" fmla="*/ 2 h 171"/>
                <a:gd name="T24" fmla="*/ 27 w 122"/>
                <a:gd name="T25" fmla="*/ 6 h 171"/>
                <a:gd name="T26" fmla="*/ 21 w 122"/>
                <a:gd name="T27" fmla="*/ 10 h 171"/>
                <a:gd name="T28" fmla="*/ 15 w 122"/>
                <a:gd name="T29" fmla="*/ 17 h 171"/>
                <a:gd name="T30" fmla="*/ 10 w 122"/>
                <a:gd name="T31" fmla="*/ 25 h 171"/>
                <a:gd name="T32" fmla="*/ 6 w 122"/>
                <a:gd name="T33" fmla="*/ 34 h 171"/>
                <a:gd name="T34" fmla="*/ 3 w 122"/>
                <a:gd name="T35" fmla="*/ 43 h 171"/>
                <a:gd name="T36" fmla="*/ 1 w 122"/>
                <a:gd name="T37" fmla="*/ 54 h 171"/>
                <a:gd name="T38" fmla="*/ 0 w 122"/>
                <a:gd name="T39" fmla="*/ 66 h 171"/>
                <a:gd name="T40" fmla="*/ 1 w 122"/>
                <a:gd name="T41" fmla="*/ 77 h 171"/>
                <a:gd name="T42" fmla="*/ 2 w 122"/>
                <a:gd name="T43" fmla="*/ 89 h 171"/>
                <a:gd name="T44" fmla="*/ 5 w 122"/>
                <a:gd name="T45" fmla="*/ 101 h 171"/>
                <a:gd name="T46" fmla="*/ 9 w 122"/>
                <a:gd name="T47" fmla="*/ 113 h 171"/>
                <a:gd name="T48" fmla="*/ 14 w 122"/>
                <a:gd name="T49" fmla="*/ 123 h 171"/>
                <a:gd name="T50" fmla="*/ 20 w 122"/>
                <a:gd name="T51" fmla="*/ 133 h 171"/>
                <a:gd name="T52" fmla="*/ 26 w 122"/>
                <a:gd name="T53" fmla="*/ 143 h 171"/>
                <a:gd name="T54" fmla="*/ 34 w 122"/>
                <a:gd name="T55" fmla="*/ 151 h 171"/>
                <a:gd name="T56" fmla="*/ 41 w 122"/>
                <a:gd name="T57" fmla="*/ 158 h 171"/>
                <a:gd name="T58" fmla="*/ 49 w 122"/>
                <a:gd name="T59" fmla="*/ 163 h 171"/>
                <a:gd name="T60" fmla="*/ 58 w 122"/>
                <a:gd name="T61" fmla="*/ 167 h 171"/>
                <a:gd name="T62" fmla="*/ 66 w 122"/>
                <a:gd name="T63" fmla="*/ 170 h 171"/>
                <a:gd name="T64" fmla="*/ 74 w 122"/>
                <a:gd name="T65" fmla="*/ 170 h 171"/>
                <a:gd name="T66" fmla="*/ 82 w 122"/>
                <a:gd name="T67" fmla="*/ 169 h 171"/>
                <a:gd name="T68" fmla="*/ 90 w 122"/>
                <a:gd name="T69" fmla="*/ 167 h 171"/>
                <a:gd name="T70" fmla="*/ 97 w 122"/>
                <a:gd name="T71" fmla="*/ 162 h 171"/>
                <a:gd name="T72" fmla="*/ 103 w 122"/>
                <a:gd name="T73" fmla="*/ 156 h 171"/>
                <a:gd name="T74" fmla="*/ 109 w 122"/>
                <a:gd name="T75" fmla="*/ 149 h 171"/>
                <a:gd name="T76" fmla="*/ 114 w 122"/>
                <a:gd name="T77" fmla="*/ 141 h 171"/>
                <a:gd name="T78" fmla="*/ 117 w 122"/>
                <a:gd name="T79" fmla="*/ 132 h 171"/>
                <a:gd name="T80" fmla="*/ 120 w 122"/>
                <a:gd name="T81" fmla="*/ 121 h 171"/>
                <a:gd name="T82" fmla="*/ 121 w 122"/>
                <a:gd name="T83" fmla="*/ 110 h 171"/>
                <a:gd name="T84" fmla="*/ 121 w 122"/>
                <a:gd name="T85" fmla="*/ 99 h 171"/>
                <a:gd name="T86" fmla="*/ 120 w 122"/>
                <a:gd name="T87" fmla="*/ 87 h 171"/>
                <a:gd name="T88" fmla="*/ 117 w 122"/>
                <a:gd name="T89" fmla="*/ 75 h 17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2"/>
                <a:gd name="T136" fmla="*/ 0 h 171"/>
                <a:gd name="T137" fmla="*/ 122 w 122"/>
                <a:gd name="T138" fmla="*/ 171 h 17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2" h="171">
                  <a:moveTo>
                    <a:pt x="116" y="69"/>
                  </a:moveTo>
                  <a:lnTo>
                    <a:pt x="114" y="63"/>
                  </a:lnTo>
                  <a:lnTo>
                    <a:pt x="112" y="57"/>
                  </a:lnTo>
                  <a:lnTo>
                    <a:pt x="110" y="52"/>
                  </a:lnTo>
                  <a:lnTo>
                    <a:pt x="107" y="47"/>
                  </a:lnTo>
                  <a:lnTo>
                    <a:pt x="104" y="42"/>
                  </a:lnTo>
                  <a:lnTo>
                    <a:pt x="101" y="37"/>
                  </a:lnTo>
                  <a:lnTo>
                    <a:pt x="98" y="32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7" y="19"/>
                  </a:lnTo>
                  <a:lnTo>
                    <a:pt x="84" y="16"/>
                  </a:lnTo>
                  <a:lnTo>
                    <a:pt x="80" y="12"/>
                  </a:lnTo>
                  <a:lnTo>
                    <a:pt x="76" y="9"/>
                  </a:lnTo>
                  <a:lnTo>
                    <a:pt x="72" y="7"/>
                  </a:lnTo>
                  <a:lnTo>
                    <a:pt x="67" y="5"/>
                  </a:lnTo>
                  <a:lnTo>
                    <a:pt x="63" y="3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5" y="17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9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2" y="89"/>
                  </a:lnTo>
                  <a:lnTo>
                    <a:pt x="4" y="95"/>
                  </a:lnTo>
                  <a:lnTo>
                    <a:pt x="5" y="101"/>
                  </a:lnTo>
                  <a:lnTo>
                    <a:pt x="7" y="107"/>
                  </a:lnTo>
                  <a:lnTo>
                    <a:pt x="9" y="113"/>
                  </a:lnTo>
                  <a:lnTo>
                    <a:pt x="11" y="118"/>
                  </a:lnTo>
                  <a:lnTo>
                    <a:pt x="14" y="123"/>
                  </a:lnTo>
                  <a:lnTo>
                    <a:pt x="17" y="128"/>
                  </a:lnTo>
                  <a:lnTo>
                    <a:pt x="20" y="133"/>
                  </a:lnTo>
                  <a:lnTo>
                    <a:pt x="23" y="138"/>
                  </a:lnTo>
                  <a:lnTo>
                    <a:pt x="26" y="143"/>
                  </a:lnTo>
                  <a:lnTo>
                    <a:pt x="30" y="147"/>
                  </a:lnTo>
                  <a:lnTo>
                    <a:pt x="34" y="151"/>
                  </a:lnTo>
                  <a:lnTo>
                    <a:pt x="37" y="154"/>
                  </a:lnTo>
                  <a:lnTo>
                    <a:pt x="41" y="158"/>
                  </a:lnTo>
                  <a:lnTo>
                    <a:pt x="45" y="161"/>
                  </a:lnTo>
                  <a:lnTo>
                    <a:pt x="49" y="163"/>
                  </a:lnTo>
                  <a:lnTo>
                    <a:pt x="54" y="165"/>
                  </a:lnTo>
                  <a:lnTo>
                    <a:pt x="58" y="167"/>
                  </a:lnTo>
                  <a:lnTo>
                    <a:pt x="62" y="168"/>
                  </a:lnTo>
                  <a:lnTo>
                    <a:pt x="66" y="170"/>
                  </a:lnTo>
                  <a:lnTo>
                    <a:pt x="70" y="170"/>
                  </a:lnTo>
                  <a:lnTo>
                    <a:pt x="74" y="170"/>
                  </a:lnTo>
                  <a:lnTo>
                    <a:pt x="79" y="170"/>
                  </a:lnTo>
                  <a:lnTo>
                    <a:pt x="82" y="169"/>
                  </a:lnTo>
                  <a:lnTo>
                    <a:pt x="86" y="168"/>
                  </a:lnTo>
                  <a:lnTo>
                    <a:pt x="90" y="167"/>
                  </a:lnTo>
                  <a:lnTo>
                    <a:pt x="94" y="164"/>
                  </a:lnTo>
                  <a:lnTo>
                    <a:pt x="97" y="162"/>
                  </a:lnTo>
                  <a:lnTo>
                    <a:pt x="100" y="160"/>
                  </a:lnTo>
                  <a:lnTo>
                    <a:pt x="103" y="156"/>
                  </a:lnTo>
                  <a:lnTo>
                    <a:pt x="106" y="153"/>
                  </a:lnTo>
                  <a:lnTo>
                    <a:pt x="109" y="149"/>
                  </a:lnTo>
                  <a:lnTo>
                    <a:pt x="111" y="145"/>
                  </a:lnTo>
                  <a:lnTo>
                    <a:pt x="114" y="141"/>
                  </a:lnTo>
                  <a:lnTo>
                    <a:pt x="115" y="136"/>
                  </a:lnTo>
                  <a:lnTo>
                    <a:pt x="117" y="132"/>
                  </a:lnTo>
                  <a:lnTo>
                    <a:pt x="118" y="127"/>
                  </a:lnTo>
                  <a:lnTo>
                    <a:pt x="120" y="121"/>
                  </a:lnTo>
                  <a:lnTo>
                    <a:pt x="120" y="116"/>
                  </a:lnTo>
                  <a:lnTo>
                    <a:pt x="121" y="110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20" y="93"/>
                  </a:lnTo>
                  <a:lnTo>
                    <a:pt x="120" y="87"/>
                  </a:lnTo>
                  <a:lnTo>
                    <a:pt x="119" y="81"/>
                  </a:lnTo>
                  <a:lnTo>
                    <a:pt x="117" y="75"/>
                  </a:lnTo>
                  <a:lnTo>
                    <a:pt x="116" y="6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29" name="Group 85"/>
            <p:cNvGrpSpPr>
              <a:grpSpLocks/>
            </p:cNvGrpSpPr>
            <p:nvPr/>
          </p:nvGrpSpPr>
          <p:grpSpPr bwMode="auto">
            <a:xfrm>
              <a:off x="3745" y="1204"/>
              <a:ext cx="77" cy="42"/>
              <a:chOff x="3745" y="1204"/>
              <a:chExt cx="77" cy="42"/>
            </a:xfrm>
          </p:grpSpPr>
          <p:sp>
            <p:nvSpPr>
              <p:cNvPr id="4055" name="Freeform 86"/>
              <p:cNvSpPr>
                <a:spLocks/>
              </p:cNvSpPr>
              <p:nvPr/>
            </p:nvSpPr>
            <p:spPr bwMode="auto">
              <a:xfrm>
                <a:off x="3745" y="1208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6" name="Line 87"/>
              <p:cNvSpPr>
                <a:spLocks noChangeShapeType="1"/>
              </p:cNvSpPr>
              <p:nvPr/>
            </p:nvSpPr>
            <p:spPr bwMode="auto">
              <a:xfrm flipH="1" flipV="1">
                <a:off x="3765" y="123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57" name="Line 88"/>
              <p:cNvSpPr>
                <a:spLocks noChangeShapeType="1"/>
              </p:cNvSpPr>
              <p:nvPr/>
            </p:nvSpPr>
            <p:spPr bwMode="auto">
              <a:xfrm flipH="1" flipV="1">
                <a:off x="3779" y="122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58" name="Line 89"/>
              <p:cNvSpPr>
                <a:spLocks noChangeShapeType="1"/>
              </p:cNvSpPr>
              <p:nvPr/>
            </p:nvSpPr>
            <p:spPr bwMode="auto">
              <a:xfrm flipH="1" flipV="1">
                <a:off x="3749" y="123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59" name="Freeform 90"/>
              <p:cNvSpPr>
                <a:spLocks/>
              </p:cNvSpPr>
              <p:nvPr/>
            </p:nvSpPr>
            <p:spPr bwMode="auto">
              <a:xfrm>
                <a:off x="3789" y="1204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30" name="Freeform 91"/>
            <p:cNvSpPr>
              <a:spLocks/>
            </p:cNvSpPr>
            <p:nvPr/>
          </p:nvSpPr>
          <p:spPr bwMode="auto">
            <a:xfrm>
              <a:off x="3769" y="1244"/>
              <a:ext cx="75" cy="38"/>
            </a:xfrm>
            <a:custGeom>
              <a:avLst/>
              <a:gdLst>
                <a:gd name="T0" fmla="*/ 71 w 75"/>
                <a:gd name="T1" fmla="*/ 0 h 38"/>
                <a:gd name="T2" fmla="*/ 0 w 75"/>
                <a:gd name="T3" fmla="*/ 31 h 38"/>
                <a:gd name="T4" fmla="*/ 0 w 75"/>
                <a:gd name="T5" fmla="*/ 35 h 38"/>
                <a:gd name="T6" fmla="*/ 3 w 75"/>
                <a:gd name="T7" fmla="*/ 37 h 38"/>
                <a:gd name="T8" fmla="*/ 74 w 75"/>
                <a:gd name="T9" fmla="*/ 6 h 38"/>
                <a:gd name="T10" fmla="*/ 74 w 75"/>
                <a:gd name="T11" fmla="*/ 3 h 38"/>
                <a:gd name="T12" fmla="*/ 71 w 75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38"/>
                <a:gd name="T23" fmla="*/ 75 w 75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38">
                  <a:moveTo>
                    <a:pt x="71" y="0"/>
                  </a:moveTo>
                  <a:lnTo>
                    <a:pt x="0" y="31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1" y="0"/>
                  </a:lnTo>
                </a:path>
              </a:pathLst>
            </a:custGeom>
            <a:solidFill>
              <a:srgbClr val="608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1" name="Freeform 92"/>
            <p:cNvSpPr>
              <a:spLocks/>
            </p:cNvSpPr>
            <p:nvPr/>
          </p:nvSpPr>
          <p:spPr bwMode="auto">
            <a:xfrm>
              <a:off x="3813" y="1240"/>
              <a:ext cx="33" cy="25"/>
            </a:xfrm>
            <a:custGeom>
              <a:avLst/>
              <a:gdLst>
                <a:gd name="T0" fmla="*/ 5 w 33"/>
                <a:gd name="T1" fmla="*/ 24 h 25"/>
                <a:gd name="T2" fmla="*/ 32 w 33"/>
                <a:gd name="T3" fmla="*/ 13 h 25"/>
                <a:gd name="T4" fmla="*/ 32 w 33"/>
                <a:gd name="T5" fmla="*/ 7 h 25"/>
                <a:gd name="T6" fmla="*/ 30 w 33"/>
                <a:gd name="T7" fmla="*/ 2 h 25"/>
                <a:gd name="T8" fmla="*/ 25 w 33"/>
                <a:gd name="T9" fmla="*/ 0 h 25"/>
                <a:gd name="T10" fmla="*/ 2 w 33"/>
                <a:gd name="T11" fmla="*/ 11 h 25"/>
                <a:gd name="T12" fmla="*/ 0 w 33"/>
                <a:gd name="T13" fmla="*/ 15 h 25"/>
                <a:gd name="T14" fmla="*/ 2 w 33"/>
                <a:gd name="T15" fmla="*/ 15 h 25"/>
                <a:gd name="T16" fmla="*/ 5 w 33"/>
                <a:gd name="T17" fmla="*/ 17 h 25"/>
                <a:gd name="T18" fmla="*/ 5 w 33"/>
                <a:gd name="T19" fmla="*/ 21 h 25"/>
                <a:gd name="T20" fmla="*/ 3 w 33"/>
                <a:gd name="T21" fmla="*/ 22 h 25"/>
                <a:gd name="T22" fmla="*/ 5 w 33"/>
                <a:gd name="T23" fmla="*/ 24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"/>
                <a:gd name="T37" fmla="*/ 0 h 25"/>
                <a:gd name="T38" fmla="*/ 33 w 33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" h="25">
                  <a:moveTo>
                    <a:pt x="5" y="24"/>
                  </a:moveTo>
                  <a:lnTo>
                    <a:pt x="32" y="13"/>
                  </a:lnTo>
                  <a:lnTo>
                    <a:pt x="32" y="7"/>
                  </a:lnTo>
                  <a:lnTo>
                    <a:pt x="30" y="2"/>
                  </a:lnTo>
                  <a:lnTo>
                    <a:pt x="25" y="0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3" y="22"/>
                  </a:lnTo>
                  <a:lnTo>
                    <a:pt x="5" y="24"/>
                  </a:lnTo>
                </a:path>
              </a:pathLst>
            </a:custGeom>
            <a:solidFill>
              <a:srgbClr val="A0C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32" name="Group 93"/>
            <p:cNvGrpSpPr>
              <a:grpSpLocks/>
            </p:cNvGrpSpPr>
            <p:nvPr/>
          </p:nvGrpSpPr>
          <p:grpSpPr bwMode="auto">
            <a:xfrm>
              <a:off x="3777" y="1294"/>
              <a:ext cx="77" cy="42"/>
              <a:chOff x="3777" y="1294"/>
              <a:chExt cx="77" cy="42"/>
            </a:xfrm>
          </p:grpSpPr>
          <p:sp>
            <p:nvSpPr>
              <p:cNvPr id="4050" name="Freeform 94"/>
              <p:cNvSpPr>
                <a:spLocks/>
              </p:cNvSpPr>
              <p:nvPr/>
            </p:nvSpPr>
            <p:spPr bwMode="auto">
              <a:xfrm>
                <a:off x="3777" y="1297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1" name="Line 95"/>
              <p:cNvSpPr>
                <a:spLocks noChangeShapeType="1"/>
              </p:cNvSpPr>
              <p:nvPr/>
            </p:nvSpPr>
            <p:spPr bwMode="auto">
              <a:xfrm flipH="1" flipV="1">
                <a:off x="3797" y="132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52" name="Line 96"/>
              <p:cNvSpPr>
                <a:spLocks noChangeShapeType="1"/>
              </p:cNvSpPr>
              <p:nvPr/>
            </p:nvSpPr>
            <p:spPr bwMode="auto">
              <a:xfrm flipH="1" flipV="1">
                <a:off x="3811" y="1314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53" name="Line 97"/>
              <p:cNvSpPr>
                <a:spLocks noChangeShapeType="1"/>
              </p:cNvSpPr>
              <p:nvPr/>
            </p:nvSpPr>
            <p:spPr bwMode="auto">
              <a:xfrm flipH="1" flipV="1">
                <a:off x="3781" y="132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54" name="Freeform 98"/>
              <p:cNvSpPr>
                <a:spLocks/>
              </p:cNvSpPr>
              <p:nvPr/>
            </p:nvSpPr>
            <p:spPr bwMode="auto">
              <a:xfrm>
                <a:off x="3821" y="1294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33" name="Freeform 99"/>
            <p:cNvSpPr>
              <a:spLocks/>
            </p:cNvSpPr>
            <p:nvPr/>
          </p:nvSpPr>
          <p:spPr bwMode="auto">
            <a:xfrm>
              <a:off x="3721" y="1196"/>
              <a:ext cx="120" cy="169"/>
            </a:xfrm>
            <a:custGeom>
              <a:avLst/>
              <a:gdLst>
                <a:gd name="T0" fmla="*/ 110 w 120"/>
                <a:gd name="T1" fmla="*/ 57 h 169"/>
                <a:gd name="T2" fmla="*/ 103 w 120"/>
                <a:gd name="T3" fmla="*/ 41 h 169"/>
                <a:gd name="T4" fmla="*/ 93 w 120"/>
                <a:gd name="T5" fmla="*/ 27 h 169"/>
                <a:gd name="T6" fmla="*/ 82 w 120"/>
                <a:gd name="T7" fmla="*/ 16 h 169"/>
                <a:gd name="T8" fmla="*/ 70 w 120"/>
                <a:gd name="T9" fmla="*/ 7 h 169"/>
                <a:gd name="T10" fmla="*/ 58 w 120"/>
                <a:gd name="T11" fmla="*/ 2 h 169"/>
                <a:gd name="T12" fmla="*/ 46 w 120"/>
                <a:gd name="T13" fmla="*/ 0 h 169"/>
                <a:gd name="T14" fmla="*/ 34 w 120"/>
                <a:gd name="T15" fmla="*/ 2 h 169"/>
                <a:gd name="T16" fmla="*/ 24 w 120"/>
                <a:gd name="T17" fmla="*/ 8 h 169"/>
                <a:gd name="T18" fmla="*/ 14 w 120"/>
                <a:gd name="T19" fmla="*/ 17 h 169"/>
                <a:gd name="T20" fmla="*/ 7 w 120"/>
                <a:gd name="T21" fmla="*/ 29 h 169"/>
                <a:gd name="T22" fmla="*/ 2 w 120"/>
                <a:gd name="T23" fmla="*/ 43 h 169"/>
                <a:gd name="T24" fmla="*/ 0 w 120"/>
                <a:gd name="T25" fmla="*/ 59 h 169"/>
                <a:gd name="T26" fmla="*/ 1 w 120"/>
                <a:gd name="T27" fmla="*/ 76 h 169"/>
                <a:gd name="T28" fmla="*/ 4 w 120"/>
                <a:gd name="T29" fmla="*/ 94 h 169"/>
                <a:gd name="T30" fmla="*/ 9 w 120"/>
                <a:gd name="T31" fmla="*/ 111 h 169"/>
                <a:gd name="T32" fmla="*/ 16 w 120"/>
                <a:gd name="T33" fmla="*/ 127 h 169"/>
                <a:gd name="T34" fmla="*/ 26 w 120"/>
                <a:gd name="T35" fmla="*/ 141 h 169"/>
                <a:gd name="T36" fmla="*/ 37 w 120"/>
                <a:gd name="T37" fmla="*/ 152 h 169"/>
                <a:gd name="T38" fmla="*/ 49 w 120"/>
                <a:gd name="T39" fmla="*/ 161 h 169"/>
                <a:gd name="T40" fmla="*/ 61 w 120"/>
                <a:gd name="T41" fmla="*/ 166 h 169"/>
                <a:gd name="T42" fmla="*/ 73 w 120"/>
                <a:gd name="T43" fmla="*/ 168 h 169"/>
                <a:gd name="T44" fmla="*/ 85 w 120"/>
                <a:gd name="T45" fmla="*/ 166 h 169"/>
                <a:gd name="T46" fmla="*/ 95 w 120"/>
                <a:gd name="T47" fmla="*/ 160 h 169"/>
                <a:gd name="T48" fmla="*/ 105 w 120"/>
                <a:gd name="T49" fmla="*/ 151 h 169"/>
                <a:gd name="T50" fmla="*/ 112 w 120"/>
                <a:gd name="T51" fmla="*/ 139 h 169"/>
                <a:gd name="T52" fmla="*/ 117 w 120"/>
                <a:gd name="T53" fmla="*/ 125 h 169"/>
                <a:gd name="T54" fmla="*/ 119 w 120"/>
                <a:gd name="T55" fmla="*/ 109 h 169"/>
                <a:gd name="T56" fmla="*/ 118 w 120"/>
                <a:gd name="T57" fmla="*/ 92 h 169"/>
                <a:gd name="T58" fmla="*/ 115 w 120"/>
                <a:gd name="T59" fmla="*/ 74 h 169"/>
                <a:gd name="T60" fmla="*/ 112 w 120"/>
                <a:gd name="T61" fmla="*/ 75 h 169"/>
                <a:gd name="T62" fmla="*/ 115 w 120"/>
                <a:gd name="T63" fmla="*/ 92 h 169"/>
                <a:gd name="T64" fmla="*/ 116 w 120"/>
                <a:gd name="T65" fmla="*/ 106 h 169"/>
                <a:gd name="T66" fmla="*/ 113 w 120"/>
                <a:gd name="T67" fmla="*/ 124 h 169"/>
                <a:gd name="T68" fmla="*/ 109 w 120"/>
                <a:gd name="T69" fmla="*/ 138 h 169"/>
                <a:gd name="T70" fmla="*/ 102 w 120"/>
                <a:gd name="T71" fmla="*/ 149 h 169"/>
                <a:gd name="T72" fmla="*/ 93 w 120"/>
                <a:gd name="T73" fmla="*/ 157 h 169"/>
                <a:gd name="T74" fmla="*/ 84 w 120"/>
                <a:gd name="T75" fmla="*/ 163 h 169"/>
                <a:gd name="T76" fmla="*/ 73 w 120"/>
                <a:gd name="T77" fmla="*/ 165 h 169"/>
                <a:gd name="T78" fmla="*/ 62 w 120"/>
                <a:gd name="T79" fmla="*/ 163 h 169"/>
                <a:gd name="T80" fmla="*/ 50 w 120"/>
                <a:gd name="T81" fmla="*/ 158 h 169"/>
                <a:gd name="T82" fmla="*/ 39 w 120"/>
                <a:gd name="T83" fmla="*/ 150 h 169"/>
                <a:gd name="T84" fmla="*/ 28 w 120"/>
                <a:gd name="T85" fmla="*/ 139 h 169"/>
                <a:gd name="T86" fmla="*/ 19 w 120"/>
                <a:gd name="T87" fmla="*/ 125 h 169"/>
                <a:gd name="T88" fmla="*/ 12 w 120"/>
                <a:gd name="T89" fmla="*/ 110 h 169"/>
                <a:gd name="T90" fmla="*/ 7 w 120"/>
                <a:gd name="T91" fmla="*/ 93 h 169"/>
                <a:gd name="T92" fmla="*/ 4 w 120"/>
                <a:gd name="T93" fmla="*/ 76 h 169"/>
                <a:gd name="T94" fmla="*/ 3 w 120"/>
                <a:gd name="T95" fmla="*/ 62 h 169"/>
                <a:gd name="T96" fmla="*/ 6 w 120"/>
                <a:gd name="T97" fmla="*/ 44 h 169"/>
                <a:gd name="T98" fmla="*/ 10 w 120"/>
                <a:gd name="T99" fmla="*/ 30 h 169"/>
                <a:gd name="T100" fmla="*/ 17 w 120"/>
                <a:gd name="T101" fmla="*/ 19 h 169"/>
                <a:gd name="T102" fmla="*/ 26 w 120"/>
                <a:gd name="T103" fmla="*/ 11 h 169"/>
                <a:gd name="T104" fmla="*/ 35 w 120"/>
                <a:gd name="T105" fmla="*/ 5 h 169"/>
                <a:gd name="T106" fmla="*/ 46 w 120"/>
                <a:gd name="T107" fmla="*/ 3 h 169"/>
                <a:gd name="T108" fmla="*/ 57 w 120"/>
                <a:gd name="T109" fmla="*/ 5 h 169"/>
                <a:gd name="T110" fmla="*/ 69 w 120"/>
                <a:gd name="T111" fmla="*/ 10 h 169"/>
                <a:gd name="T112" fmla="*/ 80 w 120"/>
                <a:gd name="T113" fmla="*/ 18 h 169"/>
                <a:gd name="T114" fmla="*/ 91 w 120"/>
                <a:gd name="T115" fmla="*/ 29 h 169"/>
                <a:gd name="T116" fmla="*/ 100 w 120"/>
                <a:gd name="T117" fmla="*/ 43 h 169"/>
                <a:gd name="T118" fmla="*/ 107 w 120"/>
                <a:gd name="T119" fmla="*/ 58 h 169"/>
                <a:gd name="T120" fmla="*/ 114 w 120"/>
                <a:gd name="T121" fmla="*/ 68 h 1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0"/>
                <a:gd name="T184" fmla="*/ 0 h 169"/>
                <a:gd name="T185" fmla="*/ 120 w 120"/>
                <a:gd name="T186" fmla="*/ 169 h 16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0" h="169">
                  <a:moveTo>
                    <a:pt x="114" y="68"/>
                  </a:moveTo>
                  <a:lnTo>
                    <a:pt x="112" y="63"/>
                  </a:lnTo>
                  <a:lnTo>
                    <a:pt x="110" y="57"/>
                  </a:lnTo>
                  <a:lnTo>
                    <a:pt x="108" y="51"/>
                  </a:lnTo>
                  <a:lnTo>
                    <a:pt x="105" y="46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6" y="32"/>
                  </a:lnTo>
                  <a:lnTo>
                    <a:pt x="93" y="27"/>
                  </a:lnTo>
                  <a:lnTo>
                    <a:pt x="90" y="23"/>
                  </a:lnTo>
                  <a:lnTo>
                    <a:pt x="86" y="19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0"/>
                  </a:lnTo>
                  <a:lnTo>
                    <a:pt x="70" y="7"/>
                  </a:lnTo>
                  <a:lnTo>
                    <a:pt x="66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0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6" y="33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1" y="82"/>
                  </a:lnTo>
                  <a:lnTo>
                    <a:pt x="2" y="88"/>
                  </a:lnTo>
                  <a:lnTo>
                    <a:pt x="4" y="94"/>
                  </a:lnTo>
                  <a:lnTo>
                    <a:pt x="5" y="100"/>
                  </a:lnTo>
                  <a:lnTo>
                    <a:pt x="7" y="105"/>
                  </a:lnTo>
                  <a:lnTo>
                    <a:pt x="9" y="111"/>
                  </a:lnTo>
                  <a:lnTo>
                    <a:pt x="11" y="117"/>
                  </a:lnTo>
                  <a:lnTo>
                    <a:pt x="14" y="122"/>
                  </a:lnTo>
                  <a:lnTo>
                    <a:pt x="16" y="127"/>
                  </a:lnTo>
                  <a:lnTo>
                    <a:pt x="19" y="132"/>
                  </a:lnTo>
                  <a:lnTo>
                    <a:pt x="23" y="136"/>
                  </a:lnTo>
                  <a:lnTo>
                    <a:pt x="26" y="141"/>
                  </a:lnTo>
                  <a:lnTo>
                    <a:pt x="29" y="145"/>
                  </a:lnTo>
                  <a:lnTo>
                    <a:pt x="33" y="149"/>
                  </a:lnTo>
                  <a:lnTo>
                    <a:pt x="37" y="152"/>
                  </a:lnTo>
                  <a:lnTo>
                    <a:pt x="41" y="155"/>
                  </a:lnTo>
                  <a:lnTo>
                    <a:pt x="45" y="158"/>
                  </a:lnTo>
                  <a:lnTo>
                    <a:pt x="49" y="161"/>
                  </a:lnTo>
                  <a:lnTo>
                    <a:pt x="53" y="163"/>
                  </a:lnTo>
                  <a:lnTo>
                    <a:pt x="57" y="165"/>
                  </a:lnTo>
                  <a:lnTo>
                    <a:pt x="61" y="166"/>
                  </a:lnTo>
                  <a:lnTo>
                    <a:pt x="65" y="167"/>
                  </a:lnTo>
                  <a:lnTo>
                    <a:pt x="69" y="168"/>
                  </a:lnTo>
                  <a:lnTo>
                    <a:pt x="73" y="168"/>
                  </a:lnTo>
                  <a:lnTo>
                    <a:pt x="77" y="168"/>
                  </a:lnTo>
                  <a:lnTo>
                    <a:pt x="81" y="167"/>
                  </a:lnTo>
                  <a:lnTo>
                    <a:pt x="85" y="166"/>
                  </a:lnTo>
                  <a:lnTo>
                    <a:pt x="89" y="164"/>
                  </a:lnTo>
                  <a:lnTo>
                    <a:pt x="92" y="162"/>
                  </a:lnTo>
                  <a:lnTo>
                    <a:pt x="95" y="160"/>
                  </a:lnTo>
                  <a:lnTo>
                    <a:pt x="99" y="157"/>
                  </a:lnTo>
                  <a:lnTo>
                    <a:pt x="102" y="154"/>
                  </a:lnTo>
                  <a:lnTo>
                    <a:pt x="105" y="151"/>
                  </a:lnTo>
                  <a:lnTo>
                    <a:pt x="107" y="148"/>
                  </a:lnTo>
                  <a:lnTo>
                    <a:pt x="110" y="143"/>
                  </a:lnTo>
                  <a:lnTo>
                    <a:pt x="112" y="139"/>
                  </a:lnTo>
                  <a:lnTo>
                    <a:pt x="113" y="135"/>
                  </a:lnTo>
                  <a:lnTo>
                    <a:pt x="115" y="130"/>
                  </a:lnTo>
                  <a:lnTo>
                    <a:pt x="117" y="125"/>
                  </a:lnTo>
                  <a:lnTo>
                    <a:pt x="117" y="120"/>
                  </a:lnTo>
                  <a:lnTo>
                    <a:pt x="118" y="114"/>
                  </a:lnTo>
                  <a:lnTo>
                    <a:pt x="119" y="109"/>
                  </a:lnTo>
                  <a:lnTo>
                    <a:pt x="119" y="103"/>
                  </a:lnTo>
                  <a:lnTo>
                    <a:pt x="119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7" y="80"/>
                  </a:lnTo>
                  <a:lnTo>
                    <a:pt x="115" y="74"/>
                  </a:lnTo>
                  <a:lnTo>
                    <a:pt x="114" y="68"/>
                  </a:lnTo>
                  <a:lnTo>
                    <a:pt x="111" y="69"/>
                  </a:lnTo>
                  <a:lnTo>
                    <a:pt x="112" y="75"/>
                  </a:lnTo>
                  <a:lnTo>
                    <a:pt x="113" y="80"/>
                  </a:lnTo>
                  <a:lnTo>
                    <a:pt x="115" y="87"/>
                  </a:lnTo>
                  <a:lnTo>
                    <a:pt x="115" y="92"/>
                  </a:lnTo>
                  <a:lnTo>
                    <a:pt x="116" y="98"/>
                  </a:lnTo>
                  <a:lnTo>
                    <a:pt x="116" y="103"/>
                  </a:lnTo>
                  <a:lnTo>
                    <a:pt x="116" y="106"/>
                  </a:lnTo>
                  <a:lnTo>
                    <a:pt x="115" y="114"/>
                  </a:lnTo>
                  <a:lnTo>
                    <a:pt x="114" y="119"/>
                  </a:lnTo>
                  <a:lnTo>
                    <a:pt x="113" y="124"/>
                  </a:lnTo>
                  <a:lnTo>
                    <a:pt x="112" y="129"/>
                  </a:lnTo>
                  <a:lnTo>
                    <a:pt x="111" y="133"/>
                  </a:lnTo>
                  <a:lnTo>
                    <a:pt x="109" y="138"/>
                  </a:lnTo>
                  <a:lnTo>
                    <a:pt x="107" y="142"/>
                  </a:lnTo>
                  <a:lnTo>
                    <a:pt x="105" y="146"/>
                  </a:lnTo>
                  <a:lnTo>
                    <a:pt x="102" y="149"/>
                  </a:lnTo>
                  <a:lnTo>
                    <a:pt x="99" y="152"/>
                  </a:lnTo>
                  <a:lnTo>
                    <a:pt x="97" y="155"/>
                  </a:lnTo>
                  <a:lnTo>
                    <a:pt x="93" y="157"/>
                  </a:lnTo>
                  <a:lnTo>
                    <a:pt x="90" y="160"/>
                  </a:lnTo>
                  <a:lnTo>
                    <a:pt x="87" y="161"/>
                  </a:lnTo>
                  <a:lnTo>
                    <a:pt x="84" y="163"/>
                  </a:lnTo>
                  <a:lnTo>
                    <a:pt x="80" y="164"/>
                  </a:lnTo>
                  <a:lnTo>
                    <a:pt x="77" y="164"/>
                  </a:lnTo>
                  <a:lnTo>
                    <a:pt x="73" y="165"/>
                  </a:lnTo>
                  <a:lnTo>
                    <a:pt x="70" y="164"/>
                  </a:lnTo>
                  <a:lnTo>
                    <a:pt x="66" y="164"/>
                  </a:lnTo>
                  <a:lnTo>
                    <a:pt x="62" y="163"/>
                  </a:lnTo>
                  <a:lnTo>
                    <a:pt x="58" y="162"/>
                  </a:lnTo>
                  <a:lnTo>
                    <a:pt x="54" y="160"/>
                  </a:lnTo>
                  <a:lnTo>
                    <a:pt x="50" y="158"/>
                  </a:lnTo>
                  <a:lnTo>
                    <a:pt x="46" y="156"/>
                  </a:lnTo>
                  <a:lnTo>
                    <a:pt x="43" y="153"/>
                  </a:lnTo>
                  <a:lnTo>
                    <a:pt x="39" y="150"/>
                  </a:lnTo>
                  <a:lnTo>
                    <a:pt x="35" y="147"/>
                  </a:lnTo>
                  <a:lnTo>
                    <a:pt x="32" y="143"/>
                  </a:lnTo>
                  <a:lnTo>
                    <a:pt x="28" y="139"/>
                  </a:lnTo>
                  <a:lnTo>
                    <a:pt x="25" y="134"/>
                  </a:lnTo>
                  <a:lnTo>
                    <a:pt x="22" y="130"/>
                  </a:lnTo>
                  <a:lnTo>
                    <a:pt x="19" y="125"/>
                  </a:lnTo>
                  <a:lnTo>
                    <a:pt x="16" y="120"/>
                  </a:lnTo>
                  <a:lnTo>
                    <a:pt x="14" y="115"/>
                  </a:lnTo>
                  <a:lnTo>
                    <a:pt x="12" y="110"/>
                  </a:lnTo>
                  <a:lnTo>
                    <a:pt x="10" y="104"/>
                  </a:lnTo>
                  <a:lnTo>
                    <a:pt x="8" y="99"/>
                  </a:lnTo>
                  <a:lnTo>
                    <a:pt x="7" y="93"/>
                  </a:lnTo>
                  <a:lnTo>
                    <a:pt x="6" y="88"/>
                  </a:lnTo>
                  <a:lnTo>
                    <a:pt x="4" y="81"/>
                  </a:lnTo>
                  <a:lnTo>
                    <a:pt x="4" y="76"/>
                  </a:lnTo>
                  <a:lnTo>
                    <a:pt x="3" y="70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4" y="54"/>
                  </a:lnTo>
                  <a:lnTo>
                    <a:pt x="5" y="49"/>
                  </a:lnTo>
                  <a:lnTo>
                    <a:pt x="6" y="44"/>
                  </a:lnTo>
                  <a:lnTo>
                    <a:pt x="7" y="39"/>
                  </a:lnTo>
                  <a:lnTo>
                    <a:pt x="9" y="35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7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8"/>
                  </a:lnTo>
                  <a:lnTo>
                    <a:pt x="32" y="7"/>
                  </a:lnTo>
                  <a:lnTo>
                    <a:pt x="35" y="5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7" y="5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3" y="12"/>
                  </a:lnTo>
                  <a:lnTo>
                    <a:pt x="77" y="15"/>
                  </a:lnTo>
                  <a:lnTo>
                    <a:pt x="80" y="18"/>
                  </a:lnTo>
                  <a:lnTo>
                    <a:pt x="84" y="21"/>
                  </a:lnTo>
                  <a:lnTo>
                    <a:pt x="87" y="25"/>
                  </a:lnTo>
                  <a:lnTo>
                    <a:pt x="91" y="29"/>
                  </a:lnTo>
                  <a:lnTo>
                    <a:pt x="94" y="34"/>
                  </a:lnTo>
                  <a:lnTo>
                    <a:pt x="97" y="38"/>
                  </a:lnTo>
                  <a:lnTo>
                    <a:pt x="100" y="43"/>
                  </a:lnTo>
                  <a:lnTo>
                    <a:pt x="103" y="48"/>
                  </a:lnTo>
                  <a:lnTo>
                    <a:pt x="105" y="53"/>
                  </a:lnTo>
                  <a:lnTo>
                    <a:pt x="107" y="58"/>
                  </a:lnTo>
                  <a:lnTo>
                    <a:pt x="109" y="64"/>
                  </a:lnTo>
                  <a:lnTo>
                    <a:pt x="111" y="69"/>
                  </a:lnTo>
                  <a:lnTo>
                    <a:pt x="114" y="68"/>
                  </a:lnTo>
                </a:path>
              </a:pathLst>
            </a:custGeom>
            <a:solidFill>
              <a:srgbClr val="80808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34" name="Group 100"/>
            <p:cNvGrpSpPr>
              <a:grpSpLocks/>
            </p:cNvGrpSpPr>
            <p:nvPr/>
          </p:nvGrpSpPr>
          <p:grpSpPr bwMode="auto">
            <a:xfrm>
              <a:off x="3711" y="1322"/>
              <a:ext cx="78" cy="42"/>
              <a:chOff x="3711" y="1322"/>
              <a:chExt cx="78" cy="42"/>
            </a:xfrm>
          </p:grpSpPr>
          <p:sp>
            <p:nvSpPr>
              <p:cNvPr id="4045" name="Freeform 101"/>
              <p:cNvSpPr>
                <a:spLocks/>
              </p:cNvSpPr>
              <p:nvPr/>
            </p:nvSpPr>
            <p:spPr bwMode="auto">
              <a:xfrm>
                <a:off x="3711" y="1325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6" name="Line 102"/>
              <p:cNvSpPr>
                <a:spLocks noChangeShapeType="1"/>
              </p:cNvSpPr>
              <p:nvPr/>
            </p:nvSpPr>
            <p:spPr bwMode="auto">
              <a:xfrm flipH="1" flipV="1">
                <a:off x="3731" y="134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47" name="Line 103"/>
              <p:cNvSpPr>
                <a:spLocks noChangeShapeType="1"/>
              </p:cNvSpPr>
              <p:nvPr/>
            </p:nvSpPr>
            <p:spPr bwMode="auto">
              <a:xfrm flipH="1" flipV="1">
                <a:off x="3745" y="134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48" name="Line 104"/>
              <p:cNvSpPr>
                <a:spLocks noChangeShapeType="1"/>
              </p:cNvSpPr>
              <p:nvPr/>
            </p:nvSpPr>
            <p:spPr bwMode="auto">
              <a:xfrm flipH="1" flipV="1">
                <a:off x="3715" y="1355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49" name="Freeform 105"/>
              <p:cNvSpPr>
                <a:spLocks/>
              </p:cNvSpPr>
              <p:nvPr/>
            </p:nvSpPr>
            <p:spPr bwMode="auto">
              <a:xfrm>
                <a:off x="3755" y="1322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35" name="Group 106"/>
            <p:cNvGrpSpPr>
              <a:grpSpLocks/>
            </p:cNvGrpSpPr>
            <p:nvPr/>
          </p:nvGrpSpPr>
          <p:grpSpPr bwMode="auto">
            <a:xfrm>
              <a:off x="3703" y="1196"/>
              <a:ext cx="77" cy="41"/>
              <a:chOff x="3703" y="1196"/>
              <a:chExt cx="77" cy="41"/>
            </a:xfrm>
          </p:grpSpPr>
          <p:sp>
            <p:nvSpPr>
              <p:cNvPr id="4040" name="Freeform 107"/>
              <p:cNvSpPr>
                <a:spLocks/>
              </p:cNvSpPr>
              <p:nvPr/>
            </p:nvSpPr>
            <p:spPr bwMode="auto">
              <a:xfrm>
                <a:off x="3703" y="1199"/>
                <a:ext cx="75" cy="38"/>
              </a:xfrm>
              <a:custGeom>
                <a:avLst/>
                <a:gdLst>
                  <a:gd name="T0" fmla="*/ 71 w 75"/>
                  <a:gd name="T1" fmla="*/ 0 h 38"/>
                  <a:gd name="T2" fmla="*/ 0 w 75"/>
                  <a:gd name="T3" fmla="*/ 31 h 38"/>
                  <a:gd name="T4" fmla="*/ 0 w 75"/>
                  <a:gd name="T5" fmla="*/ 35 h 38"/>
                  <a:gd name="T6" fmla="*/ 3 w 75"/>
                  <a:gd name="T7" fmla="*/ 37 h 38"/>
                  <a:gd name="T8" fmla="*/ 74 w 75"/>
                  <a:gd name="T9" fmla="*/ 6 h 38"/>
                  <a:gd name="T10" fmla="*/ 73 w 75"/>
                  <a:gd name="T11" fmla="*/ 3 h 38"/>
                  <a:gd name="T12" fmla="*/ 71 w 75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8"/>
                  <a:gd name="T23" fmla="*/ 75 w 75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8">
                    <a:moveTo>
                      <a:pt x="71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4" y="6"/>
                    </a:lnTo>
                    <a:lnTo>
                      <a:pt x="73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1" name="Line 108"/>
              <p:cNvSpPr>
                <a:spLocks noChangeShapeType="1"/>
              </p:cNvSpPr>
              <p:nvPr/>
            </p:nvSpPr>
            <p:spPr bwMode="auto">
              <a:xfrm flipH="1" flipV="1">
                <a:off x="3723" y="1222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42" name="Line 109"/>
              <p:cNvSpPr>
                <a:spLocks noChangeShapeType="1"/>
              </p:cNvSpPr>
              <p:nvPr/>
            </p:nvSpPr>
            <p:spPr bwMode="auto">
              <a:xfrm flipH="1" flipV="1">
                <a:off x="3737" y="121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43" name="Line 110"/>
              <p:cNvSpPr>
                <a:spLocks noChangeShapeType="1"/>
              </p:cNvSpPr>
              <p:nvPr/>
            </p:nvSpPr>
            <p:spPr bwMode="auto">
              <a:xfrm flipH="1" flipV="1">
                <a:off x="3707" y="122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44" name="Freeform 111"/>
              <p:cNvSpPr>
                <a:spLocks/>
              </p:cNvSpPr>
              <p:nvPr/>
            </p:nvSpPr>
            <p:spPr bwMode="auto">
              <a:xfrm>
                <a:off x="3747" y="1196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36" name="Group 112"/>
            <p:cNvGrpSpPr>
              <a:grpSpLocks/>
            </p:cNvGrpSpPr>
            <p:nvPr/>
          </p:nvGrpSpPr>
          <p:grpSpPr bwMode="auto">
            <a:xfrm>
              <a:off x="3752" y="1336"/>
              <a:ext cx="78" cy="41"/>
              <a:chOff x="3752" y="1336"/>
              <a:chExt cx="78" cy="41"/>
            </a:xfrm>
          </p:grpSpPr>
          <p:sp>
            <p:nvSpPr>
              <p:cNvPr id="4035" name="Freeform 113"/>
              <p:cNvSpPr>
                <a:spLocks/>
              </p:cNvSpPr>
              <p:nvPr/>
            </p:nvSpPr>
            <p:spPr bwMode="auto">
              <a:xfrm>
                <a:off x="3752" y="1339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6" name="Line 114"/>
              <p:cNvSpPr>
                <a:spLocks noChangeShapeType="1"/>
              </p:cNvSpPr>
              <p:nvPr/>
            </p:nvSpPr>
            <p:spPr bwMode="auto">
              <a:xfrm flipH="1" flipV="1">
                <a:off x="3772" y="1362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37" name="Line 115"/>
              <p:cNvSpPr>
                <a:spLocks noChangeShapeType="1"/>
              </p:cNvSpPr>
              <p:nvPr/>
            </p:nvSpPr>
            <p:spPr bwMode="auto">
              <a:xfrm flipH="1" flipV="1">
                <a:off x="3786" y="135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38" name="Line 116"/>
              <p:cNvSpPr>
                <a:spLocks noChangeShapeType="1"/>
              </p:cNvSpPr>
              <p:nvPr/>
            </p:nvSpPr>
            <p:spPr bwMode="auto">
              <a:xfrm flipH="1" flipV="1">
                <a:off x="3757" y="136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39" name="Freeform 117"/>
              <p:cNvSpPr>
                <a:spLocks/>
              </p:cNvSpPr>
              <p:nvPr/>
            </p:nvSpPr>
            <p:spPr bwMode="auto">
              <a:xfrm>
                <a:off x="3796" y="1336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37" name="Group 118"/>
            <p:cNvGrpSpPr>
              <a:grpSpLocks/>
            </p:cNvGrpSpPr>
            <p:nvPr/>
          </p:nvGrpSpPr>
          <p:grpSpPr bwMode="auto">
            <a:xfrm>
              <a:off x="3680" y="1247"/>
              <a:ext cx="77" cy="42"/>
              <a:chOff x="3680" y="1247"/>
              <a:chExt cx="77" cy="42"/>
            </a:xfrm>
          </p:grpSpPr>
          <p:sp>
            <p:nvSpPr>
              <p:cNvPr id="4030" name="Freeform 119"/>
              <p:cNvSpPr>
                <a:spLocks/>
              </p:cNvSpPr>
              <p:nvPr/>
            </p:nvSpPr>
            <p:spPr bwMode="auto">
              <a:xfrm>
                <a:off x="3680" y="1250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1" name="Line 120"/>
              <p:cNvSpPr>
                <a:spLocks noChangeShapeType="1"/>
              </p:cNvSpPr>
              <p:nvPr/>
            </p:nvSpPr>
            <p:spPr bwMode="auto">
              <a:xfrm flipH="1" flipV="1">
                <a:off x="3700" y="1273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32" name="Line 121"/>
              <p:cNvSpPr>
                <a:spLocks noChangeShapeType="1"/>
              </p:cNvSpPr>
              <p:nvPr/>
            </p:nvSpPr>
            <p:spPr bwMode="auto">
              <a:xfrm flipH="1" flipV="1">
                <a:off x="3714" y="1267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33" name="Line 122"/>
              <p:cNvSpPr>
                <a:spLocks noChangeShapeType="1"/>
              </p:cNvSpPr>
              <p:nvPr/>
            </p:nvSpPr>
            <p:spPr bwMode="auto">
              <a:xfrm flipH="1" flipV="1">
                <a:off x="3684" y="1280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34" name="Freeform 123"/>
              <p:cNvSpPr>
                <a:spLocks/>
              </p:cNvSpPr>
              <p:nvPr/>
            </p:nvSpPr>
            <p:spPr bwMode="auto">
              <a:xfrm>
                <a:off x="3724" y="1247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38" name="Group 124"/>
            <p:cNvGrpSpPr>
              <a:grpSpLocks/>
            </p:cNvGrpSpPr>
            <p:nvPr/>
          </p:nvGrpSpPr>
          <p:grpSpPr bwMode="auto">
            <a:xfrm>
              <a:off x="3685" y="1286"/>
              <a:ext cx="78" cy="42"/>
              <a:chOff x="3685" y="1286"/>
              <a:chExt cx="78" cy="42"/>
            </a:xfrm>
          </p:grpSpPr>
          <p:sp>
            <p:nvSpPr>
              <p:cNvPr id="4025" name="Freeform 125"/>
              <p:cNvSpPr>
                <a:spLocks/>
              </p:cNvSpPr>
              <p:nvPr/>
            </p:nvSpPr>
            <p:spPr bwMode="auto">
              <a:xfrm>
                <a:off x="3685" y="1289"/>
                <a:ext cx="77" cy="39"/>
              </a:xfrm>
              <a:custGeom>
                <a:avLst/>
                <a:gdLst>
                  <a:gd name="T0" fmla="*/ 73 w 77"/>
                  <a:gd name="T1" fmla="*/ 0 h 39"/>
                  <a:gd name="T2" fmla="*/ 0 w 77"/>
                  <a:gd name="T3" fmla="*/ 32 h 39"/>
                  <a:gd name="T4" fmla="*/ 0 w 77"/>
                  <a:gd name="T5" fmla="*/ 36 h 39"/>
                  <a:gd name="T6" fmla="*/ 3 w 77"/>
                  <a:gd name="T7" fmla="*/ 38 h 39"/>
                  <a:gd name="T8" fmla="*/ 76 w 77"/>
                  <a:gd name="T9" fmla="*/ 7 h 39"/>
                  <a:gd name="T10" fmla="*/ 76 w 77"/>
                  <a:gd name="T11" fmla="*/ 3 h 39"/>
                  <a:gd name="T12" fmla="*/ 73 w 77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7"/>
                  <a:gd name="T22" fmla="*/ 0 h 39"/>
                  <a:gd name="T23" fmla="*/ 77 w 77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7" h="39">
                    <a:moveTo>
                      <a:pt x="73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6" y="7"/>
                    </a:lnTo>
                    <a:lnTo>
                      <a:pt x="76" y="3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6" name="Line 126"/>
              <p:cNvSpPr>
                <a:spLocks noChangeShapeType="1"/>
              </p:cNvSpPr>
              <p:nvPr/>
            </p:nvSpPr>
            <p:spPr bwMode="auto">
              <a:xfrm flipH="1" flipV="1">
                <a:off x="3705" y="131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7" name="Line 127"/>
              <p:cNvSpPr>
                <a:spLocks noChangeShapeType="1"/>
              </p:cNvSpPr>
              <p:nvPr/>
            </p:nvSpPr>
            <p:spPr bwMode="auto">
              <a:xfrm flipH="1" flipV="1">
                <a:off x="3720" y="130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8" name="Line 128"/>
              <p:cNvSpPr>
                <a:spLocks noChangeShapeType="1"/>
              </p:cNvSpPr>
              <p:nvPr/>
            </p:nvSpPr>
            <p:spPr bwMode="auto">
              <a:xfrm flipH="1" flipV="1">
                <a:off x="3690" y="1319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9" name="Freeform 129"/>
              <p:cNvSpPr>
                <a:spLocks/>
              </p:cNvSpPr>
              <p:nvPr/>
            </p:nvSpPr>
            <p:spPr bwMode="auto">
              <a:xfrm>
                <a:off x="3729" y="1286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39" name="Group 130"/>
            <p:cNvGrpSpPr>
              <a:grpSpLocks/>
            </p:cNvGrpSpPr>
            <p:nvPr/>
          </p:nvGrpSpPr>
          <p:grpSpPr bwMode="auto">
            <a:xfrm>
              <a:off x="3707" y="1254"/>
              <a:ext cx="78" cy="42"/>
              <a:chOff x="3707" y="1254"/>
              <a:chExt cx="78" cy="42"/>
            </a:xfrm>
          </p:grpSpPr>
          <p:sp>
            <p:nvSpPr>
              <p:cNvPr id="4020" name="Freeform 131"/>
              <p:cNvSpPr>
                <a:spLocks/>
              </p:cNvSpPr>
              <p:nvPr/>
            </p:nvSpPr>
            <p:spPr bwMode="auto">
              <a:xfrm>
                <a:off x="3707" y="1257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1" name="Line 132"/>
              <p:cNvSpPr>
                <a:spLocks noChangeShapeType="1"/>
              </p:cNvSpPr>
              <p:nvPr/>
            </p:nvSpPr>
            <p:spPr bwMode="auto">
              <a:xfrm flipH="1" flipV="1">
                <a:off x="3727" y="1280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2" name="Line 133"/>
              <p:cNvSpPr>
                <a:spLocks noChangeShapeType="1"/>
              </p:cNvSpPr>
              <p:nvPr/>
            </p:nvSpPr>
            <p:spPr bwMode="auto">
              <a:xfrm flipH="1" flipV="1">
                <a:off x="3741" y="127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3" name="Line 134"/>
              <p:cNvSpPr>
                <a:spLocks noChangeShapeType="1"/>
              </p:cNvSpPr>
              <p:nvPr/>
            </p:nvSpPr>
            <p:spPr bwMode="auto">
              <a:xfrm flipH="1" flipV="1">
                <a:off x="3711" y="128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24" name="Freeform 135"/>
              <p:cNvSpPr>
                <a:spLocks/>
              </p:cNvSpPr>
              <p:nvPr/>
            </p:nvSpPr>
            <p:spPr bwMode="auto">
              <a:xfrm>
                <a:off x="3751" y="1254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40" name="Group 136"/>
            <p:cNvGrpSpPr>
              <a:grpSpLocks/>
            </p:cNvGrpSpPr>
            <p:nvPr/>
          </p:nvGrpSpPr>
          <p:grpSpPr bwMode="auto">
            <a:xfrm>
              <a:off x="3709" y="1290"/>
              <a:ext cx="77" cy="42"/>
              <a:chOff x="3709" y="1290"/>
              <a:chExt cx="77" cy="42"/>
            </a:xfrm>
          </p:grpSpPr>
          <p:sp>
            <p:nvSpPr>
              <p:cNvPr id="4015" name="Freeform 137"/>
              <p:cNvSpPr>
                <a:spLocks/>
              </p:cNvSpPr>
              <p:nvPr/>
            </p:nvSpPr>
            <p:spPr bwMode="auto">
              <a:xfrm>
                <a:off x="3709" y="1293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6" name="Line 138"/>
              <p:cNvSpPr>
                <a:spLocks noChangeShapeType="1"/>
              </p:cNvSpPr>
              <p:nvPr/>
            </p:nvSpPr>
            <p:spPr bwMode="auto">
              <a:xfrm flipH="1" flipV="1">
                <a:off x="3729" y="131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7" name="Line 139"/>
              <p:cNvSpPr>
                <a:spLocks noChangeShapeType="1"/>
              </p:cNvSpPr>
              <p:nvPr/>
            </p:nvSpPr>
            <p:spPr bwMode="auto">
              <a:xfrm flipH="1" flipV="1">
                <a:off x="3743" y="1310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8" name="Line 140"/>
              <p:cNvSpPr>
                <a:spLocks noChangeShapeType="1"/>
              </p:cNvSpPr>
              <p:nvPr/>
            </p:nvSpPr>
            <p:spPr bwMode="auto">
              <a:xfrm flipH="1" flipV="1">
                <a:off x="3713" y="1323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9" name="Freeform 141"/>
              <p:cNvSpPr>
                <a:spLocks/>
              </p:cNvSpPr>
              <p:nvPr/>
            </p:nvSpPr>
            <p:spPr bwMode="auto">
              <a:xfrm>
                <a:off x="3753" y="1290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41" name="Group 142"/>
            <p:cNvGrpSpPr>
              <a:grpSpLocks/>
            </p:cNvGrpSpPr>
            <p:nvPr/>
          </p:nvGrpSpPr>
          <p:grpSpPr bwMode="auto">
            <a:xfrm>
              <a:off x="3737" y="1281"/>
              <a:ext cx="77" cy="42"/>
              <a:chOff x="3737" y="1281"/>
              <a:chExt cx="77" cy="42"/>
            </a:xfrm>
          </p:grpSpPr>
          <p:sp>
            <p:nvSpPr>
              <p:cNvPr id="4010" name="Freeform 143"/>
              <p:cNvSpPr>
                <a:spLocks/>
              </p:cNvSpPr>
              <p:nvPr/>
            </p:nvSpPr>
            <p:spPr bwMode="auto">
              <a:xfrm>
                <a:off x="3737" y="1284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1" name="Line 144"/>
              <p:cNvSpPr>
                <a:spLocks noChangeShapeType="1"/>
              </p:cNvSpPr>
              <p:nvPr/>
            </p:nvSpPr>
            <p:spPr bwMode="auto">
              <a:xfrm flipH="1" flipV="1">
                <a:off x="3757" y="130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2" name="Line 145"/>
              <p:cNvSpPr>
                <a:spLocks noChangeShapeType="1"/>
              </p:cNvSpPr>
              <p:nvPr/>
            </p:nvSpPr>
            <p:spPr bwMode="auto">
              <a:xfrm flipH="1" flipV="1">
                <a:off x="3771" y="1301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3" name="Line 146"/>
              <p:cNvSpPr>
                <a:spLocks noChangeShapeType="1"/>
              </p:cNvSpPr>
              <p:nvPr/>
            </p:nvSpPr>
            <p:spPr bwMode="auto">
              <a:xfrm flipH="1" flipV="1">
                <a:off x="3741" y="1314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14" name="Freeform 147"/>
              <p:cNvSpPr>
                <a:spLocks/>
              </p:cNvSpPr>
              <p:nvPr/>
            </p:nvSpPr>
            <p:spPr bwMode="auto">
              <a:xfrm>
                <a:off x="3781" y="1281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42" name="Group 148"/>
            <p:cNvGrpSpPr>
              <a:grpSpLocks/>
            </p:cNvGrpSpPr>
            <p:nvPr/>
          </p:nvGrpSpPr>
          <p:grpSpPr bwMode="auto">
            <a:xfrm>
              <a:off x="3726" y="1252"/>
              <a:ext cx="77" cy="41"/>
              <a:chOff x="3726" y="1252"/>
              <a:chExt cx="77" cy="41"/>
            </a:xfrm>
          </p:grpSpPr>
          <p:sp>
            <p:nvSpPr>
              <p:cNvPr id="4005" name="Freeform 149"/>
              <p:cNvSpPr>
                <a:spLocks/>
              </p:cNvSpPr>
              <p:nvPr/>
            </p:nvSpPr>
            <p:spPr bwMode="auto">
              <a:xfrm>
                <a:off x="3726" y="1255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6" name="Line 150"/>
              <p:cNvSpPr>
                <a:spLocks noChangeShapeType="1"/>
              </p:cNvSpPr>
              <p:nvPr/>
            </p:nvSpPr>
            <p:spPr bwMode="auto">
              <a:xfrm flipH="1" flipV="1">
                <a:off x="3746" y="127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7" name="Line 151"/>
              <p:cNvSpPr>
                <a:spLocks noChangeShapeType="1"/>
              </p:cNvSpPr>
              <p:nvPr/>
            </p:nvSpPr>
            <p:spPr bwMode="auto">
              <a:xfrm flipH="1" flipV="1">
                <a:off x="3760" y="1272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8" name="Line 152"/>
              <p:cNvSpPr>
                <a:spLocks noChangeShapeType="1"/>
              </p:cNvSpPr>
              <p:nvPr/>
            </p:nvSpPr>
            <p:spPr bwMode="auto">
              <a:xfrm flipH="1" flipV="1">
                <a:off x="3730" y="128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9" name="Freeform 153"/>
              <p:cNvSpPr>
                <a:spLocks/>
              </p:cNvSpPr>
              <p:nvPr/>
            </p:nvSpPr>
            <p:spPr bwMode="auto">
              <a:xfrm>
                <a:off x="3770" y="1252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43" name="Line 154"/>
            <p:cNvSpPr>
              <a:spLocks noChangeShapeType="1"/>
            </p:cNvSpPr>
            <p:nvPr/>
          </p:nvSpPr>
          <p:spPr bwMode="auto">
            <a:xfrm flipV="1">
              <a:off x="3847" y="1302"/>
              <a:ext cx="7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4" name="Line 155"/>
            <p:cNvSpPr>
              <a:spLocks noChangeShapeType="1"/>
            </p:cNvSpPr>
            <p:nvPr/>
          </p:nvSpPr>
          <p:spPr bwMode="auto">
            <a:xfrm flipV="1">
              <a:off x="3827" y="1225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5" name="Line 156"/>
            <p:cNvSpPr>
              <a:spLocks noChangeShapeType="1"/>
            </p:cNvSpPr>
            <p:nvPr/>
          </p:nvSpPr>
          <p:spPr bwMode="auto">
            <a:xfrm flipV="1">
              <a:off x="3789" y="1194"/>
              <a:ext cx="16" cy="9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6" name="Line 157"/>
            <p:cNvSpPr>
              <a:spLocks noChangeShapeType="1"/>
            </p:cNvSpPr>
            <p:nvPr/>
          </p:nvSpPr>
          <p:spPr bwMode="auto">
            <a:xfrm flipV="1">
              <a:off x="3831" y="1342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7" name="Freeform 158"/>
            <p:cNvSpPr>
              <a:spLocks/>
            </p:cNvSpPr>
            <p:nvPr/>
          </p:nvSpPr>
          <p:spPr bwMode="auto">
            <a:xfrm>
              <a:off x="3805" y="1334"/>
              <a:ext cx="28" cy="27"/>
            </a:xfrm>
            <a:custGeom>
              <a:avLst/>
              <a:gdLst>
                <a:gd name="T0" fmla="*/ 27 w 28"/>
                <a:gd name="T1" fmla="*/ 0 h 27"/>
                <a:gd name="T2" fmla="*/ 15 w 28"/>
                <a:gd name="T3" fmla="*/ 16 h 27"/>
                <a:gd name="T4" fmla="*/ 0 w 28"/>
                <a:gd name="T5" fmla="*/ 26 h 27"/>
                <a:gd name="T6" fmla="*/ 0 60000 65536"/>
                <a:gd name="T7" fmla="*/ 0 60000 65536"/>
                <a:gd name="T8" fmla="*/ 0 60000 65536"/>
                <a:gd name="T9" fmla="*/ 0 w 28"/>
                <a:gd name="T10" fmla="*/ 0 h 27"/>
                <a:gd name="T11" fmla="*/ 28 w 2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27">
                  <a:moveTo>
                    <a:pt x="27" y="0"/>
                  </a:moveTo>
                  <a:lnTo>
                    <a:pt x="15" y="16"/>
                  </a:lnTo>
                  <a:lnTo>
                    <a:pt x="0" y="26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8" name="Freeform 159"/>
            <p:cNvSpPr>
              <a:spLocks/>
            </p:cNvSpPr>
            <p:nvPr/>
          </p:nvSpPr>
          <p:spPr bwMode="auto">
            <a:xfrm>
              <a:off x="3760" y="1199"/>
              <a:ext cx="28" cy="5"/>
            </a:xfrm>
            <a:custGeom>
              <a:avLst/>
              <a:gdLst>
                <a:gd name="T0" fmla="*/ 0 w 28"/>
                <a:gd name="T1" fmla="*/ 0 h 5"/>
                <a:gd name="T2" fmla="*/ 13 w 28"/>
                <a:gd name="T3" fmla="*/ 0 h 5"/>
                <a:gd name="T4" fmla="*/ 27 w 28"/>
                <a:gd name="T5" fmla="*/ 4 h 5"/>
                <a:gd name="T6" fmla="*/ 0 60000 65536"/>
                <a:gd name="T7" fmla="*/ 0 60000 65536"/>
                <a:gd name="T8" fmla="*/ 0 60000 65536"/>
                <a:gd name="T9" fmla="*/ 0 w 28"/>
                <a:gd name="T10" fmla="*/ 0 h 5"/>
                <a:gd name="T11" fmla="*/ 28 w 2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5">
                  <a:moveTo>
                    <a:pt x="0" y="0"/>
                  </a:moveTo>
                  <a:lnTo>
                    <a:pt x="13" y="0"/>
                  </a:lnTo>
                  <a:lnTo>
                    <a:pt x="27" y="4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49" name="Group 160"/>
            <p:cNvGrpSpPr>
              <a:grpSpLocks/>
            </p:cNvGrpSpPr>
            <p:nvPr/>
          </p:nvGrpSpPr>
          <p:grpSpPr bwMode="auto">
            <a:xfrm>
              <a:off x="3768" y="1255"/>
              <a:ext cx="50" cy="27"/>
              <a:chOff x="3768" y="1255"/>
              <a:chExt cx="50" cy="27"/>
            </a:xfrm>
          </p:grpSpPr>
          <p:sp>
            <p:nvSpPr>
              <p:cNvPr id="4001" name="Freeform 161"/>
              <p:cNvSpPr>
                <a:spLocks/>
              </p:cNvSpPr>
              <p:nvPr/>
            </p:nvSpPr>
            <p:spPr bwMode="auto">
              <a:xfrm>
                <a:off x="3768" y="1255"/>
                <a:ext cx="50" cy="27"/>
              </a:xfrm>
              <a:custGeom>
                <a:avLst/>
                <a:gdLst>
                  <a:gd name="T0" fmla="*/ 45 w 50"/>
                  <a:gd name="T1" fmla="*/ 0 h 27"/>
                  <a:gd name="T2" fmla="*/ 0 w 50"/>
                  <a:gd name="T3" fmla="*/ 20 h 27"/>
                  <a:gd name="T4" fmla="*/ 0 w 50"/>
                  <a:gd name="T5" fmla="*/ 24 h 27"/>
                  <a:gd name="T6" fmla="*/ 3 w 50"/>
                  <a:gd name="T7" fmla="*/ 26 h 27"/>
                  <a:gd name="T8" fmla="*/ 49 w 50"/>
                  <a:gd name="T9" fmla="*/ 5 h 27"/>
                  <a:gd name="T10" fmla="*/ 49 w 50"/>
                  <a:gd name="T11" fmla="*/ 1 h 27"/>
                  <a:gd name="T12" fmla="*/ 45 w 50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27"/>
                  <a:gd name="T23" fmla="*/ 50 w 50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27">
                    <a:moveTo>
                      <a:pt x="45" y="0"/>
                    </a:moveTo>
                    <a:lnTo>
                      <a:pt x="0" y="20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49" y="5"/>
                    </a:lnTo>
                    <a:lnTo>
                      <a:pt x="49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2" name="Line 162"/>
              <p:cNvSpPr>
                <a:spLocks noChangeShapeType="1"/>
              </p:cNvSpPr>
              <p:nvPr/>
            </p:nvSpPr>
            <p:spPr bwMode="auto">
              <a:xfrm flipH="1" flipV="1">
                <a:off x="3789" y="1266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3" name="Line 163"/>
              <p:cNvSpPr>
                <a:spLocks noChangeShapeType="1"/>
              </p:cNvSpPr>
              <p:nvPr/>
            </p:nvSpPr>
            <p:spPr bwMode="auto">
              <a:xfrm flipH="1" flipV="1">
                <a:off x="3804" y="1260"/>
                <a:ext cx="11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04" name="Line 164"/>
              <p:cNvSpPr>
                <a:spLocks noChangeShapeType="1"/>
              </p:cNvSpPr>
              <p:nvPr/>
            </p:nvSpPr>
            <p:spPr bwMode="auto">
              <a:xfrm flipH="1" flipV="1">
                <a:off x="3773" y="127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950" name="Group 165"/>
            <p:cNvGrpSpPr>
              <a:grpSpLocks/>
            </p:cNvGrpSpPr>
            <p:nvPr/>
          </p:nvGrpSpPr>
          <p:grpSpPr bwMode="auto">
            <a:xfrm>
              <a:off x="3609" y="1412"/>
              <a:ext cx="196" cy="80"/>
              <a:chOff x="3609" y="1412"/>
              <a:chExt cx="196" cy="80"/>
            </a:xfrm>
          </p:grpSpPr>
          <p:sp>
            <p:nvSpPr>
              <p:cNvPr id="3991" name="Freeform 166"/>
              <p:cNvSpPr>
                <a:spLocks/>
              </p:cNvSpPr>
              <p:nvPr/>
            </p:nvSpPr>
            <p:spPr bwMode="auto">
              <a:xfrm>
                <a:off x="3626" y="1414"/>
                <a:ext cx="177" cy="74"/>
              </a:xfrm>
              <a:custGeom>
                <a:avLst/>
                <a:gdLst>
                  <a:gd name="T0" fmla="*/ 174 w 177"/>
                  <a:gd name="T1" fmla="*/ 0 h 74"/>
                  <a:gd name="T2" fmla="*/ 0 w 177"/>
                  <a:gd name="T3" fmla="*/ 67 h 74"/>
                  <a:gd name="T4" fmla="*/ 1 w 177"/>
                  <a:gd name="T5" fmla="*/ 73 h 74"/>
                  <a:gd name="T6" fmla="*/ 176 w 177"/>
                  <a:gd name="T7" fmla="*/ 6 h 74"/>
                  <a:gd name="T8" fmla="*/ 176 w 177"/>
                  <a:gd name="T9" fmla="*/ 3 h 74"/>
                  <a:gd name="T10" fmla="*/ 174 w 177"/>
                  <a:gd name="T11" fmla="*/ 0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7"/>
                  <a:gd name="T19" fmla="*/ 0 h 74"/>
                  <a:gd name="T20" fmla="*/ 177 w 177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7" h="74">
                    <a:moveTo>
                      <a:pt x="174" y="0"/>
                    </a:moveTo>
                    <a:lnTo>
                      <a:pt x="0" y="67"/>
                    </a:lnTo>
                    <a:lnTo>
                      <a:pt x="1" y="73"/>
                    </a:lnTo>
                    <a:lnTo>
                      <a:pt x="176" y="6"/>
                    </a:lnTo>
                    <a:lnTo>
                      <a:pt x="176" y="3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92" name="Group 167"/>
              <p:cNvGrpSpPr>
                <a:grpSpLocks/>
              </p:cNvGrpSpPr>
              <p:nvPr/>
            </p:nvGrpSpPr>
            <p:grpSpPr bwMode="auto">
              <a:xfrm>
                <a:off x="3709" y="1442"/>
                <a:ext cx="17" cy="14"/>
                <a:chOff x="3709" y="1442"/>
                <a:chExt cx="17" cy="14"/>
              </a:xfrm>
            </p:grpSpPr>
            <p:sp>
              <p:nvSpPr>
                <p:cNvPr id="3999" name="Freeform 168"/>
                <p:cNvSpPr>
                  <a:spLocks/>
                </p:cNvSpPr>
                <p:nvPr/>
              </p:nvSpPr>
              <p:spPr bwMode="auto">
                <a:xfrm>
                  <a:off x="3709" y="1442"/>
                  <a:ext cx="17" cy="14"/>
                </a:xfrm>
                <a:custGeom>
                  <a:avLst/>
                  <a:gdLst>
                    <a:gd name="T0" fmla="*/ 0 w 17"/>
                    <a:gd name="T1" fmla="*/ 7 h 14"/>
                    <a:gd name="T2" fmla="*/ 2 w 17"/>
                    <a:gd name="T3" fmla="*/ 9 h 14"/>
                    <a:gd name="T4" fmla="*/ 2 w 17"/>
                    <a:gd name="T5" fmla="*/ 13 h 14"/>
                    <a:gd name="T6" fmla="*/ 7 w 17"/>
                    <a:gd name="T7" fmla="*/ 13 h 14"/>
                    <a:gd name="T8" fmla="*/ 16 w 17"/>
                    <a:gd name="T9" fmla="*/ 10 h 14"/>
                    <a:gd name="T10" fmla="*/ 16 w 17"/>
                    <a:gd name="T11" fmla="*/ 4 h 14"/>
                    <a:gd name="T12" fmla="*/ 13 w 17"/>
                    <a:gd name="T13" fmla="*/ 0 h 14"/>
                    <a:gd name="T14" fmla="*/ 4 w 17"/>
                    <a:gd name="T15" fmla="*/ 4 h 14"/>
                    <a:gd name="T16" fmla="*/ 0 w 17"/>
                    <a:gd name="T17" fmla="*/ 7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4"/>
                    <a:gd name="T29" fmla="*/ 17 w 17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" name="Freeform 169"/>
                <p:cNvSpPr>
                  <a:spLocks/>
                </p:cNvSpPr>
                <p:nvPr/>
              </p:nvSpPr>
              <p:spPr bwMode="auto">
                <a:xfrm>
                  <a:off x="3713" y="1447"/>
                  <a:ext cx="4" cy="9"/>
                </a:xfrm>
                <a:custGeom>
                  <a:avLst/>
                  <a:gdLst>
                    <a:gd name="T0" fmla="*/ 3 w 4"/>
                    <a:gd name="T1" fmla="*/ 8 h 9"/>
                    <a:gd name="T2" fmla="*/ 3 w 4"/>
                    <a:gd name="T3" fmla="*/ 3 h 9"/>
                    <a:gd name="T4" fmla="*/ 0 w 4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9"/>
                    <a:gd name="T11" fmla="*/ 4 w 4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9"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993" name="Group 170"/>
              <p:cNvGrpSpPr>
                <a:grpSpLocks/>
              </p:cNvGrpSpPr>
              <p:nvPr/>
            </p:nvGrpSpPr>
            <p:grpSpPr bwMode="auto">
              <a:xfrm>
                <a:off x="3788" y="1412"/>
                <a:ext cx="17" cy="14"/>
                <a:chOff x="3788" y="1412"/>
                <a:chExt cx="17" cy="14"/>
              </a:xfrm>
            </p:grpSpPr>
            <p:sp>
              <p:nvSpPr>
                <p:cNvPr id="3997" name="Freeform 171"/>
                <p:cNvSpPr>
                  <a:spLocks/>
                </p:cNvSpPr>
                <p:nvPr/>
              </p:nvSpPr>
              <p:spPr bwMode="auto">
                <a:xfrm>
                  <a:off x="3788" y="1412"/>
                  <a:ext cx="17" cy="14"/>
                </a:xfrm>
                <a:custGeom>
                  <a:avLst/>
                  <a:gdLst>
                    <a:gd name="T0" fmla="*/ 0 w 17"/>
                    <a:gd name="T1" fmla="*/ 7 h 14"/>
                    <a:gd name="T2" fmla="*/ 2 w 17"/>
                    <a:gd name="T3" fmla="*/ 9 h 14"/>
                    <a:gd name="T4" fmla="*/ 2 w 17"/>
                    <a:gd name="T5" fmla="*/ 13 h 14"/>
                    <a:gd name="T6" fmla="*/ 7 w 17"/>
                    <a:gd name="T7" fmla="*/ 13 h 14"/>
                    <a:gd name="T8" fmla="*/ 16 w 17"/>
                    <a:gd name="T9" fmla="*/ 10 h 14"/>
                    <a:gd name="T10" fmla="*/ 16 w 17"/>
                    <a:gd name="T11" fmla="*/ 4 h 14"/>
                    <a:gd name="T12" fmla="*/ 13 w 17"/>
                    <a:gd name="T13" fmla="*/ 0 h 14"/>
                    <a:gd name="T14" fmla="*/ 4 w 17"/>
                    <a:gd name="T15" fmla="*/ 4 h 14"/>
                    <a:gd name="T16" fmla="*/ 0 w 17"/>
                    <a:gd name="T17" fmla="*/ 7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4"/>
                    <a:gd name="T29" fmla="*/ 17 w 17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" name="Freeform 172"/>
                <p:cNvSpPr>
                  <a:spLocks/>
                </p:cNvSpPr>
                <p:nvPr/>
              </p:nvSpPr>
              <p:spPr bwMode="auto">
                <a:xfrm>
                  <a:off x="3792" y="1416"/>
                  <a:ext cx="4" cy="10"/>
                </a:xfrm>
                <a:custGeom>
                  <a:avLst/>
                  <a:gdLst>
                    <a:gd name="T0" fmla="*/ 3 w 4"/>
                    <a:gd name="T1" fmla="*/ 9 h 10"/>
                    <a:gd name="T2" fmla="*/ 3 w 4"/>
                    <a:gd name="T3" fmla="*/ 3 h 10"/>
                    <a:gd name="T4" fmla="*/ 0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3" y="9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994" name="Group 173"/>
              <p:cNvGrpSpPr>
                <a:grpSpLocks/>
              </p:cNvGrpSpPr>
              <p:nvPr/>
            </p:nvGrpSpPr>
            <p:grpSpPr bwMode="auto">
              <a:xfrm>
                <a:off x="3609" y="1473"/>
                <a:ext cx="35" cy="19"/>
                <a:chOff x="3609" y="1473"/>
                <a:chExt cx="35" cy="19"/>
              </a:xfrm>
            </p:grpSpPr>
            <p:sp>
              <p:nvSpPr>
                <p:cNvPr id="3995" name="Freeform 174"/>
                <p:cNvSpPr>
                  <a:spLocks/>
                </p:cNvSpPr>
                <p:nvPr/>
              </p:nvSpPr>
              <p:spPr bwMode="auto">
                <a:xfrm>
                  <a:off x="3609" y="1473"/>
                  <a:ext cx="35" cy="19"/>
                </a:xfrm>
                <a:custGeom>
                  <a:avLst/>
                  <a:gdLst>
                    <a:gd name="T0" fmla="*/ 34 w 35"/>
                    <a:gd name="T1" fmla="*/ 11 h 19"/>
                    <a:gd name="T2" fmla="*/ 34 w 35"/>
                    <a:gd name="T3" fmla="*/ 7 h 19"/>
                    <a:gd name="T4" fmla="*/ 32 w 35"/>
                    <a:gd name="T5" fmla="*/ 3 h 19"/>
                    <a:gd name="T6" fmla="*/ 30 w 35"/>
                    <a:gd name="T7" fmla="*/ 0 h 19"/>
                    <a:gd name="T8" fmla="*/ 14 w 35"/>
                    <a:gd name="T9" fmla="*/ 6 h 19"/>
                    <a:gd name="T10" fmla="*/ 0 w 35"/>
                    <a:gd name="T11" fmla="*/ 18 h 19"/>
                    <a:gd name="T12" fmla="*/ 19 w 35"/>
                    <a:gd name="T13" fmla="*/ 17 h 19"/>
                    <a:gd name="T14" fmla="*/ 34 w 35"/>
                    <a:gd name="T15" fmla="*/ 11 h 1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"/>
                    <a:gd name="T25" fmla="*/ 0 h 19"/>
                    <a:gd name="T26" fmla="*/ 35 w 35"/>
                    <a:gd name="T27" fmla="*/ 19 h 1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" h="19">
                      <a:moveTo>
                        <a:pt x="34" y="11"/>
                      </a:moveTo>
                      <a:lnTo>
                        <a:pt x="34" y="7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14" y="6"/>
                      </a:lnTo>
                      <a:lnTo>
                        <a:pt x="0" y="18"/>
                      </a:lnTo>
                      <a:lnTo>
                        <a:pt x="19" y="17"/>
                      </a:lnTo>
                      <a:lnTo>
                        <a:pt x="34" y="11"/>
                      </a:lnTo>
                    </a:path>
                  </a:pathLst>
                </a:custGeom>
                <a:solidFill>
                  <a:srgbClr val="608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" name="Freeform 175"/>
                <p:cNvSpPr>
                  <a:spLocks/>
                </p:cNvSpPr>
                <p:nvPr/>
              </p:nvSpPr>
              <p:spPr bwMode="auto">
                <a:xfrm>
                  <a:off x="3624" y="1480"/>
                  <a:ext cx="5" cy="11"/>
                </a:xfrm>
                <a:custGeom>
                  <a:avLst/>
                  <a:gdLst>
                    <a:gd name="T0" fmla="*/ 3 w 5"/>
                    <a:gd name="T1" fmla="*/ 10 h 11"/>
                    <a:gd name="T2" fmla="*/ 4 w 5"/>
                    <a:gd name="T3" fmla="*/ 5 h 11"/>
                    <a:gd name="T4" fmla="*/ 2 w 5"/>
                    <a:gd name="T5" fmla="*/ 2 h 11"/>
                    <a:gd name="T6" fmla="*/ 0 w 5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1"/>
                    <a:gd name="T14" fmla="*/ 5 w 5"/>
                    <a:gd name="T15" fmla="*/ 11 h 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1">
                      <a:moveTo>
                        <a:pt x="3" y="10"/>
                      </a:move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951" name="Group 176"/>
            <p:cNvGrpSpPr>
              <a:grpSpLocks/>
            </p:cNvGrpSpPr>
            <p:nvPr/>
          </p:nvGrpSpPr>
          <p:grpSpPr bwMode="auto">
            <a:xfrm>
              <a:off x="3837" y="1414"/>
              <a:ext cx="24" cy="25"/>
              <a:chOff x="3837" y="1414"/>
              <a:chExt cx="24" cy="25"/>
            </a:xfrm>
          </p:grpSpPr>
          <p:grpSp>
            <p:nvGrpSpPr>
              <p:cNvPr id="3985" name="Group 177"/>
              <p:cNvGrpSpPr>
                <a:grpSpLocks/>
              </p:cNvGrpSpPr>
              <p:nvPr/>
            </p:nvGrpSpPr>
            <p:grpSpPr bwMode="auto">
              <a:xfrm>
                <a:off x="3844" y="1414"/>
                <a:ext cx="17" cy="24"/>
                <a:chOff x="3844" y="1414"/>
                <a:chExt cx="17" cy="24"/>
              </a:xfrm>
            </p:grpSpPr>
            <p:sp>
              <p:nvSpPr>
                <p:cNvPr id="3989" name="Freeform 178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>
                    <a:gd name="T0" fmla="*/ 15 w 17"/>
                    <a:gd name="T1" fmla="*/ 9 h 24"/>
                    <a:gd name="T2" fmla="*/ 15 w 17"/>
                    <a:gd name="T3" fmla="*/ 7 h 24"/>
                    <a:gd name="T4" fmla="*/ 14 w 17"/>
                    <a:gd name="T5" fmla="*/ 6 h 24"/>
                    <a:gd name="T6" fmla="*/ 13 w 17"/>
                    <a:gd name="T7" fmla="*/ 4 h 24"/>
                    <a:gd name="T8" fmla="*/ 12 w 17"/>
                    <a:gd name="T9" fmla="*/ 3 h 24"/>
                    <a:gd name="T10" fmla="*/ 10 w 17"/>
                    <a:gd name="T11" fmla="*/ 1 h 24"/>
                    <a:gd name="T12" fmla="*/ 9 w 17"/>
                    <a:gd name="T13" fmla="*/ 1 h 24"/>
                    <a:gd name="T14" fmla="*/ 8 w 17"/>
                    <a:gd name="T15" fmla="*/ 0 h 24"/>
                    <a:gd name="T16" fmla="*/ 6 w 17"/>
                    <a:gd name="T17" fmla="*/ 0 h 24"/>
                    <a:gd name="T18" fmla="*/ 5 w 17"/>
                    <a:gd name="T19" fmla="*/ 0 h 24"/>
                    <a:gd name="T20" fmla="*/ 4 w 17"/>
                    <a:gd name="T21" fmla="*/ 1 h 24"/>
                    <a:gd name="T22" fmla="*/ 3 w 17"/>
                    <a:gd name="T23" fmla="*/ 2 h 24"/>
                    <a:gd name="T24" fmla="*/ 2 w 17"/>
                    <a:gd name="T25" fmla="*/ 3 h 24"/>
                    <a:gd name="T26" fmla="*/ 1 w 17"/>
                    <a:gd name="T27" fmla="*/ 5 h 24"/>
                    <a:gd name="T28" fmla="*/ 0 w 17"/>
                    <a:gd name="T29" fmla="*/ 6 h 24"/>
                    <a:gd name="T30" fmla="*/ 0 w 17"/>
                    <a:gd name="T31" fmla="*/ 8 h 24"/>
                    <a:gd name="T32" fmla="*/ 0 w 17"/>
                    <a:gd name="T33" fmla="*/ 10 h 24"/>
                    <a:gd name="T34" fmla="*/ 0 w 17"/>
                    <a:gd name="T35" fmla="*/ 12 h 24"/>
                    <a:gd name="T36" fmla="*/ 1 w 17"/>
                    <a:gd name="T37" fmla="*/ 14 h 24"/>
                    <a:gd name="T38" fmla="*/ 1 w 17"/>
                    <a:gd name="T39" fmla="*/ 16 h 24"/>
                    <a:gd name="T40" fmla="*/ 2 w 17"/>
                    <a:gd name="T41" fmla="*/ 17 h 24"/>
                    <a:gd name="T42" fmla="*/ 3 w 17"/>
                    <a:gd name="T43" fmla="*/ 19 h 24"/>
                    <a:gd name="T44" fmla="*/ 4 w 17"/>
                    <a:gd name="T45" fmla="*/ 20 h 24"/>
                    <a:gd name="T46" fmla="*/ 6 w 17"/>
                    <a:gd name="T47" fmla="*/ 22 h 24"/>
                    <a:gd name="T48" fmla="*/ 7 w 17"/>
                    <a:gd name="T49" fmla="*/ 22 h 24"/>
                    <a:gd name="T50" fmla="*/ 8 w 17"/>
                    <a:gd name="T51" fmla="*/ 23 h 24"/>
                    <a:gd name="T52" fmla="*/ 10 w 17"/>
                    <a:gd name="T53" fmla="*/ 23 h 24"/>
                    <a:gd name="T54" fmla="*/ 11 w 17"/>
                    <a:gd name="T55" fmla="*/ 23 h 24"/>
                    <a:gd name="T56" fmla="*/ 12 w 17"/>
                    <a:gd name="T57" fmla="*/ 22 h 24"/>
                    <a:gd name="T58" fmla="*/ 13 w 17"/>
                    <a:gd name="T59" fmla="*/ 21 h 24"/>
                    <a:gd name="T60" fmla="*/ 14 w 17"/>
                    <a:gd name="T61" fmla="*/ 20 h 24"/>
                    <a:gd name="T62" fmla="*/ 15 w 17"/>
                    <a:gd name="T63" fmla="*/ 18 h 24"/>
                    <a:gd name="T64" fmla="*/ 16 w 17"/>
                    <a:gd name="T65" fmla="*/ 17 h 24"/>
                    <a:gd name="T66" fmla="*/ 16 w 17"/>
                    <a:gd name="T67" fmla="*/ 15 h 24"/>
                    <a:gd name="T68" fmla="*/ 16 w 17"/>
                    <a:gd name="T69" fmla="*/ 13 h 24"/>
                    <a:gd name="T70" fmla="*/ 16 w 17"/>
                    <a:gd name="T71" fmla="*/ 11 h 24"/>
                    <a:gd name="T72" fmla="*/ 15 w 17"/>
                    <a:gd name="T73" fmla="*/ 9 h 2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"/>
                    <a:gd name="T112" fmla="*/ 0 h 24"/>
                    <a:gd name="T113" fmla="*/ 17 w 17"/>
                    <a:gd name="T114" fmla="*/ 24 h 2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8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0" name="Freeform 179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>
                    <a:gd name="T0" fmla="*/ 15 w 17"/>
                    <a:gd name="T1" fmla="*/ 9 h 24"/>
                    <a:gd name="T2" fmla="*/ 15 w 17"/>
                    <a:gd name="T3" fmla="*/ 7 h 24"/>
                    <a:gd name="T4" fmla="*/ 14 w 17"/>
                    <a:gd name="T5" fmla="*/ 5 h 24"/>
                    <a:gd name="T6" fmla="*/ 13 w 17"/>
                    <a:gd name="T7" fmla="*/ 4 h 24"/>
                    <a:gd name="T8" fmla="*/ 12 w 17"/>
                    <a:gd name="T9" fmla="*/ 3 h 24"/>
                    <a:gd name="T10" fmla="*/ 10 w 17"/>
                    <a:gd name="T11" fmla="*/ 1 h 24"/>
                    <a:gd name="T12" fmla="*/ 9 w 17"/>
                    <a:gd name="T13" fmla="*/ 1 h 24"/>
                    <a:gd name="T14" fmla="*/ 8 w 17"/>
                    <a:gd name="T15" fmla="*/ 0 h 24"/>
                    <a:gd name="T16" fmla="*/ 7 w 17"/>
                    <a:gd name="T17" fmla="*/ 0 h 24"/>
                    <a:gd name="T18" fmla="*/ 5 w 17"/>
                    <a:gd name="T19" fmla="*/ 0 h 24"/>
                    <a:gd name="T20" fmla="*/ 4 w 17"/>
                    <a:gd name="T21" fmla="*/ 1 h 24"/>
                    <a:gd name="T22" fmla="*/ 3 w 17"/>
                    <a:gd name="T23" fmla="*/ 2 h 24"/>
                    <a:gd name="T24" fmla="*/ 2 w 17"/>
                    <a:gd name="T25" fmla="*/ 3 h 24"/>
                    <a:gd name="T26" fmla="*/ 1 w 17"/>
                    <a:gd name="T27" fmla="*/ 4 h 24"/>
                    <a:gd name="T28" fmla="*/ 0 w 17"/>
                    <a:gd name="T29" fmla="*/ 6 h 24"/>
                    <a:gd name="T30" fmla="*/ 0 w 17"/>
                    <a:gd name="T31" fmla="*/ 8 h 24"/>
                    <a:gd name="T32" fmla="*/ 0 w 17"/>
                    <a:gd name="T33" fmla="*/ 10 h 24"/>
                    <a:gd name="T34" fmla="*/ 0 w 17"/>
                    <a:gd name="T35" fmla="*/ 12 h 24"/>
                    <a:gd name="T36" fmla="*/ 1 w 17"/>
                    <a:gd name="T37" fmla="*/ 14 h 24"/>
                    <a:gd name="T38" fmla="*/ 1 w 17"/>
                    <a:gd name="T39" fmla="*/ 16 h 24"/>
                    <a:gd name="T40" fmla="*/ 2 w 17"/>
                    <a:gd name="T41" fmla="*/ 18 h 24"/>
                    <a:gd name="T42" fmla="*/ 3 w 17"/>
                    <a:gd name="T43" fmla="*/ 19 h 24"/>
                    <a:gd name="T44" fmla="*/ 4 w 17"/>
                    <a:gd name="T45" fmla="*/ 20 h 24"/>
                    <a:gd name="T46" fmla="*/ 6 w 17"/>
                    <a:gd name="T47" fmla="*/ 22 h 24"/>
                    <a:gd name="T48" fmla="*/ 7 w 17"/>
                    <a:gd name="T49" fmla="*/ 22 h 24"/>
                    <a:gd name="T50" fmla="*/ 8 w 17"/>
                    <a:gd name="T51" fmla="*/ 23 h 24"/>
                    <a:gd name="T52" fmla="*/ 9 w 17"/>
                    <a:gd name="T53" fmla="*/ 23 h 24"/>
                    <a:gd name="T54" fmla="*/ 11 w 17"/>
                    <a:gd name="T55" fmla="*/ 23 h 24"/>
                    <a:gd name="T56" fmla="*/ 12 w 17"/>
                    <a:gd name="T57" fmla="*/ 22 h 24"/>
                    <a:gd name="T58" fmla="*/ 13 w 17"/>
                    <a:gd name="T59" fmla="*/ 21 h 24"/>
                    <a:gd name="T60" fmla="*/ 14 w 17"/>
                    <a:gd name="T61" fmla="*/ 20 h 24"/>
                    <a:gd name="T62" fmla="*/ 15 w 17"/>
                    <a:gd name="T63" fmla="*/ 19 h 24"/>
                    <a:gd name="T64" fmla="*/ 16 w 17"/>
                    <a:gd name="T65" fmla="*/ 17 h 24"/>
                    <a:gd name="T66" fmla="*/ 16 w 17"/>
                    <a:gd name="T67" fmla="*/ 15 h 24"/>
                    <a:gd name="T68" fmla="*/ 16 w 17"/>
                    <a:gd name="T69" fmla="*/ 13 h 24"/>
                    <a:gd name="T70" fmla="*/ 16 w 17"/>
                    <a:gd name="T71" fmla="*/ 11 h 24"/>
                    <a:gd name="T72" fmla="*/ 15 w 17"/>
                    <a:gd name="T73" fmla="*/ 9 h 2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"/>
                    <a:gd name="T112" fmla="*/ 0 h 24"/>
                    <a:gd name="T113" fmla="*/ 17 w 17"/>
                    <a:gd name="T114" fmla="*/ 24 h 2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5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9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986" name="Group 180"/>
              <p:cNvGrpSpPr>
                <a:grpSpLocks/>
              </p:cNvGrpSpPr>
              <p:nvPr/>
            </p:nvGrpSpPr>
            <p:grpSpPr bwMode="auto">
              <a:xfrm>
                <a:off x="3837" y="1417"/>
                <a:ext cx="19" cy="22"/>
                <a:chOff x="3837" y="1417"/>
                <a:chExt cx="19" cy="22"/>
              </a:xfrm>
            </p:grpSpPr>
            <p:sp>
              <p:nvSpPr>
                <p:cNvPr id="3987" name="Freeform 181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>
                    <a:gd name="T0" fmla="*/ 17 w 19"/>
                    <a:gd name="T1" fmla="*/ 8 h 22"/>
                    <a:gd name="T2" fmla="*/ 17 w 19"/>
                    <a:gd name="T3" fmla="*/ 7 h 22"/>
                    <a:gd name="T4" fmla="*/ 16 w 19"/>
                    <a:gd name="T5" fmla="*/ 5 h 22"/>
                    <a:gd name="T6" fmla="*/ 15 w 19"/>
                    <a:gd name="T7" fmla="*/ 4 h 22"/>
                    <a:gd name="T8" fmla="*/ 13 w 19"/>
                    <a:gd name="T9" fmla="*/ 2 h 22"/>
                    <a:gd name="T10" fmla="*/ 12 w 19"/>
                    <a:gd name="T11" fmla="*/ 1 h 22"/>
                    <a:gd name="T12" fmla="*/ 10 w 19"/>
                    <a:gd name="T13" fmla="*/ 1 h 22"/>
                    <a:gd name="T14" fmla="*/ 9 w 19"/>
                    <a:gd name="T15" fmla="*/ 0 h 22"/>
                    <a:gd name="T16" fmla="*/ 7 w 19"/>
                    <a:gd name="T17" fmla="*/ 0 h 22"/>
                    <a:gd name="T18" fmla="*/ 6 w 19"/>
                    <a:gd name="T19" fmla="*/ 0 h 22"/>
                    <a:gd name="T20" fmla="*/ 4 w 19"/>
                    <a:gd name="T21" fmla="*/ 1 h 22"/>
                    <a:gd name="T22" fmla="*/ 3 w 19"/>
                    <a:gd name="T23" fmla="*/ 2 h 22"/>
                    <a:gd name="T24" fmla="*/ 2 w 19"/>
                    <a:gd name="T25" fmla="*/ 3 h 22"/>
                    <a:gd name="T26" fmla="*/ 1 w 19"/>
                    <a:gd name="T27" fmla="*/ 4 h 22"/>
                    <a:gd name="T28" fmla="*/ 0 w 19"/>
                    <a:gd name="T29" fmla="*/ 6 h 22"/>
                    <a:gd name="T30" fmla="*/ 0 w 19"/>
                    <a:gd name="T31" fmla="*/ 7 h 22"/>
                    <a:gd name="T32" fmla="*/ 0 w 19"/>
                    <a:gd name="T33" fmla="*/ 9 h 22"/>
                    <a:gd name="T34" fmla="*/ 0 w 19"/>
                    <a:gd name="T35" fmla="*/ 11 h 22"/>
                    <a:gd name="T36" fmla="*/ 1 w 19"/>
                    <a:gd name="T37" fmla="*/ 13 h 22"/>
                    <a:gd name="T38" fmla="*/ 1 w 19"/>
                    <a:gd name="T39" fmla="*/ 14 h 22"/>
                    <a:gd name="T40" fmla="*/ 2 w 19"/>
                    <a:gd name="T41" fmla="*/ 16 h 22"/>
                    <a:gd name="T42" fmla="*/ 3 w 19"/>
                    <a:gd name="T43" fmla="*/ 17 h 22"/>
                    <a:gd name="T44" fmla="*/ 5 w 19"/>
                    <a:gd name="T45" fmla="*/ 19 h 22"/>
                    <a:gd name="T46" fmla="*/ 6 w 19"/>
                    <a:gd name="T47" fmla="*/ 20 h 22"/>
                    <a:gd name="T48" fmla="*/ 8 w 19"/>
                    <a:gd name="T49" fmla="*/ 20 h 22"/>
                    <a:gd name="T50" fmla="*/ 9 w 19"/>
                    <a:gd name="T51" fmla="*/ 21 h 22"/>
                    <a:gd name="T52" fmla="*/ 11 w 19"/>
                    <a:gd name="T53" fmla="*/ 21 h 22"/>
                    <a:gd name="T54" fmla="*/ 12 w 19"/>
                    <a:gd name="T55" fmla="*/ 21 h 22"/>
                    <a:gd name="T56" fmla="*/ 14 w 19"/>
                    <a:gd name="T57" fmla="*/ 20 h 22"/>
                    <a:gd name="T58" fmla="*/ 15 w 19"/>
                    <a:gd name="T59" fmla="*/ 19 h 22"/>
                    <a:gd name="T60" fmla="*/ 16 w 19"/>
                    <a:gd name="T61" fmla="*/ 18 h 22"/>
                    <a:gd name="T62" fmla="*/ 17 w 19"/>
                    <a:gd name="T63" fmla="*/ 17 h 22"/>
                    <a:gd name="T64" fmla="*/ 18 w 19"/>
                    <a:gd name="T65" fmla="*/ 15 h 22"/>
                    <a:gd name="T66" fmla="*/ 18 w 19"/>
                    <a:gd name="T67" fmla="*/ 14 h 22"/>
                    <a:gd name="T68" fmla="*/ 18 w 19"/>
                    <a:gd name="T69" fmla="*/ 12 h 22"/>
                    <a:gd name="T70" fmla="*/ 18 w 19"/>
                    <a:gd name="T71" fmla="*/ 10 h 22"/>
                    <a:gd name="T72" fmla="*/ 17 w 19"/>
                    <a:gd name="T73" fmla="*/ 8 h 2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22"/>
                    <a:gd name="T113" fmla="*/ 19 w 19"/>
                    <a:gd name="T114" fmla="*/ 22 h 2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8" name="Freeform 182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>
                    <a:gd name="T0" fmla="*/ 17 w 19"/>
                    <a:gd name="T1" fmla="*/ 8 h 22"/>
                    <a:gd name="T2" fmla="*/ 17 w 19"/>
                    <a:gd name="T3" fmla="*/ 7 h 22"/>
                    <a:gd name="T4" fmla="*/ 16 w 19"/>
                    <a:gd name="T5" fmla="*/ 5 h 22"/>
                    <a:gd name="T6" fmla="*/ 15 w 19"/>
                    <a:gd name="T7" fmla="*/ 4 h 22"/>
                    <a:gd name="T8" fmla="*/ 13 w 19"/>
                    <a:gd name="T9" fmla="*/ 2 h 22"/>
                    <a:gd name="T10" fmla="*/ 12 w 19"/>
                    <a:gd name="T11" fmla="*/ 1 h 22"/>
                    <a:gd name="T12" fmla="*/ 10 w 19"/>
                    <a:gd name="T13" fmla="*/ 1 h 22"/>
                    <a:gd name="T14" fmla="*/ 9 w 19"/>
                    <a:gd name="T15" fmla="*/ 0 h 22"/>
                    <a:gd name="T16" fmla="*/ 7 w 19"/>
                    <a:gd name="T17" fmla="*/ 0 h 22"/>
                    <a:gd name="T18" fmla="*/ 6 w 19"/>
                    <a:gd name="T19" fmla="*/ 0 h 22"/>
                    <a:gd name="T20" fmla="*/ 4 w 19"/>
                    <a:gd name="T21" fmla="*/ 1 h 22"/>
                    <a:gd name="T22" fmla="*/ 3 w 19"/>
                    <a:gd name="T23" fmla="*/ 2 h 22"/>
                    <a:gd name="T24" fmla="*/ 2 w 19"/>
                    <a:gd name="T25" fmla="*/ 3 h 22"/>
                    <a:gd name="T26" fmla="*/ 1 w 19"/>
                    <a:gd name="T27" fmla="*/ 4 h 22"/>
                    <a:gd name="T28" fmla="*/ 0 w 19"/>
                    <a:gd name="T29" fmla="*/ 6 h 22"/>
                    <a:gd name="T30" fmla="*/ 0 w 19"/>
                    <a:gd name="T31" fmla="*/ 7 h 22"/>
                    <a:gd name="T32" fmla="*/ 0 w 19"/>
                    <a:gd name="T33" fmla="*/ 9 h 22"/>
                    <a:gd name="T34" fmla="*/ 0 w 19"/>
                    <a:gd name="T35" fmla="*/ 11 h 22"/>
                    <a:gd name="T36" fmla="*/ 1 w 19"/>
                    <a:gd name="T37" fmla="*/ 13 h 22"/>
                    <a:gd name="T38" fmla="*/ 1 w 19"/>
                    <a:gd name="T39" fmla="*/ 14 h 22"/>
                    <a:gd name="T40" fmla="*/ 2 w 19"/>
                    <a:gd name="T41" fmla="*/ 16 h 22"/>
                    <a:gd name="T42" fmla="*/ 3 w 19"/>
                    <a:gd name="T43" fmla="*/ 17 h 22"/>
                    <a:gd name="T44" fmla="*/ 5 w 19"/>
                    <a:gd name="T45" fmla="*/ 19 h 22"/>
                    <a:gd name="T46" fmla="*/ 6 w 19"/>
                    <a:gd name="T47" fmla="*/ 20 h 22"/>
                    <a:gd name="T48" fmla="*/ 8 w 19"/>
                    <a:gd name="T49" fmla="*/ 20 h 22"/>
                    <a:gd name="T50" fmla="*/ 9 w 19"/>
                    <a:gd name="T51" fmla="*/ 21 h 22"/>
                    <a:gd name="T52" fmla="*/ 11 w 19"/>
                    <a:gd name="T53" fmla="*/ 21 h 22"/>
                    <a:gd name="T54" fmla="*/ 12 w 19"/>
                    <a:gd name="T55" fmla="*/ 21 h 22"/>
                    <a:gd name="T56" fmla="*/ 14 w 19"/>
                    <a:gd name="T57" fmla="*/ 20 h 22"/>
                    <a:gd name="T58" fmla="*/ 15 w 19"/>
                    <a:gd name="T59" fmla="*/ 19 h 22"/>
                    <a:gd name="T60" fmla="*/ 16 w 19"/>
                    <a:gd name="T61" fmla="*/ 18 h 22"/>
                    <a:gd name="T62" fmla="*/ 17 w 19"/>
                    <a:gd name="T63" fmla="*/ 17 h 22"/>
                    <a:gd name="T64" fmla="*/ 18 w 19"/>
                    <a:gd name="T65" fmla="*/ 15 h 22"/>
                    <a:gd name="T66" fmla="*/ 18 w 19"/>
                    <a:gd name="T67" fmla="*/ 14 h 22"/>
                    <a:gd name="T68" fmla="*/ 18 w 19"/>
                    <a:gd name="T69" fmla="*/ 12 h 22"/>
                    <a:gd name="T70" fmla="*/ 18 w 19"/>
                    <a:gd name="T71" fmla="*/ 10 h 22"/>
                    <a:gd name="T72" fmla="*/ 17 w 19"/>
                    <a:gd name="T73" fmla="*/ 8 h 2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22"/>
                    <a:gd name="T113" fmla="*/ 19 w 19"/>
                    <a:gd name="T114" fmla="*/ 22 h 2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952" name="Group 183"/>
            <p:cNvGrpSpPr>
              <a:grpSpLocks/>
            </p:cNvGrpSpPr>
            <p:nvPr/>
          </p:nvGrpSpPr>
          <p:grpSpPr bwMode="auto">
            <a:xfrm>
              <a:off x="3807" y="1360"/>
              <a:ext cx="89" cy="70"/>
              <a:chOff x="3807" y="1360"/>
              <a:chExt cx="89" cy="70"/>
            </a:xfrm>
          </p:grpSpPr>
          <p:sp>
            <p:nvSpPr>
              <p:cNvPr id="3981" name="Freeform 184"/>
              <p:cNvSpPr>
                <a:spLocks/>
              </p:cNvSpPr>
              <p:nvPr/>
            </p:nvSpPr>
            <p:spPr bwMode="auto">
              <a:xfrm>
                <a:off x="3820" y="1360"/>
                <a:ext cx="76" cy="69"/>
              </a:xfrm>
              <a:custGeom>
                <a:avLst/>
                <a:gdLst>
                  <a:gd name="T0" fmla="*/ 65 w 76"/>
                  <a:gd name="T1" fmla="*/ 0 h 69"/>
                  <a:gd name="T2" fmla="*/ 69 w 76"/>
                  <a:gd name="T3" fmla="*/ 6 h 69"/>
                  <a:gd name="T4" fmla="*/ 73 w 76"/>
                  <a:gd name="T5" fmla="*/ 13 h 69"/>
                  <a:gd name="T6" fmla="*/ 75 w 76"/>
                  <a:gd name="T7" fmla="*/ 21 h 69"/>
                  <a:gd name="T8" fmla="*/ 75 w 76"/>
                  <a:gd name="T9" fmla="*/ 28 h 69"/>
                  <a:gd name="T10" fmla="*/ 20 w 76"/>
                  <a:gd name="T11" fmla="*/ 68 h 69"/>
                  <a:gd name="T12" fmla="*/ 11 w 76"/>
                  <a:gd name="T13" fmla="*/ 59 h 69"/>
                  <a:gd name="T14" fmla="*/ 2 w 76"/>
                  <a:gd name="T15" fmla="*/ 39 h 69"/>
                  <a:gd name="T16" fmla="*/ 1 w 76"/>
                  <a:gd name="T17" fmla="*/ 25 h 69"/>
                  <a:gd name="T18" fmla="*/ 0 w 76"/>
                  <a:gd name="T19" fmla="*/ 10 h 69"/>
                  <a:gd name="T20" fmla="*/ 65 w 76"/>
                  <a:gd name="T21" fmla="*/ 0 h 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"/>
                  <a:gd name="T34" fmla="*/ 0 h 69"/>
                  <a:gd name="T35" fmla="*/ 76 w 76"/>
                  <a:gd name="T36" fmla="*/ 69 h 6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" h="69">
                    <a:moveTo>
                      <a:pt x="65" y="0"/>
                    </a:moveTo>
                    <a:lnTo>
                      <a:pt x="69" y="6"/>
                    </a:lnTo>
                    <a:lnTo>
                      <a:pt x="73" y="13"/>
                    </a:lnTo>
                    <a:lnTo>
                      <a:pt x="75" y="21"/>
                    </a:lnTo>
                    <a:lnTo>
                      <a:pt x="75" y="28"/>
                    </a:lnTo>
                    <a:lnTo>
                      <a:pt x="20" y="68"/>
                    </a:lnTo>
                    <a:lnTo>
                      <a:pt x="11" y="59"/>
                    </a:lnTo>
                    <a:lnTo>
                      <a:pt x="2" y="39"/>
                    </a:lnTo>
                    <a:lnTo>
                      <a:pt x="1" y="25"/>
                    </a:lnTo>
                    <a:lnTo>
                      <a:pt x="0" y="10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82" name="Group 185"/>
              <p:cNvGrpSpPr>
                <a:grpSpLocks/>
              </p:cNvGrpSpPr>
              <p:nvPr/>
            </p:nvGrpSpPr>
            <p:grpSpPr bwMode="auto">
              <a:xfrm>
                <a:off x="3807" y="1368"/>
                <a:ext cx="47" cy="62"/>
                <a:chOff x="3807" y="1368"/>
                <a:chExt cx="47" cy="62"/>
              </a:xfrm>
            </p:grpSpPr>
            <p:sp>
              <p:nvSpPr>
                <p:cNvPr id="3983" name="Freeform 186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>
                    <a:gd name="T0" fmla="*/ 44 w 47"/>
                    <a:gd name="T1" fmla="*/ 24 h 62"/>
                    <a:gd name="T2" fmla="*/ 43 w 47"/>
                    <a:gd name="T3" fmla="*/ 19 h 62"/>
                    <a:gd name="T4" fmla="*/ 40 w 47"/>
                    <a:gd name="T5" fmla="*/ 15 h 62"/>
                    <a:gd name="T6" fmla="*/ 37 w 47"/>
                    <a:gd name="T7" fmla="*/ 10 h 62"/>
                    <a:gd name="T8" fmla="*/ 34 w 47"/>
                    <a:gd name="T9" fmla="*/ 7 h 62"/>
                    <a:gd name="T10" fmla="*/ 30 w 47"/>
                    <a:gd name="T11" fmla="*/ 4 h 62"/>
                    <a:gd name="T12" fmla="*/ 26 w 47"/>
                    <a:gd name="T13" fmla="*/ 2 h 62"/>
                    <a:gd name="T14" fmla="*/ 23 w 47"/>
                    <a:gd name="T15" fmla="*/ 0 h 62"/>
                    <a:gd name="T16" fmla="*/ 18 w 47"/>
                    <a:gd name="T17" fmla="*/ 0 h 62"/>
                    <a:gd name="T18" fmla="*/ 15 w 47"/>
                    <a:gd name="T19" fmla="*/ 1 h 62"/>
                    <a:gd name="T20" fmla="*/ 11 w 47"/>
                    <a:gd name="T21" fmla="*/ 2 h 62"/>
                    <a:gd name="T22" fmla="*/ 8 w 47"/>
                    <a:gd name="T23" fmla="*/ 5 h 62"/>
                    <a:gd name="T24" fmla="*/ 5 w 47"/>
                    <a:gd name="T25" fmla="*/ 8 h 62"/>
                    <a:gd name="T26" fmla="*/ 3 w 47"/>
                    <a:gd name="T27" fmla="*/ 12 h 62"/>
                    <a:gd name="T28" fmla="*/ 1 w 47"/>
                    <a:gd name="T29" fmla="*/ 16 h 62"/>
                    <a:gd name="T30" fmla="*/ 0 w 47"/>
                    <a:gd name="T31" fmla="*/ 21 h 62"/>
                    <a:gd name="T32" fmla="*/ 0 w 47"/>
                    <a:gd name="T33" fmla="*/ 26 h 62"/>
                    <a:gd name="T34" fmla="*/ 1 w 47"/>
                    <a:gd name="T35" fmla="*/ 31 h 62"/>
                    <a:gd name="T36" fmla="*/ 2 w 47"/>
                    <a:gd name="T37" fmla="*/ 37 h 62"/>
                    <a:gd name="T38" fmla="*/ 3 w 47"/>
                    <a:gd name="T39" fmla="*/ 42 h 62"/>
                    <a:gd name="T40" fmla="*/ 6 w 47"/>
                    <a:gd name="T41" fmla="*/ 46 h 62"/>
                    <a:gd name="T42" fmla="*/ 9 w 47"/>
                    <a:gd name="T43" fmla="*/ 51 h 62"/>
                    <a:gd name="T44" fmla="*/ 12 w 47"/>
                    <a:gd name="T45" fmla="*/ 54 h 62"/>
                    <a:gd name="T46" fmla="*/ 16 w 47"/>
                    <a:gd name="T47" fmla="*/ 57 h 62"/>
                    <a:gd name="T48" fmla="*/ 20 w 47"/>
                    <a:gd name="T49" fmla="*/ 59 h 62"/>
                    <a:gd name="T50" fmla="*/ 23 w 47"/>
                    <a:gd name="T51" fmla="*/ 61 h 62"/>
                    <a:gd name="T52" fmla="*/ 28 w 47"/>
                    <a:gd name="T53" fmla="*/ 61 h 62"/>
                    <a:gd name="T54" fmla="*/ 31 w 47"/>
                    <a:gd name="T55" fmla="*/ 60 h 62"/>
                    <a:gd name="T56" fmla="*/ 35 w 47"/>
                    <a:gd name="T57" fmla="*/ 59 h 62"/>
                    <a:gd name="T58" fmla="*/ 38 w 47"/>
                    <a:gd name="T59" fmla="*/ 56 h 62"/>
                    <a:gd name="T60" fmla="*/ 41 w 47"/>
                    <a:gd name="T61" fmla="*/ 53 h 62"/>
                    <a:gd name="T62" fmla="*/ 43 w 47"/>
                    <a:gd name="T63" fmla="*/ 49 h 62"/>
                    <a:gd name="T64" fmla="*/ 45 w 47"/>
                    <a:gd name="T65" fmla="*/ 45 h 62"/>
                    <a:gd name="T66" fmla="*/ 46 w 47"/>
                    <a:gd name="T67" fmla="*/ 40 h 62"/>
                    <a:gd name="T68" fmla="*/ 46 w 47"/>
                    <a:gd name="T69" fmla="*/ 35 h 62"/>
                    <a:gd name="T70" fmla="*/ 45 w 47"/>
                    <a:gd name="T71" fmla="*/ 30 h 62"/>
                    <a:gd name="T72" fmla="*/ 44 w 47"/>
                    <a:gd name="T73" fmla="*/ 24 h 6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7"/>
                    <a:gd name="T112" fmla="*/ 0 h 62"/>
                    <a:gd name="T113" fmla="*/ 47 w 47"/>
                    <a:gd name="T114" fmla="*/ 62 h 6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8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30"/>
                      </a:lnTo>
                      <a:lnTo>
                        <a:pt x="44" y="24"/>
                      </a:lnTo>
                    </a:path>
                  </a:pathLst>
                </a:custGeom>
                <a:gradFill rotWithShape="0">
                  <a:gsLst>
                    <a:gs pos="0">
                      <a:srgbClr val="919191"/>
                    </a:gs>
                    <a:gs pos="100000">
                      <a:srgbClr val="000000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4" name="Freeform 187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>
                    <a:gd name="T0" fmla="*/ 44 w 47"/>
                    <a:gd name="T1" fmla="*/ 24 h 62"/>
                    <a:gd name="T2" fmla="*/ 43 w 47"/>
                    <a:gd name="T3" fmla="*/ 19 h 62"/>
                    <a:gd name="T4" fmla="*/ 40 w 47"/>
                    <a:gd name="T5" fmla="*/ 15 h 62"/>
                    <a:gd name="T6" fmla="*/ 37 w 47"/>
                    <a:gd name="T7" fmla="*/ 10 h 62"/>
                    <a:gd name="T8" fmla="*/ 34 w 47"/>
                    <a:gd name="T9" fmla="*/ 7 h 62"/>
                    <a:gd name="T10" fmla="*/ 30 w 47"/>
                    <a:gd name="T11" fmla="*/ 4 h 62"/>
                    <a:gd name="T12" fmla="*/ 26 w 47"/>
                    <a:gd name="T13" fmla="*/ 2 h 62"/>
                    <a:gd name="T14" fmla="*/ 23 w 47"/>
                    <a:gd name="T15" fmla="*/ 0 h 62"/>
                    <a:gd name="T16" fmla="*/ 19 w 47"/>
                    <a:gd name="T17" fmla="*/ 0 h 62"/>
                    <a:gd name="T18" fmla="*/ 15 w 47"/>
                    <a:gd name="T19" fmla="*/ 1 h 62"/>
                    <a:gd name="T20" fmla="*/ 11 w 47"/>
                    <a:gd name="T21" fmla="*/ 2 h 62"/>
                    <a:gd name="T22" fmla="*/ 8 w 47"/>
                    <a:gd name="T23" fmla="*/ 5 h 62"/>
                    <a:gd name="T24" fmla="*/ 5 w 47"/>
                    <a:gd name="T25" fmla="*/ 8 h 62"/>
                    <a:gd name="T26" fmla="*/ 3 w 47"/>
                    <a:gd name="T27" fmla="*/ 12 h 62"/>
                    <a:gd name="T28" fmla="*/ 1 w 47"/>
                    <a:gd name="T29" fmla="*/ 16 h 62"/>
                    <a:gd name="T30" fmla="*/ 0 w 47"/>
                    <a:gd name="T31" fmla="*/ 21 h 62"/>
                    <a:gd name="T32" fmla="*/ 0 w 47"/>
                    <a:gd name="T33" fmla="*/ 26 h 62"/>
                    <a:gd name="T34" fmla="*/ 1 w 47"/>
                    <a:gd name="T35" fmla="*/ 32 h 62"/>
                    <a:gd name="T36" fmla="*/ 2 w 47"/>
                    <a:gd name="T37" fmla="*/ 37 h 62"/>
                    <a:gd name="T38" fmla="*/ 3 w 47"/>
                    <a:gd name="T39" fmla="*/ 42 h 62"/>
                    <a:gd name="T40" fmla="*/ 6 w 47"/>
                    <a:gd name="T41" fmla="*/ 46 h 62"/>
                    <a:gd name="T42" fmla="*/ 9 w 47"/>
                    <a:gd name="T43" fmla="*/ 51 h 62"/>
                    <a:gd name="T44" fmla="*/ 12 w 47"/>
                    <a:gd name="T45" fmla="*/ 54 h 62"/>
                    <a:gd name="T46" fmla="*/ 16 w 47"/>
                    <a:gd name="T47" fmla="*/ 57 h 62"/>
                    <a:gd name="T48" fmla="*/ 20 w 47"/>
                    <a:gd name="T49" fmla="*/ 59 h 62"/>
                    <a:gd name="T50" fmla="*/ 23 w 47"/>
                    <a:gd name="T51" fmla="*/ 61 h 62"/>
                    <a:gd name="T52" fmla="*/ 27 w 47"/>
                    <a:gd name="T53" fmla="*/ 61 h 62"/>
                    <a:gd name="T54" fmla="*/ 31 w 47"/>
                    <a:gd name="T55" fmla="*/ 60 h 62"/>
                    <a:gd name="T56" fmla="*/ 35 w 47"/>
                    <a:gd name="T57" fmla="*/ 59 h 62"/>
                    <a:gd name="T58" fmla="*/ 38 w 47"/>
                    <a:gd name="T59" fmla="*/ 56 h 62"/>
                    <a:gd name="T60" fmla="*/ 41 w 47"/>
                    <a:gd name="T61" fmla="*/ 53 h 62"/>
                    <a:gd name="T62" fmla="*/ 43 w 47"/>
                    <a:gd name="T63" fmla="*/ 49 h 62"/>
                    <a:gd name="T64" fmla="*/ 45 w 47"/>
                    <a:gd name="T65" fmla="*/ 45 h 62"/>
                    <a:gd name="T66" fmla="*/ 46 w 47"/>
                    <a:gd name="T67" fmla="*/ 40 h 62"/>
                    <a:gd name="T68" fmla="*/ 46 w 47"/>
                    <a:gd name="T69" fmla="*/ 35 h 62"/>
                    <a:gd name="T70" fmla="*/ 45 w 47"/>
                    <a:gd name="T71" fmla="*/ 29 h 62"/>
                    <a:gd name="T72" fmla="*/ 44 w 47"/>
                    <a:gd name="T73" fmla="*/ 24 h 6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7"/>
                    <a:gd name="T112" fmla="*/ 0 h 62"/>
                    <a:gd name="T113" fmla="*/ 47 w 47"/>
                    <a:gd name="T114" fmla="*/ 62 h 6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2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7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29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953" name="Line 188"/>
            <p:cNvSpPr>
              <a:spLocks noChangeShapeType="1"/>
            </p:cNvSpPr>
            <p:nvPr/>
          </p:nvSpPr>
          <p:spPr bwMode="auto">
            <a:xfrm flipV="1">
              <a:off x="3921" y="13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4" name="Line 189"/>
            <p:cNvSpPr>
              <a:spLocks noChangeShapeType="1"/>
            </p:cNvSpPr>
            <p:nvPr/>
          </p:nvSpPr>
          <p:spPr bwMode="auto">
            <a:xfrm flipV="1">
              <a:off x="3854" y="11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55" name="Group 190"/>
            <p:cNvGrpSpPr>
              <a:grpSpLocks/>
            </p:cNvGrpSpPr>
            <p:nvPr/>
          </p:nvGrpSpPr>
          <p:grpSpPr bwMode="auto">
            <a:xfrm>
              <a:off x="3913" y="965"/>
              <a:ext cx="310" cy="484"/>
              <a:chOff x="3913" y="965"/>
              <a:chExt cx="310" cy="484"/>
            </a:xfrm>
          </p:grpSpPr>
          <p:sp>
            <p:nvSpPr>
              <p:cNvPr id="3956" name="Freeform 191"/>
              <p:cNvSpPr>
                <a:spLocks/>
              </p:cNvSpPr>
              <p:nvPr/>
            </p:nvSpPr>
            <p:spPr bwMode="auto">
              <a:xfrm>
                <a:off x="3913" y="965"/>
                <a:ext cx="310" cy="484"/>
              </a:xfrm>
              <a:custGeom>
                <a:avLst/>
                <a:gdLst>
                  <a:gd name="T0" fmla="*/ 0 w 310"/>
                  <a:gd name="T1" fmla="*/ 60 h 484"/>
                  <a:gd name="T2" fmla="*/ 144 w 310"/>
                  <a:gd name="T3" fmla="*/ 483 h 484"/>
                  <a:gd name="T4" fmla="*/ 309 w 310"/>
                  <a:gd name="T5" fmla="*/ 435 h 484"/>
                  <a:gd name="T6" fmla="*/ 159 w 310"/>
                  <a:gd name="T7" fmla="*/ 0 h 484"/>
                  <a:gd name="T8" fmla="*/ 0 w 310"/>
                  <a:gd name="T9" fmla="*/ 60 h 4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0"/>
                  <a:gd name="T16" fmla="*/ 0 h 484"/>
                  <a:gd name="T17" fmla="*/ 310 w 310"/>
                  <a:gd name="T18" fmla="*/ 484 h 4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0" h="484">
                    <a:moveTo>
                      <a:pt x="0" y="60"/>
                    </a:moveTo>
                    <a:lnTo>
                      <a:pt x="144" y="483"/>
                    </a:lnTo>
                    <a:lnTo>
                      <a:pt x="309" y="435"/>
                    </a:lnTo>
                    <a:lnTo>
                      <a:pt x="159" y="0"/>
                    </a:lnTo>
                    <a:lnTo>
                      <a:pt x="0" y="6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7" name="Freeform 192"/>
              <p:cNvSpPr>
                <a:spLocks/>
              </p:cNvSpPr>
              <p:nvPr/>
            </p:nvSpPr>
            <p:spPr bwMode="auto">
              <a:xfrm>
                <a:off x="3972" y="1142"/>
                <a:ext cx="166" cy="83"/>
              </a:xfrm>
              <a:custGeom>
                <a:avLst/>
                <a:gdLst>
                  <a:gd name="T0" fmla="*/ 0 w 166"/>
                  <a:gd name="T1" fmla="*/ 58 h 83"/>
                  <a:gd name="T2" fmla="*/ 158 w 166"/>
                  <a:gd name="T3" fmla="*/ 0 h 83"/>
                  <a:gd name="T4" fmla="*/ 165 w 166"/>
                  <a:gd name="T5" fmla="*/ 23 h 83"/>
                  <a:gd name="T6" fmla="*/ 8 w 166"/>
                  <a:gd name="T7" fmla="*/ 82 h 83"/>
                  <a:gd name="T8" fmla="*/ 0 w 166"/>
                  <a:gd name="T9" fmla="*/ 58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83"/>
                  <a:gd name="T17" fmla="*/ 166 w 166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83">
                    <a:moveTo>
                      <a:pt x="0" y="58"/>
                    </a:moveTo>
                    <a:lnTo>
                      <a:pt x="158" y="0"/>
                    </a:lnTo>
                    <a:lnTo>
                      <a:pt x="165" y="23"/>
                    </a:lnTo>
                    <a:lnTo>
                      <a:pt x="8" y="8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58" name="Group 193"/>
              <p:cNvGrpSpPr>
                <a:grpSpLocks/>
              </p:cNvGrpSpPr>
              <p:nvPr/>
            </p:nvGrpSpPr>
            <p:grpSpPr bwMode="auto">
              <a:xfrm>
                <a:off x="3933" y="1168"/>
                <a:ext cx="216" cy="97"/>
                <a:chOff x="3933" y="1168"/>
                <a:chExt cx="216" cy="97"/>
              </a:xfrm>
            </p:grpSpPr>
            <p:sp>
              <p:nvSpPr>
                <p:cNvPr id="3979" name="Freeform 194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4" cy="96"/>
                </a:xfrm>
                <a:custGeom>
                  <a:avLst/>
                  <a:gdLst>
                    <a:gd name="T0" fmla="*/ 0 w 214"/>
                    <a:gd name="T1" fmla="*/ 77 h 96"/>
                    <a:gd name="T2" fmla="*/ 207 w 214"/>
                    <a:gd name="T3" fmla="*/ 0 h 96"/>
                    <a:gd name="T4" fmla="*/ 211 w 214"/>
                    <a:gd name="T5" fmla="*/ 10 h 96"/>
                    <a:gd name="T6" fmla="*/ 213 w 214"/>
                    <a:gd name="T7" fmla="*/ 21 h 96"/>
                    <a:gd name="T8" fmla="*/ 7 w 214"/>
                    <a:gd name="T9" fmla="*/ 95 h 96"/>
                    <a:gd name="T10" fmla="*/ 0 w 214"/>
                    <a:gd name="T11" fmla="*/ 86 h 96"/>
                    <a:gd name="T12" fmla="*/ 0 w 214"/>
                    <a:gd name="T13" fmla="*/ 77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4"/>
                    <a:gd name="T22" fmla="*/ 0 h 96"/>
                    <a:gd name="T23" fmla="*/ 214 w 214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4" h="96">
                      <a:moveTo>
                        <a:pt x="0" y="77"/>
                      </a:moveTo>
                      <a:lnTo>
                        <a:pt x="207" y="0"/>
                      </a:lnTo>
                      <a:lnTo>
                        <a:pt x="211" y="10"/>
                      </a:lnTo>
                      <a:lnTo>
                        <a:pt x="213" y="21"/>
                      </a:lnTo>
                      <a:lnTo>
                        <a:pt x="7" y="95"/>
                      </a:lnTo>
                      <a:lnTo>
                        <a:pt x="0" y="86"/>
                      </a:lnTo>
                      <a:lnTo>
                        <a:pt x="0" y="77"/>
                      </a:lnTo>
                    </a:path>
                  </a:pathLst>
                </a:custGeom>
                <a:gradFill rotWithShape="0">
                  <a:gsLst>
                    <a:gs pos="0">
                      <a:srgbClr val="F6F9FF"/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0" name="Freeform 195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6" cy="97"/>
                </a:xfrm>
                <a:custGeom>
                  <a:avLst/>
                  <a:gdLst>
                    <a:gd name="T0" fmla="*/ 0 w 216"/>
                    <a:gd name="T1" fmla="*/ 78 h 97"/>
                    <a:gd name="T2" fmla="*/ 209 w 216"/>
                    <a:gd name="T3" fmla="*/ 0 h 97"/>
                    <a:gd name="T4" fmla="*/ 213 w 216"/>
                    <a:gd name="T5" fmla="*/ 10 h 97"/>
                    <a:gd name="T6" fmla="*/ 215 w 216"/>
                    <a:gd name="T7" fmla="*/ 21 h 97"/>
                    <a:gd name="T8" fmla="*/ 7 w 216"/>
                    <a:gd name="T9" fmla="*/ 96 h 97"/>
                    <a:gd name="T10" fmla="*/ 0 w 216"/>
                    <a:gd name="T11" fmla="*/ 87 h 97"/>
                    <a:gd name="T12" fmla="*/ 0 w 216"/>
                    <a:gd name="T13" fmla="*/ 78 h 9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6"/>
                    <a:gd name="T22" fmla="*/ 0 h 97"/>
                    <a:gd name="T23" fmla="*/ 216 w 216"/>
                    <a:gd name="T24" fmla="*/ 97 h 9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" h="97">
                      <a:moveTo>
                        <a:pt x="0" y="78"/>
                      </a:moveTo>
                      <a:lnTo>
                        <a:pt x="209" y="0"/>
                      </a:lnTo>
                      <a:lnTo>
                        <a:pt x="213" y="10"/>
                      </a:lnTo>
                      <a:lnTo>
                        <a:pt x="215" y="21"/>
                      </a:lnTo>
                      <a:lnTo>
                        <a:pt x="7" y="96"/>
                      </a:lnTo>
                      <a:lnTo>
                        <a:pt x="0" y="87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59" name="Freeform 196"/>
              <p:cNvSpPr>
                <a:spLocks/>
              </p:cNvSpPr>
              <p:nvPr/>
            </p:nvSpPr>
            <p:spPr bwMode="auto">
              <a:xfrm>
                <a:off x="3989" y="1190"/>
                <a:ext cx="168" cy="84"/>
              </a:xfrm>
              <a:custGeom>
                <a:avLst/>
                <a:gdLst>
                  <a:gd name="T0" fmla="*/ 0 w 168"/>
                  <a:gd name="T1" fmla="*/ 59 h 84"/>
                  <a:gd name="T2" fmla="*/ 159 w 168"/>
                  <a:gd name="T3" fmla="*/ 0 h 84"/>
                  <a:gd name="T4" fmla="*/ 167 w 168"/>
                  <a:gd name="T5" fmla="*/ 26 h 84"/>
                  <a:gd name="T6" fmla="*/ 8 w 168"/>
                  <a:gd name="T7" fmla="*/ 83 h 84"/>
                  <a:gd name="T8" fmla="*/ 0 w 168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84"/>
                  <a:gd name="T17" fmla="*/ 168 w 168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84">
                    <a:moveTo>
                      <a:pt x="0" y="59"/>
                    </a:moveTo>
                    <a:lnTo>
                      <a:pt x="159" y="0"/>
                    </a:lnTo>
                    <a:lnTo>
                      <a:pt x="167" y="26"/>
                    </a:lnTo>
                    <a:lnTo>
                      <a:pt x="8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60" name="Group 197"/>
              <p:cNvGrpSpPr>
                <a:grpSpLocks/>
              </p:cNvGrpSpPr>
              <p:nvPr/>
            </p:nvGrpSpPr>
            <p:grpSpPr bwMode="auto">
              <a:xfrm>
                <a:off x="3946" y="1063"/>
                <a:ext cx="164" cy="72"/>
                <a:chOff x="3946" y="1063"/>
                <a:chExt cx="164" cy="72"/>
              </a:xfrm>
            </p:grpSpPr>
            <p:sp>
              <p:nvSpPr>
                <p:cNvPr id="3974" name="Freeform 198"/>
                <p:cNvSpPr>
                  <a:spLocks/>
                </p:cNvSpPr>
                <p:nvPr/>
              </p:nvSpPr>
              <p:spPr bwMode="auto">
                <a:xfrm>
                  <a:off x="3946" y="1063"/>
                  <a:ext cx="164" cy="72"/>
                </a:xfrm>
                <a:custGeom>
                  <a:avLst/>
                  <a:gdLst>
                    <a:gd name="T0" fmla="*/ 0 w 164"/>
                    <a:gd name="T1" fmla="*/ 59 h 72"/>
                    <a:gd name="T2" fmla="*/ 4 w 164"/>
                    <a:gd name="T3" fmla="*/ 71 h 72"/>
                    <a:gd name="T4" fmla="*/ 163 w 164"/>
                    <a:gd name="T5" fmla="*/ 11 h 72"/>
                    <a:gd name="T6" fmla="*/ 160 w 164"/>
                    <a:gd name="T7" fmla="*/ 0 h 72"/>
                    <a:gd name="T8" fmla="*/ 0 w 164"/>
                    <a:gd name="T9" fmla="*/ 59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72"/>
                    <a:gd name="T17" fmla="*/ 164 w 164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72">
                      <a:moveTo>
                        <a:pt x="0" y="59"/>
                      </a:moveTo>
                      <a:lnTo>
                        <a:pt x="4" y="71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5" name="Line 199"/>
                <p:cNvSpPr>
                  <a:spLocks noChangeShapeType="1"/>
                </p:cNvSpPr>
                <p:nvPr/>
              </p:nvSpPr>
              <p:spPr bwMode="auto">
                <a:xfrm>
                  <a:off x="3956" y="1120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6" name="Line 200"/>
                <p:cNvSpPr>
                  <a:spLocks noChangeShapeType="1"/>
                </p:cNvSpPr>
                <p:nvPr/>
              </p:nvSpPr>
              <p:spPr bwMode="auto">
                <a:xfrm>
                  <a:off x="3996" y="110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7" name="Line 201"/>
                <p:cNvSpPr>
                  <a:spLocks noChangeShapeType="1"/>
                </p:cNvSpPr>
                <p:nvPr/>
              </p:nvSpPr>
              <p:spPr bwMode="auto">
                <a:xfrm>
                  <a:off x="4045" y="108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8" name="Line 202"/>
                <p:cNvSpPr>
                  <a:spLocks noChangeShapeType="1"/>
                </p:cNvSpPr>
                <p:nvPr/>
              </p:nvSpPr>
              <p:spPr bwMode="auto">
                <a:xfrm>
                  <a:off x="4096" y="106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61" name="Group 203"/>
              <p:cNvGrpSpPr>
                <a:grpSpLocks/>
              </p:cNvGrpSpPr>
              <p:nvPr/>
            </p:nvGrpSpPr>
            <p:grpSpPr bwMode="auto">
              <a:xfrm>
                <a:off x="4024" y="1288"/>
                <a:ext cx="164" cy="73"/>
                <a:chOff x="4024" y="1288"/>
                <a:chExt cx="164" cy="73"/>
              </a:xfrm>
            </p:grpSpPr>
            <p:sp>
              <p:nvSpPr>
                <p:cNvPr id="3969" name="Freeform 204"/>
                <p:cNvSpPr>
                  <a:spLocks/>
                </p:cNvSpPr>
                <p:nvPr/>
              </p:nvSpPr>
              <p:spPr bwMode="auto">
                <a:xfrm>
                  <a:off x="4024" y="1288"/>
                  <a:ext cx="164" cy="73"/>
                </a:xfrm>
                <a:custGeom>
                  <a:avLst/>
                  <a:gdLst>
                    <a:gd name="T0" fmla="*/ 0 w 164"/>
                    <a:gd name="T1" fmla="*/ 60 h 73"/>
                    <a:gd name="T2" fmla="*/ 4 w 164"/>
                    <a:gd name="T3" fmla="*/ 72 h 73"/>
                    <a:gd name="T4" fmla="*/ 163 w 164"/>
                    <a:gd name="T5" fmla="*/ 11 h 73"/>
                    <a:gd name="T6" fmla="*/ 160 w 164"/>
                    <a:gd name="T7" fmla="*/ 0 h 73"/>
                    <a:gd name="T8" fmla="*/ 0 w 164"/>
                    <a:gd name="T9" fmla="*/ 60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73"/>
                    <a:gd name="T17" fmla="*/ 164 w 164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73">
                      <a:moveTo>
                        <a:pt x="0" y="60"/>
                      </a:moveTo>
                      <a:lnTo>
                        <a:pt x="4" y="72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6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0" name="Line 205"/>
                <p:cNvSpPr>
                  <a:spLocks noChangeShapeType="1"/>
                </p:cNvSpPr>
                <p:nvPr/>
              </p:nvSpPr>
              <p:spPr bwMode="auto">
                <a:xfrm>
                  <a:off x="4034" y="134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1" name="Line 206"/>
                <p:cNvSpPr>
                  <a:spLocks noChangeShapeType="1"/>
                </p:cNvSpPr>
                <p:nvPr/>
              </p:nvSpPr>
              <p:spPr bwMode="auto">
                <a:xfrm>
                  <a:off x="4074" y="1329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2" name="Line 207"/>
                <p:cNvSpPr>
                  <a:spLocks noChangeShapeType="1"/>
                </p:cNvSpPr>
                <p:nvPr/>
              </p:nvSpPr>
              <p:spPr bwMode="auto">
                <a:xfrm>
                  <a:off x="4124" y="1310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3" name="Line 208"/>
                <p:cNvSpPr>
                  <a:spLocks noChangeShapeType="1"/>
                </p:cNvSpPr>
                <p:nvPr/>
              </p:nvSpPr>
              <p:spPr bwMode="auto">
                <a:xfrm>
                  <a:off x="4170" y="1292"/>
                  <a:ext cx="7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962" name="Freeform 209"/>
              <p:cNvSpPr>
                <a:spLocks/>
              </p:cNvSpPr>
              <p:nvPr/>
            </p:nvSpPr>
            <p:spPr bwMode="auto">
              <a:xfrm>
                <a:off x="3917" y="969"/>
                <a:ext cx="187" cy="153"/>
              </a:xfrm>
              <a:custGeom>
                <a:avLst/>
                <a:gdLst>
                  <a:gd name="T0" fmla="*/ 0 w 187"/>
                  <a:gd name="T1" fmla="*/ 58 h 153"/>
                  <a:gd name="T2" fmla="*/ 154 w 187"/>
                  <a:gd name="T3" fmla="*/ 0 h 153"/>
                  <a:gd name="T4" fmla="*/ 186 w 187"/>
                  <a:gd name="T5" fmla="*/ 93 h 153"/>
                  <a:gd name="T6" fmla="*/ 32 w 187"/>
                  <a:gd name="T7" fmla="*/ 152 h 153"/>
                  <a:gd name="T8" fmla="*/ 0 w 187"/>
                  <a:gd name="T9" fmla="*/ 58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7"/>
                  <a:gd name="T16" fmla="*/ 0 h 153"/>
                  <a:gd name="T17" fmla="*/ 187 w 187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7" h="153">
                    <a:moveTo>
                      <a:pt x="0" y="58"/>
                    </a:moveTo>
                    <a:lnTo>
                      <a:pt x="154" y="0"/>
                    </a:lnTo>
                    <a:lnTo>
                      <a:pt x="186" y="93"/>
                    </a:lnTo>
                    <a:lnTo>
                      <a:pt x="32" y="15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3" name="Freeform 210"/>
              <p:cNvSpPr>
                <a:spLocks/>
              </p:cNvSpPr>
              <p:nvPr/>
            </p:nvSpPr>
            <p:spPr bwMode="auto">
              <a:xfrm>
                <a:off x="4029" y="1304"/>
                <a:ext cx="189" cy="141"/>
              </a:xfrm>
              <a:custGeom>
                <a:avLst/>
                <a:gdLst>
                  <a:gd name="T0" fmla="*/ 0 w 189"/>
                  <a:gd name="T1" fmla="*/ 56 h 141"/>
                  <a:gd name="T2" fmla="*/ 156 w 189"/>
                  <a:gd name="T3" fmla="*/ 0 h 141"/>
                  <a:gd name="T4" fmla="*/ 188 w 189"/>
                  <a:gd name="T5" fmla="*/ 93 h 141"/>
                  <a:gd name="T6" fmla="*/ 29 w 189"/>
                  <a:gd name="T7" fmla="*/ 140 h 141"/>
                  <a:gd name="T8" fmla="*/ 0 w 189"/>
                  <a:gd name="T9" fmla="*/ 56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141"/>
                  <a:gd name="T17" fmla="*/ 189 w 18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141">
                    <a:moveTo>
                      <a:pt x="0" y="56"/>
                    </a:moveTo>
                    <a:lnTo>
                      <a:pt x="156" y="0"/>
                    </a:lnTo>
                    <a:lnTo>
                      <a:pt x="188" y="93"/>
                    </a:lnTo>
                    <a:lnTo>
                      <a:pt x="29" y="14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4" name="Freeform 211"/>
              <p:cNvSpPr>
                <a:spLocks/>
              </p:cNvSpPr>
              <p:nvPr/>
            </p:nvSpPr>
            <p:spPr bwMode="auto">
              <a:xfrm>
                <a:off x="3952" y="1077"/>
                <a:ext cx="167" cy="84"/>
              </a:xfrm>
              <a:custGeom>
                <a:avLst/>
                <a:gdLst>
                  <a:gd name="T0" fmla="*/ 0 w 167"/>
                  <a:gd name="T1" fmla="*/ 59 h 84"/>
                  <a:gd name="T2" fmla="*/ 158 w 167"/>
                  <a:gd name="T3" fmla="*/ 0 h 84"/>
                  <a:gd name="T4" fmla="*/ 166 w 167"/>
                  <a:gd name="T5" fmla="*/ 26 h 84"/>
                  <a:gd name="T6" fmla="*/ 7 w 167"/>
                  <a:gd name="T7" fmla="*/ 83 h 84"/>
                  <a:gd name="T8" fmla="*/ 0 w 167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7"/>
                  <a:gd name="T16" fmla="*/ 0 h 84"/>
                  <a:gd name="T17" fmla="*/ 167 w 16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7" h="84">
                    <a:moveTo>
                      <a:pt x="0" y="59"/>
                    </a:moveTo>
                    <a:lnTo>
                      <a:pt x="158" y="0"/>
                    </a:lnTo>
                    <a:lnTo>
                      <a:pt x="166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5" name="Line 212"/>
              <p:cNvSpPr>
                <a:spLocks noChangeShapeType="1"/>
              </p:cNvSpPr>
              <p:nvPr/>
            </p:nvSpPr>
            <p:spPr bwMode="auto">
              <a:xfrm flipH="1">
                <a:off x="3952" y="1083"/>
                <a:ext cx="157" cy="5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6" name="Freeform 213"/>
              <p:cNvSpPr>
                <a:spLocks/>
              </p:cNvSpPr>
              <p:nvPr/>
            </p:nvSpPr>
            <p:spPr bwMode="auto">
              <a:xfrm>
                <a:off x="4015" y="1262"/>
                <a:ext cx="166" cy="84"/>
              </a:xfrm>
              <a:custGeom>
                <a:avLst/>
                <a:gdLst>
                  <a:gd name="T0" fmla="*/ 0 w 166"/>
                  <a:gd name="T1" fmla="*/ 59 h 84"/>
                  <a:gd name="T2" fmla="*/ 157 w 166"/>
                  <a:gd name="T3" fmla="*/ 0 h 84"/>
                  <a:gd name="T4" fmla="*/ 165 w 166"/>
                  <a:gd name="T5" fmla="*/ 26 h 84"/>
                  <a:gd name="T6" fmla="*/ 7 w 166"/>
                  <a:gd name="T7" fmla="*/ 83 h 84"/>
                  <a:gd name="T8" fmla="*/ 0 w 166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84"/>
                  <a:gd name="T17" fmla="*/ 166 w 16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84">
                    <a:moveTo>
                      <a:pt x="0" y="59"/>
                    </a:moveTo>
                    <a:lnTo>
                      <a:pt x="157" y="0"/>
                    </a:lnTo>
                    <a:lnTo>
                      <a:pt x="165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7" name="Line 214"/>
              <p:cNvSpPr>
                <a:spLocks noChangeShapeType="1"/>
              </p:cNvSpPr>
              <p:nvPr/>
            </p:nvSpPr>
            <p:spPr bwMode="auto">
              <a:xfrm flipH="1">
                <a:off x="4023" y="1291"/>
                <a:ext cx="157" cy="4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8" name="Freeform 215"/>
              <p:cNvSpPr>
                <a:spLocks/>
              </p:cNvSpPr>
              <p:nvPr/>
            </p:nvSpPr>
            <p:spPr bwMode="auto">
              <a:xfrm>
                <a:off x="4140" y="1170"/>
                <a:ext cx="7" cy="19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3 w 7"/>
                  <a:gd name="T5" fmla="*/ 13 h 19"/>
                  <a:gd name="T6" fmla="*/ 6 w 7"/>
                  <a:gd name="T7" fmla="*/ 18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9"/>
                  <a:gd name="T14" fmla="*/ 7 w 7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9">
                    <a:moveTo>
                      <a:pt x="0" y="0"/>
                    </a:moveTo>
                    <a:lnTo>
                      <a:pt x="0" y="6"/>
                    </a:lnTo>
                    <a:lnTo>
                      <a:pt x="3" y="13"/>
                    </a:lnTo>
                    <a:lnTo>
                      <a:pt x="6" y="1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76" name="Group 216"/>
          <p:cNvGrpSpPr>
            <a:grpSpLocks/>
          </p:cNvGrpSpPr>
          <p:nvPr/>
        </p:nvGrpSpPr>
        <p:grpSpPr bwMode="auto">
          <a:xfrm>
            <a:off x="5505450" y="703263"/>
            <a:ext cx="457200" cy="381000"/>
            <a:chOff x="3579" y="965"/>
            <a:chExt cx="644" cy="595"/>
          </a:xfrm>
        </p:grpSpPr>
        <p:grpSp>
          <p:nvGrpSpPr>
            <p:cNvPr id="3710" name="Group 217"/>
            <p:cNvGrpSpPr>
              <a:grpSpLocks/>
            </p:cNvGrpSpPr>
            <p:nvPr/>
          </p:nvGrpSpPr>
          <p:grpSpPr bwMode="auto">
            <a:xfrm>
              <a:off x="3716" y="1085"/>
              <a:ext cx="382" cy="373"/>
              <a:chOff x="3716" y="1085"/>
              <a:chExt cx="382" cy="373"/>
            </a:xfrm>
          </p:grpSpPr>
          <p:sp>
            <p:nvSpPr>
              <p:cNvPr id="3918" name="Freeform 218"/>
              <p:cNvSpPr>
                <a:spLocks/>
              </p:cNvSpPr>
              <p:nvPr/>
            </p:nvSpPr>
            <p:spPr bwMode="auto">
              <a:xfrm>
                <a:off x="3716" y="1085"/>
                <a:ext cx="381" cy="372"/>
              </a:xfrm>
              <a:custGeom>
                <a:avLst/>
                <a:gdLst>
                  <a:gd name="T0" fmla="*/ 380 w 381"/>
                  <a:gd name="T1" fmla="*/ 275 h 372"/>
                  <a:gd name="T2" fmla="*/ 290 w 381"/>
                  <a:gd name="T3" fmla="*/ 0 h 372"/>
                  <a:gd name="T4" fmla="*/ 18 w 381"/>
                  <a:gd name="T5" fmla="*/ 105 h 372"/>
                  <a:gd name="T6" fmla="*/ 0 w 381"/>
                  <a:gd name="T7" fmla="*/ 168 h 372"/>
                  <a:gd name="T8" fmla="*/ 72 w 381"/>
                  <a:gd name="T9" fmla="*/ 368 h 372"/>
                  <a:gd name="T10" fmla="*/ 120 w 381"/>
                  <a:gd name="T11" fmla="*/ 371 h 372"/>
                  <a:gd name="T12" fmla="*/ 380 w 381"/>
                  <a:gd name="T13" fmla="*/ 275 h 3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1"/>
                  <a:gd name="T22" fmla="*/ 0 h 372"/>
                  <a:gd name="T23" fmla="*/ 381 w 381"/>
                  <a:gd name="T24" fmla="*/ 372 h 3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1" h="372">
                    <a:moveTo>
                      <a:pt x="380" y="275"/>
                    </a:moveTo>
                    <a:lnTo>
                      <a:pt x="290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8"/>
                    </a:lnTo>
                    <a:lnTo>
                      <a:pt x="120" y="371"/>
                    </a:lnTo>
                    <a:lnTo>
                      <a:pt x="380" y="275"/>
                    </a:lnTo>
                  </a:path>
                </a:pathLst>
              </a:custGeom>
              <a:gradFill rotWithShape="0">
                <a:gsLst>
                  <a:gs pos="0">
                    <a:srgbClr val="618FFD"/>
                  </a:gs>
                  <a:gs pos="100000">
                    <a:srgbClr val="5780E3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9" name="Freeform 219"/>
              <p:cNvSpPr>
                <a:spLocks/>
              </p:cNvSpPr>
              <p:nvPr/>
            </p:nvSpPr>
            <p:spPr bwMode="auto">
              <a:xfrm>
                <a:off x="3716" y="1085"/>
                <a:ext cx="382" cy="373"/>
              </a:xfrm>
              <a:custGeom>
                <a:avLst/>
                <a:gdLst>
                  <a:gd name="T0" fmla="*/ 381 w 382"/>
                  <a:gd name="T1" fmla="*/ 276 h 373"/>
                  <a:gd name="T2" fmla="*/ 291 w 382"/>
                  <a:gd name="T3" fmla="*/ 0 h 373"/>
                  <a:gd name="T4" fmla="*/ 18 w 382"/>
                  <a:gd name="T5" fmla="*/ 105 h 373"/>
                  <a:gd name="T6" fmla="*/ 0 w 382"/>
                  <a:gd name="T7" fmla="*/ 168 h 373"/>
                  <a:gd name="T8" fmla="*/ 72 w 382"/>
                  <a:gd name="T9" fmla="*/ 369 h 373"/>
                  <a:gd name="T10" fmla="*/ 120 w 382"/>
                  <a:gd name="T11" fmla="*/ 372 h 373"/>
                  <a:gd name="T12" fmla="*/ 381 w 382"/>
                  <a:gd name="T13" fmla="*/ 276 h 3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2"/>
                  <a:gd name="T22" fmla="*/ 0 h 373"/>
                  <a:gd name="T23" fmla="*/ 382 w 382"/>
                  <a:gd name="T24" fmla="*/ 373 h 3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2" h="373">
                    <a:moveTo>
                      <a:pt x="381" y="276"/>
                    </a:moveTo>
                    <a:lnTo>
                      <a:pt x="291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9"/>
                    </a:lnTo>
                    <a:lnTo>
                      <a:pt x="120" y="372"/>
                    </a:lnTo>
                    <a:lnTo>
                      <a:pt x="381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11" name="Group 220"/>
            <p:cNvGrpSpPr>
              <a:grpSpLocks/>
            </p:cNvGrpSpPr>
            <p:nvPr/>
          </p:nvGrpSpPr>
          <p:grpSpPr bwMode="auto">
            <a:xfrm>
              <a:off x="3579" y="1106"/>
              <a:ext cx="291" cy="454"/>
              <a:chOff x="3579" y="1106"/>
              <a:chExt cx="291" cy="454"/>
            </a:xfrm>
          </p:grpSpPr>
          <p:sp>
            <p:nvSpPr>
              <p:cNvPr id="3896" name="Freeform 221"/>
              <p:cNvSpPr>
                <a:spLocks/>
              </p:cNvSpPr>
              <p:nvPr/>
            </p:nvSpPr>
            <p:spPr bwMode="auto">
              <a:xfrm>
                <a:off x="3579" y="1106"/>
                <a:ext cx="291" cy="454"/>
              </a:xfrm>
              <a:custGeom>
                <a:avLst/>
                <a:gdLst>
                  <a:gd name="T0" fmla="*/ 0 w 291"/>
                  <a:gd name="T1" fmla="*/ 56 h 454"/>
                  <a:gd name="T2" fmla="*/ 135 w 291"/>
                  <a:gd name="T3" fmla="*/ 453 h 454"/>
                  <a:gd name="T4" fmla="*/ 290 w 291"/>
                  <a:gd name="T5" fmla="*/ 408 h 454"/>
                  <a:gd name="T6" fmla="*/ 149 w 291"/>
                  <a:gd name="T7" fmla="*/ 0 h 454"/>
                  <a:gd name="T8" fmla="*/ 0 w 291"/>
                  <a:gd name="T9" fmla="*/ 56 h 4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454"/>
                  <a:gd name="T17" fmla="*/ 291 w 291"/>
                  <a:gd name="T18" fmla="*/ 454 h 4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454">
                    <a:moveTo>
                      <a:pt x="0" y="56"/>
                    </a:moveTo>
                    <a:lnTo>
                      <a:pt x="135" y="453"/>
                    </a:lnTo>
                    <a:lnTo>
                      <a:pt x="290" y="408"/>
                    </a:lnTo>
                    <a:lnTo>
                      <a:pt x="149" y="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97" name="Group 222"/>
              <p:cNvGrpSpPr>
                <a:grpSpLocks/>
              </p:cNvGrpSpPr>
              <p:nvPr/>
            </p:nvGrpSpPr>
            <p:grpSpPr bwMode="auto">
              <a:xfrm>
                <a:off x="3619" y="1202"/>
                <a:ext cx="135" cy="62"/>
                <a:chOff x="3619" y="1202"/>
                <a:chExt cx="135" cy="62"/>
              </a:xfrm>
            </p:grpSpPr>
            <p:sp>
              <p:nvSpPr>
                <p:cNvPr id="3914" name="Line 223"/>
                <p:cNvSpPr>
                  <a:spLocks noChangeShapeType="1"/>
                </p:cNvSpPr>
                <p:nvPr/>
              </p:nvSpPr>
              <p:spPr bwMode="auto">
                <a:xfrm>
                  <a:off x="3619" y="1252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15" name="Line 224"/>
                <p:cNvSpPr>
                  <a:spLocks noChangeShapeType="1"/>
                </p:cNvSpPr>
                <p:nvPr/>
              </p:nvSpPr>
              <p:spPr bwMode="auto">
                <a:xfrm>
                  <a:off x="3657" y="1236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16" name="Line 225"/>
                <p:cNvSpPr>
                  <a:spLocks noChangeShapeType="1"/>
                </p:cNvSpPr>
                <p:nvPr/>
              </p:nvSpPr>
              <p:spPr bwMode="auto">
                <a:xfrm>
                  <a:off x="3703" y="1219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17" name="Line 226"/>
                <p:cNvSpPr>
                  <a:spLocks noChangeShapeType="1"/>
                </p:cNvSpPr>
                <p:nvPr/>
              </p:nvSpPr>
              <p:spPr bwMode="auto">
                <a:xfrm>
                  <a:off x="3747" y="1202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898" name="Freeform 227"/>
              <p:cNvSpPr>
                <a:spLocks/>
              </p:cNvSpPr>
              <p:nvPr/>
            </p:nvSpPr>
            <p:spPr bwMode="auto">
              <a:xfrm>
                <a:off x="3583" y="1110"/>
                <a:ext cx="175" cy="143"/>
              </a:xfrm>
              <a:custGeom>
                <a:avLst/>
                <a:gdLst>
                  <a:gd name="T0" fmla="*/ 0 w 175"/>
                  <a:gd name="T1" fmla="*/ 54 h 143"/>
                  <a:gd name="T2" fmla="*/ 144 w 175"/>
                  <a:gd name="T3" fmla="*/ 0 h 143"/>
                  <a:gd name="T4" fmla="*/ 174 w 175"/>
                  <a:gd name="T5" fmla="*/ 87 h 143"/>
                  <a:gd name="T6" fmla="*/ 29 w 175"/>
                  <a:gd name="T7" fmla="*/ 142 h 143"/>
                  <a:gd name="T8" fmla="*/ 0 w 175"/>
                  <a:gd name="T9" fmla="*/ 54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143"/>
                  <a:gd name="T17" fmla="*/ 175 w 175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143">
                    <a:moveTo>
                      <a:pt x="0" y="54"/>
                    </a:moveTo>
                    <a:lnTo>
                      <a:pt x="144" y="0"/>
                    </a:lnTo>
                    <a:lnTo>
                      <a:pt x="174" y="87"/>
                    </a:lnTo>
                    <a:lnTo>
                      <a:pt x="29" y="142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9" name="Freeform 228"/>
              <p:cNvSpPr>
                <a:spLocks/>
              </p:cNvSpPr>
              <p:nvPr/>
            </p:nvSpPr>
            <p:spPr bwMode="auto">
              <a:xfrm>
                <a:off x="3636" y="1272"/>
                <a:ext cx="158" cy="78"/>
              </a:xfrm>
              <a:custGeom>
                <a:avLst/>
                <a:gdLst>
                  <a:gd name="T0" fmla="*/ 0 w 158"/>
                  <a:gd name="T1" fmla="*/ 55 h 78"/>
                  <a:gd name="T2" fmla="*/ 149 w 158"/>
                  <a:gd name="T3" fmla="*/ 0 h 78"/>
                  <a:gd name="T4" fmla="*/ 157 w 158"/>
                  <a:gd name="T5" fmla="*/ 24 h 78"/>
                  <a:gd name="T6" fmla="*/ 7 w 158"/>
                  <a:gd name="T7" fmla="*/ 77 h 78"/>
                  <a:gd name="T8" fmla="*/ 0 w 158"/>
                  <a:gd name="T9" fmla="*/ 55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0" y="55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" name="Freeform 229"/>
              <p:cNvSpPr>
                <a:spLocks/>
              </p:cNvSpPr>
              <p:nvPr/>
            </p:nvSpPr>
            <p:spPr bwMode="auto">
              <a:xfrm>
                <a:off x="3615" y="1211"/>
                <a:ext cx="158" cy="78"/>
              </a:xfrm>
              <a:custGeom>
                <a:avLst/>
                <a:gdLst>
                  <a:gd name="T0" fmla="*/ 0 w 158"/>
                  <a:gd name="T1" fmla="*/ 57 h 78"/>
                  <a:gd name="T2" fmla="*/ 149 w 158"/>
                  <a:gd name="T3" fmla="*/ 0 h 78"/>
                  <a:gd name="T4" fmla="*/ 157 w 158"/>
                  <a:gd name="T5" fmla="*/ 24 h 78"/>
                  <a:gd name="T6" fmla="*/ 7 w 158"/>
                  <a:gd name="T7" fmla="*/ 77 h 78"/>
                  <a:gd name="T8" fmla="*/ 0 w 158"/>
                  <a:gd name="T9" fmla="*/ 57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0" y="57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01" name="Group 230"/>
              <p:cNvGrpSpPr>
                <a:grpSpLocks/>
              </p:cNvGrpSpPr>
              <p:nvPr/>
            </p:nvGrpSpPr>
            <p:grpSpPr bwMode="auto">
              <a:xfrm>
                <a:off x="3645" y="1296"/>
                <a:ext cx="153" cy="76"/>
                <a:chOff x="3645" y="1296"/>
                <a:chExt cx="153" cy="76"/>
              </a:xfrm>
            </p:grpSpPr>
            <p:sp>
              <p:nvSpPr>
                <p:cNvPr id="3912" name="Freeform 231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2" cy="74"/>
                </a:xfrm>
                <a:custGeom>
                  <a:avLst/>
                  <a:gdLst>
                    <a:gd name="T0" fmla="*/ 0 w 152"/>
                    <a:gd name="T1" fmla="*/ 54 h 74"/>
                    <a:gd name="T2" fmla="*/ 145 w 152"/>
                    <a:gd name="T3" fmla="*/ 0 h 74"/>
                    <a:gd name="T4" fmla="*/ 151 w 152"/>
                    <a:gd name="T5" fmla="*/ 19 h 74"/>
                    <a:gd name="T6" fmla="*/ 6 w 152"/>
                    <a:gd name="T7" fmla="*/ 73 h 74"/>
                    <a:gd name="T8" fmla="*/ 0 w 152"/>
                    <a:gd name="T9" fmla="*/ 54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74"/>
                    <a:gd name="T17" fmla="*/ 152 w 152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74">
                      <a:moveTo>
                        <a:pt x="0" y="54"/>
                      </a:moveTo>
                      <a:lnTo>
                        <a:pt x="145" y="0"/>
                      </a:lnTo>
                      <a:lnTo>
                        <a:pt x="151" y="19"/>
                      </a:lnTo>
                      <a:lnTo>
                        <a:pt x="6" y="73"/>
                      </a:lnTo>
                      <a:lnTo>
                        <a:pt x="0" y="54"/>
                      </a:lnTo>
                    </a:path>
                  </a:pathLst>
                </a:custGeom>
                <a:gradFill rotWithShape="0">
                  <a:gsLst>
                    <a:gs pos="0">
                      <a:srgbClr val="B5CDFE"/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13" name="Freeform 232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3" cy="76"/>
                </a:xfrm>
                <a:custGeom>
                  <a:avLst/>
                  <a:gdLst>
                    <a:gd name="T0" fmla="*/ 0 w 153"/>
                    <a:gd name="T1" fmla="*/ 56 h 76"/>
                    <a:gd name="T2" fmla="*/ 146 w 153"/>
                    <a:gd name="T3" fmla="*/ 0 h 76"/>
                    <a:gd name="T4" fmla="*/ 152 w 153"/>
                    <a:gd name="T5" fmla="*/ 19 h 76"/>
                    <a:gd name="T6" fmla="*/ 6 w 153"/>
                    <a:gd name="T7" fmla="*/ 75 h 76"/>
                    <a:gd name="T8" fmla="*/ 0 w 153"/>
                    <a:gd name="T9" fmla="*/ 56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3"/>
                    <a:gd name="T16" fmla="*/ 0 h 76"/>
                    <a:gd name="T17" fmla="*/ 153 w 153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3" h="76">
                      <a:moveTo>
                        <a:pt x="0" y="56"/>
                      </a:moveTo>
                      <a:lnTo>
                        <a:pt x="146" y="0"/>
                      </a:lnTo>
                      <a:lnTo>
                        <a:pt x="152" y="19"/>
                      </a:lnTo>
                      <a:lnTo>
                        <a:pt x="6" y="75"/>
                      </a:lnTo>
                      <a:lnTo>
                        <a:pt x="0" y="5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02" name="Freeform 233"/>
              <p:cNvSpPr>
                <a:spLocks/>
              </p:cNvSpPr>
              <p:nvPr/>
            </p:nvSpPr>
            <p:spPr bwMode="auto">
              <a:xfrm>
                <a:off x="3653" y="1317"/>
                <a:ext cx="156" cy="78"/>
              </a:xfrm>
              <a:custGeom>
                <a:avLst/>
                <a:gdLst>
                  <a:gd name="T0" fmla="*/ 0 w 156"/>
                  <a:gd name="T1" fmla="*/ 55 h 78"/>
                  <a:gd name="T2" fmla="*/ 147 w 156"/>
                  <a:gd name="T3" fmla="*/ 0 h 78"/>
                  <a:gd name="T4" fmla="*/ 155 w 156"/>
                  <a:gd name="T5" fmla="*/ 24 h 78"/>
                  <a:gd name="T6" fmla="*/ 6 w 156"/>
                  <a:gd name="T7" fmla="*/ 77 h 78"/>
                  <a:gd name="T8" fmla="*/ 0 w 156"/>
                  <a:gd name="T9" fmla="*/ 55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78"/>
                  <a:gd name="T17" fmla="*/ 156 w 156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78">
                    <a:moveTo>
                      <a:pt x="0" y="55"/>
                    </a:moveTo>
                    <a:lnTo>
                      <a:pt x="147" y="0"/>
                    </a:lnTo>
                    <a:lnTo>
                      <a:pt x="155" y="24"/>
                    </a:lnTo>
                    <a:lnTo>
                      <a:pt x="6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03" name="Group 234"/>
              <p:cNvGrpSpPr>
                <a:grpSpLocks/>
              </p:cNvGrpSpPr>
              <p:nvPr/>
            </p:nvGrpSpPr>
            <p:grpSpPr bwMode="auto">
              <a:xfrm>
                <a:off x="3683" y="1409"/>
                <a:ext cx="155" cy="69"/>
                <a:chOff x="3683" y="1409"/>
                <a:chExt cx="155" cy="69"/>
              </a:xfrm>
            </p:grpSpPr>
            <p:sp>
              <p:nvSpPr>
                <p:cNvPr id="3907" name="Freeform 235"/>
                <p:cNvSpPr>
                  <a:spLocks/>
                </p:cNvSpPr>
                <p:nvPr/>
              </p:nvSpPr>
              <p:spPr bwMode="auto">
                <a:xfrm>
                  <a:off x="3683" y="1409"/>
                  <a:ext cx="155" cy="69"/>
                </a:xfrm>
                <a:custGeom>
                  <a:avLst/>
                  <a:gdLst>
                    <a:gd name="T0" fmla="*/ 0 w 155"/>
                    <a:gd name="T1" fmla="*/ 57 h 69"/>
                    <a:gd name="T2" fmla="*/ 4 w 155"/>
                    <a:gd name="T3" fmla="*/ 68 h 69"/>
                    <a:gd name="T4" fmla="*/ 154 w 155"/>
                    <a:gd name="T5" fmla="*/ 11 h 69"/>
                    <a:gd name="T6" fmla="*/ 151 w 155"/>
                    <a:gd name="T7" fmla="*/ 0 h 69"/>
                    <a:gd name="T8" fmla="*/ 0 w 155"/>
                    <a:gd name="T9" fmla="*/ 57 h 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69"/>
                    <a:gd name="T17" fmla="*/ 155 w 155"/>
                    <a:gd name="T18" fmla="*/ 69 h 6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69">
                      <a:moveTo>
                        <a:pt x="0" y="57"/>
                      </a:moveTo>
                      <a:lnTo>
                        <a:pt x="4" y="68"/>
                      </a:lnTo>
                      <a:lnTo>
                        <a:pt x="154" y="11"/>
                      </a:lnTo>
                      <a:lnTo>
                        <a:pt x="151" y="0"/>
                      </a:lnTo>
                      <a:lnTo>
                        <a:pt x="0" y="5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8" name="Line 236"/>
                <p:cNvSpPr>
                  <a:spLocks noChangeShapeType="1"/>
                </p:cNvSpPr>
                <p:nvPr/>
              </p:nvSpPr>
              <p:spPr bwMode="auto">
                <a:xfrm>
                  <a:off x="3693" y="1464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9" name="Line 237"/>
                <p:cNvSpPr>
                  <a:spLocks noChangeShapeType="1"/>
                </p:cNvSpPr>
                <p:nvPr/>
              </p:nvSpPr>
              <p:spPr bwMode="auto">
                <a:xfrm>
                  <a:off x="3730" y="1448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10" name="Line 238"/>
                <p:cNvSpPr>
                  <a:spLocks noChangeShapeType="1"/>
                </p:cNvSpPr>
                <p:nvPr/>
              </p:nvSpPr>
              <p:spPr bwMode="auto">
                <a:xfrm>
                  <a:off x="3777" y="1430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11" name="Line 239"/>
                <p:cNvSpPr>
                  <a:spLocks noChangeShapeType="1"/>
                </p:cNvSpPr>
                <p:nvPr/>
              </p:nvSpPr>
              <p:spPr bwMode="auto">
                <a:xfrm>
                  <a:off x="3821" y="141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904" name="Freeform 240"/>
              <p:cNvSpPr>
                <a:spLocks/>
              </p:cNvSpPr>
              <p:nvPr/>
            </p:nvSpPr>
            <p:spPr bwMode="auto">
              <a:xfrm>
                <a:off x="3674" y="1385"/>
                <a:ext cx="157" cy="79"/>
              </a:xfrm>
              <a:custGeom>
                <a:avLst/>
                <a:gdLst>
                  <a:gd name="T0" fmla="*/ 0 w 157"/>
                  <a:gd name="T1" fmla="*/ 57 h 79"/>
                  <a:gd name="T2" fmla="*/ 148 w 157"/>
                  <a:gd name="T3" fmla="*/ 0 h 79"/>
                  <a:gd name="T4" fmla="*/ 156 w 157"/>
                  <a:gd name="T5" fmla="*/ 24 h 79"/>
                  <a:gd name="T6" fmla="*/ 7 w 157"/>
                  <a:gd name="T7" fmla="*/ 78 h 79"/>
                  <a:gd name="T8" fmla="*/ 0 w 157"/>
                  <a:gd name="T9" fmla="*/ 57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79"/>
                  <a:gd name="T17" fmla="*/ 157 w 157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79">
                    <a:moveTo>
                      <a:pt x="0" y="57"/>
                    </a:moveTo>
                    <a:lnTo>
                      <a:pt x="148" y="0"/>
                    </a:lnTo>
                    <a:lnTo>
                      <a:pt x="156" y="24"/>
                    </a:lnTo>
                    <a:lnTo>
                      <a:pt x="7" y="78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5" name="Freeform 241"/>
              <p:cNvSpPr>
                <a:spLocks/>
              </p:cNvSpPr>
              <p:nvPr/>
            </p:nvSpPr>
            <p:spPr bwMode="auto">
              <a:xfrm>
                <a:off x="3688" y="1425"/>
                <a:ext cx="178" cy="131"/>
              </a:xfrm>
              <a:custGeom>
                <a:avLst/>
                <a:gdLst>
                  <a:gd name="T0" fmla="*/ 0 w 178"/>
                  <a:gd name="T1" fmla="*/ 52 h 131"/>
                  <a:gd name="T2" fmla="*/ 147 w 178"/>
                  <a:gd name="T3" fmla="*/ 0 h 131"/>
                  <a:gd name="T4" fmla="*/ 177 w 178"/>
                  <a:gd name="T5" fmla="*/ 87 h 131"/>
                  <a:gd name="T6" fmla="*/ 27 w 178"/>
                  <a:gd name="T7" fmla="*/ 130 h 131"/>
                  <a:gd name="T8" fmla="*/ 0 w 178"/>
                  <a:gd name="T9" fmla="*/ 52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131"/>
                  <a:gd name="T17" fmla="*/ 178 w 178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131">
                    <a:moveTo>
                      <a:pt x="0" y="52"/>
                    </a:moveTo>
                    <a:lnTo>
                      <a:pt x="147" y="0"/>
                    </a:lnTo>
                    <a:lnTo>
                      <a:pt x="177" y="87"/>
                    </a:lnTo>
                    <a:lnTo>
                      <a:pt x="27" y="130"/>
                    </a:lnTo>
                    <a:lnTo>
                      <a:pt x="0" y="52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6" name="Line 242"/>
              <p:cNvSpPr>
                <a:spLocks noChangeShapeType="1"/>
              </p:cNvSpPr>
              <p:nvPr/>
            </p:nvSpPr>
            <p:spPr bwMode="auto">
              <a:xfrm flipH="1">
                <a:off x="3617" y="1215"/>
                <a:ext cx="148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12" name="Group 243"/>
            <p:cNvGrpSpPr>
              <a:grpSpLocks/>
            </p:cNvGrpSpPr>
            <p:nvPr/>
          </p:nvGrpSpPr>
          <p:grpSpPr bwMode="auto">
            <a:xfrm>
              <a:off x="3806" y="1111"/>
              <a:ext cx="60" cy="50"/>
              <a:chOff x="3806" y="1111"/>
              <a:chExt cx="60" cy="50"/>
            </a:xfrm>
          </p:grpSpPr>
          <p:grpSp>
            <p:nvGrpSpPr>
              <p:cNvPr id="3884" name="Group 244"/>
              <p:cNvGrpSpPr>
                <a:grpSpLocks/>
              </p:cNvGrpSpPr>
              <p:nvPr/>
            </p:nvGrpSpPr>
            <p:grpSpPr bwMode="auto">
              <a:xfrm>
                <a:off x="3843" y="1121"/>
                <a:ext cx="23" cy="16"/>
                <a:chOff x="3843" y="1121"/>
                <a:chExt cx="23" cy="16"/>
              </a:xfrm>
            </p:grpSpPr>
            <p:sp>
              <p:nvSpPr>
                <p:cNvPr id="3894" name="Freeform 245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1" cy="14"/>
                </a:xfrm>
                <a:custGeom>
                  <a:avLst/>
                  <a:gdLst>
                    <a:gd name="T0" fmla="*/ 0 w 21"/>
                    <a:gd name="T1" fmla="*/ 5 h 14"/>
                    <a:gd name="T2" fmla="*/ 2 w 21"/>
                    <a:gd name="T3" fmla="*/ 4 h 14"/>
                    <a:gd name="T4" fmla="*/ 4 w 21"/>
                    <a:gd name="T5" fmla="*/ 6 h 14"/>
                    <a:gd name="T6" fmla="*/ 11 w 21"/>
                    <a:gd name="T7" fmla="*/ 3 h 14"/>
                    <a:gd name="T8" fmla="*/ 12 w 21"/>
                    <a:gd name="T9" fmla="*/ 1 h 14"/>
                    <a:gd name="T10" fmla="*/ 14 w 21"/>
                    <a:gd name="T11" fmla="*/ 0 h 14"/>
                    <a:gd name="T12" fmla="*/ 16 w 21"/>
                    <a:gd name="T13" fmla="*/ 2 h 14"/>
                    <a:gd name="T14" fmla="*/ 20 w 21"/>
                    <a:gd name="T15" fmla="*/ 2 h 14"/>
                    <a:gd name="T16" fmla="*/ 17 w 21"/>
                    <a:gd name="T17" fmla="*/ 6 h 14"/>
                    <a:gd name="T18" fmla="*/ 17 w 21"/>
                    <a:gd name="T19" fmla="*/ 8 h 14"/>
                    <a:gd name="T20" fmla="*/ 15 w 21"/>
                    <a:gd name="T21" fmla="*/ 9 h 14"/>
                    <a:gd name="T22" fmla="*/ 13 w 21"/>
                    <a:gd name="T23" fmla="*/ 7 h 14"/>
                    <a:gd name="T24" fmla="*/ 6 w 21"/>
                    <a:gd name="T25" fmla="*/ 10 h 14"/>
                    <a:gd name="T26" fmla="*/ 6 w 21"/>
                    <a:gd name="T27" fmla="*/ 12 h 14"/>
                    <a:gd name="T28" fmla="*/ 3 w 21"/>
                    <a:gd name="T29" fmla="*/ 13 h 14"/>
                    <a:gd name="T30" fmla="*/ 0 w 21"/>
                    <a:gd name="T31" fmla="*/ 5 h 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"/>
                    <a:gd name="T49" fmla="*/ 0 h 14"/>
                    <a:gd name="T50" fmla="*/ 21 w 21"/>
                    <a:gd name="T51" fmla="*/ 14 h 1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" h="14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1" y="3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3" y="7"/>
                      </a:lnTo>
                      <a:lnTo>
                        <a:pt x="6" y="10"/>
                      </a:lnTo>
                      <a:lnTo>
                        <a:pt x="6" y="12"/>
                      </a:lnTo>
                      <a:lnTo>
                        <a:pt x="3" y="13"/>
                      </a:lnTo>
                      <a:lnTo>
                        <a:pt x="0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B0C7FE"/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5" name="Freeform 246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3" cy="16"/>
                </a:xfrm>
                <a:custGeom>
                  <a:avLst/>
                  <a:gdLst>
                    <a:gd name="T0" fmla="*/ 0 w 23"/>
                    <a:gd name="T1" fmla="*/ 6 h 16"/>
                    <a:gd name="T2" fmla="*/ 2 w 23"/>
                    <a:gd name="T3" fmla="*/ 4 h 16"/>
                    <a:gd name="T4" fmla="*/ 5 w 23"/>
                    <a:gd name="T5" fmla="*/ 7 h 16"/>
                    <a:gd name="T6" fmla="*/ 12 w 23"/>
                    <a:gd name="T7" fmla="*/ 4 h 16"/>
                    <a:gd name="T8" fmla="*/ 13 w 23"/>
                    <a:gd name="T9" fmla="*/ 1 h 16"/>
                    <a:gd name="T10" fmla="*/ 15 w 23"/>
                    <a:gd name="T11" fmla="*/ 0 h 16"/>
                    <a:gd name="T12" fmla="*/ 18 w 23"/>
                    <a:gd name="T13" fmla="*/ 2 h 16"/>
                    <a:gd name="T14" fmla="*/ 22 w 23"/>
                    <a:gd name="T15" fmla="*/ 2 h 16"/>
                    <a:gd name="T16" fmla="*/ 19 w 23"/>
                    <a:gd name="T17" fmla="*/ 7 h 16"/>
                    <a:gd name="T18" fmla="*/ 19 w 23"/>
                    <a:gd name="T19" fmla="*/ 10 h 16"/>
                    <a:gd name="T20" fmla="*/ 16 w 23"/>
                    <a:gd name="T21" fmla="*/ 10 h 16"/>
                    <a:gd name="T22" fmla="*/ 14 w 23"/>
                    <a:gd name="T23" fmla="*/ 8 h 16"/>
                    <a:gd name="T24" fmla="*/ 6 w 23"/>
                    <a:gd name="T25" fmla="*/ 11 h 16"/>
                    <a:gd name="T26" fmla="*/ 6 w 23"/>
                    <a:gd name="T27" fmla="*/ 14 h 16"/>
                    <a:gd name="T28" fmla="*/ 4 w 23"/>
                    <a:gd name="T29" fmla="*/ 15 h 16"/>
                    <a:gd name="T30" fmla="*/ 0 w 23"/>
                    <a:gd name="T31" fmla="*/ 6 h 1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"/>
                    <a:gd name="T49" fmla="*/ 0 h 16"/>
                    <a:gd name="T50" fmla="*/ 23 w 23"/>
                    <a:gd name="T51" fmla="*/ 16 h 1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" h="16">
                      <a:moveTo>
                        <a:pt x="0" y="6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12" y="4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19" y="7"/>
                      </a:lnTo>
                      <a:lnTo>
                        <a:pt x="19" y="10"/>
                      </a:lnTo>
                      <a:lnTo>
                        <a:pt x="16" y="10"/>
                      </a:lnTo>
                      <a:lnTo>
                        <a:pt x="14" y="8"/>
                      </a:lnTo>
                      <a:lnTo>
                        <a:pt x="6" y="11"/>
                      </a:lnTo>
                      <a:lnTo>
                        <a:pt x="6" y="14"/>
                      </a:lnTo>
                      <a:lnTo>
                        <a:pt x="4" y="1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885" name="Group 247"/>
              <p:cNvGrpSpPr>
                <a:grpSpLocks/>
              </p:cNvGrpSpPr>
              <p:nvPr/>
            </p:nvGrpSpPr>
            <p:grpSpPr bwMode="auto">
              <a:xfrm>
                <a:off x="3810" y="1120"/>
                <a:ext cx="44" cy="41"/>
                <a:chOff x="3810" y="1120"/>
                <a:chExt cx="44" cy="41"/>
              </a:xfrm>
            </p:grpSpPr>
            <p:sp>
              <p:nvSpPr>
                <p:cNvPr id="3892" name="Freeform 248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2" cy="39"/>
                </a:xfrm>
                <a:custGeom>
                  <a:avLst/>
                  <a:gdLst>
                    <a:gd name="T0" fmla="*/ 8 w 42"/>
                    <a:gd name="T1" fmla="*/ 38 h 39"/>
                    <a:gd name="T2" fmla="*/ 0 w 42"/>
                    <a:gd name="T3" fmla="*/ 13 h 39"/>
                    <a:gd name="T4" fmla="*/ 32 w 42"/>
                    <a:gd name="T5" fmla="*/ 0 h 39"/>
                    <a:gd name="T6" fmla="*/ 41 w 42"/>
                    <a:gd name="T7" fmla="*/ 25 h 39"/>
                    <a:gd name="T8" fmla="*/ 8 w 42"/>
                    <a:gd name="T9" fmla="*/ 38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"/>
                    <a:gd name="T16" fmla="*/ 0 h 39"/>
                    <a:gd name="T17" fmla="*/ 42 w 42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" h="39">
                      <a:moveTo>
                        <a:pt x="8" y="38"/>
                      </a:moveTo>
                      <a:lnTo>
                        <a:pt x="0" y="13"/>
                      </a:lnTo>
                      <a:lnTo>
                        <a:pt x="32" y="0"/>
                      </a:lnTo>
                      <a:lnTo>
                        <a:pt x="41" y="25"/>
                      </a:lnTo>
                      <a:lnTo>
                        <a:pt x="8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DFE9FF"/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3" name="Freeform 249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4" cy="41"/>
                </a:xfrm>
                <a:custGeom>
                  <a:avLst/>
                  <a:gdLst>
                    <a:gd name="T0" fmla="*/ 8 w 44"/>
                    <a:gd name="T1" fmla="*/ 40 h 41"/>
                    <a:gd name="T2" fmla="*/ 0 w 44"/>
                    <a:gd name="T3" fmla="*/ 14 h 41"/>
                    <a:gd name="T4" fmla="*/ 33 w 44"/>
                    <a:gd name="T5" fmla="*/ 0 h 41"/>
                    <a:gd name="T6" fmla="*/ 43 w 44"/>
                    <a:gd name="T7" fmla="*/ 26 h 41"/>
                    <a:gd name="T8" fmla="*/ 8 w 44"/>
                    <a:gd name="T9" fmla="*/ 40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41"/>
                    <a:gd name="T17" fmla="*/ 44 w 44"/>
                    <a:gd name="T18" fmla="*/ 41 h 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41">
                      <a:moveTo>
                        <a:pt x="8" y="40"/>
                      </a:moveTo>
                      <a:lnTo>
                        <a:pt x="0" y="14"/>
                      </a:lnTo>
                      <a:lnTo>
                        <a:pt x="33" y="0"/>
                      </a:lnTo>
                      <a:lnTo>
                        <a:pt x="43" y="26"/>
                      </a:lnTo>
                      <a:lnTo>
                        <a:pt x="8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886" name="Group 250"/>
              <p:cNvGrpSpPr>
                <a:grpSpLocks/>
              </p:cNvGrpSpPr>
              <p:nvPr/>
            </p:nvGrpSpPr>
            <p:grpSpPr bwMode="auto">
              <a:xfrm>
                <a:off x="3827" y="1111"/>
                <a:ext cx="13" cy="14"/>
                <a:chOff x="3827" y="1111"/>
                <a:chExt cx="13" cy="14"/>
              </a:xfrm>
            </p:grpSpPr>
            <p:sp>
              <p:nvSpPr>
                <p:cNvPr id="3890" name="Freeform 251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1" cy="13"/>
                </a:xfrm>
                <a:custGeom>
                  <a:avLst/>
                  <a:gdLst>
                    <a:gd name="T0" fmla="*/ 3 w 11"/>
                    <a:gd name="T1" fmla="*/ 12 h 13"/>
                    <a:gd name="T2" fmla="*/ 0 w 11"/>
                    <a:gd name="T3" fmla="*/ 3 h 13"/>
                    <a:gd name="T4" fmla="*/ 7 w 11"/>
                    <a:gd name="T5" fmla="*/ 0 h 13"/>
                    <a:gd name="T6" fmla="*/ 10 w 11"/>
                    <a:gd name="T7" fmla="*/ 10 h 13"/>
                    <a:gd name="T8" fmla="*/ 3 w 11"/>
                    <a:gd name="T9" fmla="*/ 12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13"/>
                    <a:gd name="T17" fmla="*/ 11 w 11"/>
                    <a:gd name="T18" fmla="*/ 13 h 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13">
                      <a:moveTo>
                        <a:pt x="3" y="12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0" y="10"/>
                      </a:lnTo>
                      <a:lnTo>
                        <a:pt x="3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DFE9FF"/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1" name="Freeform 252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3" cy="14"/>
                </a:xfrm>
                <a:custGeom>
                  <a:avLst/>
                  <a:gdLst>
                    <a:gd name="T0" fmla="*/ 4 w 13"/>
                    <a:gd name="T1" fmla="*/ 13 h 14"/>
                    <a:gd name="T2" fmla="*/ 0 w 13"/>
                    <a:gd name="T3" fmla="*/ 3 h 14"/>
                    <a:gd name="T4" fmla="*/ 8 w 13"/>
                    <a:gd name="T5" fmla="*/ 0 h 14"/>
                    <a:gd name="T6" fmla="*/ 12 w 13"/>
                    <a:gd name="T7" fmla="*/ 10 h 14"/>
                    <a:gd name="T8" fmla="*/ 4 w 13"/>
                    <a:gd name="T9" fmla="*/ 1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14"/>
                    <a:gd name="T17" fmla="*/ 13 w 13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14">
                      <a:moveTo>
                        <a:pt x="4" y="1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2" y="10"/>
                      </a:lnTo>
                      <a:lnTo>
                        <a:pt x="4" y="1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887" name="Group 253"/>
              <p:cNvGrpSpPr>
                <a:grpSpLocks/>
              </p:cNvGrpSpPr>
              <p:nvPr/>
            </p:nvGrpSpPr>
            <p:grpSpPr bwMode="auto">
              <a:xfrm>
                <a:off x="3806" y="1136"/>
                <a:ext cx="10" cy="7"/>
                <a:chOff x="3806" y="1136"/>
                <a:chExt cx="10" cy="7"/>
              </a:xfrm>
            </p:grpSpPr>
            <p:sp>
              <p:nvSpPr>
                <p:cNvPr id="3888" name="Freeform 254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8" cy="5"/>
                </a:xfrm>
                <a:custGeom>
                  <a:avLst/>
                  <a:gdLst>
                    <a:gd name="T0" fmla="*/ 1 w 8"/>
                    <a:gd name="T1" fmla="*/ 4 h 5"/>
                    <a:gd name="T2" fmla="*/ 0 w 8"/>
                    <a:gd name="T3" fmla="*/ 2 h 5"/>
                    <a:gd name="T4" fmla="*/ 6 w 8"/>
                    <a:gd name="T5" fmla="*/ 0 h 5"/>
                    <a:gd name="T6" fmla="*/ 7 w 8"/>
                    <a:gd name="T7" fmla="*/ 3 h 5"/>
                    <a:gd name="T8" fmla="*/ 1 w 8"/>
                    <a:gd name="T9" fmla="*/ 4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5"/>
                    <a:gd name="T17" fmla="*/ 8 w 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5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" y="3"/>
                      </a:lnTo>
                      <a:lnTo>
                        <a:pt x="1" y="4"/>
                      </a:lnTo>
                    </a:path>
                  </a:pathLst>
                </a:custGeom>
                <a:gradFill rotWithShape="0">
                  <a:gsLst>
                    <a:gs pos="0">
                      <a:srgbClr val="CFDDFE"/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89" name="Freeform 255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10" cy="7"/>
                </a:xfrm>
                <a:custGeom>
                  <a:avLst/>
                  <a:gdLst>
                    <a:gd name="T0" fmla="*/ 2 w 10"/>
                    <a:gd name="T1" fmla="*/ 6 h 7"/>
                    <a:gd name="T2" fmla="*/ 0 w 10"/>
                    <a:gd name="T3" fmla="*/ 3 h 7"/>
                    <a:gd name="T4" fmla="*/ 8 w 10"/>
                    <a:gd name="T5" fmla="*/ 0 h 7"/>
                    <a:gd name="T6" fmla="*/ 9 w 10"/>
                    <a:gd name="T7" fmla="*/ 4 h 7"/>
                    <a:gd name="T8" fmla="*/ 2 w 10"/>
                    <a:gd name="T9" fmla="*/ 6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"/>
                    <a:gd name="T16" fmla="*/ 0 h 7"/>
                    <a:gd name="T17" fmla="*/ 10 w 10"/>
                    <a:gd name="T18" fmla="*/ 7 h 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" h="7">
                      <a:moveTo>
                        <a:pt x="2" y="6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" y="4"/>
                      </a:lnTo>
                      <a:lnTo>
                        <a:pt x="2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713" name="Group 256"/>
            <p:cNvGrpSpPr>
              <a:grpSpLocks/>
            </p:cNvGrpSpPr>
            <p:nvPr/>
          </p:nvGrpSpPr>
          <p:grpSpPr bwMode="auto">
            <a:xfrm>
              <a:off x="3716" y="1163"/>
              <a:ext cx="202" cy="296"/>
              <a:chOff x="3716" y="1163"/>
              <a:chExt cx="202" cy="296"/>
            </a:xfrm>
          </p:grpSpPr>
          <p:sp>
            <p:nvSpPr>
              <p:cNvPr id="3882" name="Freeform 257"/>
              <p:cNvSpPr>
                <a:spLocks/>
              </p:cNvSpPr>
              <p:nvPr/>
            </p:nvSpPr>
            <p:spPr bwMode="auto">
              <a:xfrm>
                <a:off x="3716" y="1163"/>
                <a:ext cx="201" cy="295"/>
              </a:xfrm>
              <a:custGeom>
                <a:avLst/>
                <a:gdLst>
                  <a:gd name="T0" fmla="*/ 18 w 201"/>
                  <a:gd name="T1" fmla="*/ 27 h 295"/>
                  <a:gd name="T2" fmla="*/ 90 w 201"/>
                  <a:gd name="T3" fmla="*/ 0 h 295"/>
                  <a:gd name="T4" fmla="*/ 133 w 201"/>
                  <a:gd name="T5" fmla="*/ 14 h 295"/>
                  <a:gd name="T6" fmla="*/ 200 w 201"/>
                  <a:gd name="T7" fmla="*/ 212 h 295"/>
                  <a:gd name="T8" fmla="*/ 181 w 201"/>
                  <a:gd name="T9" fmla="*/ 271 h 295"/>
                  <a:gd name="T10" fmla="*/ 120 w 201"/>
                  <a:gd name="T11" fmla="*/ 294 h 295"/>
                  <a:gd name="T12" fmla="*/ 72 w 201"/>
                  <a:gd name="T13" fmla="*/ 292 h 295"/>
                  <a:gd name="T14" fmla="*/ 0 w 201"/>
                  <a:gd name="T15" fmla="*/ 90 h 295"/>
                  <a:gd name="T16" fmla="*/ 18 w 201"/>
                  <a:gd name="T17" fmla="*/ 27 h 2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1"/>
                  <a:gd name="T28" fmla="*/ 0 h 295"/>
                  <a:gd name="T29" fmla="*/ 201 w 201"/>
                  <a:gd name="T30" fmla="*/ 295 h 2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1" h="295">
                    <a:moveTo>
                      <a:pt x="18" y="27"/>
                    </a:moveTo>
                    <a:lnTo>
                      <a:pt x="90" y="0"/>
                    </a:lnTo>
                    <a:lnTo>
                      <a:pt x="133" y="14"/>
                    </a:lnTo>
                    <a:lnTo>
                      <a:pt x="200" y="212"/>
                    </a:lnTo>
                    <a:lnTo>
                      <a:pt x="181" y="271"/>
                    </a:lnTo>
                    <a:lnTo>
                      <a:pt x="120" y="294"/>
                    </a:lnTo>
                    <a:lnTo>
                      <a:pt x="72" y="292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gradFill rotWithShape="0">
                <a:gsLst>
                  <a:gs pos="0">
                    <a:srgbClr val="B0C7FE"/>
                  </a:gs>
                  <a:gs pos="100000">
                    <a:srgbClr val="618FFD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3" name="Freeform 258"/>
              <p:cNvSpPr>
                <a:spLocks/>
              </p:cNvSpPr>
              <p:nvPr/>
            </p:nvSpPr>
            <p:spPr bwMode="auto">
              <a:xfrm>
                <a:off x="3716" y="1163"/>
                <a:ext cx="202" cy="296"/>
              </a:xfrm>
              <a:custGeom>
                <a:avLst/>
                <a:gdLst>
                  <a:gd name="T0" fmla="*/ 18 w 202"/>
                  <a:gd name="T1" fmla="*/ 27 h 296"/>
                  <a:gd name="T2" fmla="*/ 90 w 202"/>
                  <a:gd name="T3" fmla="*/ 0 h 296"/>
                  <a:gd name="T4" fmla="*/ 134 w 202"/>
                  <a:gd name="T5" fmla="*/ 14 h 296"/>
                  <a:gd name="T6" fmla="*/ 201 w 202"/>
                  <a:gd name="T7" fmla="*/ 213 h 296"/>
                  <a:gd name="T8" fmla="*/ 182 w 202"/>
                  <a:gd name="T9" fmla="*/ 272 h 296"/>
                  <a:gd name="T10" fmla="*/ 121 w 202"/>
                  <a:gd name="T11" fmla="*/ 295 h 296"/>
                  <a:gd name="T12" fmla="*/ 72 w 202"/>
                  <a:gd name="T13" fmla="*/ 293 h 296"/>
                  <a:gd name="T14" fmla="*/ 0 w 202"/>
                  <a:gd name="T15" fmla="*/ 90 h 296"/>
                  <a:gd name="T16" fmla="*/ 18 w 202"/>
                  <a:gd name="T17" fmla="*/ 27 h 2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2"/>
                  <a:gd name="T28" fmla="*/ 0 h 296"/>
                  <a:gd name="T29" fmla="*/ 202 w 202"/>
                  <a:gd name="T30" fmla="*/ 296 h 2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2" h="296">
                    <a:moveTo>
                      <a:pt x="18" y="27"/>
                    </a:moveTo>
                    <a:lnTo>
                      <a:pt x="90" y="0"/>
                    </a:lnTo>
                    <a:lnTo>
                      <a:pt x="134" y="14"/>
                    </a:lnTo>
                    <a:lnTo>
                      <a:pt x="201" y="213"/>
                    </a:lnTo>
                    <a:lnTo>
                      <a:pt x="182" y="272"/>
                    </a:lnTo>
                    <a:lnTo>
                      <a:pt x="121" y="295"/>
                    </a:lnTo>
                    <a:lnTo>
                      <a:pt x="72" y="293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14" name="Group 259"/>
            <p:cNvGrpSpPr>
              <a:grpSpLocks/>
            </p:cNvGrpSpPr>
            <p:nvPr/>
          </p:nvGrpSpPr>
          <p:grpSpPr bwMode="auto">
            <a:xfrm>
              <a:off x="3859" y="1166"/>
              <a:ext cx="66" cy="97"/>
              <a:chOff x="3859" y="1166"/>
              <a:chExt cx="66" cy="97"/>
            </a:xfrm>
          </p:grpSpPr>
          <p:grpSp>
            <p:nvGrpSpPr>
              <p:cNvPr id="3874" name="Group 260"/>
              <p:cNvGrpSpPr>
                <a:grpSpLocks/>
              </p:cNvGrpSpPr>
              <p:nvPr/>
            </p:nvGrpSpPr>
            <p:grpSpPr bwMode="auto">
              <a:xfrm>
                <a:off x="3859" y="1166"/>
                <a:ext cx="66" cy="97"/>
                <a:chOff x="3859" y="1166"/>
                <a:chExt cx="66" cy="97"/>
              </a:xfrm>
            </p:grpSpPr>
            <p:sp>
              <p:nvSpPr>
                <p:cNvPr id="3880" name="Freeform 261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81" name="Freeform 262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6" cy="97"/>
                </a:xfrm>
                <a:custGeom>
                  <a:avLst/>
                  <a:gdLst>
                    <a:gd name="T0" fmla="*/ 0 w 66"/>
                    <a:gd name="T1" fmla="*/ 14 h 97"/>
                    <a:gd name="T2" fmla="*/ 27 w 66"/>
                    <a:gd name="T3" fmla="*/ 96 h 97"/>
                    <a:gd name="T4" fmla="*/ 65 w 66"/>
                    <a:gd name="T5" fmla="*/ 81 h 97"/>
                    <a:gd name="T6" fmla="*/ 39 w 66"/>
                    <a:gd name="T7" fmla="*/ 0 h 97"/>
                    <a:gd name="T8" fmla="*/ 0 w 66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7"/>
                    <a:gd name="T17" fmla="*/ 66 w 66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5" y="81"/>
                      </a:lnTo>
                      <a:lnTo>
                        <a:pt x="39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75" name="Line 263"/>
              <p:cNvSpPr>
                <a:spLocks noChangeShapeType="1"/>
              </p:cNvSpPr>
              <p:nvPr/>
            </p:nvSpPr>
            <p:spPr bwMode="auto">
              <a:xfrm flipV="1">
                <a:off x="3876" y="120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76" name="Line 264"/>
              <p:cNvSpPr>
                <a:spLocks noChangeShapeType="1"/>
              </p:cNvSpPr>
              <p:nvPr/>
            </p:nvSpPr>
            <p:spPr bwMode="auto">
              <a:xfrm>
                <a:off x="3871" y="118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77" name="Line 265"/>
              <p:cNvSpPr>
                <a:spLocks noChangeShapeType="1"/>
              </p:cNvSpPr>
              <p:nvPr/>
            </p:nvSpPr>
            <p:spPr bwMode="auto">
              <a:xfrm>
                <a:off x="3879" y="117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78" name="Line 266"/>
              <p:cNvSpPr>
                <a:spLocks noChangeShapeType="1"/>
              </p:cNvSpPr>
              <p:nvPr/>
            </p:nvSpPr>
            <p:spPr bwMode="auto">
              <a:xfrm>
                <a:off x="3887" y="1176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79" name="Line 267"/>
              <p:cNvSpPr>
                <a:spLocks noChangeShapeType="1"/>
              </p:cNvSpPr>
              <p:nvPr/>
            </p:nvSpPr>
            <p:spPr bwMode="auto">
              <a:xfrm>
                <a:off x="3894" y="117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15" name="Group 268"/>
            <p:cNvGrpSpPr>
              <a:grpSpLocks/>
            </p:cNvGrpSpPr>
            <p:nvPr/>
          </p:nvGrpSpPr>
          <p:grpSpPr bwMode="auto">
            <a:xfrm>
              <a:off x="3895" y="1271"/>
              <a:ext cx="67" cy="97"/>
              <a:chOff x="3895" y="1271"/>
              <a:chExt cx="67" cy="97"/>
            </a:xfrm>
          </p:grpSpPr>
          <p:grpSp>
            <p:nvGrpSpPr>
              <p:cNvPr id="3866" name="Group 269"/>
              <p:cNvGrpSpPr>
                <a:grpSpLocks/>
              </p:cNvGrpSpPr>
              <p:nvPr/>
            </p:nvGrpSpPr>
            <p:grpSpPr bwMode="auto">
              <a:xfrm>
                <a:off x="3895" y="1271"/>
                <a:ext cx="67" cy="97"/>
                <a:chOff x="3895" y="1271"/>
                <a:chExt cx="67" cy="97"/>
              </a:xfrm>
            </p:grpSpPr>
            <p:sp>
              <p:nvSpPr>
                <p:cNvPr id="3872" name="Freeform 270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6" cy="95"/>
                </a:xfrm>
                <a:custGeom>
                  <a:avLst/>
                  <a:gdLst>
                    <a:gd name="T0" fmla="*/ 0 w 66"/>
                    <a:gd name="T1" fmla="*/ 13 h 95"/>
                    <a:gd name="T2" fmla="*/ 27 w 66"/>
                    <a:gd name="T3" fmla="*/ 94 h 95"/>
                    <a:gd name="T4" fmla="*/ 65 w 66"/>
                    <a:gd name="T5" fmla="*/ 79 h 95"/>
                    <a:gd name="T6" fmla="*/ 39 w 66"/>
                    <a:gd name="T7" fmla="*/ 0 h 95"/>
                    <a:gd name="T8" fmla="*/ 0 w 66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5"/>
                    <a:gd name="T17" fmla="*/ 66 w 66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5">
                      <a:moveTo>
                        <a:pt x="0" y="13"/>
                      </a:moveTo>
                      <a:lnTo>
                        <a:pt x="27" y="94"/>
                      </a:lnTo>
                      <a:lnTo>
                        <a:pt x="65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909090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73" name="Freeform 271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67" name="Line 272"/>
              <p:cNvSpPr>
                <a:spLocks noChangeShapeType="1"/>
              </p:cNvSpPr>
              <p:nvPr/>
            </p:nvSpPr>
            <p:spPr bwMode="auto">
              <a:xfrm flipV="1">
                <a:off x="3912" y="1311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8" name="Line 273"/>
              <p:cNvSpPr>
                <a:spLocks noChangeShapeType="1"/>
              </p:cNvSpPr>
              <p:nvPr/>
            </p:nvSpPr>
            <p:spPr bwMode="auto">
              <a:xfrm>
                <a:off x="3908" y="1287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9" name="Line 274"/>
              <p:cNvSpPr>
                <a:spLocks noChangeShapeType="1"/>
              </p:cNvSpPr>
              <p:nvPr/>
            </p:nvSpPr>
            <p:spPr bwMode="auto">
              <a:xfrm>
                <a:off x="3916" y="1284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70" name="Line 275"/>
              <p:cNvSpPr>
                <a:spLocks noChangeShapeType="1"/>
              </p:cNvSpPr>
              <p:nvPr/>
            </p:nvSpPr>
            <p:spPr bwMode="auto">
              <a:xfrm>
                <a:off x="3923" y="1280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71" name="Line 276"/>
              <p:cNvSpPr>
                <a:spLocks noChangeShapeType="1"/>
              </p:cNvSpPr>
              <p:nvPr/>
            </p:nvSpPr>
            <p:spPr bwMode="auto">
              <a:xfrm>
                <a:off x="3931" y="1278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16" name="Group 277"/>
            <p:cNvGrpSpPr>
              <a:grpSpLocks/>
            </p:cNvGrpSpPr>
            <p:nvPr/>
          </p:nvGrpSpPr>
          <p:grpSpPr bwMode="auto">
            <a:xfrm>
              <a:off x="3956" y="1247"/>
              <a:ext cx="67" cy="97"/>
              <a:chOff x="3956" y="1247"/>
              <a:chExt cx="67" cy="97"/>
            </a:xfrm>
          </p:grpSpPr>
          <p:grpSp>
            <p:nvGrpSpPr>
              <p:cNvPr id="3858" name="Group 278"/>
              <p:cNvGrpSpPr>
                <a:grpSpLocks/>
              </p:cNvGrpSpPr>
              <p:nvPr/>
            </p:nvGrpSpPr>
            <p:grpSpPr bwMode="auto">
              <a:xfrm>
                <a:off x="3956" y="1247"/>
                <a:ext cx="67" cy="97"/>
                <a:chOff x="3956" y="1247"/>
                <a:chExt cx="67" cy="97"/>
              </a:xfrm>
            </p:grpSpPr>
            <p:sp>
              <p:nvSpPr>
                <p:cNvPr id="3864" name="Freeform 279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65" name="Freeform 280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59" name="Line 281"/>
              <p:cNvSpPr>
                <a:spLocks noChangeShapeType="1"/>
              </p:cNvSpPr>
              <p:nvPr/>
            </p:nvSpPr>
            <p:spPr bwMode="auto">
              <a:xfrm flipV="1">
                <a:off x="3973" y="1287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0" name="Line 282"/>
              <p:cNvSpPr>
                <a:spLocks noChangeShapeType="1"/>
              </p:cNvSpPr>
              <p:nvPr/>
            </p:nvSpPr>
            <p:spPr bwMode="auto">
              <a:xfrm>
                <a:off x="3968" y="126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1" name="Line 283"/>
              <p:cNvSpPr>
                <a:spLocks noChangeShapeType="1"/>
              </p:cNvSpPr>
              <p:nvPr/>
            </p:nvSpPr>
            <p:spPr bwMode="auto">
              <a:xfrm>
                <a:off x="3976" y="1260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2" name="Line 284"/>
              <p:cNvSpPr>
                <a:spLocks noChangeShapeType="1"/>
              </p:cNvSpPr>
              <p:nvPr/>
            </p:nvSpPr>
            <p:spPr bwMode="auto">
              <a:xfrm>
                <a:off x="3984" y="12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63" name="Line 285"/>
              <p:cNvSpPr>
                <a:spLocks noChangeShapeType="1"/>
              </p:cNvSpPr>
              <p:nvPr/>
            </p:nvSpPr>
            <p:spPr bwMode="auto">
              <a:xfrm>
                <a:off x="3992" y="1253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17" name="Group 286"/>
            <p:cNvGrpSpPr>
              <a:grpSpLocks/>
            </p:cNvGrpSpPr>
            <p:nvPr/>
          </p:nvGrpSpPr>
          <p:grpSpPr bwMode="auto">
            <a:xfrm>
              <a:off x="3917" y="1146"/>
              <a:ext cx="67" cy="97"/>
              <a:chOff x="3917" y="1146"/>
              <a:chExt cx="67" cy="97"/>
            </a:xfrm>
          </p:grpSpPr>
          <p:grpSp>
            <p:nvGrpSpPr>
              <p:cNvPr id="3850" name="Group 287"/>
              <p:cNvGrpSpPr>
                <a:grpSpLocks/>
              </p:cNvGrpSpPr>
              <p:nvPr/>
            </p:nvGrpSpPr>
            <p:grpSpPr bwMode="auto">
              <a:xfrm>
                <a:off x="3917" y="1146"/>
                <a:ext cx="67" cy="97"/>
                <a:chOff x="3917" y="1146"/>
                <a:chExt cx="67" cy="97"/>
              </a:xfrm>
            </p:grpSpPr>
            <p:sp>
              <p:nvSpPr>
                <p:cNvPr id="3856" name="Freeform 288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7" name="Freeform 289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51" name="Line 290"/>
              <p:cNvSpPr>
                <a:spLocks noChangeShapeType="1"/>
              </p:cNvSpPr>
              <p:nvPr/>
            </p:nvSpPr>
            <p:spPr bwMode="auto">
              <a:xfrm flipV="1">
                <a:off x="3935" y="118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2" name="Line 291"/>
              <p:cNvSpPr>
                <a:spLocks noChangeShapeType="1"/>
              </p:cNvSpPr>
              <p:nvPr/>
            </p:nvSpPr>
            <p:spPr bwMode="auto">
              <a:xfrm>
                <a:off x="3929" y="116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3" name="Line 292"/>
              <p:cNvSpPr>
                <a:spLocks noChangeShapeType="1"/>
              </p:cNvSpPr>
              <p:nvPr/>
            </p:nvSpPr>
            <p:spPr bwMode="auto">
              <a:xfrm>
                <a:off x="3937" y="115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4" name="Line 293"/>
              <p:cNvSpPr>
                <a:spLocks noChangeShapeType="1"/>
              </p:cNvSpPr>
              <p:nvPr/>
            </p:nvSpPr>
            <p:spPr bwMode="auto">
              <a:xfrm>
                <a:off x="3945" y="11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55" name="Line 294"/>
              <p:cNvSpPr>
                <a:spLocks noChangeShapeType="1"/>
              </p:cNvSpPr>
              <p:nvPr/>
            </p:nvSpPr>
            <p:spPr bwMode="auto">
              <a:xfrm>
                <a:off x="3952" y="1153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718" name="Freeform 295"/>
            <p:cNvSpPr>
              <a:spLocks/>
            </p:cNvSpPr>
            <p:nvPr/>
          </p:nvSpPr>
          <p:spPr bwMode="auto">
            <a:xfrm>
              <a:off x="3740" y="1187"/>
              <a:ext cx="122" cy="171"/>
            </a:xfrm>
            <a:custGeom>
              <a:avLst/>
              <a:gdLst>
                <a:gd name="T0" fmla="*/ 114 w 122"/>
                <a:gd name="T1" fmla="*/ 63 h 171"/>
                <a:gd name="T2" fmla="*/ 110 w 122"/>
                <a:gd name="T3" fmla="*/ 52 h 171"/>
                <a:gd name="T4" fmla="*/ 104 w 122"/>
                <a:gd name="T5" fmla="*/ 42 h 171"/>
                <a:gd name="T6" fmla="*/ 98 w 122"/>
                <a:gd name="T7" fmla="*/ 32 h 171"/>
                <a:gd name="T8" fmla="*/ 91 w 122"/>
                <a:gd name="T9" fmla="*/ 23 h 171"/>
                <a:gd name="T10" fmla="*/ 84 w 122"/>
                <a:gd name="T11" fmla="*/ 16 h 171"/>
                <a:gd name="T12" fmla="*/ 76 w 122"/>
                <a:gd name="T13" fmla="*/ 9 h 171"/>
                <a:gd name="T14" fmla="*/ 67 w 122"/>
                <a:gd name="T15" fmla="*/ 5 h 171"/>
                <a:gd name="T16" fmla="*/ 59 w 122"/>
                <a:gd name="T17" fmla="*/ 2 h 171"/>
                <a:gd name="T18" fmla="*/ 51 w 122"/>
                <a:gd name="T19" fmla="*/ 0 h 171"/>
                <a:gd name="T20" fmla="*/ 42 w 122"/>
                <a:gd name="T21" fmla="*/ 0 h 171"/>
                <a:gd name="T22" fmla="*/ 35 w 122"/>
                <a:gd name="T23" fmla="*/ 2 h 171"/>
                <a:gd name="T24" fmla="*/ 27 w 122"/>
                <a:gd name="T25" fmla="*/ 6 h 171"/>
                <a:gd name="T26" fmla="*/ 21 w 122"/>
                <a:gd name="T27" fmla="*/ 10 h 171"/>
                <a:gd name="T28" fmla="*/ 15 w 122"/>
                <a:gd name="T29" fmla="*/ 17 h 171"/>
                <a:gd name="T30" fmla="*/ 10 w 122"/>
                <a:gd name="T31" fmla="*/ 25 h 171"/>
                <a:gd name="T32" fmla="*/ 6 w 122"/>
                <a:gd name="T33" fmla="*/ 34 h 171"/>
                <a:gd name="T34" fmla="*/ 3 w 122"/>
                <a:gd name="T35" fmla="*/ 43 h 171"/>
                <a:gd name="T36" fmla="*/ 1 w 122"/>
                <a:gd name="T37" fmla="*/ 54 h 171"/>
                <a:gd name="T38" fmla="*/ 0 w 122"/>
                <a:gd name="T39" fmla="*/ 66 h 171"/>
                <a:gd name="T40" fmla="*/ 1 w 122"/>
                <a:gd name="T41" fmla="*/ 77 h 171"/>
                <a:gd name="T42" fmla="*/ 2 w 122"/>
                <a:gd name="T43" fmla="*/ 89 h 171"/>
                <a:gd name="T44" fmla="*/ 5 w 122"/>
                <a:gd name="T45" fmla="*/ 101 h 171"/>
                <a:gd name="T46" fmla="*/ 9 w 122"/>
                <a:gd name="T47" fmla="*/ 113 h 171"/>
                <a:gd name="T48" fmla="*/ 14 w 122"/>
                <a:gd name="T49" fmla="*/ 123 h 171"/>
                <a:gd name="T50" fmla="*/ 20 w 122"/>
                <a:gd name="T51" fmla="*/ 133 h 171"/>
                <a:gd name="T52" fmla="*/ 26 w 122"/>
                <a:gd name="T53" fmla="*/ 143 h 171"/>
                <a:gd name="T54" fmla="*/ 34 w 122"/>
                <a:gd name="T55" fmla="*/ 151 h 171"/>
                <a:gd name="T56" fmla="*/ 41 w 122"/>
                <a:gd name="T57" fmla="*/ 158 h 171"/>
                <a:gd name="T58" fmla="*/ 49 w 122"/>
                <a:gd name="T59" fmla="*/ 163 h 171"/>
                <a:gd name="T60" fmla="*/ 58 w 122"/>
                <a:gd name="T61" fmla="*/ 167 h 171"/>
                <a:gd name="T62" fmla="*/ 66 w 122"/>
                <a:gd name="T63" fmla="*/ 170 h 171"/>
                <a:gd name="T64" fmla="*/ 74 w 122"/>
                <a:gd name="T65" fmla="*/ 170 h 171"/>
                <a:gd name="T66" fmla="*/ 82 w 122"/>
                <a:gd name="T67" fmla="*/ 169 h 171"/>
                <a:gd name="T68" fmla="*/ 90 w 122"/>
                <a:gd name="T69" fmla="*/ 167 h 171"/>
                <a:gd name="T70" fmla="*/ 97 w 122"/>
                <a:gd name="T71" fmla="*/ 162 h 171"/>
                <a:gd name="T72" fmla="*/ 103 w 122"/>
                <a:gd name="T73" fmla="*/ 156 h 171"/>
                <a:gd name="T74" fmla="*/ 109 w 122"/>
                <a:gd name="T75" fmla="*/ 149 h 171"/>
                <a:gd name="T76" fmla="*/ 114 w 122"/>
                <a:gd name="T77" fmla="*/ 141 h 171"/>
                <a:gd name="T78" fmla="*/ 117 w 122"/>
                <a:gd name="T79" fmla="*/ 132 h 171"/>
                <a:gd name="T80" fmla="*/ 120 w 122"/>
                <a:gd name="T81" fmla="*/ 121 h 171"/>
                <a:gd name="T82" fmla="*/ 121 w 122"/>
                <a:gd name="T83" fmla="*/ 110 h 171"/>
                <a:gd name="T84" fmla="*/ 121 w 122"/>
                <a:gd name="T85" fmla="*/ 99 h 171"/>
                <a:gd name="T86" fmla="*/ 120 w 122"/>
                <a:gd name="T87" fmla="*/ 87 h 171"/>
                <a:gd name="T88" fmla="*/ 117 w 122"/>
                <a:gd name="T89" fmla="*/ 75 h 17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2"/>
                <a:gd name="T136" fmla="*/ 0 h 171"/>
                <a:gd name="T137" fmla="*/ 122 w 122"/>
                <a:gd name="T138" fmla="*/ 171 h 17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2" h="171">
                  <a:moveTo>
                    <a:pt x="116" y="69"/>
                  </a:moveTo>
                  <a:lnTo>
                    <a:pt x="114" y="63"/>
                  </a:lnTo>
                  <a:lnTo>
                    <a:pt x="112" y="57"/>
                  </a:lnTo>
                  <a:lnTo>
                    <a:pt x="110" y="52"/>
                  </a:lnTo>
                  <a:lnTo>
                    <a:pt x="107" y="47"/>
                  </a:lnTo>
                  <a:lnTo>
                    <a:pt x="104" y="42"/>
                  </a:lnTo>
                  <a:lnTo>
                    <a:pt x="101" y="37"/>
                  </a:lnTo>
                  <a:lnTo>
                    <a:pt x="98" y="32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7" y="19"/>
                  </a:lnTo>
                  <a:lnTo>
                    <a:pt x="84" y="16"/>
                  </a:lnTo>
                  <a:lnTo>
                    <a:pt x="80" y="12"/>
                  </a:lnTo>
                  <a:lnTo>
                    <a:pt x="76" y="9"/>
                  </a:lnTo>
                  <a:lnTo>
                    <a:pt x="72" y="7"/>
                  </a:lnTo>
                  <a:lnTo>
                    <a:pt x="67" y="5"/>
                  </a:lnTo>
                  <a:lnTo>
                    <a:pt x="63" y="3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5" y="17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9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2" y="89"/>
                  </a:lnTo>
                  <a:lnTo>
                    <a:pt x="4" y="95"/>
                  </a:lnTo>
                  <a:lnTo>
                    <a:pt x="5" y="101"/>
                  </a:lnTo>
                  <a:lnTo>
                    <a:pt x="7" y="107"/>
                  </a:lnTo>
                  <a:lnTo>
                    <a:pt x="9" y="113"/>
                  </a:lnTo>
                  <a:lnTo>
                    <a:pt x="11" y="118"/>
                  </a:lnTo>
                  <a:lnTo>
                    <a:pt x="14" y="123"/>
                  </a:lnTo>
                  <a:lnTo>
                    <a:pt x="17" y="128"/>
                  </a:lnTo>
                  <a:lnTo>
                    <a:pt x="20" y="133"/>
                  </a:lnTo>
                  <a:lnTo>
                    <a:pt x="23" y="138"/>
                  </a:lnTo>
                  <a:lnTo>
                    <a:pt x="26" y="143"/>
                  </a:lnTo>
                  <a:lnTo>
                    <a:pt x="30" y="147"/>
                  </a:lnTo>
                  <a:lnTo>
                    <a:pt x="34" y="151"/>
                  </a:lnTo>
                  <a:lnTo>
                    <a:pt x="37" y="154"/>
                  </a:lnTo>
                  <a:lnTo>
                    <a:pt x="41" y="158"/>
                  </a:lnTo>
                  <a:lnTo>
                    <a:pt x="45" y="161"/>
                  </a:lnTo>
                  <a:lnTo>
                    <a:pt x="49" y="163"/>
                  </a:lnTo>
                  <a:lnTo>
                    <a:pt x="54" y="165"/>
                  </a:lnTo>
                  <a:lnTo>
                    <a:pt x="58" y="167"/>
                  </a:lnTo>
                  <a:lnTo>
                    <a:pt x="62" y="168"/>
                  </a:lnTo>
                  <a:lnTo>
                    <a:pt x="66" y="170"/>
                  </a:lnTo>
                  <a:lnTo>
                    <a:pt x="70" y="170"/>
                  </a:lnTo>
                  <a:lnTo>
                    <a:pt x="74" y="170"/>
                  </a:lnTo>
                  <a:lnTo>
                    <a:pt x="79" y="170"/>
                  </a:lnTo>
                  <a:lnTo>
                    <a:pt x="82" y="169"/>
                  </a:lnTo>
                  <a:lnTo>
                    <a:pt x="86" y="168"/>
                  </a:lnTo>
                  <a:lnTo>
                    <a:pt x="90" y="167"/>
                  </a:lnTo>
                  <a:lnTo>
                    <a:pt x="94" y="164"/>
                  </a:lnTo>
                  <a:lnTo>
                    <a:pt x="97" y="162"/>
                  </a:lnTo>
                  <a:lnTo>
                    <a:pt x="100" y="160"/>
                  </a:lnTo>
                  <a:lnTo>
                    <a:pt x="103" y="156"/>
                  </a:lnTo>
                  <a:lnTo>
                    <a:pt x="106" y="153"/>
                  </a:lnTo>
                  <a:lnTo>
                    <a:pt x="109" y="149"/>
                  </a:lnTo>
                  <a:lnTo>
                    <a:pt x="111" y="145"/>
                  </a:lnTo>
                  <a:lnTo>
                    <a:pt x="114" y="141"/>
                  </a:lnTo>
                  <a:lnTo>
                    <a:pt x="115" y="136"/>
                  </a:lnTo>
                  <a:lnTo>
                    <a:pt x="117" y="132"/>
                  </a:lnTo>
                  <a:lnTo>
                    <a:pt x="118" y="127"/>
                  </a:lnTo>
                  <a:lnTo>
                    <a:pt x="120" y="121"/>
                  </a:lnTo>
                  <a:lnTo>
                    <a:pt x="120" y="116"/>
                  </a:lnTo>
                  <a:lnTo>
                    <a:pt x="121" y="110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20" y="93"/>
                  </a:lnTo>
                  <a:lnTo>
                    <a:pt x="120" y="87"/>
                  </a:lnTo>
                  <a:lnTo>
                    <a:pt x="119" y="81"/>
                  </a:lnTo>
                  <a:lnTo>
                    <a:pt x="117" y="75"/>
                  </a:lnTo>
                  <a:lnTo>
                    <a:pt x="116" y="6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19" name="Group 296"/>
            <p:cNvGrpSpPr>
              <a:grpSpLocks/>
            </p:cNvGrpSpPr>
            <p:nvPr/>
          </p:nvGrpSpPr>
          <p:grpSpPr bwMode="auto">
            <a:xfrm>
              <a:off x="3745" y="1204"/>
              <a:ext cx="77" cy="42"/>
              <a:chOff x="3745" y="1204"/>
              <a:chExt cx="77" cy="42"/>
            </a:xfrm>
          </p:grpSpPr>
          <p:sp>
            <p:nvSpPr>
              <p:cNvPr id="3845" name="Freeform 297"/>
              <p:cNvSpPr>
                <a:spLocks/>
              </p:cNvSpPr>
              <p:nvPr/>
            </p:nvSpPr>
            <p:spPr bwMode="auto">
              <a:xfrm>
                <a:off x="3745" y="1208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6" name="Line 298"/>
              <p:cNvSpPr>
                <a:spLocks noChangeShapeType="1"/>
              </p:cNvSpPr>
              <p:nvPr/>
            </p:nvSpPr>
            <p:spPr bwMode="auto">
              <a:xfrm flipH="1" flipV="1">
                <a:off x="3765" y="123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7" name="Line 299"/>
              <p:cNvSpPr>
                <a:spLocks noChangeShapeType="1"/>
              </p:cNvSpPr>
              <p:nvPr/>
            </p:nvSpPr>
            <p:spPr bwMode="auto">
              <a:xfrm flipH="1" flipV="1">
                <a:off x="3779" y="122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8" name="Line 300"/>
              <p:cNvSpPr>
                <a:spLocks noChangeShapeType="1"/>
              </p:cNvSpPr>
              <p:nvPr/>
            </p:nvSpPr>
            <p:spPr bwMode="auto">
              <a:xfrm flipH="1" flipV="1">
                <a:off x="3749" y="123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9" name="Freeform 301"/>
              <p:cNvSpPr>
                <a:spLocks/>
              </p:cNvSpPr>
              <p:nvPr/>
            </p:nvSpPr>
            <p:spPr bwMode="auto">
              <a:xfrm>
                <a:off x="3789" y="1204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20" name="Freeform 302"/>
            <p:cNvSpPr>
              <a:spLocks/>
            </p:cNvSpPr>
            <p:nvPr/>
          </p:nvSpPr>
          <p:spPr bwMode="auto">
            <a:xfrm>
              <a:off x="3769" y="1244"/>
              <a:ext cx="75" cy="38"/>
            </a:xfrm>
            <a:custGeom>
              <a:avLst/>
              <a:gdLst>
                <a:gd name="T0" fmla="*/ 71 w 75"/>
                <a:gd name="T1" fmla="*/ 0 h 38"/>
                <a:gd name="T2" fmla="*/ 0 w 75"/>
                <a:gd name="T3" fmla="*/ 31 h 38"/>
                <a:gd name="T4" fmla="*/ 0 w 75"/>
                <a:gd name="T5" fmla="*/ 35 h 38"/>
                <a:gd name="T6" fmla="*/ 3 w 75"/>
                <a:gd name="T7" fmla="*/ 37 h 38"/>
                <a:gd name="T8" fmla="*/ 74 w 75"/>
                <a:gd name="T9" fmla="*/ 6 h 38"/>
                <a:gd name="T10" fmla="*/ 74 w 75"/>
                <a:gd name="T11" fmla="*/ 3 h 38"/>
                <a:gd name="T12" fmla="*/ 71 w 75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38"/>
                <a:gd name="T23" fmla="*/ 75 w 75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38">
                  <a:moveTo>
                    <a:pt x="71" y="0"/>
                  </a:moveTo>
                  <a:lnTo>
                    <a:pt x="0" y="31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1" y="0"/>
                  </a:lnTo>
                </a:path>
              </a:pathLst>
            </a:custGeom>
            <a:solidFill>
              <a:srgbClr val="608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21" name="Freeform 303"/>
            <p:cNvSpPr>
              <a:spLocks/>
            </p:cNvSpPr>
            <p:nvPr/>
          </p:nvSpPr>
          <p:spPr bwMode="auto">
            <a:xfrm>
              <a:off x="3813" y="1240"/>
              <a:ext cx="33" cy="25"/>
            </a:xfrm>
            <a:custGeom>
              <a:avLst/>
              <a:gdLst>
                <a:gd name="T0" fmla="*/ 5 w 33"/>
                <a:gd name="T1" fmla="*/ 24 h 25"/>
                <a:gd name="T2" fmla="*/ 32 w 33"/>
                <a:gd name="T3" fmla="*/ 13 h 25"/>
                <a:gd name="T4" fmla="*/ 32 w 33"/>
                <a:gd name="T5" fmla="*/ 7 h 25"/>
                <a:gd name="T6" fmla="*/ 30 w 33"/>
                <a:gd name="T7" fmla="*/ 2 h 25"/>
                <a:gd name="T8" fmla="*/ 25 w 33"/>
                <a:gd name="T9" fmla="*/ 0 h 25"/>
                <a:gd name="T10" fmla="*/ 2 w 33"/>
                <a:gd name="T11" fmla="*/ 11 h 25"/>
                <a:gd name="T12" fmla="*/ 0 w 33"/>
                <a:gd name="T13" fmla="*/ 15 h 25"/>
                <a:gd name="T14" fmla="*/ 2 w 33"/>
                <a:gd name="T15" fmla="*/ 15 h 25"/>
                <a:gd name="T16" fmla="*/ 5 w 33"/>
                <a:gd name="T17" fmla="*/ 17 h 25"/>
                <a:gd name="T18" fmla="*/ 5 w 33"/>
                <a:gd name="T19" fmla="*/ 21 h 25"/>
                <a:gd name="T20" fmla="*/ 3 w 33"/>
                <a:gd name="T21" fmla="*/ 22 h 25"/>
                <a:gd name="T22" fmla="*/ 5 w 33"/>
                <a:gd name="T23" fmla="*/ 24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"/>
                <a:gd name="T37" fmla="*/ 0 h 25"/>
                <a:gd name="T38" fmla="*/ 33 w 33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" h="25">
                  <a:moveTo>
                    <a:pt x="5" y="24"/>
                  </a:moveTo>
                  <a:lnTo>
                    <a:pt x="32" y="13"/>
                  </a:lnTo>
                  <a:lnTo>
                    <a:pt x="32" y="7"/>
                  </a:lnTo>
                  <a:lnTo>
                    <a:pt x="30" y="2"/>
                  </a:lnTo>
                  <a:lnTo>
                    <a:pt x="25" y="0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3" y="22"/>
                  </a:lnTo>
                  <a:lnTo>
                    <a:pt x="5" y="24"/>
                  </a:lnTo>
                </a:path>
              </a:pathLst>
            </a:custGeom>
            <a:solidFill>
              <a:srgbClr val="A0C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22" name="Group 304"/>
            <p:cNvGrpSpPr>
              <a:grpSpLocks/>
            </p:cNvGrpSpPr>
            <p:nvPr/>
          </p:nvGrpSpPr>
          <p:grpSpPr bwMode="auto">
            <a:xfrm>
              <a:off x="3777" y="1294"/>
              <a:ext cx="77" cy="42"/>
              <a:chOff x="3777" y="1294"/>
              <a:chExt cx="77" cy="42"/>
            </a:xfrm>
          </p:grpSpPr>
          <p:sp>
            <p:nvSpPr>
              <p:cNvPr id="3840" name="Freeform 305"/>
              <p:cNvSpPr>
                <a:spLocks/>
              </p:cNvSpPr>
              <p:nvPr/>
            </p:nvSpPr>
            <p:spPr bwMode="auto">
              <a:xfrm>
                <a:off x="3777" y="1297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1" name="Line 306"/>
              <p:cNvSpPr>
                <a:spLocks noChangeShapeType="1"/>
              </p:cNvSpPr>
              <p:nvPr/>
            </p:nvSpPr>
            <p:spPr bwMode="auto">
              <a:xfrm flipH="1" flipV="1">
                <a:off x="3797" y="132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2" name="Line 307"/>
              <p:cNvSpPr>
                <a:spLocks noChangeShapeType="1"/>
              </p:cNvSpPr>
              <p:nvPr/>
            </p:nvSpPr>
            <p:spPr bwMode="auto">
              <a:xfrm flipH="1" flipV="1">
                <a:off x="3811" y="1314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3" name="Line 308"/>
              <p:cNvSpPr>
                <a:spLocks noChangeShapeType="1"/>
              </p:cNvSpPr>
              <p:nvPr/>
            </p:nvSpPr>
            <p:spPr bwMode="auto">
              <a:xfrm flipH="1" flipV="1">
                <a:off x="3781" y="132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44" name="Freeform 309"/>
              <p:cNvSpPr>
                <a:spLocks/>
              </p:cNvSpPr>
              <p:nvPr/>
            </p:nvSpPr>
            <p:spPr bwMode="auto">
              <a:xfrm>
                <a:off x="3821" y="1294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23" name="Freeform 310"/>
            <p:cNvSpPr>
              <a:spLocks/>
            </p:cNvSpPr>
            <p:nvPr/>
          </p:nvSpPr>
          <p:spPr bwMode="auto">
            <a:xfrm>
              <a:off x="3721" y="1196"/>
              <a:ext cx="120" cy="169"/>
            </a:xfrm>
            <a:custGeom>
              <a:avLst/>
              <a:gdLst>
                <a:gd name="T0" fmla="*/ 110 w 120"/>
                <a:gd name="T1" fmla="*/ 57 h 169"/>
                <a:gd name="T2" fmla="*/ 103 w 120"/>
                <a:gd name="T3" fmla="*/ 41 h 169"/>
                <a:gd name="T4" fmla="*/ 93 w 120"/>
                <a:gd name="T5" fmla="*/ 27 h 169"/>
                <a:gd name="T6" fmla="*/ 82 w 120"/>
                <a:gd name="T7" fmla="*/ 16 h 169"/>
                <a:gd name="T8" fmla="*/ 70 w 120"/>
                <a:gd name="T9" fmla="*/ 7 h 169"/>
                <a:gd name="T10" fmla="*/ 58 w 120"/>
                <a:gd name="T11" fmla="*/ 2 h 169"/>
                <a:gd name="T12" fmla="*/ 46 w 120"/>
                <a:gd name="T13" fmla="*/ 0 h 169"/>
                <a:gd name="T14" fmla="*/ 34 w 120"/>
                <a:gd name="T15" fmla="*/ 2 h 169"/>
                <a:gd name="T16" fmla="*/ 24 w 120"/>
                <a:gd name="T17" fmla="*/ 8 h 169"/>
                <a:gd name="T18" fmla="*/ 14 w 120"/>
                <a:gd name="T19" fmla="*/ 17 h 169"/>
                <a:gd name="T20" fmla="*/ 7 w 120"/>
                <a:gd name="T21" fmla="*/ 29 h 169"/>
                <a:gd name="T22" fmla="*/ 2 w 120"/>
                <a:gd name="T23" fmla="*/ 43 h 169"/>
                <a:gd name="T24" fmla="*/ 0 w 120"/>
                <a:gd name="T25" fmla="*/ 59 h 169"/>
                <a:gd name="T26" fmla="*/ 1 w 120"/>
                <a:gd name="T27" fmla="*/ 76 h 169"/>
                <a:gd name="T28" fmla="*/ 4 w 120"/>
                <a:gd name="T29" fmla="*/ 94 h 169"/>
                <a:gd name="T30" fmla="*/ 9 w 120"/>
                <a:gd name="T31" fmla="*/ 111 h 169"/>
                <a:gd name="T32" fmla="*/ 16 w 120"/>
                <a:gd name="T33" fmla="*/ 127 h 169"/>
                <a:gd name="T34" fmla="*/ 26 w 120"/>
                <a:gd name="T35" fmla="*/ 141 h 169"/>
                <a:gd name="T36" fmla="*/ 37 w 120"/>
                <a:gd name="T37" fmla="*/ 152 h 169"/>
                <a:gd name="T38" fmla="*/ 49 w 120"/>
                <a:gd name="T39" fmla="*/ 161 h 169"/>
                <a:gd name="T40" fmla="*/ 61 w 120"/>
                <a:gd name="T41" fmla="*/ 166 h 169"/>
                <a:gd name="T42" fmla="*/ 73 w 120"/>
                <a:gd name="T43" fmla="*/ 168 h 169"/>
                <a:gd name="T44" fmla="*/ 85 w 120"/>
                <a:gd name="T45" fmla="*/ 166 h 169"/>
                <a:gd name="T46" fmla="*/ 95 w 120"/>
                <a:gd name="T47" fmla="*/ 160 h 169"/>
                <a:gd name="T48" fmla="*/ 105 w 120"/>
                <a:gd name="T49" fmla="*/ 151 h 169"/>
                <a:gd name="T50" fmla="*/ 112 w 120"/>
                <a:gd name="T51" fmla="*/ 139 h 169"/>
                <a:gd name="T52" fmla="*/ 117 w 120"/>
                <a:gd name="T53" fmla="*/ 125 h 169"/>
                <a:gd name="T54" fmla="*/ 119 w 120"/>
                <a:gd name="T55" fmla="*/ 109 h 169"/>
                <a:gd name="T56" fmla="*/ 118 w 120"/>
                <a:gd name="T57" fmla="*/ 92 h 169"/>
                <a:gd name="T58" fmla="*/ 115 w 120"/>
                <a:gd name="T59" fmla="*/ 74 h 169"/>
                <a:gd name="T60" fmla="*/ 112 w 120"/>
                <a:gd name="T61" fmla="*/ 75 h 169"/>
                <a:gd name="T62" fmla="*/ 115 w 120"/>
                <a:gd name="T63" fmla="*/ 92 h 169"/>
                <a:gd name="T64" fmla="*/ 116 w 120"/>
                <a:gd name="T65" fmla="*/ 106 h 169"/>
                <a:gd name="T66" fmla="*/ 113 w 120"/>
                <a:gd name="T67" fmla="*/ 124 h 169"/>
                <a:gd name="T68" fmla="*/ 109 w 120"/>
                <a:gd name="T69" fmla="*/ 138 h 169"/>
                <a:gd name="T70" fmla="*/ 102 w 120"/>
                <a:gd name="T71" fmla="*/ 149 h 169"/>
                <a:gd name="T72" fmla="*/ 93 w 120"/>
                <a:gd name="T73" fmla="*/ 157 h 169"/>
                <a:gd name="T74" fmla="*/ 84 w 120"/>
                <a:gd name="T75" fmla="*/ 163 h 169"/>
                <a:gd name="T76" fmla="*/ 73 w 120"/>
                <a:gd name="T77" fmla="*/ 165 h 169"/>
                <a:gd name="T78" fmla="*/ 62 w 120"/>
                <a:gd name="T79" fmla="*/ 163 h 169"/>
                <a:gd name="T80" fmla="*/ 50 w 120"/>
                <a:gd name="T81" fmla="*/ 158 h 169"/>
                <a:gd name="T82" fmla="*/ 39 w 120"/>
                <a:gd name="T83" fmla="*/ 150 h 169"/>
                <a:gd name="T84" fmla="*/ 28 w 120"/>
                <a:gd name="T85" fmla="*/ 139 h 169"/>
                <a:gd name="T86" fmla="*/ 19 w 120"/>
                <a:gd name="T87" fmla="*/ 125 h 169"/>
                <a:gd name="T88" fmla="*/ 12 w 120"/>
                <a:gd name="T89" fmla="*/ 110 h 169"/>
                <a:gd name="T90" fmla="*/ 7 w 120"/>
                <a:gd name="T91" fmla="*/ 93 h 169"/>
                <a:gd name="T92" fmla="*/ 4 w 120"/>
                <a:gd name="T93" fmla="*/ 76 h 169"/>
                <a:gd name="T94" fmla="*/ 3 w 120"/>
                <a:gd name="T95" fmla="*/ 62 h 169"/>
                <a:gd name="T96" fmla="*/ 6 w 120"/>
                <a:gd name="T97" fmla="*/ 44 h 169"/>
                <a:gd name="T98" fmla="*/ 10 w 120"/>
                <a:gd name="T99" fmla="*/ 30 h 169"/>
                <a:gd name="T100" fmla="*/ 17 w 120"/>
                <a:gd name="T101" fmla="*/ 19 h 169"/>
                <a:gd name="T102" fmla="*/ 26 w 120"/>
                <a:gd name="T103" fmla="*/ 11 h 169"/>
                <a:gd name="T104" fmla="*/ 35 w 120"/>
                <a:gd name="T105" fmla="*/ 5 h 169"/>
                <a:gd name="T106" fmla="*/ 46 w 120"/>
                <a:gd name="T107" fmla="*/ 3 h 169"/>
                <a:gd name="T108" fmla="*/ 57 w 120"/>
                <a:gd name="T109" fmla="*/ 5 h 169"/>
                <a:gd name="T110" fmla="*/ 69 w 120"/>
                <a:gd name="T111" fmla="*/ 10 h 169"/>
                <a:gd name="T112" fmla="*/ 80 w 120"/>
                <a:gd name="T113" fmla="*/ 18 h 169"/>
                <a:gd name="T114" fmla="*/ 91 w 120"/>
                <a:gd name="T115" fmla="*/ 29 h 169"/>
                <a:gd name="T116" fmla="*/ 100 w 120"/>
                <a:gd name="T117" fmla="*/ 43 h 169"/>
                <a:gd name="T118" fmla="*/ 107 w 120"/>
                <a:gd name="T119" fmla="*/ 58 h 169"/>
                <a:gd name="T120" fmla="*/ 114 w 120"/>
                <a:gd name="T121" fmla="*/ 68 h 1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0"/>
                <a:gd name="T184" fmla="*/ 0 h 169"/>
                <a:gd name="T185" fmla="*/ 120 w 120"/>
                <a:gd name="T186" fmla="*/ 169 h 16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0" h="169">
                  <a:moveTo>
                    <a:pt x="114" y="68"/>
                  </a:moveTo>
                  <a:lnTo>
                    <a:pt x="112" y="63"/>
                  </a:lnTo>
                  <a:lnTo>
                    <a:pt x="110" y="57"/>
                  </a:lnTo>
                  <a:lnTo>
                    <a:pt x="108" y="51"/>
                  </a:lnTo>
                  <a:lnTo>
                    <a:pt x="105" y="46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6" y="32"/>
                  </a:lnTo>
                  <a:lnTo>
                    <a:pt x="93" y="27"/>
                  </a:lnTo>
                  <a:lnTo>
                    <a:pt x="90" y="23"/>
                  </a:lnTo>
                  <a:lnTo>
                    <a:pt x="86" y="19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0"/>
                  </a:lnTo>
                  <a:lnTo>
                    <a:pt x="70" y="7"/>
                  </a:lnTo>
                  <a:lnTo>
                    <a:pt x="66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0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6" y="33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1" y="82"/>
                  </a:lnTo>
                  <a:lnTo>
                    <a:pt x="2" y="88"/>
                  </a:lnTo>
                  <a:lnTo>
                    <a:pt x="4" y="94"/>
                  </a:lnTo>
                  <a:lnTo>
                    <a:pt x="5" y="100"/>
                  </a:lnTo>
                  <a:lnTo>
                    <a:pt x="7" y="105"/>
                  </a:lnTo>
                  <a:lnTo>
                    <a:pt x="9" y="111"/>
                  </a:lnTo>
                  <a:lnTo>
                    <a:pt x="11" y="117"/>
                  </a:lnTo>
                  <a:lnTo>
                    <a:pt x="14" y="122"/>
                  </a:lnTo>
                  <a:lnTo>
                    <a:pt x="16" y="127"/>
                  </a:lnTo>
                  <a:lnTo>
                    <a:pt x="19" y="132"/>
                  </a:lnTo>
                  <a:lnTo>
                    <a:pt x="23" y="136"/>
                  </a:lnTo>
                  <a:lnTo>
                    <a:pt x="26" y="141"/>
                  </a:lnTo>
                  <a:lnTo>
                    <a:pt x="29" y="145"/>
                  </a:lnTo>
                  <a:lnTo>
                    <a:pt x="33" y="149"/>
                  </a:lnTo>
                  <a:lnTo>
                    <a:pt x="37" y="152"/>
                  </a:lnTo>
                  <a:lnTo>
                    <a:pt x="41" y="155"/>
                  </a:lnTo>
                  <a:lnTo>
                    <a:pt x="45" y="158"/>
                  </a:lnTo>
                  <a:lnTo>
                    <a:pt x="49" y="161"/>
                  </a:lnTo>
                  <a:lnTo>
                    <a:pt x="53" y="163"/>
                  </a:lnTo>
                  <a:lnTo>
                    <a:pt x="57" y="165"/>
                  </a:lnTo>
                  <a:lnTo>
                    <a:pt x="61" y="166"/>
                  </a:lnTo>
                  <a:lnTo>
                    <a:pt x="65" y="167"/>
                  </a:lnTo>
                  <a:lnTo>
                    <a:pt x="69" y="168"/>
                  </a:lnTo>
                  <a:lnTo>
                    <a:pt x="73" y="168"/>
                  </a:lnTo>
                  <a:lnTo>
                    <a:pt x="77" y="168"/>
                  </a:lnTo>
                  <a:lnTo>
                    <a:pt x="81" y="167"/>
                  </a:lnTo>
                  <a:lnTo>
                    <a:pt x="85" y="166"/>
                  </a:lnTo>
                  <a:lnTo>
                    <a:pt x="89" y="164"/>
                  </a:lnTo>
                  <a:lnTo>
                    <a:pt x="92" y="162"/>
                  </a:lnTo>
                  <a:lnTo>
                    <a:pt x="95" y="160"/>
                  </a:lnTo>
                  <a:lnTo>
                    <a:pt x="99" y="157"/>
                  </a:lnTo>
                  <a:lnTo>
                    <a:pt x="102" y="154"/>
                  </a:lnTo>
                  <a:lnTo>
                    <a:pt x="105" y="151"/>
                  </a:lnTo>
                  <a:lnTo>
                    <a:pt x="107" y="148"/>
                  </a:lnTo>
                  <a:lnTo>
                    <a:pt x="110" y="143"/>
                  </a:lnTo>
                  <a:lnTo>
                    <a:pt x="112" y="139"/>
                  </a:lnTo>
                  <a:lnTo>
                    <a:pt x="113" y="135"/>
                  </a:lnTo>
                  <a:lnTo>
                    <a:pt x="115" y="130"/>
                  </a:lnTo>
                  <a:lnTo>
                    <a:pt x="117" y="125"/>
                  </a:lnTo>
                  <a:lnTo>
                    <a:pt x="117" y="120"/>
                  </a:lnTo>
                  <a:lnTo>
                    <a:pt x="118" y="114"/>
                  </a:lnTo>
                  <a:lnTo>
                    <a:pt x="119" y="109"/>
                  </a:lnTo>
                  <a:lnTo>
                    <a:pt x="119" y="103"/>
                  </a:lnTo>
                  <a:lnTo>
                    <a:pt x="119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7" y="80"/>
                  </a:lnTo>
                  <a:lnTo>
                    <a:pt x="115" y="74"/>
                  </a:lnTo>
                  <a:lnTo>
                    <a:pt x="114" y="68"/>
                  </a:lnTo>
                  <a:lnTo>
                    <a:pt x="111" y="69"/>
                  </a:lnTo>
                  <a:lnTo>
                    <a:pt x="112" y="75"/>
                  </a:lnTo>
                  <a:lnTo>
                    <a:pt x="113" y="80"/>
                  </a:lnTo>
                  <a:lnTo>
                    <a:pt x="115" y="87"/>
                  </a:lnTo>
                  <a:lnTo>
                    <a:pt x="115" y="92"/>
                  </a:lnTo>
                  <a:lnTo>
                    <a:pt x="116" y="98"/>
                  </a:lnTo>
                  <a:lnTo>
                    <a:pt x="116" y="103"/>
                  </a:lnTo>
                  <a:lnTo>
                    <a:pt x="116" y="106"/>
                  </a:lnTo>
                  <a:lnTo>
                    <a:pt x="115" y="114"/>
                  </a:lnTo>
                  <a:lnTo>
                    <a:pt x="114" y="119"/>
                  </a:lnTo>
                  <a:lnTo>
                    <a:pt x="113" y="124"/>
                  </a:lnTo>
                  <a:lnTo>
                    <a:pt x="112" y="129"/>
                  </a:lnTo>
                  <a:lnTo>
                    <a:pt x="111" y="133"/>
                  </a:lnTo>
                  <a:lnTo>
                    <a:pt x="109" y="138"/>
                  </a:lnTo>
                  <a:lnTo>
                    <a:pt x="107" y="142"/>
                  </a:lnTo>
                  <a:lnTo>
                    <a:pt x="105" y="146"/>
                  </a:lnTo>
                  <a:lnTo>
                    <a:pt x="102" y="149"/>
                  </a:lnTo>
                  <a:lnTo>
                    <a:pt x="99" y="152"/>
                  </a:lnTo>
                  <a:lnTo>
                    <a:pt x="97" y="155"/>
                  </a:lnTo>
                  <a:lnTo>
                    <a:pt x="93" y="157"/>
                  </a:lnTo>
                  <a:lnTo>
                    <a:pt x="90" y="160"/>
                  </a:lnTo>
                  <a:lnTo>
                    <a:pt x="87" y="161"/>
                  </a:lnTo>
                  <a:lnTo>
                    <a:pt x="84" y="163"/>
                  </a:lnTo>
                  <a:lnTo>
                    <a:pt x="80" y="164"/>
                  </a:lnTo>
                  <a:lnTo>
                    <a:pt x="77" y="164"/>
                  </a:lnTo>
                  <a:lnTo>
                    <a:pt x="73" y="165"/>
                  </a:lnTo>
                  <a:lnTo>
                    <a:pt x="70" y="164"/>
                  </a:lnTo>
                  <a:lnTo>
                    <a:pt x="66" y="164"/>
                  </a:lnTo>
                  <a:lnTo>
                    <a:pt x="62" y="163"/>
                  </a:lnTo>
                  <a:lnTo>
                    <a:pt x="58" y="162"/>
                  </a:lnTo>
                  <a:lnTo>
                    <a:pt x="54" y="160"/>
                  </a:lnTo>
                  <a:lnTo>
                    <a:pt x="50" y="158"/>
                  </a:lnTo>
                  <a:lnTo>
                    <a:pt x="46" y="156"/>
                  </a:lnTo>
                  <a:lnTo>
                    <a:pt x="43" y="153"/>
                  </a:lnTo>
                  <a:lnTo>
                    <a:pt x="39" y="150"/>
                  </a:lnTo>
                  <a:lnTo>
                    <a:pt x="35" y="147"/>
                  </a:lnTo>
                  <a:lnTo>
                    <a:pt x="32" y="143"/>
                  </a:lnTo>
                  <a:lnTo>
                    <a:pt x="28" y="139"/>
                  </a:lnTo>
                  <a:lnTo>
                    <a:pt x="25" y="134"/>
                  </a:lnTo>
                  <a:lnTo>
                    <a:pt x="22" y="130"/>
                  </a:lnTo>
                  <a:lnTo>
                    <a:pt x="19" y="125"/>
                  </a:lnTo>
                  <a:lnTo>
                    <a:pt x="16" y="120"/>
                  </a:lnTo>
                  <a:lnTo>
                    <a:pt x="14" y="115"/>
                  </a:lnTo>
                  <a:lnTo>
                    <a:pt x="12" y="110"/>
                  </a:lnTo>
                  <a:lnTo>
                    <a:pt x="10" y="104"/>
                  </a:lnTo>
                  <a:lnTo>
                    <a:pt x="8" y="99"/>
                  </a:lnTo>
                  <a:lnTo>
                    <a:pt x="7" y="93"/>
                  </a:lnTo>
                  <a:lnTo>
                    <a:pt x="6" y="88"/>
                  </a:lnTo>
                  <a:lnTo>
                    <a:pt x="4" y="81"/>
                  </a:lnTo>
                  <a:lnTo>
                    <a:pt x="4" y="76"/>
                  </a:lnTo>
                  <a:lnTo>
                    <a:pt x="3" y="70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4" y="54"/>
                  </a:lnTo>
                  <a:lnTo>
                    <a:pt x="5" y="49"/>
                  </a:lnTo>
                  <a:lnTo>
                    <a:pt x="6" y="44"/>
                  </a:lnTo>
                  <a:lnTo>
                    <a:pt x="7" y="39"/>
                  </a:lnTo>
                  <a:lnTo>
                    <a:pt x="9" y="35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7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8"/>
                  </a:lnTo>
                  <a:lnTo>
                    <a:pt x="32" y="7"/>
                  </a:lnTo>
                  <a:lnTo>
                    <a:pt x="35" y="5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7" y="5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3" y="12"/>
                  </a:lnTo>
                  <a:lnTo>
                    <a:pt x="77" y="15"/>
                  </a:lnTo>
                  <a:lnTo>
                    <a:pt x="80" y="18"/>
                  </a:lnTo>
                  <a:lnTo>
                    <a:pt x="84" y="21"/>
                  </a:lnTo>
                  <a:lnTo>
                    <a:pt x="87" y="25"/>
                  </a:lnTo>
                  <a:lnTo>
                    <a:pt x="91" y="29"/>
                  </a:lnTo>
                  <a:lnTo>
                    <a:pt x="94" y="34"/>
                  </a:lnTo>
                  <a:lnTo>
                    <a:pt x="97" y="38"/>
                  </a:lnTo>
                  <a:lnTo>
                    <a:pt x="100" y="43"/>
                  </a:lnTo>
                  <a:lnTo>
                    <a:pt x="103" y="48"/>
                  </a:lnTo>
                  <a:lnTo>
                    <a:pt x="105" y="53"/>
                  </a:lnTo>
                  <a:lnTo>
                    <a:pt x="107" y="58"/>
                  </a:lnTo>
                  <a:lnTo>
                    <a:pt x="109" y="64"/>
                  </a:lnTo>
                  <a:lnTo>
                    <a:pt x="111" y="69"/>
                  </a:lnTo>
                  <a:lnTo>
                    <a:pt x="114" y="68"/>
                  </a:lnTo>
                </a:path>
              </a:pathLst>
            </a:custGeom>
            <a:solidFill>
              <a:srgbClr val="80808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24" name="Group 311"/>
            <p:cNvGrpSpPr>
              <a:grpSpLocks/>
            </p:cNvGrpSpPr>
            <p:nvPr/>
          </p:nvGrpSpPr>
          <p:grpSpPr bwMode="auto">
            <a:xfrm>
              <a:off x="3711" y="1322"/>
              <a:ext cx="78" cy="42"/>
              <a:chOff x="3711" y="1322"/>
              <a:chExt cx="78" cy="42"/>
            </a:xfrm>
          </p:grpSpPr>
          <p:sp>
            <p:nvSpPr>
              <p:cNvPr id="3835" name="Freeform 312"/>
              <p:cNvSpPr>
                <a:spLocks/>
              </p:cNvSpPr>
              <p:nvPr/>
            </p:nvSpPr>
            <p:spPr bwMode="auto">
              <a:xfrm>
                <a:off x="3711" y="1325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6" name="Line 313"/>
              <p:cNvSpPr>
                <a:spLocks noChangeShapeType="1"/>
              </p:cNvSpPr>
              <p:nvPr/>
            </p:nvSpPr>
            <p:spPr bwMode="auto">
              <a:xfrm flipH="1" flipV="1">
                <a:off x="3731" y="134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7" name="Line 314"/>
              <p:cNvSpPr>
                <a:spLocks noChangeShapeType="1"/>
              </p:cNvSpPr>
              <p:nvPr/>
            </p:nvSpPr>
            <p:spPr bwMode="auto">
              <a:xfrm flipH="1" flipV="1">
                <a:off x="3745" y="134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8" name="Line 315"/>
              <p:cNvSpPr>
                <a:spLocks noChangeShapeType="1"/>
              </p:cNvSpPr>
              <p:nvPr/>
            </p:nvSpPr>
            <p:spPr bwMode="auto">
              <a:xfrm flipH="1" flipV="1">
                <a:off x="3715" y="1355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9" name="Freeform 316"/>
              <p:cNvSpPr>
                <a:spLocks/>
              </p:cNvSpPr>
              <p:nvPr/>
            </p:nvSpPr>
            <p:spPr bwMode="auto">
              <a:xfrm>
                <a:off x="3755" y="1322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25" name="Group 317"/>
            <p:cNvGrpSpPr>
              <a:grpSpLocks/>
            </p:cNvGrpSpPr>
            <p:nvPr/>
          </p:nvGrpSpPr>
          <p:grpSpPr bwMode="auto">
            <a:xfrm>
              <a:off x="3703" y="1196"/>
              <a:ext cx="77" cy="41"/>
              <a:chOff x="3703" y="1196"/>
              <a:chExt cx="77" cy="41"/>
            </a:xfrm>
          </p:grpSpPr>
          <p:sp>
            <p:nvSpPr>
              <p:cNvPr id="3830" name="Freeform 318"/>
              <p:cNvSpPr>
                <a:spLocks/>
              </p:cNvSpPr>
              <p:nvPr/>
            </p:nvSpPr>
            <p:spPr bwMode="auto">
              <a:xfrm>
                <a:off x="3703" y="1199"/>
                <a:ext cx="75" cy="38"/>
              </a:xfrm>
              <a:custGeom>
                <a:avLst/>
                <a:gdLst>
                  <a:gd name="T0" fmla="*/ 71 w 75"/>
                  <a:gd name="T1" fmla="*/ 0 h 38"/>
                  <a:gd name="T2" fmla="*/ 0 w 75"/>
                  <a:gd name="T3" fmla="*/ 31 h 38"/>
                  <a:gd name="T4" fmla="*/ 0 w 75"/>
                  <a:gd name="T5" fmla="*/ 35 h 38"/>
                  <a:gd name="T6" fmla="*/ 3 w 75"/>
                  <a:gd name="T7" fmla="*/ 37 h 38"/>
                  <a:gd name="T8" fmla="*/ 74 w 75"/>
                  <a:gd name="T9" fmla="*/ 6 h 38"/>
                  <a:gd name="T10" fmla="*/ 73 w 75"/>
                  <a:gd name="T11" fmla="*/ 3 h 38"/>
                  <a:gd name="T12" fmla="*/ 71 w 75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8"/>
                  <a:gd name="T23" fmla="*/ 75 w 75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8">
                    <a:moveTo>
                      <a:pt x="71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4" y="6"/>
                    </a:lnTo>
                    <a:lnTo>
                      <a:pt x="73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1" name="Line 319"/>
              <p:cNvSpPr>
                <a:spLocks noChangeShapeType="1"/>
              </p:cNvSpPr>
              <p:nvPr/>
            </p:nvSpPr>
            <p:spPr bwMode="auto">
              <a:xfrm flipH="1" flipV="1">
                <a:off x="3723" y="1222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2" name="Line 320"/>
              <p:cNvSpPr>
                <a:spLocks noChangeShapeType="1"/>
              </p:cNvSpPr>
              <p:nvPr/>
            </p:nvSpPr>
            <p:spPr bwMode="auto">
              <a:xfrm flipH="1" flipV="1">
                <a:off x="3737" y="121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3" name="Line 321"/>
              <p:cNvSpPr>
                <a:spLocks noChangeShapeType="1"/>
              </p:cNvSpPr>
              <p:nvPr/>
            </p:nvSpPr>
            <p:spPr bwMode="auto">
              <a:xfrm flipH="1" flipV="1">
                <a:off x="3707" y="122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34" name="Freeform 322"/>
              <p:cNvSpPr>
                <a:spLocks/>
              </p:cNvSpPr>
              <p:nvPr/>
            </p:nvSpPr>
            <p:spPr bwMode="auto">
              <a:xfrm>
                <a:off x="3747" y="1196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26" name="Group 323"/>
            <p:cNvGrpSpPr>
              <a:grpSpLocks/>
            </p:cNvGrpSpPr>
            <p:nvPr/>
          </p:nvGrpSpPr>
          <p:grpSpPr bwMode="auto">
            <a:xfrm>
              <a:off x="3752" y="1336"/>
              <a:ext cx="78" cy="41"/>
              <a:chOff x="3752" y="1336"/>
              <a:chExt cx="78" cy="41"/>
            </a:xfrm>
          </p:grpSpPr>
          <p:sp>
            <p:nvSpPr>
              <p:cNvPr id="3825" name="Freeform 324"/>
              <p:cNvSpPr>
                <a:spLocks/>
              </p:cNvSpPr>
              <p:nvPr/>
            </p:nvSpPr>
            <p:spPr bwMode="auto">
              <a:xfrm>
                <a:off x="3752" y="1339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6" name="Line 325"/>
              <p:cNvSpPr>
                <a:spLocks noChangeShapeType="1"/>
              </p:cNvSpPr>
              <p:nvPr/>
            </p:nvSpPr>
            <p:spPr bwMode="auto">
              <a:xfrm flipH="1" flipV="1">
                <a:off x="3772" y="1362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7" name="Line 326"/>
              <p:cNvSpPr>
                <a:spLocks noChangeShapeType="1"/>
              </p:cNvSpPr>
              <p:nvPr/>
            </p:nvSpPr>
            <p:spPr bwMode="auto">
              <a:xfrm flipH="1" flipV="1">
                <a:off x="3786" y="135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8" name="Line 327"/>
              <p:cNvSpPr>
                <a:spLocks noChangeShapeType="1"/>
              </p:cNvSpPr>
              <p:nvPr/>
            </p:nvSpPr>
            <p:spPr bwMode="auto">
              <a:xfrm flipH="1" flipV="1">
                <a:off x="3757" y="136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9" name="Freeform 328"/>
              <p:cNvSpPr>
                <a:spLocks/>
              </p:cNvSpPr>
              <p:nvPr/>
            </p:nvSpPr>
            <p:spPr bwMode="auto">
              <a:xfrm>
                <a:off x="3796" y="1336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27" name="Group 329"/>
            <p:cNvGrpSpPr>
              <a:grpSpLocks/>
            </p:cNvGrpSpPr>
            <p:nvPr/>
          </p:nvGrpSpPr>
          <p:grpSpPr bwMode="auto">
            <a:xfrm>
              <a:off x="3680" y="1247"/>
              <a:ext cx="77" cy="42"/>
              <a:chOff x="3680" y="1247"/>
              <a:chExt cx="77" cy="42"/>
            </a:xfrm>
          </p:grpSpPr>
          <p:sp>
            <p:nvSpPr>
              <p:cNvPr id="3820" name="Freeform 330"/>
              <p:cNvSpPr>
                <a:spLocks/>
              </p:cNvSpPr>
              <p:nvPr/>
            </p:nvSpPr>
            <p:spPr bwMode="auto">
              <a:xfrm>
                <a:off x="3680" y="1250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1" name="Line 331"/>
              <p:cNvSpPr>
                <a:spLocks noChangeShapeType="1"/>
              </p:cNvSpPr>
              <p:nvPr/>
            </p:nvSpPr>
            <p:spPr bwMode="auto">
              <a:xfrm flipH="1" flipV="1">
                <a:off x="3700" y="1273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2" name="Line 332"/>
              <p:cNvSpPr>
                <a:spLocks noChangeShapeType="1"/>
              </p:cNvSpPr>
              <p:nvPr/>
            </p:nvSpPr>
            <p:spPr bwMode="auto">
              <a:xfrm flipH="1" flipV="1">
                <a:off x="3714" y="1267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3" name="Line 333"/>
              <p:cNvSpPr>
                <a:spLocks noChangeShapeType="1"/>
              </p:cNvSpPr>
              <p:nvPr/>
            </p:nvSpPr>
            <p:spPr bwMode="auto">
              <a:xfrm flipH="1" flipV="1">
                <a:off x="3684" y="1280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4" name="Freeform 334"/>
              <p:cNvSpPr>
                <a:spLocks/>
              </p:cNvSpPr>
              <p:nvPr/>
            </p:nvSpPr>
            <p:spPr bwMode="auto">
              <a:xfrm>
                <a:off x="3724" y="1247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28" name="Group 335"/>
            <p:cNvGrpSpPr>
              <a:grpSpLocks/>
            </p:cNvGrpSpPr>
            <p:nvPr/>
          </p:nvGrpSpPr>
          <p:grpSpPr bwMode="auto">
            <a:xfrm>
              <a:off x="3685" y="1286"/>
              <a:ext cx="78" cy="42"/>
              <a:chOff x="3685" y="1286"/>
              <a:chExt cx="78" cy="42"/>
            </a:xfrm>
          </p:grpSpPr>
          <p:sp>
            <p:nvSpPr>
              <p:cNvPr id="3815" name="Freeform 336"/>
              <p:cNvSpPr>
                <a:spLocks/>
              </p:cNvSpPr>
              <p:nvPr/>
            </p:nvSpPr>
            <p:spPr bwMode="auto">
              <a:xfrm>
                <a:off x="3685" y="1289"/>
                <a:ext cx="77" cy="39"/>
              </a:xfrm>
              <a:custGeom>
                <a:avLst/>
                <a:gdLst>
                  <a:gd name="T0" fmla="*/ 73 w 77"/>
                  <a:gd name="T1" fmla="*/ 0 h 39"/>
                  <a:gd name="T2" fmla="*/ 0 w 77"/>
                  <a:gd name="T3" fmla="*/ 32 h 39"/>
                  <a:gd name="T4" fmla="*/ 0 w 77"/>
                  <a:gd name="T5" fmla="*/ 36 h 39"/>
                  <a:gd name="T6" fmla="*/ 3 w 77"/>
                  <a:gd name="T7" fmla="*/ 38 h 39"/>
                  <a:gd name="T8" fmla="*/ 76 w 77"/>
                  <a:gd name="T9" fmla="*/ 7 h 39"/>
                  <a:gd name="T10" fmla="*/ 76 w 77"/>
                  <a:gd name="T11" fmla="*/ 3 h 39"/>
                  <a:gd name="T12" fmla="*/ 73 w 77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7"/>
                  <a:gd name="T22" fmla="*/ 0 h 39"/>
                  <a:gd name="T23" fmla="*/ 77 w 77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7" h="39">
                    <a:moveTo>
                      <a:pt x="73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6" y="7"/>
                    </a:lnTo>
                    <a:lnTo>
                      <a:pt x="76" y="3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6" name="Line 337"/>
              <p:cNvSpPr>
                <a:spLocks noChangeShapeType="1"/>
              </p:cNvSpPr>
              <p:nvPr/>
            </p:nvSpPr>
            <p:spPr bwMode="auto">
              <a:xfrm flipH="1" flipV="1">
                <a:off x="3705" y="131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17" name="Line 338"/>
              <p:cNvSpPr>
                <a:spLocks noChangeShapeType="1"/>
              </p:cNvSpPr>
              <p:nvPr/>
            </p:nvSpPr>
            <p:spPr bwMode="auto">
              <a:xfrm flipH="1" flipV="1">
                <a:off x="3720" y="130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18" name="Line 339"/>
              <p:cNvSpPr>
                <a:spLocks noChangeShapeType="1"/>
              </p:cNvSpPr>
              <p:nvPr/>
            </p:nvSpPr>
            <p:spPr bwMode="auto">
              <a:xfrm flipH="1" flipV="1">
                <a:off x="3690" y="1319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19" name="Freeform 340"/>
              <p:cNvSpPr>
                <a:spLocks/>
              </p:cNvSpPr>
              <p:nvPr/>
            </p:nvSpPr>
            <p:spPr bwMode="auto">
              <a:xfrm>
                <a:off x="3729" y="1286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29" name="Group 341"/>
            <p:cNvGrpSpPr>
              <a:grpSpLocks/>
            </p:cNvGrpSpPr>
            <p:nvPr/>
          </p:nvGrpSpPr>
          <p:grpSpPr bwMode="auto">
            <a:xfrm>
              <a:off x="3707" y="1254"/>
              <a:ext cx="78" cy="42"/>
              <a:chOff x="3707" y="1254"/>
              <a:chExt cx="78" cy="42"/>
            </a:xfrm>
          </p:grpSpPr>
          <p:sp>
            <p:nvSpPr>
              <p:cNvPr id="3810" name="Freeform 342"/>
              <p:cNvSpPr>
                <a:spLocks/>
              </p:cNvSpPr>
              <p:nvPr/>
            </p:nvSpPr>
            <p:spPr bwMode="auto">
              <a:xfrm>
                <a:off x="3707" y="1257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1" name="Line 343"/>
              <p:cNvSpPr>
                <a:spLocks noChangeShapeType="1"/>
              </p:cNvSpPr>
              <p:nvPr/>
            </p:nvSpPr>
            <p:spPr bwMode="auto">
              <a:xfrm flipH="1" flipV="1">
                <a:off x="3727" y="1280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12" name="Line 344"/>
              <p:cNvSpPr>
                <a:spLocks noChangeShapeType="1"/>
              </p:cNvSpPr>
              <p:nvPr/>
            </p:nvSpPr>
            <p:spPr bwMode="auto">
              <a:xfrm flipH="1" flipV="1">
                <a:off x="3741" y="127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13" name="Line 345"/>
              <p:cNvSpPr>
                <a:spLocks noChangeShapeType="1"/>
              </p:cNvSpPr>
              <p:nvPr/>
            </p:nvSpPr>
            <p:spPr bwMode="auto">
              <a:xfrm flipH="1" flipV="1">
                <a:off x="3711" y="128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14" name="Freeform 346"/>
              <p:cNvSpPr>
                <a:spLocks/>
              </p:cNvSpPr>
              <p:nvPr/>
            </p:nvSpPr>
            <p:spPr bwMode="auto">
              <a:xfrm>
                <a:off x="3751" y="1254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30" name="Group 347"/>
            <p:cNvGrpSpPr>
              <a:grpSpLocks/>
            </p:cNvGrpSpPr>
            <p:nvPr/>
          </p:nvGrpSpPr>
          <p:grpSpPr bwMode="auto">
            <a:xfrm>
              <a:off x="3709" y="1290"/>
              <a:ext cx="77" cy="42"/>
              <a:chOff x="3709" y="1290"/>
              <a:chExt cx="77" cy="42"/>
            </a:xfrm>
          </p:grpSpPr>
          <p:sp>
            <p:nvSpPr>
              <p:cNvPr id="3805" name="Freeform 348"/>
              <p:cNvSpPr>
                <a:spLocks/>
              </p:cNvSpPr>
              <p:nvPr/>
            </p:nvSpPr>
            <p:spPr bwMode="auto">
              <a:xfrm>
                <a:off x="3709" y="1293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6" name="Line 349"/>
              <p:cNvSpPr>
                <a:spLocks noChangeShapeType="1"/>
              </p:cNvSpPr>
              <p:nvPr/>
            </p:nvSpPr>
            <p:spPr bwMode="auto">
              <a:xfrm flipH="1" flipV="1">
                <a:off x="3729" y="131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7" name="Line 350"/>
              <p:cNvSpPr>
                <a:spLocks noChangeShapeType="1"/>
              </p:cNvSpPr>
              <p:nvPr/>
            </p:nvSpPr>
            <p:spPr bwMode="auto">
              <a:xfrm flipH="1" flipV="1">
                <a:off x="3743" y="1310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8" name="Line 351"/>
              <p:cNvSpPr>
                <a:spLocks noChangeShapeType="1"/>
              </p:cNvSpPr>
              <p:nvPr/>
            </p:nvSpPr>
            <p:spPr bwMode="auto">
              <a:xfrm flipH="1" flipV="1">
                <a:off x="3713" y="1323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9" name="Freeform 352"/>
              <p:cNvSpPr>
                <a:spLocks/>
              </p:cNvSpPr>
              <p:nvPr/>
            </p:nvSpPr>
            <p:spPr bwMode="auto">
              <a:xfrm>
                <a:off x="3753" y="1290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31" name="Group 353"/>
            <p:cNvGrpSpPr>
              <a:grpSpLocks/>
            </p:cNvGrpSpPr>
            <p:nvPr/>
          </p:nvGrpSpPr>
          <p:grpSpPr bwMode="auto">
            <a:xfrm>
              <a:off x="3737" y="1281"/>
              <a:ext cx="77" cy="42"/>
              <a:chOff x="3737" y="1281"/>
              <a:chExt cx="77" cy="42"/>
            </a:xfrm>
          </p:grpSpPr>
          <p:sp>
            <p:nvSpPr>
              <p:cNvPr id="3800" name="Freeform 354"/>
              <p:cNvSpPr>
                <a:spLocks/>
              </p:cNvSpPr>
              <p:nvPr/>
            </p:nvSpPr>
            <p:spPr bwMode="auto">
              <a:xfrm>
                <a:off x="3737" y="1284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1" name="Line 355"/>
              <p:cNvSpPr>
                <a:spLocks noChangeShapeType="1"/>
              </p:cNvSpPr>
              <p:nvPr/>
            </p:nvSpPr>
            <p:spPr bwMode="auto">
              <a:xfrm flipH="1" flipV="1">
                <a:off x="3757" y="130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2" name="Line 356"/>
              <p:cNvSpPr>
                <a:spLocks noChangeShapeType="1"/>
              </p:cNvSpPr>
              <p:nvPr/>
            </p:nvSpPr>
            <p:spPr bwMode="auto">
              <a:xfrm flipH="1" flipV="1">
                <a:off x="3771" y="1301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3" name="Line 357"/>
              <p:cNvSpPr>
                <a:spLocks noChangeShapeType="1"/>
              </p:cNvSpPr>
              <p:nvPr/>
            </p:nvSpPr>
            <p:spPr bwMode="auto">
              <a:xfrm flipH="1" flipV="1">
                <a:off x="3741" y="1314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4" name="Freeform 358"/>
              <p:cNvSpPr>
                <a:spLocks/>
              </p:cNvSpPr>
              <p:nvPr/>
            </p:nvSpPr>
            <p:spPr bwMode="auto">
              <a:xfrm>
                <a:off x="3781" y="1281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32" name="Group 359"/>
            <p:cNvGrpSpPr>
              <a:grpSpLocks/>
            </p:cNvGrpSpPr>
            <p:nvPr/>
          </p:nvGrpSpPr>
          <p:grpSpPr bwMode="auto">
            <a:xfrm>
              <a:off x="3726" y="1252"/>
              <a:ext cx="77" cy="41"/>
              <a:chOff x="3726" y="1252"/>
              <a:chExt cx="77" cy="41"/>
            </a:xfrm>
          </p:grpSpPr>
          <p:sp>
            <p:nvSpPr>
              <p:cNvPr id="3795" name="Freeform 360"/>
              <p:cNvSpPr>
                <a:spLocks/>
              </p:cNvSpPr>
              <p:nvPr/>
            </p:nvSpPr>
            <p:spPr bwMode="auto">
              <a:xfrm>
                <a:off x="3726" y="1255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6" name="Line 361"/>
              <p:cNvSpPr>
                <a:spLocks noChangeShapeType="1"/>
              </p:cNvSpPr>
              <p:nvPr/>
            </p:nvSpPr>
            <p:spPr bwMode="auto">
              <a:xfrm flipH="1" flipV="1">
                <a:off x="3746" y="127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7" name="Line 362"/>
              <p:cNvSpPr>
                <a:spLocks noChangeShapeType="1"/>
              </p:cNvSpPr>
              <p:nvPr/>
            </p:nvSpPr>
            <p:spPr bwMode="auto">
              <a:xfrm flipH="1" flipV="1">
                <a:off x="3760" y="1272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8" name="Line 363"/>
              <p:cNvSpPr>
                <a:spLocks noChangeShapeType="1"/>
              </p:cNvSpPr>
              <p:nvPr/>
            </p:nvSpPr>
            <p:spPr bwMode="auto">
              <a:xfrm flipH="1" flipV="1">
                <a:off x="3730" y="128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9" name="Freeform 364"/>
              <p:cNvSpPr>
                <a:spLocks/>
              </p:cNvSpPr>
              <p:nvPr/>
            </p:nvSpPr>
            <p:spPr bwMode="auto">
              <a:xfrm>
                <a:off x="3770" y="1252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33" name="Line 365"/>
            <p:cNvSpPr>
              <a:spLocks noChangeShapeType="1"/>
            </p:cNvSpPr>
            <p:nvPr/>
          </p:nvSpPr>
          <p:spPr bwMode="auto">
            <a:xfrm flipV="1">
              <a:off x="3847" y="1302"/>
              <a:ext cx="7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4" name="Line 366"/>
            <p:cNvSpPr>
              <a:spLocks noChangeShapeType="1"/>
            </p:cNvSpPr>
            <p:nvPr/>
          </p:nvSpPr>
          <p:spPr bwMode="auto">
            <a:xfrm flipV="1">
              <a:off x="3827" y="1225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5" name="Line 367"/>
            <p:cNvSpPr>
              <a:spLocks noChangeShapeType="1"/>
            </p:cNvSpPr>
            <p:nvPr/>
          </p:nvSpPr>
          <p:spPr bwMode="auto">
            <a:xfrm flipV="1">
              <a:off x="3789" y="1194"/>
              <a:ext cx="16" cy="9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6" name="Line 368"/>
            <p:cNvSpPr>
              <a:spLocks noChangeShapeType="1"/>
            </p:cNvSpPr>
            <p:nvPr/>
          </p:nvSpPr>
          <p:spPr bwMode="auto">
            <a:xfrm flipV="1">
              <a:off x="3831" y="1342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7" name="Freeform 369"/>
            <p:cNvSpPr>
              <a:spLocks/>
            </p:cNvSpPr>
            <p:nvPr/>
          </p:nvSpPr>
          <p:spPr bwMode="auto">
            <a:xfrm>
              <a:off x="3805" y="1334"/>
              <a:ext cx="28" cy="27"/>
            </a:xfrm>
            <a:custGeom>
              <a:avLst/>
              <a:gdLst>
                <a:gd name="T0" fmla="*/ 27 w 28"/>
                <a:gd name="T1" fmla="*/ 0 h 27"/>
                <a:gd name="T2" fmla="*/ 15 w 28"/>
                <a:gd name="T3" fmla="*/ 16 h 27"/>
                <a:gd name="T4" fmla="*/ 0 w 28"/>
                <a:gd name="T5" fmla="*/ 26 h 27"/>
                <a:gd name="T6" fmla="*/ 0 60000 65536"/>
                <a:gd name="T7" fmla="*/ 0 60000 65536"/>
                <a:gd name="T8" fmla="*/ 0 60000 65536"/>
                <a:gd name="T9" fmla="*/ 0 w 28"/>
                <a:gd name="T10" fmla="*/ 0 h 27"/>
                <a:gd name="T11" fmla="*/ 28 w 2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27">
                  <a:moveTo>
                    <a:pt x="27" y="0"/>
                  </a:moveTo>
                  <a:lnTo>
                    <a:pt x="15" y="16"/>
                  </a:lnTo>
                  <a:lnTo>
                    <a:pt x="0" y="26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8" name="Freeform 370"/>
            <p:cNvSpPr>
              <a:spLocks/>
            </p:cNvSpPr>
            <p:nvPr/>
          </p:nvSpPr>
          <p:spPr bwMode="auto">
            <a:xfrm>
              <a:off x="3760" y="1199"/>
              <a:ext cx="28" cy="5"/>
            </a:xfrm>
            <a:custGeom>
              <a:avLst/>
              <a:gdLst>
                <a:gd name="T0" fmla="*/ 0 w 28"/>
                <a:gd name="T1" fmla="*/ 0 h 5"/>
                <a:gd name="T2" fmla="*/ 13 w 28"/>
                <a:gd name="T3" fmla="*/ 0 h 5"/>
                <a:gd name="T4" fmla="*/ 27 w 28"/>
                <a:gd name="T5" fmla="*/ 4 h 5"/>
                <a:gd name="T6" fmla="*/ 0 60000 65536"/>
                <a:gd name="T7" fmla="*/ 0 60000 65536"/>
                <a:gd name="T8" fmla="*/ 0 60000 65536"/>
                <a:gd name="T9" fmla="*/ 0 w 28"/>
                <a:gd name="T10" fmla="*/ 0 h 5"/>
                <a:gd name="T11" fmla="*/ 28 w 2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5">
                  <a:moveTo>
                    <a:pt x="0" y="0"/>
                  </a:moveTo>
                  <a:lnTo>
                    <a:pt x="13" y="0"/>
                  </a:lnTo>
                  <a:lnTo>
                    <a:pt x="27" y="4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39" name="Group 371"/>
            <p:cNvGrpSpPr>
              <a:grpSpLocks/>
            </p:cNvGrpSpPr>
            <p:nvPr/>
          </p:nvGrpSpPr>
          <p:grpSpPr bwMode="auto">
            <a:xfrm>
              <a:off x="3768" y="1255"/>
              <a:ext cx="50" cy="27"/>
              <a:chOff x="3768" y="1255"/>
              <a:chExt cx="50" cy="27"/>
            </a:xfrm>
          </p:grpSpPr>
          <p:sp>
            <p:nvSpPr>
              <p:cNvPr id="3791" name="Freeform 372"/>
              <p:cNvSpPr>
                <a:spLocks/>
              </p:cNvSpPr>
              <p:nvPr/>
            </p:nvSpPr>
            <p:spPr bwMode="auto">
              <a:xfrm>
                <a:off x="3768" y="1255"/>
                <a:ext cx="50" cy="27"/>
              </a:xfrm>
              <a:custGeom>
                <a:avLst/>
                <a:gdLst>
                  <a:gd name="T0" fmla="*/ 45 w 50"/>
                  <a:gd name="T1" fmla="*/ 0 h 27"/>
                  <a:gd name="T2" fmla="*/ 0 w 50"/>
                  <a:gd name="T3" fmla="*/ 20 h 27"/>
                  <a:gd name="T4" fmla="*/ 0 w 50"/>
                  <a:gd name="T5" fmla="*/ 24 h 27"/>
                  <a:gd name="T6" fmla="*/ 3 w 50"/>
                  <a:gd name="T7" fmla="*/ 26 h 27"/>
                  <a:gd name="T8" fmla="*/ 49 w 50"/>
                  <a:gd name="T9" fmla="*/ 5 h 27"/>
                  <a:gd name="T10" fmla="*/ 49 w 50"/>
                  <a:gd name="T11" fmla="*/ 1 h 27"/>
                  <a:gd name="T12" fmla="*/ 45 w 50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27"/>
                  <a:gd name="T23" fmla="*/ 50 w 50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27">
                    <a:moveTo>
                      <a:pt x="45" y="0"/>
                    </a:moveTo>
                    <a:lnTo>
                      <a:pt x="0" y="20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49" y="5"/>
                    </a:lnTo>
                    <a:lnTo>
                      <a:pt x="49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" name="Line 373"/>
              <p:cNvSpPr>
                <a:spLocks noChangeShapeType="1"/>
              </p:cNvSpPr>
              <p:nvPr/>
            </p:nvSpPr>
            <p:spPr bwMode="auto">
              <a:xfrm flipH="1" flipV="1">
                <a:off x="3789" y="1266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" name="Line 374"/>
              <p:cNvSpPr>
                <a:spLocks noChangeShapeType="1"/>
              </p:cNvSpPr>
              <p:nvPr/>
            </p:nvSpPr>
            <p:spPr bwMode="auto">
              <a:xfrm flipH="1" flipV="1">
                <a:off x="3804" y="1260"/>
                <a:ext cx="11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" name="Line 375"/>
              <p:cNvSpPr>
                <a:spLocks noChangeShapeType="1"/>
              </p:cNvSpPr>
              <p:nvPr/>
            </p:nvSpPr>
            <p:spPr bwMode="auto">
              <a:xfrm flipH="1" flipV="1">
                <a:off x="3773" y="127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740" name="Group 376"/>
            <p:cNvGrpSpPr>
              <a:grpSpLocks/>
            </p:cNvGrpSpPr>
            <p:nvPr/>
          </p:nvGrpSpPr>
          <p:grpSpPr bwMode="auto">
            <a:xfrm>
              <a:off x="3609" y="1412"/>
              <a:ext cx="196" cy="80"/>
              <a:chOff x="3609" y="1412"/>
              <a:chExt cx="196" cy="80"/>
            </a:xfrm>
          </p:grpSpPr>
          <p:sp>
            <p:nvSpPr>
              <p:cNvPr id="3781" name="Freeform 377"/>
              <p:cNvSpPr>
                <a:spLocks/>
              </p:cNvSpPr>
              <p:nvPr/>
            </p:nvSpPr>
            <p:spPr bwMode="auto">
              <a:xfrm>
                <a:off x="3626" y="1414"/>
                <a:ext cx="177" cy="74"/>
              </a:xfrm>
              <a:custGeom>
                <a:avLst/>
                <a:gdLst>
                  <a:gd name="T0" fmla="*/ 174 w 177"/>
                  <a:gd name="T1" fmla="*/ 0 h 74"/>
                  <a:gd name="T2" fmla="*/ 0 w 177"/>
                  <a:gd name="T3" fmla="*/ 67 h 74"/>
                  <a:gd name="T4" fmla="*/ 1 w 177"/>
                  <a:gd name="T5" fmla="*/ 73 h 74"/>
                  <a:gd name="T6" fmla="*/ 176 w 177"/>
                  <a:gd name="T7" fmla="*/ 6 h 74"/>
                  <a:gd name="T8" fmla="*/ 176 w 177"/>
                  <a:gd name="T9" fmla="*/ 3 h 74"/>
                  <a:gd name="T10" fmla="*/ 174 w 177"/>
                  <a:gd name="T11" fmla="*/ 0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7"/>
                  <a:gd name="T19" fmla="*/ 0 h 74"/>
                  <a:gd name="T20" fmla="*/ 177 w 177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7" h="74">
                    <a:moveTo>
                      <a:pt x="174" y="0"/>
                    </a:moveTo>
                    <a:lnTo>
                      <a:pt x="0" y="67"/>
                    </a:lnTo>
                    <a:lnTo>
                      <a:pt x="1" y="73"/>
                    </a:lnTo>
                    <a:lnTo>
                      <a:pt x="176" y="6"/>
                    </a:lnTo>
                    <a:lnTo>
                      <a:pt x="176" y="3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782" name="Group 378"/>
              <p:cNvGrpSpPr>
                <a:grpSpLocks/>
              </p:cNvGrpSpPr>
              <p:nvPr/>
            </p:nvGrpSpPr>
            <p:grpSpPr bwMode="auto">
              <a:xfrm>
                <a:off x="3709" y="1442"/>
                <a:ext cx="17" cy="14"/>
                <a:chOff x="3709" y="1442"/>
                <a:chExt cx="17" cy="14"/>
              </a:xfrm>
            </p:grpSpPr>
            <p:sp>
              <p:nvSpPr>
                <p:cNvPr id="3789" name="Freeform 379"/>
                <p:cNvSpPr>
                  <a:spLocks/>
                </p:cNvSpPr>
                <p:nvPr/>
              </p:nvSpPr>
              <p:spPr bwMode="auto">
                <a:xfrm>
                  <a:off x="3709" y="1442"/>
                  <a:ext cx="17" cy="14"/>
                </a:xfrm>
                <a:custGeom>
                  <a:avLst/>
                  <a:gdLst>
                    <a:gd name="T0" fmla="*/ 0 w 17"/>
                    <a:gd name="T1" fmla="*/ 7 h 14"/>
                    <a:gd name="T2" fmla="*/ 2 w 17"/>
                    <a:gd name="T3" fmla="*/ 9 h 14"/>
                    <a:gd name="T4" fmla="*/ 2 w 17"/>
                    <a:gd name="T5" fmla="*/ 13 h 14"/>
                    <a:gd name="T6" fmla="*/ 7 w 17"/>
                    <a:gd name="T7" fmla="*/ 13 h 14"/>
                    <a:gd name="T8" fmla="*/ 16 w 17"/>
                    <a:gd name="T9" fmla="*/ 10 h 14"/>
                    <a:gd name="T10" fmla="*/ 16 w 17"/>
                    <a:gd name="T11" fmla="*/ 4 h 14"/>
                    <a:gd name="T12" fmla="*/ 13 w 17"/>
                    <a:gd name="T13" fmla="*/ 0 h 14"/>
                    <a:gd name="T14" fmla="*/ 4 w 17"/>
                    <a:gd name="T15" fmla="*/ 4 h 14"/>
                    <a:gd name="T16" fmla="*/ 0 w 17"/>
                    <a:gd name="T17" fmla="*/ 7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4"/>
                    <a:gd name="T29" fmla="*/ 17 w 17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0" name="Freeform 380"/>
                <p:cNvSpPr>
                  <a:spLocks/>
                </p:cNvSpPr>
                <p:nvPr/>
              </p:nvSpPr>
              <p:spPr bwMode="auto">
                <a:xfrm>
                  <a:off x="3713" y="1447"/>
                  <a:ext cx="4" cy="9"/>
                </a:xfrm>
                <a:custGeom>
                  <a:avLst/>
                  <a:gdLst>
                    <a:gd name="T0" fmla="*/ 3 w 4"/>
                    <a:gd name="T1" fmla="*/ 8 h 9"/>
                    <a:gd name="T2" fmla="*/ 3 w 4"/>
                    <a:gd name="T3" fmla="*/ 3 h 9"/>
                    <a:gd name="T4" fmla="*/ 0 w 4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9"/>
                    <a:gd name="T11" fmla="*/ 4 w 4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9"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783" name="Group 381"/>
              <p:cNvGrpSpPr>
                <a:grpSpLocks/>
              </p:cNvGrpSpPr>
              <p:nvPr/>
            </p:nvGrpSpPr>
            <p:grpSpPr bwMode="auto">
              <a:xfrm>
                <a:off x="3788" y="1412"/>
                <a:ext cx="17" cy="14"/>
                <a:chOff x="3788" y="1412"/>
                <a:chExt cx="17" cy="14"/>
              </a:xfrm>
            </p:grpSpPr>
            <p:sp>
              <p:nvSpPr>
                <p:cNvPr id="3787" name="Freeform 382"/>
                <p:cNvSpPr>
                  <a:spLocks/>
                </p:cNvSpPr>
                <p:nvPr/>
              </p:nvSpPr>
              <p:spPr bwMode="auto">
                <a:xfrm>
                  <a:off x="3788" y="1412"/>
                  <a:ext cx="17" cy="14"/>
                </a:xfrm>
                <a:custGeom>
                  <a:avLst/>
                  <a:gdLst>
                    <a:gd name="T0" fmla="*/ 0 w 17"/>
                    <a:gd name="T1" fmla="*/ 7 h 14"/>
                    <a:gd name="T2" fmla="*/ 2 w 17"/>
                    <a:gd name="T3" fmla="*/ 9 h 14"/>
                    <a:gd name="T4" fmla="*/ 2 w 17"/>
                    <a:gd name="T5" fmla="*/ 13 h 14"/>
                    <a:gd name="T6" fmla="*/ 7 w 17"/>
                    <a:gd name="T7" fmla="*/ 13 h 14"/>
                    <a:gd name="T8" fmla="*/ 16 w 17"/>
                    <a:gd name="T9" fmla="*/ 10 h 14"/>
                    <a:gd name="T10" fmla="*/ 16 w 17"/>
                    <a:gd name="T11" fmla="*/ 4 h 14"/>
                    <a:gd name="T12" fmla="*/ 13 w 17"/>
                    <a:gd name="T13" fmla="*/ 0 h 14"/>
                    <a:gd name="T14" fmla="*/ 4 w 17"/>
                    <a:gd name="T15" fmla="*/ 4 h 14"/>
                    <a:gd name="T16" fmla="*/ 0 w 17"/>
                    <a:gd name="T17" fmla="*/ 7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4"/>
                    <a:gd name="T29" fmla="*/ 17 w 17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88" name="Freeform 383"/>
                <p:cNvSpPr>
                  <a:spLocks/>
                </p:cNvSpPr>
                <p:nvPr/>
              </p:nvSpPr>
              <p:spPr bwMode="auto">
                <a:xfrm>
                  <a:off x="3792" y="1416"/>
                  <a:ext cx="4" cy="10"/>
                </a:xfrm>
                <a:custGeom>
                  <a:avLst/>
                  <a:gdLst>
                    <a:gd name="T0" fmla="*/ 3 w 4"/>
                    <a:gd name="T1" fmla="*/ 9 h 10"/>
                    <a:gd name="T2" fmla="*/ 3 w 4"/>
                    <a:gd name="T3" fmla="*/ 3 h 10"/>
                    <a:gd name="T4" fmla="*/ 0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3" y="9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784" name="Group 384"/>
              <p:cNvGrpSpPr>
                <a:grpSpLocks/>
              </p:cNvGrpSpPr>
              <p:nvPr/>
            </p:nvGrpSpPr>
            <p:grpSpPr bwMode="auto">
              <a:xfrm>
                <a:off x="3609" y="1473"/>
                <a:ext cx="35" cy="19"/>
                <a:chOff x="3609" y="1473"/>
                <a:chExt cx="35" cy="19"/>
              </a:xfrm>
            </p:grpSpPr>
            <p:sp>
              <p:nvSpPr>
                <p:cNvPr id="3785" name="Freeform 385"/>
                <p:cNvSpPr>
                  <a:spLocks/>
                </p:cNvSpPr>
                <p:nvPr/>
              </p:nvSpPr>
              <p:spPr bwMode="auto">
                <a:xfrm>
                  <a:off x="3609" y="1473"/>
                  <a:ext cx="35" cy="19"/>
                </a:xfrm>
                <a:custGeom>
                  <a:avLst/>
                  <a:gdLst>
                    <a:gd name="T0" fmla="*/ 34 w 35"/>
                    <a:gd name="T1" fmla="*/ 11 h 19"/>
                    <a:gd name="T2" fmla="*/ 34 w 35"/>
                    <a:gd name="T3" fmla="*/ 7 h 19"/>
                    <a:gd name="T4" fmla="*/ 32 w 35"/>
                    <a:gd name="T5" fmla="*/ 3 h 19"/>
                    <a:gd name="T6" fmla="*/ 30 w 35"/>
                    <a:gd name="T7" fmla="*/ 0 h 19"/>
                    <a:gd name="T8" fmla="*/ 14 w 35"/>
                    <a:gd name="T9" fmla="*/ 6 h 19"/>
                    <a:gd name="T10" fmla="*/ 0 w 35"/>
                    <a:gd name="T11" fmla="*/ 18 h 19"/>
                    <a:gd name="T12" fmla="*/ 19 w 35"/>
                    <a:gd name="T13" fmla="*/ 17 h 19"/>
                    <a:gd name="T14" fmla="*/ 34 w 35"/>
                    <a:gd name="T15" fmla="*/ 11 h 1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"/>
                    <a:gd name="T25" fmla="*/ 0 h 19"/>
                    <a:gd name="T26" fmla="*/ 35 w 35"/>
                    <a:gd name="T27" fmla="*/ 19 h 1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" h="19">
                      <a:moveTo>
                        <a:pt x="34" y="11"/>
                      </a:moveTo>
                      <a:lnTo>
                        <a:pt x="34" y="7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14" y="6"/>
                      </a:lnTo>
                      <a:lnTo>
                        <a:pt x="0" y="18"/>
                      </a:lnTo>
                      <a:lnTo>
                        <a:pt x="19" y="17"/>
                      </a:lnTo>
                      <a:lnTo>
                        <a:pt x="34" y="11"/>
                      </a:lnTo>
                    </a:path>
                  </a:pathLst>
                </a:custGeom>
                <a:solidFill>
                  <a:srgbClr val="608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86" name="Freeform 386"/>
                <p:cNvSpPr>
                  <a:spLocks/>
                </p:cNvSpPr>
                <p:nvPr/>
              </p:nvSpPr>
              <p:spPr bwMode="auto">
                <a:xfrm>
                  <a:off x="3624" y="1480"/>
                  <a:ext cx="5" cy="11"/>
                </a:xfrm>
                <a:custGeom>
                  <a:avLst/>
                  <a:gdLst>
                    <a:gd name="T0" fmla="*/ 3 w 5"/>
                    <a:gd name="T1" fmla="*/ 10 h 11"/>
                    <a:gd name="T2" fmla="*/ 4 w 5"/>
                    <a:gd name="T3" fmla="*/ 5 h 11"/>
                    <a:gd name="T4" fmla="*/ 2 w 5"/>
                    <a:gd name="T5" fmla="*/ 2 h 11"/>
                    <a:gd name="T6" fmla="*/ 0 w 5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1"/>
                    <a:gd name="T14" fmla="*/ 5 w 5"/>
                    <a:gd name="T15" fmla="*/ 11 h 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1">
                      <a:moveTo>
                        <a:pt x="3" y="10"/>
                      </a:move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741" name="Group 387"/>
            <p:cNvGrpSpPr>
              <a:grpSpLocks/>
            </p:cNvGrpSpPr>
            <p:nvPr/>
          </p:nvGrpSpPr>
          <p:grpSpPr bwMode="auto">
            <a:xfrm>
              <a:off x="3837" y="1414"/>
              <a:ext cx="24" cy="25"/>
              <a:chOff x="3837" y="1414"/>
              <a:chExt cx="24" cy="25"/>
            </a:xfrm>
          </p:grpSpPr>
          <p:grpSp>
            <p:nvGrpSpPr>
              <p:cNvPr id="3775" name="Group 388"/>
              <p:cNvGrpSpPr>
                <a:grpSpLocks/>
              </p:cNvGrpSpPr>
              <p:nvPr/>
            </p:nvGrpSpPr>
            <p:grpSpPr bwMode="auto">
              <a:xfrm>
                <a:off x="3844" y="1414"/>
                <a:ext cx="17" cy="24"/>
                <a:chOff x="3844" y="1414"/>
                <a:chExt cx="17" cy="24"/>
              </a:xfrm>
            </p:grpSpPr>
            <p:sp>
              <p:nvSpPr>
                <p:cNvPr id="3779" name="Freeform 389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>
                    <a:gd name="T0" fmla="*/ 15 w 17"/>
                    <a:gd name="T1" fmla="*/ 9 h 24"/>
                    <a:gd name="T2" fmla="*/ 15 w 17"/>
                    <a:gd name="T3" fmla="*/ 7 h 24"/>
                    <a:gd name="T4" fmla="*/ 14 w 17"/>
                    <a:gd name="T5" fmla="*/ 6 h 24"/>
                    <a:gd name="T6" fmla="*/ 13 w 17"/>
                    <a:gd name="T7" fmla="*/ 4 h 24"/>
                    <a:gd name="T8" fmla="*/ 12 w 17"/>
                    <a:gd name="T9" fmla="*/ 3 h 24"/>
                    <a:gd name="T10" fmla="*/ 10 w 17"/>
                    <a:gd name="T11" fmla="*/ 1 h 24"/>
                    <a:gd name="T12" fmla="*/ 9 w 17"/>
                    <a:gd name="T13" fmla="*/ 1 h 24"/>
                    <a:gd name="T14" fmla="*/ 8 w 17"/>
                    <a:gd name="T15" fmla="*/ 0 h 24"/>
                    <a:gd name="T16" fmla="*/ 6 w 17"/>
                    <a:gd name="T17" fmla="*/ 0 h 24"/>
                    <a:gd name="T18" fmla="*/ 5 w 17"/>
                    <a:gd name="T19" fmla="*/ 0 h 24"/>
                    <a:gd name="T20" fmla="*/ 4 w 17"/>
                    <a:gd name="T21" fmla="*/ 1 h 24"/>
                    <a:gd name="T22" fmla="*/ 3 w 17"/>
                    <a:gd name="T23" fmla="*/ 2 h 24"/>
                    <a:gd name="T24" fmla="*/ 2 w 17"/>
                    <a:gd name="T25" fmla="*/ 3 h 24"/>
                    <a:gd name="T26" fmla="*/ 1 w 17"/>
                    <a:gd name="T27" fmla="*/ 5 h 24"/>
                    <a:gd name="T28" fmla="*/ 0 w 17"/>
                    <a:gd name="T29" fmla="*/ 6 h 24"/>
                    <a:gd name="T30" fmla="*/ 0 w 17"/>
                    <a:gd name="T31" fmla="*/ 8 h 24"/>
                    <a:gd name="T32" fmla="*/ 0 w 17"/>
                    <a:gd name="T33" fmla="*/ 10 h 24"/>
                    <a:gd name="T34" fmla="*/ 0 w 17"/>
                    <a:gd name="T35" fmla="*/ 12 h 24"/>
                    <a:gd name="T36" fmla="*/ 1 w 17"/>
                    <a:gd name="T37" fmla="*/ 14 h 24"/>
                    <a:gd name="T38" fmla="*/ 1 w 17"/>
                    <a:gd name="T39" fmla="*/ 16 h 24"/>
                    <a:gd name="T40" fmla="*/ 2 w 17"/>
                    <a:gd name="T41" fmla="*/ 17 h 24"/>
                    <a:gd name="T42" fmla="*/ 3 w 17"/>
                    <a:gd name="T43" fmla="*/ 19 h 24"/>
                    <a:gd name="T44" fmla="*/ 4 w 17"/>
                    <a:gd name="T45" fmla="*/ 20 h 24"/>
                    <a:gd name="T46" fmla="*/ 6 w 17"/>
                    <a:gd name="T47" fmla="*/ 22 h 24"/>
                    <a:gd name="T48" fmla="*/ 7 w 17"/>
                    <a:gd name="T49" fmla="*/ 22 h 24"/>
                    <a:gd name="T50" fmla="*/ 8 w 17"/>
                    <a:gd name="T51" fmla="*/ 23 h 24"/>
                    <a:gd name="T52" fmla="*/ 10 w 17"/>
                    <a:gd name="T53" fmla="*/ 23 h 24"/>
                    <a:gd name="T54" fmla="*/ 11 w 17"/>
                    <a:gd name="T55" fmla="*/ 23 h 24"/>
                    <a:gd name="T56" fmla="*/ 12 w 17"/>
                    <a:gd name="T57" fmla="*/ 22 h 24"/>
                    <a:gd name="T58" fmla="*/ 13 w 17"/>
                    <a:gd name="T59" fmla="*/ 21 h 24"/>
                    <a:gd name="T60" fmla="*/ 14 w 17"/>
                    <a:gd name="T61" fmla="*/ 20 h 24"/>
                    <a:gd name="T62" fmla="*/ 15 w 17"/>
                    <a:gd name="T63" fmla="*/ 18 h 24"/>
                    <a:gd name="T64" fmla="*/ 16 w 17"/>
                    <a:gd name="T65" fmla="*/ 17 h 24"/>
                    <a:gd name="T66" fmla="*/ 16 w 17"/>
                    <a:gd name="T67" fmla="*/ 15 h 24"/>
                    <a:gd name="T68" fmla="*/ 16 w 17"/>
                    <a:gd name="T69" fmla="*/ 13 h 24"/>
                    <a:gd name="T70" fmla="*/ 16 w 17"/>
                    <a:gd name="T71" fmla="*/ 11 h 24"/>
                    <a:gd name="T72" fmla="*/ 15 w 17"/>
                    <a:gd name="T73" fmla="*/ 9 h 2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"/>
                    <a:gd name="T112" fmla="*/ 0 h 24"/>
                    <a:gd name="T113" fmla="*/ 17 w 17"/>
                    <a:gd name="T114" fmla="*/ 24 h 2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8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80" name="Freeform 390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>
                    <a:gd name="T0" fmla="*/ 15 w 17"/>
                    <a:gd name="T1" fmla="*/ 9 h 24"/>
                    <a:gd name="T2" fmla="*/ 15 w 17"/>
                    <a:gd name="T3" fmla="*/ 7 h 24"/>
                    <a:gd name="T4" fmla="*/ 14 w 17"/>
                    <a:gd name="T5" fmla="*/ 5 h 24"/>
                    <a:gd name="T6" fmla="*/ 13 w 17"/>
                    <a:gd name="T7" fmla="*/ 4 h 24"/>
                    <a:gd name="T8" fmla="*/ 12 w 17"/>
                    <a:gd name="T9" fmla="*/ 3 h 24"/>
                    <a:gd name="T10" fmla="*/ 10 w 17"/>
                    <a:gd name="T11" fmla="*/ 1 h 24"/>
                    <a:gd name="T12" fmla="*/ 9 w 17"/>
                    <a:gd name="T13" fmla="*/ 1 h 24"/>
                    <a:gd name="T14" fmla="*/ 8 w 17"/>
                    <a:gd name="T15" fmla="*/ 0 h 24"/>
                    <a:gd name="T16" fmla="*/ 7 w 17"/>
                    <a:gd name="T17" fmla="*/ 0 h 24"/>
                    <a:gd name="T18" fmla="*/ 5 w 17"/>
                    <a:gd name="T19" fmla="*/ 0 h 24"/>
                    <a:gd name="T20" fmla="*/ 4 w 17"/>
                    <a:gd name="T21" fmla="*/ 1 h 24"/>
                    <a:gd name="T22" fmla="*/ 3 w 17"/>
                    <a:gd name="T23" fmla="*/ 2 h 24"/>
                    <a:gd name="T24" fmla="*/ 2 w 17"/>
                    <a:gd name="T25" fmla="*/ 3 h 24"/>
                    <a:gd name="T26" fmla="*/ 1 w 17"/>
                    <a:gd name="T27" fmla="*/ 4 h 24"/>
                    <a:gd name="T28" fmla="*/ 0 w 17"/>
                    <a:gd name="T29" fmla="*/ 6 h 24"/>
                    <a:gd name="T30" fmla="*/ 0 w 17"/>
                    <a:gd name="T31" fmla="*/ 8 h 24"/>
                    <a:gd name="T32" fmla="*/ 0 w 17"/>
                    <a:gd name="T33" fmla="*/ 10 h 24"/>
                    <a:gd name="T34" fmla="*/ 0 w 17"/>
                    <a:gd name="T35" fmla="*/ 12 h 24"/>
                    <a:gd name="T36" fmla="*/ 1 w 17"/>
                    <a:gd name="T37" fmla="*/ 14 h 24"/>
                    <a:gd name="T38" fmla="*/ 1 w 17"/>
                    <a:gd name="T39" fmla="*/ 16 h 24"/>
                    <a:gd name="T40" fmla="*/ 2 w 17"/>
                    <a:gd name="T41" fmla="*/ 18 h 24"/>
                    <a:gd name="T42" fmla="*/ 3 w 17"/>
                    <a:gd name="T43" fmla="*/ 19 h 24"/>
                    <a:gd name="T44" fmla="*/ 4 w 17"/>
                    <a:gd name="T45" fmla="*/ 20 h 24"/>
                    <a:gd name="T46" fmla="*/ 6 w 17"/>
                    <a:gd name="T47" fmla="*/ 22 h 24"/>
                    <a:gd name="T48" fmla="*/ 7 w 17"/>
                    <a:gd name="T49" fmla="*/ 22 h 24"/>
                    <a:gd name="T50" fmla="*/ 8 w 17"/>
                    <a:gd name="T51" fmla="*/ 23 h 24"/>
                    <a:gd name="T52" fmla="*/ 9 w 17"/>
                    <a:gd name="T53" fmla="*/ 23 h 24"/>
                    <a:gd name="T54" fmla="*/ 11 w 17"/>
                    <a:gd name="T55" fmla="*/ 23 h 24"/>
                    <a:gd name="T56" fmla="*/ 12 w 17"/>
                    <a:gd name="T57" fmla="*/ 22 h 24"/>
                    <a:gd name="T58" fmla="*/ 13 w 17"/>
                    <a:gd name="T59" fmla="*/ 21 h 24"/>
                    <a:gd name="T60" fmla="*/ 14 w 17"/>
                    <a:gd name="T61" fmla="*/ 20 h 24"/>
                    <a:gd name="T62" fmla="*/ 15 w 17"/>
                    <a:gd name="T63" fmla="*/ 19 h 24"/>
                    <a:gd name="T64" fmla="*/ 16 w 17"/>
                    <a:gd name="T65" fmla="*/ 17 h 24"/>
                    <a:gd name="T66" fmla="*/ 16 w 17"/>
                    <a:gd name="T67" fmla="*/ 15 h 24"/>
                    <a:gd name="T68" fmla="*/ 16 w 17"/>
                    <a:gd name="T69" fmla="*/ 13 h 24"/>
                    <a:gd name="T70" fmla="*/ 16 w 17"/>
                    <a:gd name="T71" fmla="*/ 11 h 24"/>
                    <a:gd name="T72" fmla="*/ 15 w 17"/>
                    <a:gd name="T73" fmla="*/ 9 h 2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"/>
                    <a:gd name="T112" fmla="*/ 0 h 24"/>
                    <a:gd name="T113" fmla="*/ 17 w 17"/>
                    <a:gd name="T114" fmla="*/ 24 h 2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5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9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776" name="Group 391"/>
              <p:cNvGrpSpPr>
                <a:grpSpLocks/>
              </p:cNvGrpSpPr>
              <p:nvPr/>
            </p:nvGrpSpPr>
            <p:grpSpPr bwMode="auto">
              <a:xfrm>
                <a:off x="3837" y="1417"/>
                <a:ext cx="19" cy="22"/>
                <a:chOff x="3837" y="1417"/>
                <a:chExt cx="19" cy="22"/>
              </a:xfrm>
            </p:grpSpPr>
            <p:sp>
              <p:nvSpPr>
                <p:cNvPr id="3777" name="Freeform 392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>
                    <a:gd name="T0" fmla="*/ 17 w 19"/>
                    <a:gd name="T1" fmla="*/ 8 h 22"/>
                    <a:gd name="T2" fmla="*/ 17 w 19"/>
                    <a:gd name="T3" fmla="*/ 7 h 22"/>
                    <a:gd name="T4" fmla="*/ 16 w 19"/>
                    <a:gd name="T5" fmla="*/ 5 h 22"/>
                    <a:gd name="T6" fmla="*/ 15 w 19"/>
                    <a:gd name="T7" fmla="*/ 4 h 22"/>
                    <a:gd name="T8" fmla="*/ 13 w 19"/>
                    <a:gd name="T9" fmla="*/ 2 h 22"/>
                    <a:gd name="T10" fmla="*/ 12 w 19"/>
                    <a:gd name="T11" fmla="*/ 1 h 22"/>
                    <a:gd name="T12" fmla="*/ 10 w 19"/>
                    <a:gd name="T13" fmla="*/ 1 h 22"/>
                    <a:gd name="T14" fmla="*/ 9 w 19"/>
                    <a:gd name="T15" fmla="*/ 0 h 22"/>
                    <a:gd name="T16" fmla="*/ 7 w 19"/>
                    <a:gd name="T17" fmla="*/ 0 h 22"/>
                    <a:gd name="T18" fmla="*/ 6 w 19"/>
                    <a:gd name="T19" fmla="*/ 0 h 22"/>
                    <a:gd name="T20" fmla="*/ 4 w 19"/>
                    <a:gd name="T21" fmla="*/ 1 h 22"/>
                    <a:gd name="T22" fmla="*/ 3 w 19"/>
                    <a:gd name="T23" fmla="*/ 2 h 22"/>
                    <a:gd name="T24" fmla="*/ 2 w 19"/>
                    <a:gd name="T25" fmla="*/ 3 h 22"/>
                    <a:gd name="T26" fmla="*/ 1 w 19"/>
                    <a:gd name="T27" fmla="*/ 4 h 22"/>
                    <a:gd name="T28" fmla="*/ 0 w 19"/>
                    <a:gd name="T29" fmla="*/ 6 h 22"/>
                    <a:gd name="T30" fmla="*/ 0 w 19"/>
                    <a:gd name="T31" fmla="*/ 7 h 22"/>
                    <a:gd name="T32" fmla="*/ 0 w 19"/>
                    <a:gd name="T33" fmla="*/ 9 h 22"/>
                    <a:gd name="T34" fmla="*/ 0 w 19"/>
                    <a:gd name="T35" fmla="*/ 11 h 22"/>
                    <a:gd name="T36" fmla="*/ 1 w 19"/>
                    <a:gd name="T37" fmla="*/ 13 h 22"/>
                    <a:gd name="T38" fmla="*/ 1 w 19"/>
                    <a:gd name="T39" fmla="*/ 14 h 22"/>
                    <a:gd name="T40" fmla="*/ 2 w 19"/>
                    <a:gd name="T41" fmla="*/ 16 h 22"/>
                    <a:gd name="T42" fmla="*/ 3 w 19"/>
                    <a:gd name="T43" fmla="*/ 17 h 22"/>
                    <a:gd name="T44" fmla="*/ 5 w 19"/>
                    <a:gd name="T45" fmla="*/ 19 h 22"/>
                    <a:gd name="T46" fmla="*/ 6 w 19"/>
                    <a:gd name="T47" fmla="*/ 20 h 22"/>
                    <a:gd name="T48" fmla="*/ 8 w 19"/>
                    <a:gd name="T49" fmla="*/ 20 h 22"/>
                    <a:gd name="T50" fmla="*/ 9 w 19"/>
                    <a:gd name="T51" fmla="*/ 21 h 22"/>
                    <a:gd name="T52" fmla="*/ 11 w 19"/>
                    <a:gd name="T53" fmla="*/ 21 h 22"/>
                    <a:gd name="T54" fmla="*/ 12 w 19"/>
                    <a:gd name="T55" fmla="*/ 21 h 22"/>
                    <a:gd name="T56" fmla="*/ 14 w 19"/>
                    <a:gd name="T57" fmla="*/ 20 h 22"/>
                    <a:gd name="T58" fmla="*/ 15 w 19"/>
                    <a:gd name="T59" fmla="*/ 19 h 22"/>
                    <a:gd name="T60" fmla="*/ 16 w 19"/>
                    <a:gd name="T61" fmla="*/ 18 h 22"/>
                    <a:gd name="T62" fmla="*/ 17 w 19"/>
                    <a:gd name="T63" fmla="*/ 17 h 22"/>
                    <a:gd name="T64" fmla="*/ 18 w 19"/>
                    <a:gd name="T65" fmla="*/ 15 h 22"/>
                    <a:gd name="T66" fmla="*/ 18 w 19"/>
                    <a:gd name="T67" fmla="*/ 14 h 22"/>
                    <a:gd name="T68" fmla="*/ 18 w 19"/>
                    <a:gd name="T69" fmla="*/ 12 h 22"/>
                    <a:gd name="T70" fmla="*/ 18 w 19"/>
                    <a:gd name="T71" fmla="*/ 10 h 22"/>
                    <a:gd name="T72" fmla="*/ 17 w 19"/>
                    <a:gd name="T73" fmla="*/ 8 h 2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22"/>
                    <a:gd name="T113" fmla="*/ 19 w 19"/>
                    <a:gd name="T114" fmla="*/ 22 h 2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78" name="Freeform 393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>
                    <a:gd name="T0" fmla="*/ 17 w 19"/>
                    <a:gd name="T1" fmla="*/ 8 h 22"/>
                    <a:gd name="T2" fmla="*/ 17 w 19"/>
                    <a:gd name="T3" fmla="*/ 7 h 22"/>
                    <a:gd name="T4" fmla="*/ 16 w 19"/>
                    <a:gd name="T5" fmla="*/ 5 h 22"/>
                    <a:gd name="T6" fmla="*/ 15 w 19"/>
                    <a:gd name="T7" fmla="*/ 4 h 22"/>
                    <a:gd name="T8" fmla="*/ 13 w 19"/>
                    <a:gd name="T9" fmla="*/ 2 h 22"/>
                    <a:gd name="T10" fmla="*/ 12 w 19"/>
                    <a:gd name="T11" fmla="*/ 1 h 22"/>
                    <a:gd name="T12" fmla="*/ 10 w 19"/>
                    <a:gd name="T13" fmla="*/ 1 h 22"/>
                    <a:gd name="T14" fmla="*/ 9 w 19"/>
                    <a:gd name="T15" fmla="*/ 0 h 22"/>
                    <a:gd name="T16" fmla="*/ 7 w 19"/>
                    <a:gd name="T17" fmla="*/ 0 h 22"/>
                    <a:gd name="T18" fmla="*/ 6 w 19"/>
                    <a:gd name="T19" fmla="*/ 0 h 22"/>
                    <a:gd name="T20" fmla="*/ 4 w 19"/>
                    <a:gd name="T21" fmla="*/ 1 h 22"/>
                    <a:gd name="T22" fmla="*/ 3 w 19"/>
                    <a:gd name="T23" fmla="*/ 2 h 22"/>
                    <a:gd name="T24" fmla="*/ 2 w 19"/>
                    <a:gd name="T25" fmla="*/ 3 h 22"/>
                    <a:gd name="T26" fmla="*/ 1 w 19"/>
                    <a:gd name="T27" fmla="*/ 4 h 22"/>
                    <a:gd name="T28" fmla="*/ 0 w 19"/>
                    <a:gd name="T29" fmla="*/ 6 h 22"/>
                    <a:gd name="T30" fmla="*/ 0 w 19"/>
                    <a:gd name="T31" fmla="*/ 7 h 22"/>
                    <a:gd name="T32" fmla="*/ 0 w 19"/>
                    <a:gd name="T33" fmla="*/ 9 h 22"/>
                    <a:gd name="T34" fmla="*/ 0 w 19"/>
                    <a:gd name="T35" fmla="*/ 11 h 22"/>
                    <a:gd name="T36" fmla="*/ 1 w 19"/>
                    <a:gd name="T37" fmla="*/ 13 h 22"/>
                    <a:gd name="T38" fmla="*/ 1 w 19"/>
                    <a:gd name="T39" fmla="*/ 14 h 22"/>
                    <a:gd name="T40" fmla="*/ 2 w 19"/>
                    <a:gd name="T41" fmla="*/ 16 h 22"/>
                    <a:gd name="T42" fmla="*/ 3 w 19"/>
                    <a:gd name="T43" fmla="*/ 17 h 22"/>
                    <a:gd name="T44" fmla="*/ 5 w 19"/>
                    <a:gd name="T45" fmla="*/ 19 h 22"/>
                    <a:gd name="T46" fmla="*/ 6 w 19"/>
                    <a:gd name="T47" fmla="*/ 20 h 22"/>
                    <a:gd name="T48" fmla="*/ 8 w 19"/>
                    <a:gd name="T49" fmla="*/ 20 h 22"/>
                    <a:gd name="T50" fmla="*/ 9 w 19"/>
                    <a:gd name="T51" fmla="*/ 21 h 22"/>
                    <a:gd name="T52" fmla="*/ 11 w 19"/>
                    <a:gd name="T53" fmla="*/ 21 h 22"/>
                    <a:gd name="T54" fmla="*/ 12 w 19"/>
                    <a:gd name="T55" fmla="*/ 21 h 22"/>
                    <a:gd name="T56" fmla="*/ 14 w 19"/>
                    <a:gd name="T57" fmla="*/ 20 h 22"/>
                    <a:gd name="T58" fmla="*/ 15 w 19"/>
                    <a:gd name="T59" fmla="*/ 19 h 22"/>
                    <a:gd name="T60" fmla="*/ 16 w 19"/>
                    <a:gd name="T61" fmla="*/ 18 h 22"/>
                    <a:gd name="T62" fmla="*/ 17 w 19"/>
                    <a:gd name="T63" fmla="*/ 17 h 22"/>
                    <a:gd name="T64" fmla="*/ 18 w 19"/>
                    <a:gd name="T65" fmla="*/ 15 h 22"/>
                    <a:gd name="T66" fmla="*/ 18 w 19"/>
                    <a:gd name="T67" fmla="*/ 14 h 22"/>
                    <a:gd name="T68" fmla="*/ 18 w 19"/>
                    <a:gd name="T69" fmla="*/ 12 h 22"/>
                    <a:gd name="T70" fmla="*/ 18 w 19"/>
                    <a:gd name="T71" fmla="*/ 10 h 22"/>
                    <a:gd name="T72" fmla="*/ 17 w 19"/>
                    <a:gd name="T73" fmla="*/ 8 h 2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22"/>
                    <a:gd name="T113" fmla="*/ 19 w 19"/>
                    <a:gd name="T114" fmla="*/ 22 h 2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742" name="Group 394"/>
            <p:cNvGrpSpPr>
              <a:grpSpLocks/>
            </p:cNvGrpSpPr>
            <p:nvPr/>
          </p:nvGrpSpPr>
          <p:grpSpPr bwMode="auto">
            <a:xfrm>
              <a:off x="3807" y="1360"/>
              <a:ext cx="89" cy="70"/>
              <a:chOff x="3807" y="1360"/>
              <a:chExt cx="89" cy="70"/>
            </a:xfrm>
          </p:grpSpPr>
          <p:sp>
            <p:nvSpPr>
              <p:cNvPr id="3771" name="Freeform 395"/>
              <p:cNvSpPr>
                <a:spLocks/>
              </p:cNvSpPr>
              <p:nvPr/>
            </p:nvSpPr>
            <p:spPr bwMode="auto">
              <a:xfrm>
                <a:off x="3820" y="1360"/>
                <a:ext cx="76" cy="69"/>
              </a:xfrm>
              <a:custGeom>
                <a:avLst/>
                <a:gdLst>
                  <a:gd name="T0" fmla="*/ 65 w 76"/>
                  <a:gd name="T1" fmla="*/ 0 h 69"/>
                  <a:gd name="T2" fmla="*/ 69 w 76"/>
                  <a:gd name="T3" fmla="*/ 6 h 69"/>
                  <a:gd name="T4" fmla="*/ 73 w 76"/>
                  <a:gd name="T5" fmla="*/ 13 h 69"/>
                  <a:gd name="T6" fmla="*/ 75 w 76"/>
                  <a:gd name="T7" fmla="*/ 21 h 69"/>
                  <a:gd name="T8" fmla="*/ 75 w 76"/>
                  <a:gd name="T9" fmla="*/ 28 h 69"/>
                  <a:gd name="T10" fmla="*/ 20 w 76"/>
                  <a:gd name="T11" fmla="*/ 68 h 69"/>
                  <a:gd name="T12" fmla="*/ 11 w 76"/>
                  <a:gd name="T13" fmla="*/ 59 h 69"/>
                  <a:gd name="T14" fmla="*/ 2 w 76"/>
                  <a:gd name="T15" fmla="*/ 39 h 69"/>
                  <a:gd name="T16" fmla="*/ 1 w 76"/>
                  <a:gd name="T17" fmla="*/ 25 h 69"/>
                  <a:gd name="T18" fmla="*/ 0 w 76"/>
                  <a:gd name="T19" fmla="*/ 10 h 69"/>
                  <a:gd name="T20" fmla="*/ 65 w 76"/>
                  <a:gd name="T21" fmla="*/ 0 h 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"/>
                  <a:gd name="T34" fmla="*/ 0 h 69"/>
                  <a:gd name="T35" fmla="*/ 76 w 76"/>
                  <a:gd name="T36" fmla="*/ 69 h 6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" h="69">
                    <a:moveTo>
                      <a:pt x="65" y="0"/>
                    </a:moveTo>
                    <a:lnTo>
                      <a:pt x="69" y="6"/>
                    </a:lnTo>
                    <a:lnTo>
                      <a:pt x="73" y="13"/>
                    </a:lnTo>
                    <a:lnTo>
                      <a:pt x="75" y="21"/>
                    </a:lnTo>
                    <a:lnTo>
                      <a:pt x="75" y="28"/>
                    </a:lnTo>
                    <a:lnTo>
                      <a:pt x="20" y="68"/>
                    </a:lnTo>
                    <a:lnTo>
                      <a:pt x="11" y="59"/>
                    </a:lnTo>
                    <a:lnTo>
                      <a:pt x="2" y="39"/>
                    </a:lnTo>
                    <a:lnTo>
                      <a:pt x="1" y="25"/>
                    </a:lnTo>
                    <a:lnTo>
                      <a:pt x="0" y="10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772" name="Group 396"/>
              <p:cNvGrpSpPr>
                <a:grpSpLocks/>
              </p:cNvGrpSpPr>
              <p:nvPr/>
            </p:nvGrpSpPr>
            <p:grpSpPr bwMode="auto">
              <a:xfrm>
                <a:off x="3807" y="1368"/>
                <a:ext cx="47" cy="62"/>
                <a:chOff x="3807" y="1368"/>
                <a:chExt cx="47" cy="62"/>
              </a:xfrm>
            </p:grpSpPr>
            <p:sp>
              <p:nvSpPr>
                <p:cNvPr id="3773" name="Freeform 397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>
                    <a:gd name="T0" fmla="*/ 44 w 47"/>
                    <a:gd name="T1" fmla="*/ 24 h 62"/>
                    <a:gd name="T2" fmla="*/ 43 w 47"/>
                    <a:gd name="T3" fmla="*/ 19 h 62"/>
                    <a:gd name="T4" fmla="*/ 40 w 47"/>
                    <a:gd name="T5" fmla="*/ 15 h 62"/>
                    <a:gd name="T6" fmla="*/ 37 w 47"/>
                    <a:gd name="T7" fmla="*/ 10 h 62"/>
                    <a:gd name="T8" fmla="*/ 34 w 47"/>
                    <a:gd name="T9" fmla="*/ 7 h 62"/>
                    <a:gd name="T10" fmla="*/ 30 w 47"/>
                    <a:gd name="T11" fmla="*/ 4 h 62"/>
                    <a:gd name="T12" fmla="*/ 26 w 47"/>
                    <a:gd name="T13" fmla="*/ 2 h 62"/>
                    <a:gd name="T14" fmla="*/ 23 w 47"/>
                    <a:gd name="T15" fmla="*/ 0 h 62"/>
                    <a:gd name="T16" fmla="*/ 18 w 47"/>
                    <a:gd name="T17" fmla="*/ 0 h 62"/>
                    <a:gd name="T18" fmla="*/ 15 w 47"/>
                    <a:gd name="T19" fmla="*/ 1 h 62"/>
                    <a:gd name="T20" fmla="*/ 11 w 47"/>
                    <a:gd name="T21" fmla="*/ 2 h 62"/>
                    <a:gd name="T22" fmla="*/ 8 w 47"/>
                    <a:gd name="T23" fmla="*/ 5 h 62"/>
                    <a:gd name="T24" fmla="*/ 5 w 47"/>
                    <a:gd name="T25" fmla="*/ 8 h 62"/>
                    <a:gd name="T26" fmla="*/ 3 w 47"/>
                    <a:gd name="T27" fmla="*/ 12 h 62"/>
                    <a:gd name="T28" fmla="*/ 1 w 47"/>
                    <a:gd name="T29" fmla="*/ 16 h 62"/>
                    <a:gd name="T30" fmla="*/ 0 w 47"/>
                    <a:gd name="T31" fmla="*/ 21 h 62"/>
                    <a:gd name="T32" fmla="*/ 0 w 47"/>
                    <a:gd name="T33" fmla="*/ 26 h 62"/>
                    <a:gd name="T34" fmla="*/ 1 w 47"/>
                    <a:gd name="T35" fmla="*/ 31 h 62"/>
                    <a:gd name="T36" fmla="*/ 2 w 47"/>
                    <a:gd name="T37" fmla="*/ 37 h 62"/>
                    <a:gd name="T38" fmla="*/ 3 w 47"/>
                    <a:gd name="T39" fmla="*/ 42 h 62"/>
                    <a:gd name="T40" fmla="*/ 6 w 47"/>
                    <a:gd name="T41" fmla="*/ 46 h 62"/>
                    <a:gd name="T42" fmla="*/ 9 w 47"/>
                    <a:gd name="T43" fmla="*/ 51 h 62"/>
                    <a:gd name="T44" fmla="*/ 12 w 47"/>
                    <a:gd name="T45" fmla="*/ 54 h 62"/>
                    <a:gd name="T46" fmla="*/ 16 w 47"/>
                    <a:gd name="T47" fmla="*/ 57 h 62"/>
                    <a:gd name="T48" fmla="*/ 20 w 47"/>
                    <a:gd name="T49" fmla="*/ 59 h 62"/>
                    <a:gd name="T50" fmla="*/ 23 w 47"/>
                    <a:gd name="T51" fmla="*/ 61 h 62"/>
                    <a:gd name="T52" fmla="*/ 28 w 47"/>
                    <a:gd name="T53" fmla="*/ 61 h 62"/>
                    <a:gd name="T54" fmla="*/ 31 w 47"/>
                    <a:gd name="T55" fmla="*/ 60 h 62"/>
                    <a:gd name="T56" fmla="*/ 35 w 47"/>
                    <a:gd name="T57" fmla="*/ 59 h 62"/>
                    <a:gd name="T58" fmla="*/ 38 w 47"/>
                    <a:gd name="T59" fmla="*/ 56 h 62"/>
                    <a:gd name="T60" fmla="*/ 41 w 47"/>
                    <a:gd name="T61" fmla="*/ 53 h 62"/>
                    <a:gd name="T62" fmla="*/ 43 w 47"/>
                    <a:gd name="T63" fmla="*/ 49 h 62"/>
                    <a:gd name="T64" fmla="*/ 45 w 47"/>
                    <a:gd name="T65" fmla="*/ 45 h 62"/>
                    <a:gd name="T66" fmla="*/ 46 w 47"/>
                    <a:gd name="T67" fmla="*/ 40 h 62"/>
                    <a:gd name="T68" fmla="*/ 46 w 47"/>
                    <a:gd name="T69" fmla="*/ 35 h 62"/>
                    <a:gd name="T70" fmla="*/ 45 w 47"/>
                    <a:gd name="T71" fmla="*/ 30 h 62"/>
                    <a:gd name="T72" fmla="*/ 44 w 47"/>
                    <a:gd name="T73" fmla="*/ 24 h 6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7"/>
                    <a:gd name="T112" fmla="*/ 0 h 62"/>
                    <a:gd name="T113" fmla="*/ 47 w 47"/>
                    <a:gd name="T114" fmla="*/ 62 h 6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8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30"/>
                      </a:lnTo>
                      <a:lnTo>
                        <a:pt x="44" y="24"/>
                      </a:lnTo>
                    </a:path>
                  </a:pathLst>
                </a:custGeom>
                <a:gradFill rotWithShape="0">
                  <a:gsLst>
                    <a:gs pos="0">
                      <a:srgbClr val="919191"/>
                    </a:gs>
                    <a:gs pos="100000">
                      <a:srgbClr val="000000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74" name="Freeform 398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>
                    <a:gd name="T0" fmla="*/ 44 w 47"/>
                    <a:gd name="T1" fmla="*/ 24 h 62"/>
                    <a:gd name="T2" fmla="*/ 43 w 47"/>
                    <a:gd name="T3" fmla="*/ 19 h 62"/>
                    <a:gd name="T4" fmla="*/ 40 w 47"/>
                    <a:gd name="T5" fmla="*/ 15 h 62"/>
                    <a:gd name="T6" fmla="*/ 37 w 47"/>
                    <a:gd name="T7" fmla="*/ 10 h 62"/>
                    <a:gd name="T8" fmla="*/ 34 w 47"/>
                    <a:gd name="T9" fmla="*/ 7 h 62"/>
                    <a:gd name="T10" fmla="*/ 30 w 47"/>
                    <a:gd name="T11" fmla="*/ 4 h 62"/>
                    <a:gd name="T12" fmla="*/ 26 w 47"/>
                    <a:gd name="T13" fmla="*/ 2 h 62"/>
                    <a:gd name="T14" fmla="*/ 23 w 47"/>
                    <a:gd name="T15" fmla="*/ 0 h 62"/>
                    <a:gd name="T16" fmla="*/ 19 w 47"/>
                    <a:gd name="T17" fmla="*/ 0 h 62"/>
                    <a:gd name="T18" fmla="*/ 15 w 47"/>
                    <a:gd name="T19" fmla="*/ 1 h 62"/>
                    <a:gd name="T20" fmla="*/ 11 w 47"/>
                    <a:gd name="T21" fmla="*/ 2 h 62"/>
                    <a:gd name="T22" fmla="*/ 8 w 47"/>
                    <a:gd name="T23" fmla="*/ 5 h 62"/>
                    <a:gd name="T24" fmla="*/ 5 w 47"/>
                    <a:gd name="T25" fmla="*/ 8 h 62"/>
                    <a:gd name="T26" fmla="*/ 3 w 47"/>
                    <a:gd name="T27" fmla="*/ 12 h 62"/>
                    <a:gd name="T28" fmla="*/ 1 w 47"/>
                    <a:gd name="T29" fmla="*/ 16 h 62"/>
                    <a:gd name="T30" fmla="*/ 0 w 47"/>
                    <a:gd name="T31" fmla="*/ 21 h 62"/>
                    <a:gd name="T32" fmla="*/ 0 w 47"/>
                    <a:gd name="T33" fmla="*/ 26 h 62"/>
                    <a:gd name="T34" fmla="*/ 1 w 47"/>
                    <a:gd name="T35" fmla="*/ 32 h 62"/>
                    <a:gd name="T36" fmla="*/ 2 w 47"/>
                    <a:gd name="T37" fmla="*/ 37 h 62"/>
                    <a:gd name="T38" fmla="*/ 3 w 47"/>
                    <a:gd name="T39" fmla="*/ 42 h 62"/>
                    <a:gd name="T40" fmla="*/ 6 w 47"/>
                    <a:gd name="T41" fmla="*/ 46 h 62"/>
                    <a:gd name="T42" fmla="*/ 9 w 47"/>
                    <a:gd name="T43" fmla="*/ 51 h 62"/>
                    <a:gd name="T44" fmla="*/ 12 w 47"/>
                    <a:gd name="T45" fmla="*/ 54 h 62"/>
                    <a:gd name="T46" fmla="*/ 16 w 47"/>
                    <a:gd name="T47" fmla="*/ 57 h 62"/>
                    <a:gd name="T48" fmla="*/ 20 w 47"/>
                    <a:gd name="T49" fmla="*/ 59 h 62"/>
                    <a:gd name="T50" fmla="*/ 23 w 47"/>
                    <a:gd name="T51" fmla="*/ 61 h 62"/>
                    <a:gd name="T52" fmla="*/ 27 w 47"/>
                    <a:gd name="T53" fmla="*/ 61 h 62"/>
                    <a:gd name="T54" fmla="*/ 31 w 47"/>
                    <a:gd name="T55" fmla="*/ 60 h 62"/>
                    <a:gd name="T56" fmla="*/ 35 w 47"/>
                    <a:gd name="T57" fmla="*/ 59 h 62"/>
                    <a:gd name="T58" fmla="*/ 38 w 47"/>
                    <a:gd name="T59" fmla="*/ 56 h 62"/>
                    <a:gd name="T60" fmla="*/ 41 w 47"/>
                    <a:gd name="T61" fmla="*/ 53 h 62"/>
                    <a:gd name="T62" fmla="*/ 43 w 47"/>
                    <a:gd name="T63" fmla="*/ 49 h 62"/>
                    <a:gd name="T64" fmla="*/ 45 w 47"/>
                    <a:gd name="T65" fmla="*/ 45 h 62"/>
                    <a:gd name="T66" fmla="*/ 46 w 47"/>
                    <a:gd name="T67" fmla="*/ 40 h 62"/>
                    <a:gd name="T68" fmla="*/ 46 w 47"/>
                    <a:gd name="T69" fmla="*/ 35 h 62"/>
                    <a:gd name="T70" fmla="*/ 45 w 47"/>
                    <a:gd name="T71" fmla="*/ 29 h 62"/>
                    <a:gd name="T72" fmla="*/ 44 w 47"/>
                    <a:gd name="T73" fmla="*/ 24 h 6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7"/>
                    <a:gd name="T112" fmla="*/ 0 h 62"/>
                    <a:gd name="T113" fmla="*/ 47 w 47"/>
                    <a:gd name="T114" fmla="*/ 62 h 6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2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7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29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743" name="Line 399"/>
            <p:cNvSpPr>
              <a:spLocks noChangeShapeType="1"/>
            </p:cNvSpPr>
            <p:nvPr/>
          </p:nvSpPr>
          <p:spPr bwMode="auto">
            <a:xfrm flipV="1">
              <a:off x="3921" y="13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4" name="Line 400"/>
            <p:cNvSpPr>
              <a:spLocks noChangeShapeType="1"/>
            </p:cNvSpPr>
            <p:nvPr/>
          </p:nvSpPr>
          <p:spPr bwMode="auto">
            <a:xfrm flipV="1">
              <a:off x="3854" y="11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45" name="Group 401"/>
            <p:cNvGrpSpPr>
              <a:grpSpLocks/>
            </p:cNvGrpSpPr>
            <p:nvPr/>
          </p:nvGrpSpPr>
          <p:grpSpPr bwMode="auto">
            <a:xfrm>
              <a:off x="3913" y="965"/>
              <a:ext cx="310" cy="484"/>
              <a:chOff x="3913" y="965"/>
              <a:chExt cx="310" cy="484"/>
            </a:xfrm>
          </p:grpSpPr>
          <p:sp>
            <p:nvSpPr>
              <p:cNvPr id="3746" name="Freeform 402"/>
              <p:cNvSpPr>
                <a:spLocks/>
              </p:cNvSpPr>
              <p:nvPr/>
            </p:nvSpPr>
            <p:spPr bwMode="auto">
              <a:xfrm>
                <a:off x="3913" y="965"/>
                <a:ext cx="310" cy="484"/>
              </a:xfrm>
              <a:custGeom>
                <a:avLst/>
                <a:gdLst>
                  <a:gd name="T0" fmla="*/ 0 w 310"/>
                  <a:gd name="T1" fmla="*/ 60 h 484"/>
                  <a:gd name="T2" fmla="*/ 144 w 310"/>
                  <a:gd name="T3" fmla="*/ 483 h 484"/>
                  <a:gd name="T4" fmla="*/ 309 w 310"/>
                  <a:gd name="T5" fmla="*/ 435 h 484"/>
                  <a:gd name="T6" fmla="*/ 159 w 310"/>
                  <a:gd name="T7" fmla="*/ 0 h 484"/>
                  <a:gd name="T8" fmla="*/ 0 w 310"/>
                  <a:gd name="T9" fmla="*/ 60 h 4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0"/>
                  <a:gd name="T16" fmla="*/ 0 h 484"/>
                  <a:gd name="T17" fmla="*/ 310 w 310"/>
                  <a:gd name="T18" fmla="*/ 484 h 4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0" h="484">
                    <a:moveTo>
                      <a:pt x="0" y="60"/>
                    </a:moveTo>
                    <a:lnTo>
                      <a:pt x="144" y="483"/>
                    </a:lnTo>
                    <a:lnTo>
                      <a:pt x="309" y="435"/>
                    </a:lnTo>
                    <a:lnTo>
                      <a:pt x="159" y="0"/>
                    </a:lnTo>
                    <a:lnTo>
                      <a:pt x="0" y="6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7" name="Freeform 403"/>
              <p:cNvSpPr>
                <a:spLocks/>
              </p:cNvSpPr>
              <p:nvPr/>
            </p:nvSpPr>
            <p:spPr bwMode="auto">
              <a:xfrm>
                <a:off x="3972" y="1142"/>
                <a:ext cx="166" cy="83"/>
              </a:xfrm>
              <a:custGeom>
                <a:avLst/>
                <a:gdLst>
                  <a:gd name="T0" fmla="*/ 0 w 166"/>
                  <a:gd name="T1" fmla="*/ 58 h 83"/>
                  <a:gd name="T2" fmla="*/ 158 w 166"/>
                  <a:gd name="T3" fmla="*/ 0 h 83"/>
                  <a:gd name="T4" fmla="*/ 165 w 166"/>
                  <a:gd name="T5" fmla="*/ 23 h 83"/>
                  <a:gd name="T6" fmla="*/ 8 w 166"/>
                  <a:gd name="T7" fmla="*/ 82 h 83"/>
                  <a:gd name="T8" fmla="*/ 0 w 166"/>
                  <a:gd name="T9" fmla="*/ 58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83"/>
                  <a:gd name="T17" fmla="*/ 166 w 166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83">
                    <a:moveTo>
                      <a:pt x="0" y="58"/>
                    </a:moveTo>
                    <a:lnTo>
                      <a:pt x="158" y="0"/>
                    </a:lnTo>
                    <a:lnTo>
                      <a:pt x="165" y="23"/>
                    </a:lnTo>
                    <a:lnTo>
                      <a:pt x="8" y="8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748" name="Group 404"/>
              <p:cNvGrpSpPr>
                <a:grpSpLocks/>
              </p:cNvGrpSpPr>
              <p:nvPr/>
            </p:nvGrpSpPr>
            <p:grpSpPr bwMode="auto">
              <a:xfrm>
                <a:off x="3933" y="1168"/>
                <a:ext cx="216" cy="97"/>
                <a:chOff x="3933" y="1168"/>
                <a:chExt cx="216" cy="97"/>
              </a:xfrm>
            </p:grpSpPr>
            <p:sp>
              <p:nvSpPr>
                <p:cNvPr id="3769" name="Freeform 405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4" cy="96"/>
                </a:xfrm>
                <a:custGeom>
                  <a:avLst/>
                  <a:gdLst>
                    <a:gd name="T0" fmla="*/ 0 w 214"/>
                    <a:gd name="T1" fmla="*/ 77 h 96"/>
                    <a:gd name="T2" fmla="*/ 207 w 214"/>
                    <a:gd name="T3" fmla="*/ 0 h 96"/>
                    <a:gd name="T4" fmla="*/ 211 w 214"/>
                    <a:gd name="T5" fmla="*/ 10 h 96"/>
                    <a:gd name="T6" fmla="*/ 213 w 214"/>
                    <a:gd name="T7" fmla="*/ 21 h 96"/>
                    <a:gd name="T8" fmla="*/ 7 w 214"/>
                    <a:gd name="T9" fmla="*/ 95 h 96"/>
                    <a:gd name="T10" fmla="*/ 0 w 214"/>
                    <a:gd name="T11" fmla="*/ 86 h 96"/>
                    <a:gd name="T12" fmla="*/ 0 w 214"/>
                    <a:gd name="T13" fmla="*/ 77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4"/>
                    <a:gd name="T22" fmla="*/ 0 h 96"/>
                    <a:gd name="T23" fmla="*/ 214 w 214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4" h="96">
                      <a:moveTo>
                        <a:pt x="0" y="77"/>
                      </a:moveTo>
                      <a:lnTo>
                        <a:pt x="207" y="0"/>
                      </a:lnTo>
                      <a:lnTo>
                        <a:pt x="211" y="10"/>
                      </a:lnTo>
                      <a:lnTo>
                        <a:pt x="213" y="21"/>
                      </a:lnTo>
                      <a:lnTo>
                        <a:pt x="7" y="95"/>
                      </a:lnTo>
                      <a:lnTo>
                        <a:pt x="0" y="86"/>
                      </a:lnTo>
                      <a:lnTo>
                        <a:pt x="0" y="77"/>
                      </a:lnTo>
                    </a:path>
                  </a:pathLst>
                </a:custGeom>
                <a:gradFill rotWithShape="0">
                  <a:gsLst>
                    <a:gs pos="0">
                      <a:srgbClr val="F6F9FF"/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70" name="Freeform 406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6" cy="97"/>
                </a:xfrm>
                <a:custGeom>
                  <a:avLst/>
                  <a:gdLst>
                    <a:gd name="T0" fmla="*/ 0 w 216"/>
                    <a:gd name="T1" fmla="*/ 78 h 97"/>
                    <a:gd name="T2" fmla="*/ 209 w 216"/>
                    <a:gd name="T3" fmla="*/ 0 h 97"/>
                    <a:gd name="T4" fmla="*/ 213 w 216"/>
                    <a:gd name="T5" fmla="*/ 10 h 97"/>
                    <a:gd name="T6" fmla="*/ 215 w 216"/>
                    <a:gd name="T7" fmla="*/ 21 h 97"/>
                    <a:gd name="T8" fmla="*/ 7 w 216"/>
                    <a:gd name="T9" fmla="*/ 96 h 97"/>
                    <a:gd name="T10" fmla="*/ 0 w 216"/>
                    <a:gd name="T11" fmla="*/ 87 h 97"/>
                    <a:gd name="T12" fmla="*/ 0 w 216"/>
                    <a:gd name="T13" fmla="*/ 78 h 9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6"/>
                    <a:gd name="T22" fmla="*/ 0 h 97"/>
                    <a:gd name="T23" fmla="*/ 216 w 216"/>
                    <a:gd name="T24" fmla="*/ 97 h 9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" h="97">
                      <a:moveTo>
                        <a:pt x="0" y="78"/>
                      </a:moveTo>
                      <a:lnTo>
                        <a:pt x="209" y="0"/>
                      </a:lnTo>
                      <a:lnTo>
                        <a:pt x="213" y="10"/>
                      </a:lnTo>
                      <a:lnTo>
                        <a:pt x="215" y="21"/>
                      </a:lnTo>
                      <a:lnTo>
                        <a:pt x="7" y="96"/>
                      </a:lnTo>
                      <a:lnTo>
                        <a:pt x="0" y="87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749" name="Freeform 407"/>
              <p:cNvSpPr>
                <a:spLocks/>
              </p:cNvSpPr>
              <p:nvPr/>
            </p:nvSpPr>
            <p:spPr bwMode="auto">
              <a:xfrm>
                <a:off x="3989" y="1190"/>
                <a:ext cx="168" cy="84"/>
              </a:xfrm>
              <a:custGeom>
                <a:avLst/>
                <a:gdLst>
                  <a:gd name="T0" fmla="*/ 0 w 168"/>
                  <a:gd name="T1" fmla="*/ 59 h 84"/>
                  <a:gd name="T2" fmla="*/ 159 w 168"/>
                  <a:gd name="T3" fmla="*/ 0 h 84"/>
                  <a:gd name="T4" fmla="*/ 167 w 168"/>
                  <a:gd name="T5" fmla="*/ 26 h 84"/>
                  <a:gd name="T6" fmla="*/ 8 w 168"/>
                  <a:gd name="T7" fmla="*/ 83 h 84"/>
                  <a:gd name="T8" fmla="*/ 0 w 168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84"/>
                  <a:gd name="T17" fmla="*/ 168 w 168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84">
                    <a:moveTo>
                      <a:pt x="0" y="59"/>
                    </a:moveTo>
                    <a:lnTo>
                      <a:pt x="159" y="0"/>
                    </a:lnTo>
                    <a:lnTo>
                      <a:pt x="167" y="26"/>
                    </a:lnTo>
                    <a:lnTo>
                      <a:pt x="8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750" name="Group 408"/>
              <p:cNvGrpSpPr>
                <a:grpSpLocks/>
              </p:cNvGrpSpPr>
              <p:nvPr/>
            </p:nvGrpSpPr>
            <p:grpSpPr bwMode="auto">
              <a:xfrm>
                <a:off x="3946" y="1063"/>
                <a:ext cx="164" cy="72"/>
                <a:chOff x="3946" y="1063"/>
                <a:chExt cx="164" cy="72"/>
              </a:xfrm>
            </p:grpSpPr>
            <p:sp>
              <p:nvSpPr>
                <p:cNvPr id="3764" name="Freeform 409"/>
                <p:cNvSpPr>
                  <a:spLocks/>
                </p:cNvSpPr>
                <p:nvPr/>
              </p:nvSpPr>
              <p:spPr bwMode="auto">
                <a:xfrm>
                  <a:off x="3946" y="1063"/>
                  <a:ext cx="164" cy="72"/>
                </a:xfrm>
                <a:custGeom>
                  <a:avLst/>
                  <a:gdLst>
                    <a:gd name="T0" fmla="*/ 0 w 164"/>
                    <a:gd name="T1" fmla="*/ 59 h 72"/>
                    <a:gd name="T2" fmla="*/ 4 w 164"/>
                    <a:gd name="T3" fmla="*/ 71 h 72"/>
                    <a:gd name="T4" fmla="*/ 163 w 164"/>
                    <a:gd name="T5" fmla="*/ 11 h 72"/>
                    <a:gd name="T6" fmla="*/ 160 w 164"/>
                    <a:gd name="T7" fmla="*/ 0 h 72"/>
                    <a:gd name="T8" fmla="*/ 0 w 164"/>
                    <a:gd name="T9" fmla="*/ 59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72"/>
                    <a:gd name="T17" fmla="*/ 164 w 164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72">
                      <a:moveTo>
                        <a:pt x="0" y="59"/>
                      </a:moveTo>
                      <a:lnTo>
                        <a:pt x="4" y="71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65" name="Line 410"/>
                <p:cNvSpPr>
                  <a:spLocks noChangeShapeType="1"/>
                </p:cNvSpPr>
                <p:nvPr/>
              </p:nvSpPr>
              <p:spPr bwMode="auto">
                <a:xfrm>
                  <a:off x="3956" y="1120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6" name="Line 411"/>
                <p:cNvSpPr>
                  <a:spLocks noChangeShapeType="1"/>
                </p:cNvSpPr>
                <p:nvPr/>
              </p:nvSpPr>
              <p:spPr bwMode="auto">
                <a:xfrm>
                  <a:off x="3996" y="110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7" name="Line 412"/>
                <p:cNvSpPr>
                  <a:spLocks noChangeShapeType="1"/>
                </p:cNvSpPr>
                <p:nvPr/>
              </p:nvSpPr>
              <p:spPr bwMode="auto">
                <a:xfrm>
                  <a:off x="4045" y="108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8" name="Line 413"/>
                <p:cNvSpPr>
                  <a:spLocks noChangeShapeType="1"/>
                </p:cNvSpPr>
                <p:nvPr/>
              </p:nvSpPr>
              <p:spPr bwMode="auto">
                <a:xfrm>
                  <a:off x="4096" y="106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51" name="Group 414"/>
              <p:cNvGrpSpPr>
                <a:grpSpLocks/>
              </p:cNvGrpSpPr>
              <p:nvPr/>
            </p:nvGrpSpPr>
            <p:grpSpPr bwMode="auto">
              <a:xfrm>
                <a:off x="4024" y="1288"/>
                <a:ext cx="164" cy="73"/>
                <a:chOff x="4024" y="1288"/>
                <a:chExt cx="164" cy="73"/>
              </a:xfrm>
            </p:grpSpPr>
            <p:sp>
              <p:nvSpPr>
                <p:cNvPr id="3759" name="Freeform 415"/>
                <p:cNvSpPr>
                  <a:spLocks/>
                </p:cNvSpPr>
                <p:nvPr/>
              </p:nvSpPr>
              <p:spPr bwMode="auto">
                <a:xfrm>
                  <a:off x="4024" y="1288"/>
                  <a:ext cx="164" cy="73"/>
                </a:xfrm>
                <a:custGeom>
                  <a:avLst/>
                  <a:gdLst>
                    <a:gd name="T0" fmla="*/ 0 w 164"/>
                    <a:gd name="T1" fmla="*/ 60 h 73"/>
                    <a:gd name="T2" fmla="*/ 4 w 164"/>
                    <a:gd name="T3" fmla="*/ 72 h 73"/>
                    <a:gd name="T4" fmla="*/ 163 w 164"/>
                    <a:gd name="T5" fmla="*/ 11 h 73"/>
                    <a:gd name="T6" fmla="*/ 160 w 164"/>
                    <a:gd name="T7" fmla="*/ 0 h 73"/>
                    <a:gd name="T8" fmla="*/ 0 w 164"/>
                    <a:gd name="T9" fmla="*/ 60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73"/>
                    <a:gd name="T17" fmla="*/ 164 w 164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73">
                      <a:moveTo>
                        <a:pt x="0" y="60"/>
                      </a:moveTo>
                      <a:lnTo>
                        <a:pt x="4" y="72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6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60" name="Line 416"/>
                <p:cNvSpPr>
                  <a:spLocks noChangeShapeType="1"/>
                </p:cNvSpPr>
                <p:nvPr/>
              </p:nvSpPr>
              <p:spPr bwMode="auto">
                <a:xfrm>
                  <a:off x="4034" y="134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1" name="Line 417"/>
                <p:cNvSpPr>
                  <a:spLocks noChangeShapeType="1"/>
                </p:cNvSpPr>
                <p:nvPr/>
              </p:nvSpPr>
              <p:spPr bwMode="auto">
                <a:xfrm>
                  <a:off x="4074" y="1329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2" name="Line 418"/>
                <p:cNvSpPr>
                  <a:spLocks noChangeShapeType="1"/>
                </p:cNvSpPr>
                <p:nvPr/>
              </p:nvSpPr>
              <p:spPr bwMode="auto">
                <a:xfrm>
                  <a:off x="4124" y="1310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3" name="Line 419"/>
                <p:cNvSpPr>
                  <a:spLocks noChangeShapeType="1"/>
                </p:cNvSpPr>
                <p:nvPr/>
              </p:nvSpPr>
              <p:spPr bwMode="auto">
                <a:xfrm>
                  <a:off x="4170" y="1292"/>
                  <a:ext cx="7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752" name="Freeform 420"/>
              <p:cNvSpPr>
                <a:spLocks/>
              </p:cNvSpPr>
              <p:nvPr/>
            </p:nvSpPr>
            <p:spPr bwMode="auto">
              <a:xfrm>
                <a:off x="3917" y="969"/>
                <a:ext cx="187" cy="153"/>
              </a:xfrm>
              <a:custGeom>
                <a:avLst/>
                <a:gdLst>
                  <a:gd name="T0" fmla="*/ 0 w 187"/>
                  <a:gd name="T1" fmla="*/ 58 h 153"/>
                  <a:gd name="T2" fmla="*/ 154 w 187"/>
                  <a:gd name="T3" fmla="*/ 0 h 153"/>
                  <a:gd name="T4" fmla="*/ 186 w 187"/>
                  <a:gd name="T5" fmla="*/ 93 h 153"/>
                  <a:gd name="T6" fmla="*/ 32 w 187"/>
                  <a:gd name="T7" fmla="*/ 152 h 153"/>
                  <a:gd name="T8" fmla="*/ 0 w 187"/>
                  <a:gd name="T9" fmla="*/ 58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7"/>
                  <a:gd name="T16" fmla="*/ 0 h 153"/>
                  <a:gd name="T17" fmla="*/ 187 w 187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7" h="153">
                    <a:moveTo>
                      <a:pt x="0" y="58"/>
                    </a:moveTo>
                    <a:lnTo>
                      <a:pt x="154" y="0"/>
                    </a:lnTo>
                    <a:lnTo>
                      <a:pt x="186" y="93"/>
                    </a:lnTo>
                    <a:lnTo>
                      <a:pt x="32" y="15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3" name="Freeform 421"/>
              <p:cNvSpPr>
                <a:spLocks/>
              </p:cNvSpPr>
              <p:nvPr/>
            </p:nvSpPr>
            <p:spPr bwMode="auto">
              <a:xfrm>
                <a:off x="4029" y="1304"/>
                <a:ext cx="189" cy="141"/>
              </a:xfrm>
              <a:custGeom>
                <a:avLst/>
                <a:gdLst>
                  <a:gd name="T0" fmla="*/ 0 w 189"/>
                  <a:gd name="T1" fmla="*/ 56 h 141"/>
                  <a:gd name="T2" fmla="*/ 156 w 189"/>
                  <a:gd name="T3" fmla="*/ 0 h 141"/>
                  <a:gd name="T4" fmla="*/ 188 w 189"/>
                  <a:gd name="T5" fmla="*/ 93 h 141"/>
                  <a:gd name="T6" fmla="*/ 29 w 189"/>
                  <a:gd name="T7" fmla="*/ 140 h 141"/>
                  <a:gd name="T8" fmla="*/ 0 w 189"/>
                  <a:gd name="T9" fmla="*/ 56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141"/>
                  <a:gd name="T17" fmla="*/ 189 w 18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141">
                    <a:moveTo>
                      <a:pt x="0" y="56"/>
                    </a:moveTo>
                    <a:lnTo>
                      <a:pt x="156" y="0"/>
                    </a:lnTo>
                    <a:lnTo>
                      <a:pt x="188" y="93"/>
                    </a:lnTo>
                    <a:lnTo>
                      <a:pt x="29" y="14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4" name="Freeform 422"/>
              <p:cNvSpPr>
                <a:spLocks/>
              </p:cNvSpPr>
              <p:nvPr/>
            </p:nvSpPr>
            <p:spPr bwMode="auto">
              <a:xfrm>
                <a:off x="3952" y="1077"/>
                <a:ext cx="167" cy="84"/>
              </a:xfrm>
              <a:custGeom>
                <a:avLst/>
                <a:gdLst>
                  <a:gd name="T0" fmla="*/ 0 w 167"/>
                  <a:gd name="T1" fmla="*/ 59 h 84"/>
                  <a:gd name="T2" fmla="*/ 158 w 167"/>
                  <a:gd name="T3" fmla="*/ 0 h 84"/>
                  <a:gd name="T4" fmla="*/ 166 w 167"/>
                  <a:gd name="T5" fmla="*/ 26 h 84"/>
                  <a:gd name="T6" fmla="*/ 7 w 167"/>
                  <a:gd name="T7" fmla="*/ 83 h 84"/>
                  <a:gd name="T8" fmla="*/ 0 w 167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7"/>
                  <a:gd name="T16" fmla="*/ 0 h 84"/>
                  <a:gd name="T17" fmla="*/ 167 w 16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7" h="84">
                    <a:moveTo>
                      <a:pt x="0" y="59"/>
                    </a:moveTo>
                    <a:lnTo>
                      <a:pt x="158" y="0"/>
                    </a:lnTo>
                    <a:lnTo>
                      <a:pt x="166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5" name="Line 423"/>
              <p:cNvSpPr>
                <a:spLocks noChangeShapeType="1"/>
              </p:cNvSpPr>
              <p:nvPr/>
            </p:nvSpPr>
            <p:spPr bwMode="auto">
              <a:xfrm flipH="1">
                <a:off x="3952" y="1083"/>
                <a:ext cx="157" cy="5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56" name="Freeform 424"/>
              <p:cNvSpPr>
                <a:spLocks/>
              </p:cNvSpPr>
              <p:nvPr/>
            </p:nvSpPr>
            <p:spPr bwMode="auto">
              <a:xfrm>
                <a:off x="4015" y="1262"/>
                <a:ext cx="166" cy="84"/>
              </a:xfrm>
              <a:custGeom>
                <a:avLst/>
                <a:gdLst>
                  <a:gd name="T0" fmla="*/ 0 w 166"/>
                  <a:gd name="T1" fmla="*/ 59 h 84"/>
                  <a:gd name="T2" fmla="*/ 157 w 166"/>
                  <a:gd name="T3" fmla="*/ 0 h 84"/>
                  <a:gd name="T4" fmla="*/ 165 w 166"/>
                  <a:gd name="T5" fmla="*/ 26 h 84"/>
                  <a:gd name="T6" fmla="*/ 7 w 166"/>
                  <a:gd name="T7" fmla="*/ 83 h 84"/>
                  <a:gd name="T8" fmla="*/ 0 w 166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84"/>
                  <a:gd name="T17" fmla="*/ 166 w 16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84">
                    <a:moveTo>
                      <a:pt x="0" y="59"/>
                    </a:moveTo>
                    <a:lnTo>
                      <a:pt x="157" y="0"/>
                    </a:lnTo>
                    <a:lnTo>
                      <a:pt x="165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7" name="Line 425"/>
              <p:cNvSpPr>
                <a:spLocks noChangeShapeType="1"/>
              </p:cNvSpPr>
              <p:nvPr/>
            </p:nvSpPr>
            <p:spPr bwMode="auto">
              <a:xfrm flipH="1">
                <a:off x="4023" y="1291"/>
                <a:ext cx="157" cy="4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58" name="Freeform 426"/>
              <p:cNvSpPr>
                <a:spLocks/>
              </p:cNvSpPr>
              <p:nvPr/>
            </p:nvSpPr>
            <p:spPr bwMode="auto">
              <a:xfrm>
                <a:off x="4140" y="1170"/>
                <a:ext cx="7" cy="19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3 w 7"/>
                  <a:gd name="T5" fmla="*/ 13 h 19"/>
                  <a:gd name="T6" fmla="*/ 6 w 7"/>
                  <a:gd name="T7" fmla="*/ 18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9"/>
                  <a:gd name="T14" fmla="*/ 7 w 7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9">
                    <a:moveTo>
                      <a:pt x="0" y="0"/>
                    </a:moveTo>
                    <a:lnTo>
                      <a:pt x="0" y="6"/>
                    </a:lnTo>
                    <a:lnTo>
                      <a:pt x="3" y="13"/>
                    </a:lnTo>
                    <a:lnTo>
                      <a:pt x="6" y="1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77" name="Group 427"/>
          <p:cNvGrpSpPr>
            <a:grpSpLocks/>
          </p:cNvGrpSpPr>
          <p:nvPr/>
        </p:nvGrpSpPr>
        <p:grpSpPr bwMode="auto">
          <a:xfrm>
            <a:off x="3941763" y="693738"/>
            <a:ext cx="762000" cy="609600"/>
            <a:chOff x="3579" y="965"/>
            <a:chExt cx="644" cy="595"/>
          </a:xfrm>
        </p:grpSpPr>
        <p:grpSp>
          <p:nvGrpSpPr>
            <p:cNvPr id="3500" name="Group 428"/>
            <p:cNvGrpSpPr>
              <a:grpSpLocks/>
            </p:cNvGrpSpPr>
            <p:nvPr/>
          </p:nvGrpSpPr>
          <p:grpSpPr bwMode="auto">
            <a:xfrm>
              <a:off x="3716" y="1085"/>
              <a:ext cx="382" cy="373"/>
              <a:chOff x="3716" y="1085"/>
              <a:chExt cx="382" cy="373"/>
            </a:xfrm>
          </p:grpSpPr>
          <p:sp>
            <p:nvSpPr>
              <p:cNvPr id="3708" name="Freeform 429"/>
              <p:cNvSpPr>
                <a:spLocks/>
              </p:cNvSpPr>
              <p:nvPr/>
            </p:nvSpPr>
            <p:spPr bwMode="auto">
              <a:xfrm>
                <a:off x="3716" y="1085"/>
                <a:ext cx="381" cy="372"/>
              </a:xfrm>
              <a:custGeom>
                <a:avLst/>
                <a:gdLst>
                  <a:gd name="T0" fmla="*/ 380 w 381"/>
                  <a:gd name="T1" fmla="*/ 275 h 372"/>
                  <a:gd name="T2" fmla="*/ 290 w 381"/>
                  <a:gd name="T3" fmla="*/ 0 h 372"/>
                  <a:gd name="T4" fmla="*/ 18 w 381"/>
                  <a:gd name="T5" fmla="*/ 105 h 372"/>
                  <a:gd name="T6" fmla="*/ 0 w 381"/>
                  <a:gd name="T7" fmla="*/ 168 h 372"/>
                  <a:gd name="T8" fmla="*/ 72 w 381"/>
                  <a:gd name="T9" fmla="*/ 368 h 372"/>
                  <a:gd name="T10" fmla="*/ 120 w 381"/>
                  <a:gd name="T11" fmla="*/ 371 h 372"/>
                  <a:gd name="T12" fmla="*/ 380 w 381"/>
                  <a:gd name="T13" fmla="*/ 275 h 3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1"/>
                  <a:gd name="T22" fmla="*/ 0 h 372"/>
                  <a:gd name="T23" fmla="*/ 381 w 381"/>
                  <a:gd name="T24" fmla="*/ 372 h 3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1" h="372">
                    <a:moveTo>
                      <a:pt x="380" y="275"/>
                    </a:moveTo>
                    <a:lnTo>
                      <a:pt x="290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8"/>
                    </a:lnTo>
                    <a:lnTo>
                      <a:pt x="120" y="371"/>
                    </a:lnTo>
                    <a:lnTo>
                      <a:pt x="380" y="275"/>
                    </a:lnTo>
                  </a:path>
                </a:pathLst>
              </a:custGeom>
              <a:gradFill rotWithShape="0">
                <a:gsLst>
                  <a:gs pos="0">
                    <a:srgbClr val="618FFD"/>
                  </a:gs>
                  <a:gs pos="100000">
                    <a:srgbClr val="5780E3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9" name="Freeform 430"/>
              <p:cNvSpPr>
                <a:spLocks/>
              </p:cNvSpPr>
              <p:nvPr/>
            </p:nvSpPr>
            <p:spPr bwMode="auto">
              <a:xfrm>
                <a:off x="3716" y="1085"/>
                <a:ext cx="382" cy="373"/>
              </a:xfrm>
              <a:custGeom>
                <a:avLst/>
                <a:gdLst>
                  <a:gd name="T0" fmla="*/ 381 w 382"/>
                  <a:gd name="T1" fmla="*/ 276 h 373"/>
                  <a:gd name="T2" fmla="*/ 291 w 382"/>
                  <a:gd name="T3" fmla="*/ 0 h 373"/>
                  <a:gd name="T4" fmla="*/ 18 w 382"/>
                  <a:gd name="T5" fmla="*/ 105 h 373"/>
                  <a:gd name="T6" fmla="*/ 0 w 382"/>
                  <a:gd name="T7" fmla="*/ 168 h 373"/>
                  <a:gd name="T8" fmla="*/ 72 w 382"/>
                  <a:gd name="T9" fmla="*/ 369 h 373"/>
                  <a:gd name="T10" fmla="*/ 120 w 382"/>
                  <a:gd name="T11" fmla="*/ 372 h 373"/>
                  <a:gd name="T12" fmla="*/ 381 w 382"/>
                  <a:gd name="T13" fmla="*/ 276 h 3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2"/>
                  <a:gd name="T22" fmla="*/ 0 h 373"/>
                  <a:gd name="T23" fmla="*/ 382 w 382"/>
                  <a:gd name="T24" fmla="*/ 373 h 3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2" h="373">
                    <a:moveTo>
                      <a:pt x="381" y="276"/>
                    </a:moveTo>
                    <a:lnTo>
                      <a:pt x="291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9"/>
                    </a:lnTo>
                    <a:lnTo>
                      <a:pt x="120" y="372"/>
                    </a:lnTo>
                    <a:lnTo>
                      <a:pt x="381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01" name="Group 431"/>
            <p:cNvGrpSpPr>
              <a:grpSpLocks/>
            </p:cNvGrpSpPr>
            <p:nvPr/>
          </p:nvGrpSpPr>
          <p:grpSpPr bwMode="auto">
            <a:xfrm>
              <a:off x="3579" y="1106"/>
              <a:ext cx="291" cy="454"/>
              <a:chOff x="3579" y="1106"/>
              <a:chExt cx="291" cy="454"/>
            </a:xfrm>
          </p:grpSpPr>
          <p:sp>
            <p:nvSpPr>
              <p:cNvPr id="3686" name="Freeform 432"/>
              <p:cNvSpPr>
                <a:spLocks/>
              </p:cNvSpPr>
              <p:nvPr/>
            </p:nvSpPr>
            <p:spPr bwMode="auto">
              <a:xfrm>
                <a:off x="3579" y="1106"/>
                <a:ext cx="291" cy="454"/>
              </a:xfrm>
              <a:custGeom>
                <a:avLst/>
                <a:gdLst>
                  <a:gd name="T0" fmla="*/ 0 w 291"/>
                  <a:gd name="T1" fmla="*/ 56 h 454"/>
                  <a:gd name="T2" fmla="*/ 135 w 291"/>
                  <a:gd name="T3" fmla="*/ 453 h 454"/>
                  <a:gd name="T4" fmla="*/ 290 w 291"/>
                  <a:gd name="T5" fmla="*/ 408 h 454"/>
                  <a:gd name="T6" fmla="*/ 149 w 291"/>
                  <a:gd name="T7" fmla="*/ 0 h 454"/>
                  <a:gd name="T8" fmla="*/ 0 w 291"/>
                  <a:gd name="T9" fmla="*/ 56 h 4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454"/>
                  <a:gd name="T17" fmla="*/ 291 w 291"/>
                  <a:gd name="T18" fmla="*/ 454 h 4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454">
                    <a:moveTo>
                      <a:pt x="0" y="56"/>
                    </a:moveTo>
                    <a:lnTo>
                      <a:pt x="135" y="453"/>
                    </a:lnTo>
                    <a:lnTo>
                      <a:pt x="290" y="408"/>
                    </a:lnTo>
                    <a:lnTo>
                      <a:pt x="149" y="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87" name="Group 433"/>
              <p:cNvGrpSpPr>
                <a:grpSpLocks/>
              </p:cNvGrpSpPr>
              <p:nvPr/>
            </p:nvGrpSpPr>
            <p:grpSpPr bwMode="auto">
              <a:xfrm>
                <a:off x="3619" y="1202"/>
                <a:ext cx="135" cy="62"/>
                <a:chOff x="3619" y="1202"/>
                <a:chExt cx="135" cy="62"/>
              </a:xfrm>
            </p:grpSpPr>
            <p:sp>
              <p:nvSpPr>
                <p:cNvPr id="3704" name="Line 434"/>
                <p:cNvSpPr>
                  <a:spLocks noChangeShapeType="1"/>
                </p:cNvSpPr>
                <p:nvPr/>
              </p:nvSpPr>
              <p:spPr bwMode="auto">
                <a:xfrm>
                  <a:off x="3619" y="1252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5" name="Line 435"/>
                <p:cNvSpPr>
                  <a:spLocks noChangeShapeType="1"/>
                </p:cNvSpPr>
                <p:nvPr/>
              </p:nvSpPr>
              <p:spPr bwMode="auto">
                <a:xfrm>
                  <a:off x="3657" y="1236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6" name="Line 436"/>
                <p:cNvSpPr>
                  <a:spLocks noChangeShapeType="1"/>
                </p:cNvSpPr>
                <p:nvPr/>
              </p:nvSpPr>
              <p:spPr bwMode="auto">
                <a:xfrm>
                  <a:off x="3703" y="1219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7" name="Line 437"/>
                <p:cNvSpPr>
                  <a:spLocks noChangeShapeType="1"/>
                </p:cNvSpPr>
                <p:nvPr/>
              </p:nvSpPr>
              <p:spPr bwMode="auto">
                <a:xfrm>
                  <a:off x="3747" y="1202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88" name="Freeform 438"/>
              <p:cNvSpPr>
                <a:spLocks/>
              </p:cNvSpPr>
              <p:nvPr/>
            </p:nvSpPr>
            <p:spPr bwMode="auto">
              <a:xfrm>
                <a:off x="3583" y="1110"/>
                <a:ext cx="175" cy="143"/>
              </a:xfrm>
              <a:custGeom>
                <a:avLst/>
                <a:gdLst>
                  <a:gd name="T0" fmla="*/ 0 w 175"/>
                  <a:gd name="T1" fmla="*/ 54 h 143"/>
                  <a:gd name="T2" fmla="*/ 144 w 175"/>
                  <a:gd name="T3" fmla="*/ 0 h 143"/>
                  <a:gd name="T4" fmla="*/ 174 w 175"/>
                  <a:gd name="T5" fmla="*/ 87 h 143"/>
                  <a:gd name="T6" fmla="*/ 29 w 175"/>
                  <a:gd name="T7" fmla="*/ 142 h 143"/>
                  <a:gd name="T8" fmla="*/ 0 w 175"/>
                  <a:gd name="T9" fmla="*/ 54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143"/>
                  <a:gd name="T17" fmla="*/ 175 w 175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143">
                    <a:moveTo>
                      <a:pt x="0" y="54"/>
                    </a:moveTo>
                    <a:lnTo>
                      <a:pt x="144" y="0"/>
                    </a:lnTo>
                    <a:lnTo>
                      <a:pt x="174" y="87"/>
                    </a:lnTo>
                    <a:lnTo>
                      <a:pt x="29" y="142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" name="Freeform 439"/>
              <p:cNvSpPr>
                <a:spLocks/>
              </p:cNvSpPr>
              <p:nvPr/>
            </p:nvSpPr>
            <p:spPr bwMode="auto">
              <a:xfrm>
                <a:off x="3636" y="1272"/>
                <a:ext cx="158" cy="78"/>
              </a:xfrm>
              <a:custGeom>
                <a:avLst/>
                <a:gdLst>
                  <a:gd name="T0" fmla="*/ 0 w 158"/>
                  <a:gd name="T1" fmla="*/ 55 h 78"/>
                  <a:gd name="T2" fmla="*/ 149 w 158"/>
                  <a:gd name="T3" fmla="*/ 0 h 78"/>
                  <a:gd name="T4" fmla="*/ 157 w 158"/>
                  <a:gd name="T5" fmla="*/ 24 h 78"/>
                  <a:gd name="T6" fmla="*/ 7 w 158"/>
                  <a:gd name="T7" fmla="*/ 77 h 78"/>
                  <a:gd name="T8" fmla="*/ 0 w 158"/>
                  <a:gd name="T9" fmla="*/ 55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0" y="55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" name="Freeform 440"/>
              <p:cNvSpPr>
                <a:spLocks/>
              </p:cNvSpPr>
              <p:nvPr/>
            </p:nvSpPr>
            <p:spPr bwMode="auto">
              <a:xfrm>
                <a:off x="3615" y="1211"/>
                <a:ext cx="158" cy="78"/>
              </a:xfrm>
              <a:custGeom>
                <a:avLst/>
                <a:gdLst>
                  <a:gd name="T0" fmla="*/ 0 w 158"/>
                  <a:gd name="T1" fmla="*/ 57 h 78"/>
                  <a:gd name="T2" fmla="*/ 149 w 158"/>
                  <a:gd name="T3" fmla="*/ 0 h 78"/>
                  <a:gd name="T4" fmla="*/ 157 w 158"/>
                  <a:gd name="T5" fmla="*/ 24 h 78"/>
                  <a:gd name="T6" fmla="*/ 7 w 158"/>
                  <a:gd name="T7" fmla="*/ 77 h 78"/>
                  <a:gd name="T8" fmla="*/ 0 w 158"/>
                  <a:gd name="T9" fmla="*/ 57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0" y="57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91" name="Group 441"/>
              <p:cNvGrpSpPr>
                <a:grpSpLocks/>
              </p:cNvGrpSpPr>
              <p:nvPr/>
            </p:nvGrpSpPr>
            <p:grpSpPr bwMode="auto">
              <a:xfrm>
                <a:off x="3645" y="1296"/>
                <a:ext cx="153" cy="76"/>
                <a:chOff x="3645" y="1296"/>
                <a:chExt cx="153" cy="76"/>
              </a:xfrm>
            </p:grpSpPr>
            <p:sp>
              <p:nvSpPr>
                <p:cNvPr id="3702" name="Freeform 442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2" cy="74"/>
                </a:xfrm>
                <a:custGeom>
                  <a:avLst/>
                  <a:gdLst>
                    <a:gd name="T0" fmla="*/ 0 w 152"/>
                    <a:gd name="T1" fmla="*/ 54 h 74"/>
                    <a:gd name="T2" fmla="*/ 145 w 152"/>
                    <a:gd name="T3" fmla="*/ 0 h 74"/>
                    <a:gd name="T4" fmla="*/ 151 w 152"/>
                    <a:gd name="T5" fmla="*/ 19 h 74"/>
                    <a:gd name="T6" fmla="*/ 6 w 152"/>
                    <a:gd name="T7" fmla="*/ 73 h 74"/>
                    <a:gd name="T8" fmla="*/ 0 w 152"/>
                    <a:gd name="T9" fmla="*/ 54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74"/>
                    <a:gd name="T17" fmla="*/ 152 w 152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74">
                      <a:moveTo>
                        <a:pt x="0" y="54"/>
                      </a:moveTo>
                      <a:lnTo>
                        <a:pt x="145" y="0"/>
                      </a:lnTo>
                      <a:lnTo>
                        <a:pt x="151" y="19"/>
                      </a:lnTo>
                      <a:lnTo>
                        <a:pt x="6" y="73"/>
                      </a:lnTo>
                      <a:lnTo>
                        <a:pt x="0" y="54"/>
                      </a:lnTo>
                    </a:path>
                  </a:pathLst>
                </a:custGeom>
                <a:gradFill rotWithShape="0">
                  <a:gsLst>
                    <a:gs pos="0">
                      <a:srgbClr val="B5CDFE"/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3" name="Freeform 443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3" cy="76"/>
                </a:xfrm>
                <a:custGeom>
                  <a:avLst/>
                  <a:gdLst>
                    <a:gd name="T0" fmla="*/ 0 w 153"/>
                    <a:gd name="T1" fmla="*/ 56 h 76"/>
                    <a:gd name="T2" fmla="*/ 146 w 153"/>
                    <a:gd name="T3" fmla="*/ 0 h 76"/>
                    <a:gd name="T4" fmla="*/ 152 w 153"/>
                    <a:gd name="T5" fmla="*/ 19 h 76"/>
                    <a:gd name="T6" fmla="*/ 6 w 153"/>
                    <a:gd name="T7" fmla="*/ 75 h 76"/>
                    <a:gd name="T8" fmla="*/ 0 w 153"/>
                    <a:gd name="T9" fmla="*/ 56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3"/>
                    <a:gd name="T16" fmla="*/ 0 h 76"/>
                    <a:gd name="T17" fmla="*/ 153 w 153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3" h="76">
                      <a:moveTo>
                        <a:pt x="0" y="56"/>
                      </a:moveTo>
                      <a:lnTo>
                        <a:pt x="146" y="0"/>
                      </a:lnTo>
                      <a:lnTo>
                        <a:pt x="152" y="19"/>
                      </a:lnTo>
                      <a:lnTo>
                        <a:pt x="6" y="75"/>
                      </a:lnTo>
                      <a:lnTo>
                        <a:pt x="0" y="5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92" name="Freeform 444"/>
              <p:cNvSpPr>
                <a:spLocks/>
              </p:cNvSpPr>
              <p:nvPr/>
            </p:nvSpPr>
            <p:spPr bwMode="auto">
              <a:xfrm>
                <a:off x="3653" y="1317"/>
                <a:ext cx="156" cy="78"/>
              </a:xfrm>
              <a:custGeom>
                <a:avLst/>
                <a:gdLst>
                  <a:gd name="T0" fmla="*/ 0 w 156"/>
                  <a:gd name="T1" fmla="*/ 55 h 78"/>
                  <a:gd name="T2" fmla="*/ 147 w 156"/>
                  <a:gd name="T3" fmla="*/ 0 h 78"/>
                  <a:gd name="T4" fmla="*/ 155 w 156"/>
                  <a:gd name="T5" fmla="*/ 24 h 78"/>
                  <a:gd name="T6" fmla="*/ 6 w 156"/>
                  <a:gd name="T7" fmla="*/ 77 h 78"/>
                  <a:gd name="T8" fmla="*/ 0 w 156"/>
                  <a:gd name="T9" fmla="*/ 55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78"/>
                  <a:gd name="T17" fmla="*/ 156 w 156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78">
                    <a:moveTo>
                      <a:pt x="0" y="55"/>
                    </a:moveTo>
                    <a:lnTo>
                      <a:pt x="147" y="0"/>
                    </a:lnTo>
                    <a:lnTo>
                      <a:pt x="155" y="24"/>
                    </a:lnTo>
                    <a:lnTo>
                      <a:pt x="6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93" name="Group 445"/>
              <p:cNvGrpSpPr>
                <a:grpSpLocks/>
              </p:cNvGrpSpPr>
              <p:nvPr/>
            </p:nvGrpSpPr>
            <p:grpSpPr bwMode="auto">
              <a:xfrm>
                <a:off x="3683" y="1409"/>
                <a:ext cx="155" cy="69"/>
                <a:chOff x="3683" y="1409"/>
                <a:chExt cx="155" cy="69"/>
              </a:xfrm>
            </p:grpSpPr>
            <p:sp>
              <p:nvSpPr>
                <p:cNvPr id="3697" name="Freeform 446"/>
                <p:cNvSpPr>
                  <a:spLocks/>
                </p:cNvSpPr>
                <p:nvPr/>
              </p:nvSpPr>
              <p:spPr bwMode="auto">
                <a:xfrm>
                  <a:off x="3683" y="1409"/>
                  <a:ext cx="155" cy="69"/>
                </a:xfrm>
                <a:custGeom>
                  <a:avLst/>
                  <a:gdLst>
                    <a:gd name="T0" fmla="*/ 0 w 155"/>
                    <a:gd name="T1" fmla="*/ 57 h 69"/>
                    <a:gd name="T2" fmla="*/ 4 w 155"/>
                    <a:gd name="T3" fmla="*/ 68 h 69"/>
                    <a:gd name="T4" fmla="*/ 154 w 155"/>
                    <a:gd name="T5" fmla="*/ 11 h 69"/>
                    <a:gd name="T6" fmla="*/ 151 w 155"/>
                    <a:gd name="T7" fmla="*/ 0 h 69"/>
                    <a:gd name="T8" fmla="*/ 0 w 155"/>
                    <a:gd name="T9" fmla="*/ 57 h 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69"/>
                    <a:gd name="T17" fmla="*/ 155 w 155"/>
                    <a:gd name="T18" fmla="*/ 69 h 6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69">
                      <a:moveTo>
                        <a:pt x="0" y="57"/>
                      </a:moveTo>
                      <a:lnTo>
                        <a:pt x="4" y="68"/>
                      </a:lnTo>
                      <a:lnTo>
                        <a:pt x="154" y="11"/>
                      </a:lnTo>
                      <a:lnTo>
                        <a:pt x="151" y="0"/>
                      </a:lnTo>
                      <a:lnTo>
                        <a:pt x="0" y="5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8" name="Line 447"/>
                <p:cNvSpPr>
                  <a:spLocks noChangeShapeType="1"/>
                </p:cNvSpPr>
                <p:nvPr/>
              </p:nvSpPr>
              <p:spPr bwMode="auto">
                <a:xfrm>
                  <a:off x="3693" y="1464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9" name="Line 448"/>
                <p:cNvSpPr>
                  <a:spLocks noChangeShapeType="1"/>
                </p:cNvSpPr>
                <p:nvPr/>
              </p:nvSpPr>
              <p:spPr bwMode="auto">
                <a:xfrm>
                  <a:off x="3730" y="1448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0" name="Line 449"/>
                <p:cNvSpPr>
                  <a:spLocks noChangeShapeType="1"/>
                </p:cNvSpPr>
                <p:nvPr/>
              </p:nvSpPr>
              <p:spPr bwMode="auto">
                <a:xfrm>
                  <a:off x="3777" y="1430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1" name="Line 450"/>
                <p:cNvSpPr>
                  <a:spLocks noChangeShapeType="1"/>
                </p:cNvSpPr>
                <p:nvPr/>
              </p:nvSpPr>
              <p:spPr bwMode="auto">
                <a:xfrm>
                  <a:off x="3821" y="141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694" name="Freeform 451"/>
              <p:cNvSpPr>
                <a:spLocks/>
              </p:cNvSpPr>
              <p:nvPr/>
            </p:nvSpPr>
            <p:spPr bwMode="auto">
              <a:xfrm>
                <a:off x="3674" y="1385"/>
                <a:ext cx="157" cy="79"/>
              </a:xfrm>
              <a:custGeom>
                <a:avLst/>
                <a:gdLst>
                  <a:gd name="T0" fmla="*/ 0 w 157"/>
                  <a:gd name="T1" fmla="*/ 57 h 79"/>
                  <a:gd name="T2" fmla="*/ 148 w 157"/>
                  <a:gd name="T3" fmla="*/ 0 h 79"/>
                  <a:gd name="T4" fmla="*/ 156 w 157"/>
                  <a:gd name="T5" fmla="*/ 24 h 79"/>
                  <a:gd name="T6" fmla="*/ 7 w 157"/>
                  <a:gd name="T7" fmla="*/ 78 h 79"/>
                  <a:gd name="T8" fmla="*/ 0 w 157"/>
                  <a:gd name="T9" fmla="*/ 57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79"/>
                  <a:gd name="T17" fmla="*/ 157 w 157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79">
                    <a:moveTo>
                      <a:pt x="0" y="57"/>
                    </a:moveTo>
                    <a:lnTo>
                      <a:pt x="148" y="0"/>
                    </a:lnTo>
                    <a:lnTo>
                      <a:pt x="156" y="24"/>
                    </a:lnTo>
                    <a:lnTo>
                      <a:pt x="7" y="78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" name="Freeform 452"/>
              <p:cNvSpPr>
                <a:spLocks/>
              </p:cNvSpPr>
              <p:nvPr/>
            </p:nvSpPr>
            <p:spPr bwMode="auto">
              <a:xfrm>
                <a:off x="3688" y="1425"/>
                <a:ext cx="178" cy="131"/>
              </a:xfrm>
              <a:custGeom>
                <a:avLst/>
                <a:gdLst>
                  <a:gd name="T0" fmla="*/ 0 w 178"/>
                  <a:gd name="T1" fmla="*/ 52 h 131"/>
                  <a:gd name="T2" fmla="*/ 147 w 178"/>
                  <a:gd name="T3" fmla="*/ 0 h 131"/>
                  <a:gd name="T4" fmla="*/ 177 w 178"/>
                  <a:gd name="T5" fmla="*/ 87 h 131"/>
                  <a:gd name="T6" fmla="*/ 27 w 178"/>
                  <a:gd name="T7" fmla="*/ 130 h 131"/>
                  <a:gd name="T8" fmla="*/ 0 w 178"/>
                  <a:gd name="T9" fmla="*/ 52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131"/>
                  <a:gd name="T17" fmla="*/ 178 w 178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131">
                    <a:moveTo>
                      <a:pt x="0" y="52"/>
                    </a:moveTo>
                    <a:lnTo>
                      <a:pt x="147" y="0"/>
                    </a:lnTo>
                    <a:lnTo>
                      <a:pt x="177" y="87"/>
                    </a:lnTo>
                    <a:lnTo>
                      <a:pt x="27" y="130"/>
                    </a:lnTo>
                    <a:lnTo>
                      <a:pt x="0" y="52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" name="Line 453"/>
              <p:cNvSpPr>
                <a:spLocks noChangeShapeType="1"/>
              </p:cNvSpPr>
              <p:nvPr/>
            </p:nvSpPr>
            <p:spPr bwMode="auto">
              <a:xfrm flipH="1">
                <a:off x="3617" y="1215"/>
                <a:ext cx="148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02" name="Group 454"/>
            <p:cNvGrpSpPr>
              <a:grpSpLocks/>
            </p:cNvGrpSpPr>
            <p:nvPr/>
          </p:nvGrpSpPr>
          <p:grpSpPr bwMode="auto">
            <a:xfrm>
              <a:off x="3806" y="1111"/>
              <a:ext cx="60" cy="50"/>
              <a:chOff x="3806" y="1111"/>
              <a:chExt cx="60" cy="50"/>
            </a:xfrm>
          </p:grpSpPr>
          <p:grpSp>
            <p:nvGrpSpPr>
              <p:cNvPr id="3674" name="Group 455"/>
              <p:cNvGrpSpPr>
                <a:grpSpLocks/>
              </p:cNvGrpSpPr>
              <p:nvPr/>
            </p:nvGrpSpPr>
            <p:grpSpPr bwMode="auto">
              <a:xfrm>
                <a:off x="3843" y="1121"/>
                <a:ext cx="23" cy="16"/>
                <a:chOff x="3843" y="1121"/>
                <a:chExt cx="23" cy="16"/>
              </a:xfrm>
            </p:grpSpPr>
            <p:sp>
              <p:nvSpPr>
                <p:cNvPr id="3684" name="Freeform 456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1" cy="14"/>
                </a:xfrm>
                <a:custGeom>
                  <a:avLst/>
                  <a:gdLst>
                    <a:gd name="T0" fmla="*/ 0 w 21"/>
                    <a:gd name="T1" fmla="*/ 5 h 14"/>
                    <a:gd name="T2" fmla="*/ 2 w 21"/>
                    <a:gd name="T3" fmla="*/ 4 h 14"/>
                    <a:gd name="T4" fmla="*/ 4 w 21"/>
                    <a:gd name="T5" fmla="*/ 6 h 14"/>
                    <a:gd name="T6" fmla="*/ 11 w 21"/>
                    <a:gd name="T7" fmla="*/ 3 h 14"/>
                    <a:gd name="T8" fmla="*/ 12 w 21"/>
                    <a:gd name="T9" fmla="*/ 1 h 14"/>
                    <a:gd name="T10" fmla="*/ 14 w 21"/>
                    <a:gd name="T11" fmla="*/ 0 h 14"/>
                    <a:gd name="T12" fmla="*/ 16 w 21"/>
                    <a:gd name="T13" fmla="*/ 2 h 14"/>
                    <a:gd name="T14" fmla="*/ 20 w 21"/>
                    <a:gd name="T15" fmla="*/ 2 h 14"/>
                    <a:gd name="T16" fmla="*/ 17 w 21"/>
                    <a:gd name="T17" fmla="*/ 6 h 14"/>
                    <a:gd name="T18" fmla="*/ 17 w 21"/>
                    <a:gd name="T19" fmla="*/ 8 h 14"/>
                    <a:gd name="T20" fmla="*/ 15 w 21"/>
                    <a:gd name="T21" fmla="*/ 9 h 14"/>
                    <a:gd name="T22" fmla="*/ 13 w 21"/>
                    <a:gd name="T23" fmla="*/ 7 h 14"/>
                    <a:gd name="T24" fmla="*/ 6 w 21"/>
                    <a:gd name="T25" fmla="*/ 10 h 14"/>
                    <a:gd name="T26" fmla="*/ 6 w 21"/>
                    <a:gd name="T27" fmla="*/ 12 h 14"/>
                    <a:gd name="T28" fmla="*/ 3 w 21"/>
                    <a:gd name="T29" fmla="*/ 13 h 14"/>
                    <a:gd name="T30" fmla="*/ 0 w 21"/>
                    <a:gd name="T31" fmla="*/ 5 h 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"/>
                    <a:gd name="T49" fmla="*/ 0 h 14"/>
                    <a:gd name="T50" fmla="*/ 21 w 21"/>
                    <a:gd name="T51" fmla="*/ 14 h 1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" h="14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1" y="3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3" y="7"/>
                      </a:lnTo>
                      <a:lnTo>
                        <a:pt x="6" y="10"/>
                      </a:lnTo>
                      <a:lnTo>
                        <a:pt x="6" y="12"/>
                      </a:lnTo>
                      <a:lnTo>
                        <a:pt x="3" y="13"/>
                      </a:lnTo>
                      <a:lnTo>
                        <a:pt x="0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B0C7FE"/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5" name="Freeform 457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3" cy="16"/>
                </a:xfrm>
                <a:custGeom>
                  <a:avLst/>
                  <a:gdLst>
                    <a:gd name="T0" fmla="*/ 0 w 23"/>
                    <a:gd name="T1" fmla="*/ 6 h 16"/>
                    <a:gd name="T2" fmla="*/ 2 w 23"/>
                    <a:gd name="T3" fmla="*/ 4 h 16"/>
                    <a:gd name="T4" fmla="*/ 5 w 23"/>
                    <a:gd name="T5" fmla="*/ 7 h 16"/>
                    <a:gd name="T6" fmla="*/ 12 w 23"/>
                    <a:gd name="T7" fmla="*/ 4 h 16"/>
                    <a:gd name="T8" fmla="*/ 13 w 23"/>
                    <a:gd name="T9" fmla="*/ 1 h 16"/>
                    <a:gd name="T10" fmla="*/ 15 w 23"/>
                    <a:gd name="T11" fmla="*/ 0 h 16"/>
                    <a:gd name="T12" fmla="*/ 18 w 23"/>
                    <a:gd name="T13" fmla="*/ 2 h 16"/>
                    <a:gd name="T14" fmla="*/ 22 w 23"/>
                    <a:gd name="T15" fmla="*/ 2 h 16"/>
                    <a:gd name="T16" fmla="*/ 19 w 23"/>
                    <a:gd name="T17" fmla="*/ 7 h 16"/>
                    <a:gd name="T18" fmla="*/ 19 w 23"/>
                    <a:gd name="T19" fmla="*/ 10 h 16"/>
                    <a:gd name="T20" fmla="*/ 16 w 23"/>
                    <a:gd name="T21" fmla="*/ 10 h 16"/>
                    <a:gd name="T22" fmla="*/ 14 w 23"/>
                    <a:gd name="T23" fmla="*/ 8 h 16"/>
                    <a:gd name="T24" fmla="*/ 6 w 23"/>
                    <a:gd name="T25" fmla="*/ 11 h 16"/>
                    <a:gd name="T26" fmla="*/ 6 w 23"/>
                    <a:gd name="T27" fmla="*/ 14 h 16"/>
                    <a:gd name="T28" fmla="*/ 4 w 23"/>
                    <a:gd name="T29" fmla="*/ 15 h 16"/>
                    <a:gd name="T30" fmla="*/ 0 w 23"/>
                    <a:gd name="T31" fmla="*/ 6 h 1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"/>
                    <a:gd name="T49" fmla="*/ 0 h 16"/>
                    <a:gd name="T50" fmla="*/ 23 w 23"/>
                    <a:gd name="T51" fmla="*/ 16 h 1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" h="16">
                      <a:moveTo>
                        <a:pt x="0" y="6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12" y="4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19" y="7"/>
                      </a:lnTo>
                      <a:lnTo>
                        <a:pt x="19" y="10"/>
                      </a:lnTo>
                      <a:lnTo>
                        <a:pt x="16" y="10"/>
                      </a:lnTo>
                      <a:lnTo>
                        <a:pt x="14" y="8"/>
                      </a:lnTo>
                      <a:lnTo>
                        <a:pt x="6" y="11"/>
                      </a:lnTo>
                      <a:lnTo>
                        <a:pt x="6" y="14"/>
                      </a:lnTo>
                      <a:lnTo>
                        <a:pt x="4" y="1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675" name="Group 458"/>
              <p:cNvGrpSpPr>
                <a:grpSpLocks/>
              </p:cNvGrpSpPr>
              <p:nvPr/>
            </p:nvGrpSpPr>
            <p:grpSpPr bwMode="auto">
              <a:xfrm>
                <a:off x="3810" y="1120"/>
                <a:ext cx="44" cy="41"/>
                <a:chOff x="3810" y="1120"/>
                <a:chExt cx="44" cy="41"/>
              </a:xfrm>
            </p:grpSpPr>
            <p:sp>
              <p:nvSpPr>
                <p:cNvPr id="3682" name="Freeform 459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2" cy="39"/>
                </a:xfrm>
                <a:custGeom>
                  <a:avLst/>
                  <a:gdLst>
                    <a:gd name="T0" fmla="*/ 8 w 42"/>
                    <a:gd name="T1" fmla="*/ 38 h 39"/>
                    <a:gd name="T2" fmla="*/ 0 w 42"/>
                    <a:gd name="T3" fmla="*/ 13 h 39"/>
                    <a:gd name="T4" fmla="*/ 32 w 42"/>
                    <a:gd name="T5" fmla="*/ 0 h 39"/>
                    <a:gd name="T6" fmla="*/ 41 w 42"/>
                    <a:gd name="T7" fmla="*/ 25 h 39"/>
                    <a:gd name="T8" fmla="*/ 8 w 42"/>
                    <a:gd name="T9" fmla="*/ 38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"/>
                    <a:gd name="T16" fmla="*/ 0 h 39"/>
                    <a:gd name="T17" fmla="*/ 42 w 42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" h="39">
                      <a:moveTo>
                        <a:pt x="8" y="38"/>
                      </a:moveTo>
                      <a:lnTo>
                        <a:pt x="0" y="13"/>
                      </a:lnTo>
                      <a:lnTo>
                        <a:pt x="32" y="0"/>
                      </a:lnTo>
                      <a:lnTo>
                        <a:pt x="41" y="25"/>
                      </a:lnTo>
                      <a:lnTo>
                        <a:pt x="8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DFE9FF"/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3" name="Freeform 460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4" cy="41"/>
                </a:xfrm>
                <a:custGeom>
                  <a:avLst/>
                  <a:gdLst>
                    <a:gd name="T0" fmla="*/ 8 w 44"/>
                    <a:gd name="T1" fmla="*/ 40 h 41"/>
                    <a:gd name="T2" fmla="*/ 0 w 44"/>
                    <a:gd name="T3" fmla="*/ 14 h 41"/>
                    <a:gd name="T4" fmla="*/ 33 w 44"/>
                    <a:gd name="T5" fmla="*/ 0 h 41"/>
                    <a:gd name="T6" fmla="*/ 43 w 44"/>
                    <a:gd name="T7" fmla="*/ 26 h 41"/>
                    <a:gd name="T8" fmla="*/ 8 w 44"/>
                    <a:gd name="T9" fmla="*/ 40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41"/>
                    <a:gd name="T17" fmla="*/ 44 w 44"/>
                    <a:gd name="T18" fmla="*/ 41 h 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41">
                      <a:moveTo>
                        <a:pt x="8" y="40"/>
                      </a:moveTo>
                      <a:lnTo>
                        <a:pt x="0" y="14"/>
                      </a:lnTo>
                      <a:lnTo>
                        <a:pt x="33" y="0"/>
                      </a:lnTo>
                      <a:lnTo>
                        <a:pt x="43" y="26"/>
                      </a:lnTo>
                      <a:lnTo>
                        <a:pt x="8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676" name="Group 461"/>
              <p:cNvGrpSpPr>
                <a:grpSpLocks/>
              </p:cNvGrpSpPr>
              <p:nvPr/>
            </p:nvGrpSpPr>
            <p:grpSpPr bwMode="auto">
              <a:xfrm>
                <a:off x="3827" y="1111"/>
                <a:ext cx="13" cy="14"/>
                <a:chOff x="3827" y="1111"/>
                <a:chExt cx="13" cy="14"/>
              </a:xfrm>
            </p:grpSpPr>
            <p:sp>
              <p:nvSpPr>
                <p:cNvPr id="3680" name="Freeform 462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1" cy="13"/>
                </a:xfrm>
                <a:custGeom>
                  <a:avLst/>
                  <a:gdLst>
                    <a:gd name="T0" fmla="*/ 3 w 11"/>
                    <a:gd name="T1" fmla="*/ 12 h 13"/>
                    <a:gd name="T2" fmla="*/ 0 w 11"/>
                    <a:gd name="T3" fmla="*/ 3 h 13"/>
                    <a:gd name="T4" fmla="*/ 7 w 11"/>
                    <a:gd name="T5" fmla="*/ 0 h 13"/>
                    <a:gd name="T6" fmla="*/ 10 w 11"/>
                    <a:gd name="T7" fmla="*/ 10 h 13"/>
                    <a:gd name="T8" fmla="*/ 3 w 11"/>
                    <a:gd name="T9" fmla="*/ 12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13"/>
                    <a:gd name="T17" fmla="*/ 11 w 11"/>
                    <a:gd name="T18" fmla="*/ 13 h 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13">
                      <a:moveTo>
                        <a:pt x="3" y="12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0" y="10"/>
                      </a:lnTo>
                      <a:lnTo>
                        <a:pt x="3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DFE9FF"/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1" name="Freeform 463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3" cy="14"/>
                </a:xfrm>
                <a:custGeom>
                  <a:avLst/>
                  <a:gdLst>
                    <a:gd name="T0" fmla="*/ 4 w 13"/>
                    <a:gd name="T1" fmla="*/ 13 h 14"/>
                    <a:gd name="T2" fmla="*/ 0 w 13"/>
                    <a:gd name="T3" fmla="*/ 3 h 14"/>
                    <a:gd name="T4" fmla="*/ 8 w 13"/>
                    <a:gd name="T5" fmla="*/ 0 h 14"/>
                    <a:gd name="T6" fmla="*/ 12 w 13"/>
                    <a:gd name="T7" fmla="*/ 10 h 14"/>
                    <a:gd name="T8" fmla="*/ 4 w 13"/>
                    <a:gd name="T9" fmla="*/ 1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14"/>
                    <a:gd name="T17" fmla="*/ 13 w 13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14">
                      <a:moveTo>
                        <a:pt x="4" y="1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2" y="10"/>
                      </a:lnTo>
                      <a:lnTo>
                        <a:pt x="4" y="1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677" name="Group 464"/>
              <p:cNvGrpSpPr>
                <a:grpSpLocks/>
              </p:cNvGrpSpPr>
              <p:nvPr/>
            </p:nvGrpSpPr>
            <p:grpSpPr bwMode="auto">
              <a:xfrm>
                <a:off x="3806" y="1136"/>
                <a:ext cx="10" cy="7"/>
                <a:chOff x="3806" y="1136"/>
                <a:chExt cx="10" cy="7"/>
              </a:xfrm>
            </p:grpSpPr>
            <p:sp>
              <p:nvSpPr>
                <p:cNvPr id="3678" name="Freeform 465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8" cy="5"/>
                </a:xfrm>
                <a:custGeom>
                  <a:avLst/>
                  <a:gdLst>
                    <a:gd name="T0" fmla="*/ 1 w 8"/>
                    <a:gd name="T1" fmla="*/ 4 h 5"/>
                    <a:gd name="T2" fmla="*/ 0 w 8"/>
                    <a:gd name="T3" fmla="*/ 2 h 5"/>
                    <a:gd name="T4" fmla="*/ 6 w 8"/>
                    <a:gd name="T5" fmla="*/ 0 h 5"/>
                    <a:gd name="T6" fmla="*/ 7 w 8"/>
                    <a:gd name="T7" fmla="*/ 3 h 5"/>
                    <a:gd name="T8" fmla="*/ 1 w 8"/>
                    <a:gd name="T9" fmla="*/ 4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5"/>
                    <a:gd name="T17" fmla="*/ 8 w 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5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" y="3"/>
                      </a:lnTo>
                      <a:lnTo>
                        <a:pt x="1" y="4"/>
                      </a:lnTo>
                    </a:path>
                  </a:pathLst>
                </a:custGeom>
                <a:gradFill rotWithShape="0">
                  <a:gsLst>
                    <a:gs pos="0">
                      <a:srgbClr val="CFDDFE"/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79" name="Freeform 466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10" cy="7"/>
                </a:xfrm>
                <a:custGeom>
                  <a:avLst/>
                  <a:gdLst>
                    <a:gd name="T0" fmla="*/ 2 w 10"/>
                    <a:gd name="T1" fmla="*/ 6 h 7"/>
                    <a:gd name="T2" fmla="*/ 0 w 10"/>
                    <a:gd name="T3" fmla="*/ 3 h 7"/>
                    <a:gd name="T4" fmla="*/ 8 w 10"/>
                    <a:gd name="T5" fmla="*/ 0 h 7"/>
                    <a:gd name="T6" fmla="*/ 9 w 10"/>
                    <a:gd name="T7" fmla="*/ 4 h 7"/>
                    <a:gd name="T8" fmla="*/ 2 w 10"/>
                    <a:gd name="T9" fmla="*/ 6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"/>
                    <a:gd name="T16" fmla="*/ 0 h 7"/>
                    <a:gd name="T17" fmla="*/ 10 w 10"/>
                    <a:gd name="T18" fmla="*/ 7 h 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" h="7">
                      <a:moveTo>
                        <a:pt x="2" y="6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" y="4"/>
                      </a:lnTo>
                      <a:lnTo>
                        <a:pt x="2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503" name="Group 467"/>
            <p:cNvGrpSpPr>
              <a:grpSpLocks/>
            </p:cNvGrpSpPr>
            <p:nvPr/>
          </p:nvGrpSpPr>
          <p:grpSpPr bwMode="auto">
            <a:xfrm>
              <a:off x="3716" y="1163"/>
              <a:ext cx="202" cy="296"/>
              <a:chOff x="3716" y="1163"/>
              <a:chExt cx="202" cy="296"/>
            </a:xfrm>
          </p:grpSpPr>
          <p:sp>
            <p:nvSpPr>
              <p:cNvPr id="3672" name="Freeform 468"/>
              <p:cNvSpPr>
                <a:spLocks/>
              </p:cNvSpPr>
              <p:nvPr/>
            </p:nvSpPr>
            <p:spPr bwMode="auto">
              <a:xfrm>
                <a:off x="3716" y="1163"/>
                <a:ext cx="201" cy="295"/>
              </a:xfrm>
              <a:custGeom>
                <a:avLst/>
                <a:gdLst>
                  <a:gd name="T0" fmla="*/ 18 w 201"/>
                  <a:gd name="T1" fmla="*/ 27 h 295"/>
                  <a:gd name="T2" fmla="*/ 90 w 201"/>
                  <a:gd name="T3" fmla="*/ 0 h 295"/>
                  <a:gd name="T4" fmla="*/ 133 w 201"/>
                  <a:gd name="T5" fmla="*/ 14 h 295"/>
                  <a:gd name="T6" fmla="*/ 200 w 201"/>
                  <a:gd name="T7" fmla="*/ 212 h 295"/>
                  <a:gd name="T8" fmla="*/ 181 w 201"/>
                  <a:gd name="T9" fmla="*/ 271 h 295"/>
                  <a:gd name="T10" fmla="*/ 120 w 201"/>
                  <a:gd name="T11" fmla="*/ 294 h 295"/>
                  <a:gd name="T12" fmla="*/ 72 w 201"/>
                  <a:gd name="T13" fmla="*/ 292 h 295"/>
                  <a:gd name="T14" fmla="*/ 0 w 201"/>
                  <a:gd name="T15" fmla="*/ 90 h 295"/>
                  <a:gd name="T16" fmla="*/ 18 w 201"/>
                  <a:gd name="T17" fmla="*/ 27 h 2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1"/>
                  <a:gd name="T28" fmla="*/ 0 h 295"/>
                  <a:gd name="T29" fmla="*/ 201 w 201"/>
                  <a:gd name="T30" fmla="*/ 295 h 2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1" h="295">
                    <a:moveTo>
                      <a:pt x="18" y="27"/>
                    </a:moveTo>
                    <a:lnTo>
                      <a:pt x="90" y="0"/>
                    </a:lnTo>
                    <a:lnTo>
                      <a:pt x="133" y="14"/>
                    </a:lnTo>
                    <a:lnTo>
                      <a:pt x="200" y="212"/>
                    </a:lnTo>
                    <a:lnTo>
                      <a:pt x="181" y="271"/>
                    </a:lnTo>
                    <a:lnTo>
                      <a:pt x="120" y="294"/>
                    </a:lnTo>
                    <a:lnTo>
                      <a:pt x="72" y="292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gradFill rotWithShape="0">
                <a:gsLst>
                  <a:gs pos="0">
                    <a:srgbClr val="B0C7FE"/>
                  </a:gs>
                  <a:gs pos="100000">
                    <a:srgbClr val="618FFD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3" name="Freeform 469"/>
              <p:cNvSpPr>
                <a:spLocks/>
              </p:cNvSpPr>
              <p:nvPr/>
            </p:nvSpPr>
            <p:spPr bwMode="auto">
              <a:xfrm>
                <a:off x="3716" y="1163"/>
                <a:ext cx="202" cy="296"/>
              </a:xfrm>
              <a:custGeom>
                <a:avLst/>
                <a:gdLst>
                  <a:gd name="T0" fmla="*/ 18 w 202"/>
                  <a:gd name="T1" fmla="*/ 27 h 296"/>
                  <a:gd name="T2" fmla="*/ 90 w 202"/>
                  <a:gd name="T3" fmla="*/ 0 h 296"/>
                  <a:gd name="T4" fmla="*/ 134 w 202"/>
                  <a:gd name="T5" fmla="*/ 14 h 296"/>
                  <a:gd name="T6" fmla="*/ 201 w 202"/>
                  <a:gd name="T7" fmla="*/ 213 h 296"/>
                  <a:gd name="T8" fmla="*/ 182 w 202"/>
                  <a:gd name="T9" fmla="*/ 272 h 296"/>
                  <a:gd name="T10" fmla="*/ 121 w 202"/>
                  <a:gd name="T11" fmla="*/ 295 h 296"/>
                  <a:gd name="T12" fmla="*/ 72 w 202"/>
                  <a:gd name="T13" fmla="*/ 293 h 296"/>
                  <a:gd name="T14" fmla="*/ 0 w 202"/>
                  <a:gd name="T15" fmla="*/ 90 h 296"/>
                  <a:gd name="T16" fmla="*/ 18 w 202"/>
                  <a:gd name="T17" fmla="*/ 27 h 2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2"/>
                  <a:gd name="T28" fmla="*/ 0 h 296"/>
                  <a:gd name="T29" fmla="*/ 202 w 202"/>
                  <a:gd name="T30" fmla="*/ 296 h 2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2" h="296">
                    <a:moveTo>
                      <a:pt x="18" y="27"/>
                    </a:moveTo>
                    <a:lnTo>
                      <a:pt x="90" y="0"/>
                    </a:lnTo>
                    <a:lnTo>
                      <a:pt x="134" y="14"/>
                    </a:lnTo>
                    <a:lnTo>
                      <a:pt x="201" y="213"/>
                    </a:lnTo>
                    <a:lnTo>
                      <a:pt x="182" y="272"/>
                    </a:lnTo>
                    <a:lnTo>
                      <a:pt x="121" y="295"/>
                    </a:lnTo>
                    <a:lnTo>
                      <a:pt x="72" y="293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04" name="Group 470"/>
            <p:cNvGrpSpPr>
              <a:grpSpLocks/>
            </p:cNvGrpSpPr>
            <p:nvPr/>
          </p:nvGrpSpPr>
          <p:grpSpPr bwMode="auto">
            <a:xfrm>
              <a:off x="3859" y="1166"/>
              <a:ext cx="66" cy="97"/>
              <a:chOff x="3859" y="1166"/>
              <a:chExt cx="66" cy="97"/>
            </a:xfrm>
          </p:grpSpPr>
          <p:grpSp>
            <p:nvGrpSpPr>
              <p:cNvPr id="3664" name="Group 471"/>
              <p:cNvGrpSpPr>
                <a:grpSpLocks/>
              </p:cNvGrpSpPr>
              <p:nvPr/>
            </p:nvGrpSpPr>
            <p:grpSpPr bwMode="auto">
              <a:xfrm>
                <a:off x="3859" y="1166"/>
                <a:ext cx="66" cy="97"/>
                <a:chOff x="3859" y="1166"/>
                <a:chExt cx="66" cy="97"/>
              </a:xfrm>
            </p:grpSpPr>
            <p:sp>
              <p:nvSpPr>
                <p:cNvPr id="3670" name="Freeform 472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71" name="Freeform 473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6" cy="97"/>
                </a:xfrm>
                <a:custGeom>
                  <a:avLst/>
                  <a:gdLst>
                    <a:gd name="T0" fmla="*/ 0 w 66"/>
                    <a:gd name="T1" fmla="*/ 14 h 97"/>
                    <a:gd name="T2" fmla="*/ 27 w 66"/>
                    <a:gd name="T3" fmla="*/ 96 h 97"/>
                    <a:gd name="T4" fmla="*/ 65 w 66"/>
                    <a:gd name="T5" fmla="*/ 81 h 97"/>
                    <a:gd name="T6" fmla="*/ 39 w 66"/>
                    <a:gd name="T7" fmla="*/ 0 h 97"/>
                    <a:gd name="T8" fmla="*/ 0 w 66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7"/>
                    <a:gd name="T17" fmla="*/ 66 w 66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5" y="81"/>
                      </a:lnTo>
                      <a:lnTo>
                        <a:pt x="39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65" name="Line 474"/>
              <p:cNvSpPr>
                <a:spLocks noChangeShapeType="1"/>
              </p:cNvSpPr>
              <p:nvPr/>
            </p:nvSpPr>
            <p:spPr bwMode="auto">
              <a:xfrm flipV="1">
                <a:off x="3876" y="120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6" name="Line 475"/>
              <p:cNvSpPr>
                <a:spLocks noChangeShapeType="1"/>
              </p:cNvSpPr>
              <p:nvPr/>
            </p:nvSpPr>
            <p:spPr bwMode="auto">
              <a:xfrm>
                <a:off x="3871" y="118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7" name="Line 476"/>
              <p:cNvSpPr>
                <a:spLocks noChangeShapeType="1"/>
              </p:cNvSpPr>
              <p:nvPr/>
            </p:nvSpPr>
            <p:spPr bwMode="auto">
              <a:xfrm>
                <a:off x="3879" y="117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8" name="Line 477"/>
              <p:cNvSpPr>
                <a:spLocks noChangeShapeType="1"/>
              </p:cNvSpPr>
              <p:nvPr/>
            </p:nvSpPr>
            <p:spPr bwMode="auto">
              <a:xfrm>
                <a:off x="3887" y="1176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9" name="Line 478"/>
              <p:cNvSpPr>
                <a:spLocks noChangeShapeType="1"/>
              </p:cNvSpPr>
              <p:nvPr/>
            </p:nvSpPr>
            <p:spPr bwMode="auto">
              <a:xfrm>
                <a:off x="3894" y="117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05" name="Group 479"/>
            <p:cNvGrpSpPr>
              <a:grpSpLocks/>
            </p:cNvGrpSpPr>
            <p:nvPr/>
          </p:nvGrpSpPr>
          <p:grpSpPr bwMode="auto">
            <a:xfrm>
              <a:off x="3895" y="1271"/>
              <a:ext cx="67" cy="97"/>
              <a:chOff x="3895" y="1271"/>
              <a:chExt cx="67" cy="97"/>
            </a:xfrm>
          </p:grpSpPr>
          <p:grpSp>
            <p:nvGrpSpPr>
              <p:cNvPr id="3656" name="Group 480"/>
              <p:cNvGrpSpPr>
                <a:grpSpLocks/>
              </p:cNvGrpSpPr>
              <p:nvPr/>
            </p:nvGrpSpPr>
            <p:grpSpPr bwMode="auto">
              <a:xfrm>
                <a:off x="3895" y="1271"/>
                <a:ext cx="67" cy="97"/>
                <a:chOff x="3895" y="1271"/>
                <a:chExt cx="67" cy="97"/>
              </a:xfrm>
            </p:grpSpPr>
            <p:sp>
              <p:nvSpPr>
                <p:cNvPr id="3662" name="Freeform 481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6" cy="95"/>
                </a:xfrm>
                <a:custGeom>
                  <a:avLst/>
                  <a:gdLst>
                    <a:gd name="T0" fmla="*/ 0 w 66"/>
                    <a:gd name="T1" fmla="*/ 13 h 95"/>
                    <a:gd name="T2" fmla="*/ 27 w 66"/>
                    <a:gd name="T3" fmla="*/ 94 h 95"/>
                    <a:gd name="T4" fmla="*/ 65 w 66"/>
                    <a:gd name="T5" fmla="*/ 79 h 95"/>
                    <a:gd name="T6" fmla="*/ 39 w 66"/>
                    <a:gd name="T7" fmla="*/ 0 h 95"/>
                    <a:gd name="T8" fmla="*/ 0 w 66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5"/>
                    <a:gd name="T17" fmla="*/ 66 w 66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5">
                      <a:moveTo>
                        <a:pt x="0" y="13"/>
                      </a:moveTo>
                      <a:lnTo>
                        <a:pt x="27" y="94"/>
                      </a:lnTo>
                      <a:lnTo>
                        <a:pt x="65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909090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63" name="Freeform 482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57" name="Line 483"/>
              <p:cNvSpPr>
                <a:spLocks noChangeShapeType="1"/>
              </p:cNvSpPr>
              <p:nvPr/>
            </p:nvSpPr>
            <p:spPr bwMode="auto">
              <a:xfrm flipV="1">
                <a:off x="3912" y="1311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8" name="Line 484"/>
              <p:cNvSpPr>
                <a:spLocks noChangeShapeType="1"/>
              </p:cNvSpPr>
              <p:nvPr/>
            </p:nvSpPr>
            <p:spPr bwMode="auto">
              <a:xfrm>
                <a:off x="3908" y="1287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9" name="Line 485"/>
              <p:cNvSpPr>
                <a:spLocks noChangeShapeType="1"/>
              </p:cNvSpPr>
              <p:nvPr/>
            </p:nvSpPr>
            <p:spPr bwMode="auto">
              <a:xfrm>
                <a:off x="3916" y="1284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0" name="Line 486"/>
              <p:cNvSpPr>
                <a:spLocks noChangeShapeType="1"/>
              </p:cNvSpPr>
              <p:nvPr/>
            </p:nvSpPr>
            <p:spPr bwMode="auto">
              <a:xfrm>
                <a:off x="3923" y="1280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1" name="Line 487"/>
              <p:cNvSpPr>
                <a:spLocks noChangeShapeType="1"/>
              </p:cNvSpPr>
              <p:nvPr/>
            </p:nvSpPr>
            <p:spPr bwMode="auto">
              <a:xfrm>
                <a:off x="3931" y="1278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06" name="Group 488"/>
            <p:cNvGrpSpPr>
              <a:grpSpLocks/>
            </p:cNvGrpSpPr>
            <p:nvPr/>
          </p:nvGrpSpPr>
          <p:grpSpPr bwMode="auto">
            <a:xfrm>
              <a:off x="3956" y="1247"/>
              <a:ext cx="67" cy="97"/>
              <a:chOff x="3956" y="1247"/>
              <a:chExt cx="67" cy="97"/>
            </a:xfrm>
          </p:grpSpPr>
          <p:grpSp>
            <p:nvGrpSpPr>
              <p:cNvPr id="3648" name="Group 489"/>
              <p:cNvGrpSpPr>
                <a:grpSpLocks/>
              </p:cNvGrpSpPr>
              <p:nvPr/>
            </p:nvGrpSpPr>
            <p:grpSpPr bwMode="auto">
              <a:xfrm>
                <a:off x="3956" y="1247"/>
                <a:ext cx="67" cy="97"/>
                <a:chOff x="3956" y="1247"/>
                <a:chExt cx="67" cy="97"/>
              </a:xfrm>
            </p:grpSpPr>
            <p:sp>
              <p:nvSpPr>
                <p:cNvPr id="3654" name="Freeform 490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55" name="Freeform 491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49" name="Line 492"/>
              <p:cNvSpPr>
                <a:spLocks noChangeShapeType="1"/>
              </p:cNvSpPr>
              <p:nvPr/>
            </p:nvSpPr>
            <p:spPr bwMode="auto">
              <a:xfrm flipV="1">
                <a:off x="3973" y="1287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0" name="Line 493"/>
              <p:cNvSpPr>
                <a:spLocks noChangeShapeType="1"/>
              </p:cNvSpPr>
              <p:nvPr/>
            </p:nvSpPr>
            <p:spPr bwMode="auto">
              <a:xfrm>
                <a:off x="3968" y="126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1" name="Line 494"/>
              <p:cNvSpPr>
                <a:spLocks noChangeShapeType="1"/>
              </p:cNvSpPr>
              <p:nvPr/>
            </p:nvSpPr>
            <p:spPr bwMode="auto">
              <a:xfrm>
                <a:off x="3976" y="1260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2" name="Line 495"/>
              <p:cNvSpPr>
                <a:spLocks noChangeShapeType="1"/>
              </p:cNvSpPr>
              <p:nvPr/>
            </p:nvSpPr>
            <p:spPr bwMode="auto">
              <a:xfrm>
                <a:off x="3984" y="12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3" name="Line 496"/>
              <p:cNvSpPr>
                <a:spLocks noChangeShapeType="1"/>
              </p:cNvSpPr>
              <p:nvPr/>
            </p:nvSpPr>
            <p:spPr bwMode="auto">
              <a:xfrm>
                <a:off x="3992" y="1253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07" name="Group 497"/>
            <p:cNvGrpSpPr>
              <a:grpSpLocks/>
            </p:cNvGrpSpPr>
            <p:nvPr/>
          </p:nvGrpSpPr>
          <p:grpSpPr bwMode="auto">
            <a:xfrm>
              <a:off x="3917" y="1146"/>
              <a:ext cx="67" cy="97"/>
              <a:chOff x="3917" y="1146"/>
              <a:chExt cx="67" cy="97"/>
            </a:xfrm>
          </p:grpSpPr>
          <p:grpSp>
            <p:nvGrpSpPr>
              <p:cNvPr id="3640" name="Group 498"/>
              <p:cNvGrpSpPr>
                <a:grpSpLocks/>
              </p:cNvGrpSpPr>
              <p:nvPr/>
            </p:nvGrpSpPr>
            <p:grpSpPr bwMode="auto">
              <a:xfrm>
                <a:off x="3917" y="1146"/>
                <a:ext cx="67" cy="97"/>
                <a:chOff x="3917" y="1146"/>
                <a:chExt cx="67" cy="97"/>
              </a:xfrm>
            </p:grpSpPr>
            <p:sp>
              <p:nvSpPr>
                <p:cNvPr id="3646" name="Freeform 499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7" name="Freeform 500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41" name="Line 501"/>
              <p:cNvSpPr>
                <a:spLocks noChangeShapeType="1"/>
              </p:cNvSpPr>
              <p:nvPr/>
            </p:nvSpPr>
            <p:spPr bwMode="auto">
              <a:xfrm flipV="1">
                <a:off x="3935" y="118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2" name="Line 502"/>
              <p:cNvSpPr>
                <a:spLocks noChangeShapeType="1"/>
              </p:cNvSpPr>
              <p:nvPr/>
            </p:nvSpPr>
            <p:spPr bwMode="auto">
              <a:xfrm>
                <a:off x="3929" y="116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3" name="Line 503"/>
              <p:cNvSpPr>
                <a:spLocks noChangeShapeType="1"/>
              </p:cNvSpPr>
              <p:nvPr/>
            </p:nvSpPr>
            <p:spPr bwMode="auto">
              <a:xfrm>
                <a:off x="3937" y="115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4" name="Line 504"/>
              <p:cNvSpPr>
                <a:spLocks noChangeShapeType="1"/>
              </p:cNvSpPr>
              <p:nvPr/>
            </p:nvSpPr>
            <p:spPr bwMode="auto">
              <a:xfrm>
                <a:off x="3945" y="11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5" name="Line 505"/>
              <p:cNvSpPr>
                <a:spLocks noChangeShapeType="1"/>
              </p:cNvSpPr>
              <p:nvPr/>
            </p:nvSpPr>
            <p:spPr bwMode="auto">
              <a:xfrm>
                <a:off x="3952" y="1153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08" name="Freeform 506"/>
            <p:cNvSpPr>
              <a:spLocks/>
            </p:cNvSpPr>
            <p:nvPr/>
          </p:nvSpPr>
          <p:spPr bwMode="auto">
            <a:xfrm>
              <a:off x="3740" y="1187"/>
              <a:ext cx="122" cy="171"/>
            </a:xfrm>
            <a:custGeom>
              <a:avLst/>
              <a:gdLst>
                <a:gd name="T0" fmla="*/ 114 w 122"/>
                <a:gd name="T1" fmla="*/ 63 h 171"/>
                <a:gd name="T2" fmla="*/ 110 w 122"/>
                <a:gd name="T3" fmla="*/ 52 h 171"/>
                <a:gd name="T4" fmla="*/ 104 w 122"/>
                <a:gd name="T5" fmla="*/ 42 h 171"/>
                <a:gd name="T6" fmla="*/ 98 w 122"/>
                <a:gd name="T7" fmla="*/ 32 h 171"/>
                <a:gd name="T8" fmla="*/ 91 w 122"/>
                <a:gd name="T9" fmla="*/ 23 h 171"/>
                <a:gd name="T10" fmla="*/ 84 w 122"/>
                <a:gd name="T11" fmla="*/ 16 h 171"/>
                <a:gd name="T12" fmla="*/ 76 w 122"/>
                <a:gd name="T13" fmla="*/ 9 h 171"/>
                <a:gd name="T14" fmla="*/ 67 w 122"/>
                <a:gd name="T15" fmla="*/ 5 h 171"/>
                <a:gd name="T16" fmla="*/ 59 w 122"/>
                <a:gd name="T17" fmla="*/ 2 h 171"/>
                <a:gd name="T18" fmla="*/ 51 w 122"/>
                <a:gd name="T19" fmla="*/ 0 h 171"/>
                <a:gd name="T20" fmla="*/ 42 w 122"/>
                <a:gd name="T21" fmla="*/ 0 h 171"/>
                <a:gd name="T22" fmla="*/ 35 w 122"/>
                <a:gd name="T23" fmla="*/ 2 h 171"/>
                <a:gd name="T24" fmla="*/ 27 w 122"/>
                <a:gd name="T25" fmla="*/ 6 h 171"/>
                <a:gd name="T26" fmla="*/ 21 w 122"/>
                <a:gd name="T27" fmla="*/ 10 h 171"/>
                <a:gd name="T28" fmla="*/ 15 w 122"/>
                <a:gd name="T29" fmla="*/ 17 h 171"/>
                <a:gd name="T30" fmla="*/ 10 w 122"/>
                <a:gd name="T31" fmla="*/ 25 h 171"/>
                <a:gd name="T32" fmla="*/ 6 w 122"/>
                <a:gd name="T33" fmla="*/ 34 h 171"/>
                <a:gd name="T34" fmla="*/ 3 w 122"/>
                <a:gd name="T35" fmla="*/ 43 h 171"/>
                <a:gd name="T36" fmla="*/ 1 w 122"/>
                <a:gd name="T37" fmla="*/ 54 h 171"/>
                <a:gd name="T38" fmla="*/ 0 w 122"/>
                <a:gd name="T39" fmla="*/ 66 h 171"/>
                <a:gd name="T40" fmla="*/ 1 w 122"/>
                <a:gd name="T41" fmla="*/ 77 h 171"/>
                <a:gd name="T42" fmla="*/ 2 w 122"/>
                <a:gd name="T43" fmla="*/ 89 h 171"/>
                <a:gd name="T44" fmla="*/ 5 w 122"/>
                <a:gd name="T45" fmla="*/ 101 h 171"/>
                <a:gd name="T46" fmla="*/ 9 w 122"/>
                <a:gd name="T47" fmla="*/ 113 h 171"/>
                <a:gd name="T48" fmla="*/ 14 w 122"/>
                <a:gd name="T49" fmla="*/ 123 h 171"/>
                <a:gd name="T50" fmla="*/ 20 w 122"/>
                <a:gd name="T51" fmla="*/ 133 h 171"/>
                <a:gd name="T52" fmla="*/ 26 w 122"/>
                <a:gd name="T53" fmla="*/ 143 h 171"/>
                <a:gd name="T54" fmla="*/ 34 w 122"/>
                <a:gd name="T55" fmla="*/ 151 h 171"/>
                <a:gd name="T56" fmla="*/ 41 w 122"/>
                <a:gd name="T57" fmla="*/ 158 h 171"/>
                <a:gd name="T58" fmla="*/ 49 w 122"/>
                <a:gd name="T59" fmla="*/ 163 h 171"/>
                <a:gd name="T60" fmla="*/ 58 w 122"/>
                <a:gd name="T61" fmla="*/ 167 h 171"/>
                <a:gd name="T62" fmla="*/ 66 w 122"/>
                <a:gd name="T63" fmla="*/ 170 h 171"/>
                <a:gd name="T64" fmla="*/ 74 w 122"/>
                <a:gd name="T65" fmla="*/ 170 h 171"/>
                <a:gd name="T66" fmla="*/ 82 w 122"/>
                <a:gd name="T67" fmla="*/ 169 h 171"/>
                <a:gd name="T68" fmla="*/ 90 w 122"/>
                <a:gd name="T69" fmla="*/ 167 h 171"/>
                <a:gd name="T70" fmla="*/ 97 w 122"/>
                <a:gd name="T71" fmla="*/ 162 h 171"/>
                <a:gd name="T72" fmla="*/ 103 w 122"/>
                <a:gd name="T73" fmla="*/ 156 h 171"/>
                <a:gd name="T74" fmla="*/ 109 w 122"/>
                <a:gd name="T75" fmla="*/ 149 h 171"/>
                <a:gd name="T76" fmla="*/ 114 w 122"/>
                <a:gd name="T77" fmla="*/ 141 h 171"/>
                <a:gd name="T78" fmla="*/ 117 w 122"/>
                <a:gd name="T79" fmla="*/ 132 h 171"/>
                <a:gd name="T80" fmla="*/ 120 w 122"/>
                <a:gd name="T81" fmla="*/ 121 h 171"/>
                <a:gd name="T82" fmla="*/ 121 w 122"/>
                <a:gd name="T83" fmla="*/ 110 h 171"/>
                <a:gd name="T84" fmla="*/ 121 w 122"/>
                <a:gd name="T85" fmla="*/ 99 h 171"/>
                <a:gd name="T86" fmla="*/ 120 w 122"/>
                <a:gd name="T87" fmla="*/ 87 h 171"/>
                <a:gd name="T88" fmla="*/ 117 w 122"/>
                <a:gd name="T89" fmla="*/ 75 h 17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2"/>
                <a:gd name="T136" fmla="*/ 0 h 171"/>
                <a:gd name="T137" fmla="*/ 122 w 122"/>
                <a:gd name="T138" fmla="*/ 171 h 17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2" h="171">
                  <a:moveTo>
                    <a:pt x="116" y="69"/>
                  </a:moveTo>
                  <a:lnTo>
                    <a:pt x="114" y="63"/>
                  </a:lnTo>
                  <a:lnTo>
                    <a:pt x="112" y="57"/>
                  </a:lnTo>
                  <a:lnTo>
                    <a:pt x="110" y="52"/>
                  </a:lnTo>
                  <a:lnTo>
                    <a:pt x="107" y="47"/>
                  </a:lnTo>
                  <a:lnTo>
                    <a:pt x="104" y="42"/>
                  </a:lnTo>
                  <a:lnTo>
                    <a:pt x="101" y="37"/>
                  </a:lnTo>
                  <a:lnTo>
                    <a:pt x="98" y="32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7" y="19"/>
                  </a:lnTo>
                  <a:lnTo>
                    <a:pt x="84" y="16"/>
                  </a:lnTo>
                  <a:lnTo>
                    <a:pt x="80" y="12"/>
                  </a:lnTo>
                  <a:lnTo>
                    <a:pt x="76" y="9"/>
                  </a:lnTo>
                  <a:lnTo>
                    <a:pt x="72" y="7"/>
                  </a:lnTo>
                  <a:lnTo>
                    <a:pt x="67" y="5"/>
                  </a:lnTo>
                  <a:lnTo>
                    <a:pt x="63" y="3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5" y="17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9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2" y="89"/>
                  </a:lnTo>
                  <a:lnTo>
                    <a:pt x="4" y="95"/>
                  </a:lnTo>
                  <a:lnTo>
                    <a:pt x="5" y="101"/>
                  </a:lnTo>
                  <a:lnTo>
                    <a:pt x="7" y="107"/>
                  </a:lnTo>
                  <a:lnTo>
                    <a:pt x="9" y="113"/>
                  </a:lnTo>
                  <a:lnTo>
                    <a:pt x="11" y="118"/>
                  </a:lnTo>
                  <a:lnTo>
                    <a:pt x="14" y="123"/>
                  </a:lnTo>
                  <a:lnTo>
                    <a:pt x="17" y="128"/>
                  </a:lnTo>
                  <a:lnTo>
                    <a:pt x="20" y="133"/>
                  </a:lnTo>
                  <a:lnTo>
                    <a:pt x="23" y="138"/>
                  </a:lnTo>
                  <a:lnTo>
                    <a:pt x="26" y="143"/>
                  </a:lnTo>
                  <a:lnTo>
                    <a:pt x="30" y="147"/>
                  </a:lnTo>
                  <a:lnTo>
                    <a:pt x="34" y="151"/>
                  </a:lnTo>
                  <a:lnTo>
                    <a:pt x="37" y="154"/>
                  </a:lnTo>
                  <a:lnTo>
                    <a:pt x="41" y="158"/>
                  </a:lnTo>
                  <a:lnTo>
                    <a:pt x="45" y="161"/>
                  </a:lnTo>
                  <a:lnTo>
                    <a:pt x="49" y="163"/>
                  </a:lnTo>
                  <a:lnTo>
                    <a:pt x="54" y="165"/>
                  </a:lnTo>
                  <a:lnTo>
                    <a:pt x="58" y="167"/>
                  </a:lnTo>
                  <a:lnTo>
                    <a:pt x="62" y="168"/>
                  </a:lnTo>
                  <a:lnTo>
                    <a:pt x="66" y="170"/>
                  </a:lnTo>
                  <a:lnTo>
                    <a:pt x="70" y="170"/>
                  </a:lnTo>
                  <a:lnTo>
                    <a:pt x="74" y="170"/>
                  </a:lnTo>
                  <a:lnTo>
                    <a:pt x="79" y="170"/>
                  </a:lnTo>
                  <a:lnTo>
                    <a:pt x="82" y="169"/>
                  </a:lnTo>
                  <a:lnTo>
                    <a:pt x="86" y="168"/>
                  </a:lnTo>
                  <a:lnTo>
                    <a:pt x="90" y="167"/>
                  </a:lnTo>
                  <a:lnTo>
                    <a:pt x="94" y="164"/>
                  </a:lnTo>
                  <a:lnTo>
                    <a:pt x="97" y="162"/>
                  </a:lnTo>
                  <a:lnTo>
                    <a:pt x="100" y="160"/>
                  </a:lnTo>
                  <a:lnTo>
                    <a:pt x="103" y="156"/>
                  </a:lnTo>
                  <a:lnTo>
                    <a:pt x="106" y="153"/>
                  </a:lnTo>
                  <a:lnTo>
                    <a:pt x="109" y="149"/>
                  </a:lnTo>
                  <a:lnTo>
                    <a:pt x="111" y="145"/>
                  </a:lnTo>
                  <a:lnTo>
                    <a:pt x="114" y="141"/>
                  </a:lnTo>
                  <a:lnTo>
                    <a:pt x="115" y="136"/>
                  </a:lnTo>
                  <a:lnTo>
                    <a:pt x="117" y="132"/>
                  </a:lnTo>
                  <a:lnTo>
                    <a:pt x="118" y="127"/>
                  </a:lnTo>
                  <a:lnTo>
                    <a:pt x="120" y="121"/>
                  </a:lnTo>
                  <a:lnTo>
                    <a:pt x="120" y="116"/>
                  </a:lnTo>
                  <a:lnTo>
                    <a:pt x="121" y="110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20" y="93"/>
                  </a:lnTo>
                  <a:lnTo>
                    <a:pt x="120" y="87"/>
                  </a:lnTo>
                  <a:lnTo>
                    <a:pt x="119" y="81"/>
                  </a:lnTo>
                  <a:lnTo>
                    <a:pt x="117" y="75"/>
                  </a:lnTo>
                  <a:lnTo>
                    <a:pt x="116" y="6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09" name="Group 507"/>
            <p:cNvGrpSpPr>
              <a:grpSpLocks/>
            </p:cNvGrpSpPr>
            <p:nvPr/>
          </p:nvGrpSpPr>
          <p:grpSpPr bwMode="auto">
            <a:xfrm>
              <a:off x="3745" y="1204"/>
              <a:ext cx="77" cy="42"/>
              <a:chOff x="3745" y="1204"/>
              <a:chExt cx="77" cy="42"/>
            </a:xfrm>
          </p:grpSpPr>
          <p:sp>
            <p:nvSpPr>
              <p:cNvPr id="3635" name="Freeform 508"/>
              <p:cNvSpPr>
                <a:spLocks/>
              </p:cNvSpPr>
              <p:nvPr/>
            </p:nvSpPr>
            <p:spPr bwMode="auto">
              <a:xfrm>
                <a:off x="3745" y="1208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" name="Line 509"/>
              <p:cNvSpPr>
                <a:spLocks noChangeShapeType="1"/>
              </p:cNvSpPr>
              <p:nvPr/>
            </p:nvSpPr>
            <p:spPr bwMode="auto">
              <a:xfrm flipH="1" flipV="1">
                <a:off x="3765" y="123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7" name="Line 510"/>
              <p:cNvSpPr>
                <a:spLocks noChangeShapeType="1"/>
              </p:cNvSpPr>
              <p:nvPr/>
            </p:nvSpPr>
            <p:spPr bwMode="auto">
              <a:xfrm flipH="1" flipV="1">
                <a:off x="3779" y="122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8" name="Line 511"/>
              <p:cNvSpPr>
                <a:spLocks noChangeShapeType="1"/>
              </p:cNvSpPr>
              <p:nvPr/>
            </p:nvSpPr>
            <p:spPr bwMode="auto">
              <a:xfrm flipH="1" flipV="1">
                <a:off x="3749" y="123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9" name="Freeform 512"/>
              <p:cNvSpPr>
                <a:spLocks/>
              </p:cNvSpPr>
              <p:nvPr/>
            </p:nvSpPr>
            <p:spPr bwMode="auto">
              <a:xfrm>
                <a:off x="3789" y="1204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10" name="Freeform 513"/>
            <p:cNvSpPr>
              <a:spLocks/>
            </p:cNvSpPr>
            <p:nvPr/>
          </p:nvSpPr>
          <p:spPr bwMode="auto">
            <a:xfrm>
              <a:off x="3769" y="1244"/>
              <a:ext cx="75" cy="38"/>
            </a:xfrm>
            <a:custGeom>
              <a:avLst/>
              <a:gdLst>
                <a:gd name="T0" fmla="*/ 71 w 75"/>
                <a:gd name="T1" fmla="*/ 0 h 38"/>
                <a:gd name="T2" fmla="*/ 0 w 75"/>
                <a:gd name="T3" fmla="*/ 31 h 38"/>
                <a:gd name="T4" fmla="*/ 0 w 75"/>
                <a:gd name="T5" fmla="*/ 35 h 38"/>
                <a:gd name="T6" fmla="*/ 3 w 75"/>
                <a:gd name="T7" fmla="*/ 37 h 38"/>
                <a:gd name="T8" fmla="*/ 74 w 75"/>
                <a:gd name="T9" fmla="*/ 6 h 38"/>
                <a:gd name="T10" fmla="*/ 74 w 75"/>
                <a:gd name="T11" fmla="*/ 3 h 38"/>
                <a:gd name="T12" fmla="*/ 71 w 75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38"/>
                <a:gd name="T23" fmla="*/ 75 w 75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38">
                  <a:moveTo>
                    <a:pt x="71" y="0"/>
                  </a:moveTo>
                  <a:lnTo>
                    <a:pt x="0" y="31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1" y="0"/>
                  </a:lnTo>
                </a:path>
              </a:pathLst>
            </a:custGeom>
            <a:solidFill>
              <a:srgbClr val="608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1" name="Freeform 514"/>
            <p:cNvSpPr>
              <a:spLocks/>
            </p:cNvSpPr>
            <p:nvPr/>
          </p:nvSpPr>
          <p:spPr bwMode="auto">
            <a:xfrm>
              <a:off x="3813" y="1240"/>
              <a:ext cx="33" cy="25"/>
            </a:xfrm>
            <a:custGeom>
              <a:avLst/>
              <a:gdLst>
                <a:gd name="T0" fmla="*/ 5 w 33"/>
                <a:gd name="T1" fmla="*/ 24 h 25"/>
                <a:gd name="T2" fmla="*/ 32 w 33"/>
                <a:gd name="T3" fmla="*/ 13 h 25"/>
                <a:gd name="T4" fmla="*/ 32 w 33"/>
                <a:gd name="T5" fmla="*/ 7 h 25"/>
                <a:gd name="T6" fmla="*/ 30 w 33"/>
                <a:gd name="T7" fmla="*/ 2 h 25"/>
                <a:gd name="T8" fmla="*/ 25 w 33"/>
                <a:gd name="T9" fmla="*/ 0 h 25"/>
                <a:gd name="T10" fmla="*/ 2 w 33"/>
                <a:gd name="T11" fmla="*/ 11 h 25"/>
                <a:gd name="T12" fmla="*/ 0 w 33"/>
                <a:gd name="T13" fmla="*/ 15 h 25"/>
                <a:gd name="T14" fmla="*/ 2 w 33"/>
                <a:gd name="T15" fmla="*/ 15 h 25"/>
                <a:gd name="T16" fmla="*/ 5 w 33"/>
                <a:gd name="T17" fmla="*/ 17 h 25"/>
                <a:gd name="T18" fmla="*/ 5 w 33"/>
                <a:gd name="T19" fmla="*/ 21 h 25"/>
                <a:gd name="T20" fmla="*/ 3 w 33"/>
                <a:gd name="T21" fmla="*/ 22 h 25"/>
                <a:gd name="T22" fmla="*/ 5 w 33"/>
                <a:gd name="T23" fmla="*/ 24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"/>
                <a:gd name="T37" fmla="*/ 0 h 25"/>
                <a:gd name="T38" fmla="*/ 33 w 33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" h="25">
                  <a:moveTo>
                    <a:pt x="5" y="24"/>
                  </a:moveTo>
                  <a:lnTo>
                    <a:pt x="32" y="13"/>
                  </a:lnTo>
                  <a:lnTo>
                    <a:pt x="32" y="7"/>
                  </a:lnTo>
                  <a:lnTo>
                    <a:pt x="30" y="2"/>
                  </a:lnTo>
                  <a:lnTo>
                    <a:pt x="25" y="0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3" y="22"/>
                  </a:lnTo>
                  <a:lnTo>
                    <a:pt x="5" y="24"/>
                  </a:lnTo>
                </a:path>
              </a:pathLst>
            </a:custGeom>
            <a:solidFill>
              <a:srgbClr val="A0C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12" name="Group 515"/>
            <p:cNvGrpSpPr>
              <a:grpSpLocks/>
            </p:cNvGrpSpPr>
            <p:nvPr/>
          </p:nvGrpSpPr>
          <p:grpSpPr bwMode="auto">
            <a:xfrm>
              <a:off x="3777" y="1294"/>
              <a:ext cx="77" cy="42"/>
              <a:chOff x="3777" y="1294"/>
              <a:chExt cx="77" cy="42"/>
            </a:xfrm>
          </p:grpSpPr>
          <p:sp>
            <p:nvSpPr>
              <p:cNvPr id="3630" name="Freeform 516"/>
              <p:cNvSpPr>
                <a:spLocks/>
              </p:cNvSpPr>
              <p:nvPr/>
            </p:nvSpPr>
            <p:spPr bwMode="auto">
              <a:xfrm>
                <a:off x="3777" y="1297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1" name="Line 517"/>
              <p:cNvSpPr>
                <a:spLocks noChangeShapeType="1"/>
              </p:cNvSpPr>
              <p:nvPr/>
            </p:nvSpPr>
            <p:spPr bwMode="auto">
              <a:xfrm flipH="1" flipV="1">
                <a:off x="3797" y="132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2" name="Line 518"/>
              <p:cNvSpPr>
                <a:spLocks noChangeShapeType="1"/>
              </p:cNvSpPr>
              <p:nvPr/>
            </p:nvSpPr>
            <p:spPr bwMode="auto">
              <a:xfrm flipH="1" flipV="1">
                <a:off x="3811" y="1314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3" name="Line 519"/>
              <p:cNvSpPr>
                <a:spLocks noChangeShapeType="1"/>
              </p:cNvSpPr>
              <p:nvPr/>
            </p:nvSpPr>
            <p:spPr bwMode="auto">
              <a:xfrm flipH="1" flipV="1">
                <a:off x="3781" y="132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4" name="Freeform 520"/>
              <p:cNvSpPr>
                <a:spLocks/>
              </p:cNvSpPr>
              <p:nvPr/>
            </p:nvSpPr>
            <p:spPr bwMode="auto">
              <a:xfrm>
                <a:off x="3821" y="1294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13" name="Freeform 521"/>
            <p:cNvSpPr>
              <a:spLocks/>
            </p:cNvSpPr>
            <p:nvPr/>
          </p:nvSpPr>
          <p:spPr bwMode="auto">
            <a:xfrm>
              <a:off x="3721" y="1196"/>
              <a:ext cx="120" cy="169"/>
            </a:xfrm>
            <a:custGeom>
              <a:avLst/>
              <a:gdLst>
                <a:gd name="T0" fmla="*/ 110 w 120"/>
                <a:gd name="T1" fmla="*/ 57 h 169"/>
                <a:gd name="T2" fmla="*/ 103 w 120"/>
                <a:gd name="T3" fmla="*/ 41 h 169"/>
                <a:gd name="T4" fmla="*/ 93 w 120"/>
                <a:gd name="T5" fmla="*/ 27 h 169"/>
                <a:gd name="T6" fmla="*/ 82 w 120"/>
                <a:gd name="T7" fmla="*/ 16 h 169"/>
                <a:gd name="T8" fmla="*/ 70 w 120"/>
                <a:gd name="T9" fmla="*/ 7 h 169"/>
                <a:gd name="T10" fmla="*/ 58 w 120"/>
                <a:gd name="T11" fmla="*/ 2 h 169"/>
                <a:gd name="T12" fmla="*/ 46 w 120"/>
                <a:gd name="T13" fmla="*/ 0 h 169"/>
                <a:gd name="T14" fmla="*/ 34 w 120"/>
                <a:gd name="T15" fmla="*/ 2 h 169"/>
                <a:gd name="T16" fmla="*/ 24 w 120"/>
                <a:gd name="T17" fmla="*/ 8 h 169"/>
                <a:gd name="T18" fmla="*/ 14 w 120"/>
                <a:gd name="T19" fmla="*/ 17 h 169"/>
                <a:gd name="T20" fmla="*/ 7 w 120"/>
                <a:gd name="T21" fmla="*/ 29 h 169"/>
                <a:gd name="T22" fmla="*/ 2 w 120"/>
                <a:gd name="T23" fmla="*/ 43 h 169"/>
                <a:gd name="T24" fmla="*/ 0 w 120"/>
                <a:gd name="T25" fmla="*/ 59 h 169"/>
                <a:gd name="T26" fmla="*/ 1 w 120"/>
                <a:gd name="T27" fmla="*/ 76 h 169"/>
                <a:gd name="T28" fmla="*/ 4 w 120"/>
                <a:gd name="T29" fmla="*/ 94 h 169"/>
                <a:gd name="T30" fmla="*/ 9 w 120"/>
                <a:gd name="T31" fmla="*/ 111 h 169"/>
                <a:gd name="T32" fmla="*/ 16 w 120"/>
                <a:gd name="T33" fmla="*/ 127 h 169"/>
                <a:gd name="T34" fmla="*/ 26 w 120"/>
                <a:gd name="T35" fmla="*/ 141 h 169"/>
                <a:gd name="T36" fmla="*/ 37 w 120"/>
                <a:gd name="T37" fmla="*/ 152 h 169"/>
                <a:gd name="T38" fmla="*/ 49 w 120"/>
                <a:gd name="T39" fmla="*/ 161 h 169"/>
                <a:gd name="T40" fmla="*/ 61 w 120"/>
                <a:gd name="T41" fmla="*/ 166 h 169"/>
                <a:gd name="T42" fmla="*/ 73 w 120"/>
                <a:gd name="T43" fmla="*/ 168 h 169"/>
                <a:gd name="T44" fmla="*/ 85 w 120"/>
                <a:gd name="T45" fmla="*/ 166 h 169"/>
                <a:gd name="T46" fmla="*/ 95 w 120"/>
                <a:gd name="T47" fmla="*/ 160 h 169"/>
                <a:gd name="T48" fmla="*/ 105 w 120"/>
                <a:gd name="T49" fmla="*/ 151 h 169"/>
                <a:gd name="T50" fmla="*/ 112 w 120"/>
                <a:gd name="T51" fmla="*/ 139 h 169"/>
                <a:gd name="T52" fmla="*/ 117 w 120"/>
                <a:gd name="T53" fmla="*/ 125 h 169"/>
                <a:gd name="T54" fmla="*/ 119 w 120"/>
                <a:gd name="T55" fmla="*/ 109 h 169"/>
                <a:gd name="T56" fmla="*/ 118 w 120"/>
                <a:gd name="T57" fmla="*/ 92 h 169"/>
                <a:gd name="T58" fmla="*/ 115 w 120"/>
                <a:gd name="T59" fmla="*/ 74 h 169"/>
                <a:gd name="T60" fmla="*/ 112 w 120"/>
                <a:gd name="T61" fmla="*/ 75 h 169"/>
                <a:gd name="T62" fmla="*/ 115 w 120"/>
                <a:gd name="T63" fmla="*/ 92 h 169"/>
                <a:gd name="T64" fmla="*/ 116 w 120"/>
                <a:gd name="T65" fmla="*/ 106 h 169"/>
                <a:gd name="T66" fmla="*/ 113 w 120"/>
                <a:gd name="T67" fmla="*/ 124 h 169"/>
                <a:gd name="T68" fmla="*/ 109 w 120"/>
                <a:gd name="T69" fmla="*/ 138 h 169"/>
                <a:gd name="T70" fmla="*/ 102 w 120"/>
                <a:gd name="T71" fmla="*/ 149 h 169"/>
                <a:gd name="T72" fmla="*/ 93 w 120"/>
                <a:gd name="T73" fmla="*/ 157 h 169"/>
                <a:gd name="T74" fmla="*/ 84 w 120"/>
                <a:gd name="T75" fmla="*/ 163 h 169"/>
                <a:gd name="T76" fmla="*/ 73 w 120"/>
                <a:gd name="T77" fmla="*/ 165 h 169"/>
                <a:gd name="T78" fmla="*/ 62 w 120"/>
                <a:gd name="T79" fmla="*/ 163 h 169"/>
                <a:gd name="T80" fmla="*/ 50 w 120"/>
                <a:gd name="T81" fmla="*/ 158 h 169"/>
                <a:gd name="T82" fmla="*/ 39 w 120"/>
                <a:gd name="T83" fmla="*/ 150 h 169"/>
                <a:gd name="T84" fmla="*/ 28 w 120"/>
                <a:gd name="T85" fmla="*/ 139 h 169"/>
                <a:gd name="T86" fmla="*/ 19 w 120"/>
                <a:gd name="T87" fmla="*/ 125 h 169"/>
                <a:gd name="T88" fmla="*/ 12 w 120"/>
                <a:gd name="T89" fmla="*/ 110 h 169"/>
                <a:gd name="T90" fmla="*/ 7 w 120"/>
                <a:gd name="T91" fmla="*/ 93 h 169"/>
                <a:gd name="T92" fmla="*/ 4 w 120"/>
                <a:gd name="T93" fmla="*/ 76 h 169"/>
                <a:gd name="T94" fmla="*/ 3 w 120"/>
                <a:gd name="T95" fmla="*/ 62 h 169"/>
                <a:gd name="T96" fmla="*/ 6 w 120"/>
                <a:gd name="T97" fmla="*/ 44 h 169"/>
                <a:gd name="T98" fmla="*/ 10 w 120"/>
                <a:gd name="T99" fmla="*/ 30 h 169"/>
                <a:gd name="T100" fmla="*/ 17 w 120"/>
                <a:gd name="T101" fmla="*/ 19 h 169"/>
                <a:gd name="T102" fmla="*/ 26 w 120"/>
                <a:gd name="T103" fmla="*/ 11 h 169"/>
                <a:gd name="T104" fmla="*/ 35 w 120"/>
                <a:gd name="T105" fmla="*/ 5 h 169"/>
                <a:gd name="T106" fmla="*/ 46 w 120"/>
                <a:gd name="T107" fmla="*/ 3 h 169"/>
                <a:gd name="T108" fmla="*/ 57 w 120"/>
                <a:gd name="T109" fmla="*/ 5 h 169"/>
                <a:gd name="T110" fmla="*/ 69 w 120"/>
                <a:gd name="T111" fmla="*/ 10 h 169"/>
                <a:gd name="T112" fmla="*/ 80 w 120"/>
                <a:gd name="T113" fmla="*/ 18 h 169"/>
                <a:gd name="T114" fmla="*/ 91 w 120"/>
                <a:gd name="T115" fmla="*/ 29 h 169"/>
                <a:gd name="T116" fmla="*/ 100 w 120"/>
                <a:gd name="T117" fmla="*/ 43 h 169"/>
                <a:gd name="T118" fmla="*/ 107 w 120"/>
                <a:gd name="T119" fmla="*/ 58 h 169"/>
                <a:gd name="T120" fmla="*/ 114 w 120"/>
                <a:gd name="T121" fmla="*/ 68 h 1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0"/>
                <a:gd name="T184" fmla="*/ 0 h 169"/>
                <a:gd name="T185" fmla="*/ 120 w 120"/>
                <a:gd name="T186" fmla="*/ 169 h 16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0" h="169">
                  <a:moveTo>
                    <a:pt x="114" y="68"/>
                  </a:moveTo>
                  <a:lnTo>
                    <a:pt x="112" y="63"/>
                  </a:lnTo>
                  <a:lnTo>
                    <a:pt x="110" y="57"/>
                  </a:lnTo>
                  <a:lnTo>
                    <a:pt x="108" y="51"/>
                  </a:lnTo>
                  <a:lnTo>
                    <a:pt x="105" y="46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6" y="32"/>
                  </a:lnTo>
                  <a:lnTo>
                    <a:pt x="93" y="27"/>
                  </a:lnTo>
                  <a:lnTo>
                    <a:pt x="90" y="23"/>
                  </a:lnTo>
                  <a:lnTo>
                    <a:pt x="86" y="19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0"/>
                  </a:lnTo>
                  <a:lnTo>
                    <a:pt x="70" y="7"/>
                  </a:lnTo>
                  <a:lnTo>
                    <a:pt x="66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0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6" y="33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1" y="82"/>
                  </a:lnTo>
                  <a:lnTo>
                    <a:pt x="2" y="88"/>
                  </a:lnTo>
                  <a:lnTo>
                    <a:pt x="4" y="94"/>
                  </a:lnTo>
                  <a:lnTo>
                    <a:pt x="5" y="100"/>
                  </a:lnTo>
                  <a:lnTo>
                    <a:pt x="7" y="105"/>
                  </a:lnTo>
                  <a:lnTo>
                    <a:pt x="9" y="111"/>
                  </a:lnTo>
                  <a:lnTo>
                    <a:pt x="11" y="117"/>
                  </a:lnTo>
                  <a:lnTo>
                    <a:pt x="14" y="122"/>
                  </a:lnTo>
                  <a:lnTo>
                    <a:pt x="16" y="127"/>
                  </a:lnTo>
                  <a:lnTo>
                    <a:pt x="19" y="132"/>
                  </a:lnTo>
                  <a:lnTo>
                    <a:pt x="23" y="136"/>
                  </a:lnTo>
                  <a:lnTo>
                    <a:pt x="26" y="141"/>
                  </a:lnTo>
                  <a:lnTo>
                    <a:pt x="29" y="145"/>
                  </a:lnTo>
                  <a:lnTo>
                    <a:pt x="33" y="149"/>
                  </a:lnTo>
                  <a:lnTo>
                    <a:pt x="37" y="152"/>
                  </a:lnTo>
                  <a:lnTo>
                    <a:pt x="41" y="155"/>
                  </a:lnTo>
                  <a:lnTo>
                    <a:pt x="45" y="158"/>
                  </a:lnTo>
                  <a:lnTo>
                    <a:pt x="49" y="161"/>
                  </a:lnTo>
                  <a:lnTo>
                    <a:pt x="53" y="163"/>
                  </a:lnTo>
                  <a:lnTo>
                    <a:pt x="57" y="165"/>
                  </a:lnTo>
                  <a:lnTo>
                    <a:pt x="61" y="166"/>
                  </a:lnTo>
                  <a:lnTo>
                    <a:pt x="65" y="167"/>
                  </a:lnTo>
                  <a:lnTo>
                    <a:pt x="69" y="168"/>
                  </a:lnTo>
                  <a:lnTo>
                    <a:pt x="73" y="168"/>
                  </a:lnTo>
                  <a:lnTo>
                    <a:pt x="77" y="168"/>
                  </a:lnTo>
                  <a:lnTo>
                    <a:pt x="81" y="167"/>
                  </a:lnTo>
                  <a:lnTo>
                    <a:pt x="85" y="166"/>
                  </a:lnTo>
                  <a:lnTo>
                    <a:pt x="89" y="164"/>
                  </a:lnTo>
                  <a:lnTo>
                    <a:pt x="92" y="162"/>
                  </a:lnTo>
                  <a:lnTo>
                    <a:pt x="95" y="160"/>
                  </a:lnTo>
                  <a:lnTo>
                    <a:pt x="99" y="157"/>
                  </a:lnTo>
                  <a:lnTo>
                    <a:pt x="102" y="154"/>
                  </a:lnTo>
                  <a:lnTo>
                    <a:pt x="105" y="151"/>
                  </a:lnTo>
                  <a:lnTo>
                    <a:pt x="107" y="148"/>
                  </a:lnTo>
                  <a:lnTo>
                    <a:pt x="110" y="143"/>
                  </a:lnTo>
                  <a:lnTo>
                    <a:pt x="112" y="139"/>
                  </a:lnTo>
                  <a:lnTo>
                    <a:pt x="113" y="135"/>
                  </a:lnTo>
                  <a:lnTo>
                    <a:pt x="115" y="130"/>
                  </a:lnTo>
                  <a:lnTo>
                    <a:pt x="117" y="125"/>
                  </a:lnTo>
                  <a:lnTo>
                    <a:pt x="117" y="120"/>
                  </a:lnTo>
                  <a:lnTo>
                    <a:pt x="118" y="114"/>
                  </a:lnTo>
                  <a:lnTo>
                    <a:pt x="119" y="109"/>
                  </a:lnTo>
                  <a:lnTo>
                    <a:pt x="119" y="103"/>
                  </a:lnTo>
                  <a:lnTo>
                    <a:pt x="119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7" y="80"/>
                  </a:lnTo>
                  <a:lnTo>
                    <a:pt x="115" y="74"/>
                  </a:lnTo>
                  <a:lnTo>
                    <a:pt x="114" y="68"/>
                  </a:lnTo>
                  <a:lnTo>
                    <a:pt x="111" y="69"/>
                  </a:lnTo>
                  <a:lnTo>
                    <a:pt x="112" y="75"/>
                  </a:lnTo>
                  <a:lnTo>
                    <a:pt x="113" y="80"/>
                  </a:lnTo>
                  <a:lnTo>
                    <a:pt x="115" y="87"/>
                  </a:lnTo>
                  <a:lnTo>
                    <a:pt x="115" y="92"/>
                  </a:lnTo>
                  <a:lnTo>
                    <a:pt x="116" y="98"/>
                  </a:lnTo>
                  <a:lnTo>
                    <a:pt x="116" y="103"/>
                  </a:lnTo>
                  <a:lnTo>
                    <a:pt x="116" y="106"/>
                  </a:lnTo>
                  <a:lnTo>
                    <a:pt x="115" y="114"/>
                  </a:lnTo>
                  <a:lnTo>
                    <a:pt x="114" y="119"/>
                  </a:lnTo>
                  <a:lnTo>
                    <a:pt x="113" y="124"/>
                  </a:lnTo>
                  <a:lnTo>
                    <a:pt x="112" y="129"/>
                  </a:lnTo>
                  <a:lnTo>
                    <a:pt x="111" y="133"/>
                  </a:lnTo>
                  <a:lnTo>
                    <a:pt x="109" y="138"/>
                  </a:lnTo>
                  <a:lnTo>
                    <a:pt x="107" y="142"/>
                  </a:lnTo>
                  <a:lnTo>
                    <a:pt x="105" y="146"/>
                  </a:lnTo>
                  <a:lnTo>
                    <a:pt x="102" y="149"/>
                  </a:lnTo>
                  <a:lnTo>
                    <a:pt x="99" y="152"/>
                  </a:lnTo>
                  <a:lnTo>
                    <a:pt x="97" y="155"/>
                  </a:lnTo>
                  <a:lnTo>
                    <a:pt x="93" y="157"/>
                  </a:lnTo>
                  <a:lnTo>
                    <a:pt x="90" y="160"/>
                  </a:lnTo>
                  <a:lnTo>
                    <a:pt x="87" y="161"/>
                  </a:lnTo>
                  <a:lnTo>
                    <a:pt x="84" y="163"/>
                  </a:lnTo>
                  <a:lnTo>
                    <a:pt x="80" y="164"/>
                  </a:lnTo>
                  <a:lnTo>
                    <a:pt x="77" y="164"/>
                  </a:lnTo>
                  <a:lnTo>
                    <a:pt x="73" y="165"/>
                  </a:lnTo>
                  <a:lnTo>
                    <a:pt x="70" y="164"/>
                  </a:lnTo>
                  <a:lnTo>
                    <a:pt x="66" y="164"/>
                  </a:lnTo>
                  <a:lnTo>
                    <a:pt x="62" y="163"/>
                  </a:lnTo>
                  <a:lnTo>
                    <a:pt x="58" y="162"/>
                  </a:lnTo>
                  <a:lnTo>
                    <a:pt x="54" y="160"/>
                  </a:lnTo>
                  <a:lnTo>
                    <a:pt x="50" y="158"/>
                  </a:lnTo>
                  <a:lnTo>
                    <a:pt x="46" y="156"/>
                  </a:lnTo>
                  <a:lnTo>
                    <a:pt x="43" y="153"/>
                  </a:lnTo>
                  <a:lnTo>
                    <a:pt x="39" y="150"/>
                  </a:lnTo>
                  <a:lnTo>
                    <a:pt x="35" y="147"/>
                  </a:lnTo>
                  <a:lnTo>
                    <a:pt x="32" y="143"/>
                  </a:lnTo>
                  <a:lnTo>
                    <a:pt x="28" y="139"/>
                  </a:lnTo>
                  <a:lnTo>
                    <a:pt x="25" y="134"/>
                  </a:lnTo>
                  <a:lnTo>
                    <a:pt x="22" y="130"/>
                  </a:lnTo>
                  <a:lnTo>
                    <a:pt x="19" y="125"/>
                  </a:lnTo>
                  <a:lnTo>
                    <a:pt x="16" y="120"/>
                  </a:lnTo>
                  <a:lnTo>
                    <a:pt x="14" y="115"/>
                  </a:lnTo>
                  <a:lnTo>
                    <a:pt x="12" y="110"/>
                  </a:lnTo>
                  <a:lnTo>
                    <a:pt x="10" y="104"/>
                  </a:lnTo>
                  <a:lnTo>
                    <a:pt x="8" y="99"/>
                  </a:lnTo>
                  <a:lnTo>
                    <a:pt x="7" y="93"/>
                  </a:lnTo>
                  <a:lnTo>
                    <a:pt x="6" y="88"/>
                  </a:lnTo>
                  <a:lnTo>
                    <a:pt x="4" y="81"/>
                  </a:lnTo>
                  <a:lnTo>
                    <a:pt x="4" y="76"/>
                  </a:lnTo>
                  <a:lnTo>
                    <a:pt x="3" y="70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4" y="54"/>
                  </a:lnTo>
                  <a:lnTo>
                    <a:pt x="5" y="49"/>
                  </a:lnTo>
                  <a:lnTo>
                    <a:pt x="6" y="44"/>
                  </a:lnTo>
                  <a:lnTo>
                    <a:pt x="7" y="39"/>
                  </a:lnTo>
                  <a:lnTo>
                    <a:pt x="9" y="35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7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8"/>
                  </a:lnTo>
                  <a:lnTo>
                    <a:pt x="32" y="7"/>
                  </a:lnTo>
                  <a:lnTo>
                    <a:pt x="35" y="5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7" y="5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3" y="12"/>
                  </a:lnTo>
                  <a:lnTo>
                    <a:pt x="77" y="15"/>
                  </a:lnTo>
                  <a:lnTo>
                    <a:pt x="80" y="18"/>
                  </a:lnTo>
                  <a:lnTo>
                    <a:pt x="84" y="21"/>
                  </a:lnTo>
                  <a:lnTo>
                    <a:pt x="87" y="25"/>
                  </a:lnTo>
                  <a:lnTo>
                    <a:pt x="91" y="29"/>
                  </a:lnTo>
                  <a:lnTo>
                    <a:pt x="94" y="34"/>
                  </a:lnTo>
                  <a:lnTo>
                    <a:pt x="97" y="38"/>
                  </a:lnTo>
                  <a:lnTo>
                    <a:pt x="100" y="43"/>
                  </a:lnTo>
                  <a:lnTo>
                    <a:pt x="103" y="48"/>
                  </a:lnTo>
                  <a:lnTo>
                    <a:pt x="105" y="53"/>
                  </a:lnTo>
                  <a:lnTo>
                    <a:pt x="107" y="58"/>
                  </a:lnTo>
                  <a:lnTo>
                    <a:pt x="109" y="64"/>
                  </a:lnTo>
                  <a:lnTo>
                    <a:pt x="111" y="69"/>
                  </a:lnTo>
                  <a:lnTo>
                    <a:pt x="114" y="68"/>
                  </a:lnTo>
                </a:path>
              </a:pathLst>
            </a:custGeom>
            <a:solidFill>
              <a:srgbClr val="80808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14" name="Group 522"/>
            <p:cNvGrpSpPr>
              <a:grpSpLocks/>
            </p:cNvGrpSpPr>
            <p:nvPr/>
          </p:nvGrpSpPr>
          <p:grpSpPr bwMode="auto">
            <a:xfrm>
              <a:off x="3711" y="1322"/>
              <a:ext cx="78" cy="42"/>
              <a:chOff x="3711" y="1322"/>
              <a:chExt cx="78" cy="42"/>
            </a:xfrm>
          </p:grpSpPr>
          <p:sp>
            <p:nvSpPr>
              <p:cNvPr id="3625" name="Freeform 523"/>
              <p:cNvSpPr>
                <a:spLocks/>
              </p:cNvSpPr>
              <p:nvPr/>
            </p:nvSpPr>
            <p:spPr bwMode="auto">
              <a:xfrm>
                <a:off x="3711" y="1325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6" name="Line 524"/>
              <p:cNvSpPr>
                <a:spLocks noChangeShapeType="1"/>
              </p:cNvSpPr>
              <p:nvPr/>
            </p:nvSpPr>
            <p:spPr bwMode="auto">
              <a:xfrm flipH="1" flipV="1">
                <a:off x="3731" y="134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27" name="Line 525"/>
              <p:cNvSpPr>
                <a:spLocks noChangeShapeType="1"/>
              </p:cNvSpPr>
              <p:nvPr/>
            </p:nvSpPr>
            <p:spPr bwMode="auto">
              <a:xfrm flipH="1" flipV="1">
                <a:off x="3745" y="134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28" name="Line 526"/>
              <p:cNvSpPr>
                <a:spLocks noChangeShapeType="1"/>
              </p:cNvSpPr>
              <p:nvPr/>
            </p:nvSpPr>
            <p:spPr bwMode="auto">
              <a:xfrm flipH="1" flipV="1">
                <a:off x="3715" y="1355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29" name="Freeform 527"/>
              <p:cNvSpPr>
                <a:spLocks/>
              </p:cNvSpPr>
              <p:nvPr/>
            </p:nvSpPr>
            <p:spPr bwMode="auto">
              <a:xfrm>
                <a:off x="3755" y="1322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15" name="Group 528"/>
            <p:cNvGrpSpPr>
              <a:grpSpLocks/>
            </p:cNvGrpSpPr>
            <p:nvPr/>
          </p:nvGrpSpPr>
          <p:grpSpPr bwMode="auto">
            <a:xfrm>
              <a:off x="3703" y="1196"/>
              <a:ext cx="77" cy="41"/>
              <a:chOff x="3703" y="1196"/>
              <a:chExt cx="77" cy="41"/>
            </a:xfrm>
          </p:grpSpPr>
          <p:sp>
            <p:nvSpPr>
              <p:cNvPr id="3620" name="Freeform 529"/>
              <p:cNvSpPr>
                <a:spLocks/>
              </p:cNvSpPr>
              <p:nvPr/>
            </p:nvSpPr>
            <p:spPr bwMode="auto">
              <a:xfrm>
                <a:off x="3703" y="1199"/>
                <a:ext cx="75" cy="38"/>
              </a:xfrm>
              <a:custGeom>
                <a:avLst/>
                <a:gdLst>
                  <a:gd name="T0" fmla="*/ 71 w 75"/>
                  <a:gd name="T1" fmla="*/ 0 h 38"/>
                  <a:gd name="T2" fmla="*/ 0 w 75"/>
                  <a:gd name="T3" fmla="*/ 31 h 38"/>
                  <a:gd name="T4" fmla="*/ 0 w 75"/>
                  <a:gd name="T5" fmla="*/ 35 h 38"/>
                  <a:gd name="T6" fmla="*/ 3 w 75"/>
                  <a:gd name="T7" fmla="*/ 37 h 38"/>
                  <a:gd name="T8" fmla="*/ 74 w 75"/>
                  <a:gd name="T9" fmla="*/ 6 h 38"/>
                  <a:gd name="T10" fmla="*/ 73 w 75"/>
                  <a:gd name="T11" fmla="*/ 3 h 38"/>
                  <a:gd name="T12" fmla="*/ 71 w 75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8"/>
                  <a:gd name="T23" fmla="*/ 75 w 75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8">
                    <a:moveTo>
                      <a:pt x="71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4" y="6"/>
                    </a:lnTo>
                    <a:lnTo>
                      <a:pt x="73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1" name="Line 530"/>
              <p:cNvSpPr>
                <a:spLocks noChangeShapeType="1"/>
              </p:cNvSpPr>
              <p:nvPr/>
            </p:nvSpPr>
            <p:spPr bwMode="auto">
              <a:xfrm flipH="1" flipV="1">
                <a:off x="3723" y="1222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22" name="Line 531"/>
              <p:cNvSpPr>
                <a:spLocks noChangeShapeType="1"/>
              </p:cNvSpPr>
              <p:nvPr/>
            </p:nvSpPr>
            <p:spPr bwMode="auto">
              <a:xfrm flipH="1" flipV="1">
                <a:off x="3737" y="121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23" name="Line 532"/>
              <p:cNvSpPr>
                <a:spLocks noChangeShapeType="1"/>
              </p:cNvSpPr>
              <p:nvPr/>
            </p:nvSpPr>
            <p:spPr bwMode="auto">
              <a:xfrm flipH="1" flipV="1">
                <a:off x="3707" y="122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24" name="Freeform 533"/>
              <p:cNvSpPr>
                <a:spLocks/>
              </p:cNvSpPr>
              <p:nvPr/>
            </p:nvSpPr>
            <p:spPr bwMode="auto">
              <a:xfrm>
                <a:off x="3747" y="1196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16" name="Group 534"/>
            <p:cNvGrpSpPr>
              <a:grpSpLocks/>
            </p:cNvGrpSpPr>
            <p:nvPr/>
          </p:nvGrpSpPr>
          <p:grpSpPr bwMode="auto">
            <a:xfrm>
              <a:off x="3752" y="1336"/>
              <a:ext cx="78" cy="41"/>
              <a:chOff x="3752" y="1336"/>
              <a:chExt cx="78" cy="41"/>
            </a:xfrm>
          </p:grpSpPr>
          <p:sp>
            <p:nvSpPr>
              <p:cNvPr id="3615" name="Freeform 535"/>
              <p:cNvSpPr>
                <a:spLocks/>
              </p:cNvSpPr>
              <p:nvPr/>
            </p:nvSpPr>
            <p:spPr bwMode="auto">
              <a:xfrm>
                <a:off x="3752" y="1339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6" name="Line 536"/>
              <p:cNvSpPr>
                <a:spLocks noChangeShapeType="1"/>
              </p:cNvSpPr>
              <p:nvPr/>
            </p:nvSpPr>
            <p:spPr bwMode="auto">
              <a:xfrm flipH="1" flipV="1">
                <a:off x="3772" y="1362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7" name="Line 537"/>
              <p:cNvSpPr>
                <a:spLocks noChangeShapeType="1"/>
              </p:cNvSpPr>
              <p:nvPr/>
            </p:nvSpPr>
            <p:spPr bwMode="auto">
              <a:xfrm flipH="1" flipV="1">
                <a:off x="3786" y="135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8" name="Line 538"/>
              <p:cNvSpPr>
                <a:spLocks noChangeShapeType="1"/>
              </p:cNvSpPr>
              <p:nvPr/>
            </p:nvSpPr>
            <p:spPr bwMode="auto">
              <a:xfrm flipH="1" flipV="1">
                <a:off x="3757" y="136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9" name="Freeform 539"/>
              <p:cNvSpPr>
                <a:spLocks/>
              </p:cNvSpPr>
              <p:nvPr/>
            </p:nvSpPr>
            <p:spPr bwMode="auto">
              <a:xfrm>
                <a:off x="3796" y="1336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17" name="Group 540"/>
            <p:cNvGrpSpPr>
              <a:grpSpLocks/>
            </p:cNvGrpSpPr>
            <p:nvPr/>
          </p:nvGrpSpPr>
          <p:grpSpPr bwMode="auto">
            <a:xfrm>
              <a:off x="3680" y="1247"/>
              <a:ext cx="77" cy="42"/>
              <a:chOff x="3680" y="1247"/>
              <a:chExt cx="77" cy="42"/>
            </a:xfrm>
          </p:grpSpPr>
          <p:sp>
            <p:nvSpPr>
              <p:cNvPr id="3610" name="Freeform 541"/>
              <p:cNvSpPr>
                <a:spLocks/>
              </p:cNvSpPr>
              <p:nvPr/>
            </p:nvSpPr>
            <p:spPr bwMode="auto">
              <a:xfrm>
                <a:off x="3680" y="1250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" name="Line 542"/>
              <p:cNvSpPr>
                <a:spLocks noChangeShapeType="1"/>
              </p:cNvSpPr>
              <p:nvPr/>
            </p:nvSpPr>
            <p:spPr bwMode="auto">
              <a:xfrm flipH="1" flipV="1">
                <a:off x="3700" y="1273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2" name="Line 543"/>
              <p:cNvSpPr>
                <a:spLocks noChangeShapeType="1"/>
              </p:cNvSpPr>
              <p:nvPr/>
            </p:nvSpPr>
            <p:spPr bwMode="auto">
              <a:xfrm flipH="1" flipV="1">
                <a:off x="3714" y="1267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3" name="Line 544"/>
              <p:cNvSpPr>
                <a:spLocks noChangeShapeType="1"/>
              </p:cNvSpPr>
              <p:nvPr/>
            </p:nvSpPr>
            <p:spPr bwMode="auto">
              <a:xfrm flipH="1" flipV="1">
                <a:off x="3684" y="1280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4" name="Freeform 545"/>
              <p:cNvSpPr>
                <a:spLocks/>
              </p:cNvSpPr>
              <p:nvPr/>
            </p:nvSpPr>
            <p:spPr bwMode="auto">
              <a:xfrm>
                <a:off x="3724" y="1247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18" name="Group 546"/>
            <p:cNvGrpSpPr>
              <a:grpSpLocks/>
            </p:cNvGrpSpPr>
            <p:nvPr/>
          </p:nvGrpSpPr>
          <p:grpSpPr bwMode="auto">
            <a:xfrm>
              <a:off x="3685" y="1286"/>
              <a:ext cx="78" cy="42"/>
              <a:chOff x="3685" y="1286"/>
              <a:chExt cx="78" cy="42"/>
            </a:xfrm>
          </p:grpSpPr>
          <p:sp>
            <p:nvSpPr>
              <p:cNvPr id="3605" name="Freeform 547"/>
              <p:cNvSpPr>
                <a:spLocks/>
              </p:cNvSpPr>
              <p:nvPr/>
            </p:nvSpPr>
            <p:spPr bwMode="auto">
              <a:xfrm>
                <a:off x="3685" y="1289"/>
                <a:ext cx="77" cy="39"/>
              </a:xfrm>
              <a:custGeom>
                <a:avLst/>
                <a:gdLst>
                  <a:gd name="T0" fmla="*/ 73 w 77"/>
                  <a:gd name="T1" fmla="*/ 0 h 39"/>
                  <a:gd name="T2" fmla="*/ 0 w 77"/>
                  <a:gd name="T3" fmla="*/ 32 h 39"/>
                  <a:gd name="T4" fmla="*/ 0 w 77"/>
                  <a:gd name="T5" fmla="*/ 36 h 39"/>
                  <a:gd name="T6" fmla="*/ 3 w 77"/>
                  <a:gd name="T7" fmla="*/ 38 h 39"/>
                  <a:gd name="T8" fmla="*/ 76 w 77"/>
                  <a:gd name="T9" fmla="*/ 7 h 39"/>
                  <a:gd name="T10" fmla="*/ 76 w 77"/>
                  <a:gd name="T11" fmla="*/ 3 h 39"/>
                  <a:gd name="T12" fmla="*/ 73 w 77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7"/>
                  <a:gd name="T22" fmla="*/ 0 h 39"/>
                  <a:gd name="T23" fmla="*/ 77 w 77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7" h="39">
                    <a:moveTo>
                      <a:pt x="73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6" y="7"/>
                    </a:lnTo>
                    <a:lnTo>
                      <a:pt x="76" y="3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" name="Line 548"/>
              <p:cNvSpPr>
                <a:spLocks noChangeShapeType="1"/>
              </p:cNvSpPr>
              <p:nvPr/>
            </p:nvSpPr>
            <p:spPr bwMode="auto">
              <a:xfrm flipH="1" flipV="1">
                <a:off x="3705" y="131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7" name="Line 549"/>
              <p:cNvSpPr>
                <a:spLocks noChangeShapeType="1"/>
              </p:cNvSpPr>
              <p:nvPr/>
            </p:nvSpPr>
            <p:spPr bwMode="auto">
              <a:xfrm flipH="1" flipV="1">
                <a:off x="3720" y="130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8" name="Line 550"/>
              <p:cNvSpPr>
                <a:spLocks noChangeShapeType="1"/>
              </p:cNvSpPr>
              <p:nvPr/>
            </p:nvSpPr>
            <p:spPr bwMode="auto">
              <a:xfrm flipH="1" flipV="1">
                <a:off x="3690" y="1319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9" name="Freeform 551"/>
              <p:cNvSpPr>
                <a:spLocks/>
              </p:cNvSpPr>
              <p:nvPr/>
            </p:nvSpPr>
            <p:spPr bwMode="auto">
              <a:xfrm>
                <a:off x="3729" y="1286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19" name="Group 552"/>
            <p:cNvGrpSpPr>
              <a:grpSpLocks/>
            </p:cNvGrpSpPr>
            <p:nvPr/>
          </p:nvGrpSpPr>
          <p:grpSpPr bwMode="auto">
            <a:xfrm>
              <a:off x="3707" y="1254"/>
              <a:ext cx="78" cy="42"/>
              <a:chOff x="3707" y="1254"/>
              <a:chExt cx="78" cy="42"/>
            </a:xfrm>
          </p:grpSpPr>
          <p:sp>
            <p:nvSpPr>
              <p:cNvPr id="3600" name="Freeform 553"/>
              <p:cNvSpPr>
                <a:spLocks/>
              </p:cNvSpPr>
              <p:nvPr/>
            </p:nvSpPr>
            <p:spPr bwMode="auto">
              <a:xfrm>
                <a:off x="3707" y="1257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" name="Line 554"/>
              <p:cNvSpPr>
                <a:spLocks noChangeShapeType="1"/>
              </p:cNvSpPr>
              <p:nvPr/>
            </p:nvSpPr>
            <p:spPr bwMode="auto">
              <a:xfrm flipH="1" flipV="1">
                <a:off x="3727" y="1280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2" name="Line 555"/>
              <p:cNvSpPr>
                <a:spLocks noChangeShapeType="1"/>
              </p:cNvSpPr>
              <p:nvPr/>
            </p:nvSpPr>
            <p:spPr bwMode="auto">
              <a:xfrm flipH="1" flipV="1">
                <a:off x="3741" y="127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3" name="Line 556"/>
              <p:cNvSpPr>
                <a:spLocks noChangeShapeType="1"/>
              </p:cNvSpPr>
              <p:nvPr/>
            </p:nvSpPr>
            <p:spPr bwMode="auto">
              <a:xfrm flipH="1" flipV="1">
                <a:off x="3711" y="128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4" name="Freeform 557"/>
              <p:cNvSpPr>
                <a:spLocks/>
              </p:cNvSpPr>
              <p:nvPr/>
            </p:nvSpPr>
            <p:spPr bwMode="auto">
              <a:xfrm>
                <a:off x="3751" y="1254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20" name="Group 558"/>
            <p:cNvGrpSpPr>
              <a:grpSpLocks/>
            </p:cNvGrpSpPr>
            <p:nvPr/>
          </p:nvGrpSpPr>
          <p:grpSpPr bwMode="auto">
            <a:xfrm>
              <a:off x="3709" y="1290"/>
              <a:ext cx="77" cy="42"/>
              <a:chOff x="3709" y="1290"/>
              <a:chExt cx="77" cy="42"/>
            </a:xfrm>
          </p:grpSpPr>
          <p:sp>
            <p:nvSpPr>
              <p:cNvPr id="3595" name="Freeform 559"/>
              <p:cNvSpPr>
                <a:spLocks/>
              </p:cNvSpPr>
              <p:nvPr/>
            </p:nvSpPr>
            <p:spPr bwMode="auto">
              <a:xfrm>
                <a:off x="3709" y="1293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" name="Line 560"/>
              <p:cNvSpPr>
                <a:spLocks noChangeShapeType="1"/>
              </p:cNvSpPr>
              <p:nvPr/>
            </p:nvSpPr>
            <p:spPr bwMode="auto">
              <a:xfrm flipH="1" flipV="1">
                <a:off x="3729" y="131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7" name="Line 561"/>
              <p:cNvSpPr>
                <a:spLocks noChangeShapeType="1"/>
              </p:cNvSpPr>
              <p:nvPr/>
            </p:nvSpPr>
            <p:spPr bwMode="auto">
              <a:xfrm flipH="1" flipV="1">
                <a:off x="3743" y="1310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8" name="Line 562"/>
              <p:cNvSpPr>
                <a:spLocks noChangeShapeType="1"/>
              </p:cNvSpPr>
              <p:nvPr/>
            </p:nvSpPr>
            <p:spPr bwMode="auto">
              <a:xfrm flipH="1" flipV="1">
                <a:off x="3713" y="1323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9" name="Freeform 563"/>
              <p:cNvSpPr>
                <a:spLocks/>
              </p:cNvSpPr>
              <p:nvPr/>
            </p:nvSpPr>
            <p:spPr bwMode="auto">
              <a:xfrm>
                <a:off x="3753" y="1290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21" name="Group 564"/>
            <p:cNvGrpSpPr>
              <a:grpSpLocks/>
            </p:cNvGrpSpPr>
            <p:nvPr/>
          </p:nvGrpSpPr>
          <p:grpSpPr bwMode="auto">
            <a:xfrm>
              <a:off x="3737" y="1281"/>
              <a:ext cx="77" cy="42"/>
              <a:chOff x="3737" y="1281"/>
              <a:chExt cx="77" cy="42"/>
            </a:xfrm>
          </p:grpSpPr>
          <p:sp>
            <p:nvSpPr>
              <p:cNvPr id="3590" name="Freeform 565"/>
              <p:cNvSpPr>
                <a:spLocks/>
              </p:cNvSpPr>
              <p:nvPr/>
            </p:nvSpPr>
            <p:spPr bwMode="auto">
              <a:xfrm>
                <a:off x="3737" y="1284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" name="Line 566"/>
              <p:cNvSpPr>
                <a:spLocks noChangeShapeType="1"/>
              </p:cNvSpPr>
              <p:nvPr/>
            </p:nvSpPr>
            <p:spPr bwMode="auto">
              <a:xfrm flipH="1" flipV="1">
                <a:off x="3757" y="130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2" name="Line 567"/>
              <p:cNvSpPr>
                <a:spLocks noChangeShapeType="1"/>
              </p:cNvSpPr>
              <p:nvPr/>
            </p:nvSpPr>
            <p:spPr bwMode="auto">
              <a:xfrm flipH="1" flipV="1">
                <a:off x="3771" y="1301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3" name="Line 568"/>
              <p:cNvSpPr>
                <a:spLocks noChangeShapeType="1"/>
              </p:cNvSpPr>
              <p:nvPr/>
            </p:nvSpPr>
            <p:spPr bwMode="auto">
              <a:xfrm flipH="1" flipV="1">
                <a:off x="3741" y="1314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4" name="Freeform 569"/>
              <p:cNvSpPr>
                <a:spLocks/>
              </p:cNvSpPr>
              <p:nvPr/>
            </p:nvSpPr>
            <p:spPr bwMode="auto">
              <a:xfrm>
                <a:off x="3781" y="1281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22" name="Group 570"/>
            <p:cNvGrpSpPr>
              <a:grpSpLocks/>
            </p:cNvGrpSpPr>
            <p:nvPr/>
          </p:nvGrpSpPr>
          <p:grpSpPr bwMode="auto">
            <a:xfrm>
              <a:off x="3726" y="1252"/>
              <a:ext cx="77" cy="41"/>
              <a:chOff x="3726" y="1252"/>
              <a:chExt cx="77" cy="41"/>
            </a:xfrm>
          </p:grpSpPr>
          <p:sp>
            <p:nvSpPr>
              <p:cNvPr id="3585" name="Freeform 571"/>
              <p:cNvSpPr>
                <a:spLocks/>
              </p:cNvSpPr>
              <p:nvPr/>
            </p:nvSpPr>
            <p:spPr bwMode="auto">
              <a:xfrm>
                <a:off x="3726" y="1255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" name="Line 572"/>
              <p:cNvSpPr>
                <a:spLocks noChangeShapeType="1"/>
              </p:cNvSpPr>
              <p:nvPr/>
            </p:nvSpPr>
            <p:spPr bwMode="auto">
              <a:xfrm flipH="1" flipV="1">
                <a:off x="3746" y="127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7" name="Line 573"/>
              <p:cNvSpPr>
                <a:spLocks noChangeShapeType="1"/>
              </p:cNvSpPr>
              <p:nvPr/>
            </p:nvSpPr>
            <p:spPr bwMode="auto">
              <a:xfrm flipH="1" flipV="1">
                <a:off x="3760" y="1272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" name="Line 574"/>
              <p:cNvSpPr>
                <a:spLocks noChangeShapeType="1"/>
              </p:cNvSpPr>
              <p:nvPr/>
            </p:nvSpPr>
            <p:spPr bwMode="auto">
              <a:xfrm flipH="1" flipV="1">
                <a:off x="3730" y="128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9" name="Freeform 575"/>
              <p:cNvSpPr>
                <a:spLocks/>
              </p:cNvSpPr>
              <p:nvPr/>
            </p:nvSpPr>
            <p:spPr bwMode="auto">
              <a:xfrm>
                <a:off x="3770" y="1252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23" name="Line 576"/>
            <p:cNvSpPr>
              <a:spLocks noChangeShapeType="1"/>
            </p:cNvSpPr>
            <p:nvPr/>
          </p:nvSpPr>
          <p:spPr bwMode="auto">
            <a:xfrm flipV="1">
              <a:off x="3847" y="1302"/>
              <a:ext cx="7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4" name="Line 577"/>
            <p:cNvSpPr>
              <a:spLocks noChangeShapeType="1"/>
            </p:cNvSpPr>
            <p:nvPr/>
          </p:nvSpPr>
          <p:spPr bwMode="auto">
            <a:xfrm flipV="1">
              <a:off x="3827" y="1225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5" name="Line 578"/>
            <p:cNvSpPr>
              <a:spLocks noChangeShapeType="1"/>
            </p:cNvSpPr>
            <p:nvPr/>
          </p:nvSpPr>
          <p:spPr bwMode="auto">
            <a:xfrm flipV="1">
              <a:off x="3789" y="1194"/>
              <a:ext cx="16" cy="9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6" name="Line 579"/>
            <p:cNvSpPr>
              <a:spLocks noChangeShapeType="1"/>
            </p:cNvSpPr>
            <p:nvPr/>
          </p:nvSpPr>
          <p:spPr bwMode="auto">
            <a:xfrm flipV="1">
              <a:off x="3831" y="1342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7" name="Freeform 580"/>
            <p:cNvSpPr>
              <a:spLocks/>
            </p:cNvSpPr>
            <p:nvPr/>
          </p:nvSpPr>
          <p:spPr bwMode="auto">
            <a:xfrm>
              <a:off x="3805" y="1334"/>
              <a:ext cx="28" cy="27"/>
            </a:xfrm>
            <a:custGeom>
              <a:avLst/>
              <a:gdLst>
                <a:gd name="T0" fmla="*/ 27 w 28"/>
                <a:gd name="T1" fmla="*/ 0 h 27"/>
                <a:gd name="T2" fmla="*/ 15 w 28"/>
                <a:gd name="T3" fmla="*/ 16 h 27"/>
                <a:gd name="T4" fmla="*/ 0 w 28"/>
                <a:gd name="T5" fmla="*/ 26 h 27"/>
                <a:gd name="T6" fmla="*/ 0 60000 65536"/>
                <a:gd name="T7" fmla="*/ 0 60000 65536"/>
                <a:gd name="T8" fmla="*/ 0 60000 65536"/>
                <a:gd name="T9" fmla="*/ 0 w 28"/>
                <a:gd name="T10" fmla="*/ 0 h 27"/>
                <a:gd name="T11" fmla="*/ 28 w 2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27">
                  <a:moveTo>
                    <a:pt x="27" y="0"/>
                  </a:moveTo>
                  <a:lnTo>
                    <a:pt x="15" y="16"/>
                  </a:lnTo>
                  <a:lnTo>
                    <a:pt x="0" y="26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" name="Freeform 581"/>
            <p:cNvSpPr>
              <a:spLocks/>
            </p:cNvSpPr>
            <p:nvPr/>
          </p:nvSpPr>
          <p:spPr bwMode="auto">
            <a:xfrm>
              <a:off x="3760" y="1199"/>
              <a:ext cx="28" cy="5"/>
            </a:xfrm>
            <a:custGeom>
              <a:avLst/>
              <a:gdLst>
                <a:gd name="T0" fmla="*/ 0 w 28"/>
                <a:gd name="T1" fmla="*/ 0 h 5"/>
                <a:gd name="T2" fmla="*/ 13 w 28"/>
                <a:gd name="T3" fmla="*/ 0 h 5"/>
                <a:gd name="T4" fmla="*/ 27 w 28"/>
                <a:gd name="T5" fmla="*/ 4 h 5"/>
                <a:gd name="T6" fmla="*/ 0 60000 65536"/>
                <a:gd name="T7" fmla="*/ 0 60000 65536"/>
                <a:gd name="T8" fmla="*/ 0 60000 65536"/>
                <a:gd name="T9" fmla="*/ 0 w 28"/>
                <a:gd name="T10" fmla="*/ 0 h 5"/>
                <a:gd name="T11" fmla="*/ 28 w 2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5">
                  <a:moveTo>
                    <a:pt x="0" y="0"/>
                  </a:moveTo>
                  <a:lnTo>
                    <a:pt x="13" y="0"/>
                  </a:lnTo>
                  <a:lnTo>
                    <a:pt x="27" y="4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29" name="Group 582"/>
            <p:cNvGrpSpPr>
              <a:grpSpLocks/>
            </p:cNvGrpSpPr>
            <p:nvPr/>
          </p:nvGrpSpPr>
          <p:grpSpPr bwMode="auto">
            <a:xfrm>
              <a:off x="3768" y="1255"/>
              <a:ext cx="50" cy="27"/>
              <a:chOff x="3768" y="1255"/>
              <a:chExt cx="50" cy="27"/>
            </a:xfrm>
          </p:grpSpPr>
          <p:sp>
            <p:nvSpPr>
              <p:cNvPr id="3581" name="Freeform 583"/>
              <p:cNvSpPr>
                <a:spLocks/>
              </p:cNvSpPr>
              <p:nvPr/>
            </p:nvSpPr>
            <p:spPr bwMode="auto">
              <a:xfrm>
                <a:off x="3768" y="1255"/>
                <a:ext cx="50" cy="27"/>
              </a:xfrm>
              <a:custGeom>
                <a:avLst/>
                <a:gdLst>
                  <a:gd name="T0" fmla="*/ 45 w 50"/>
                  <a:gd name="T1" fmla="*/ 0 h 27"/>
                  <a:gd name="T2" fmla="*/ 0 w 50"/>
                  <a:gd name="T3" fmla="*/ 20 h 27"/>
                  <a:gd name="T4" fmla="*/ 0 w 50"/>
                  <a:gd name="T5" fmla="*/ 24 h 27"/>
                  <a:gd name="T6" fmla="*/ 3 w 50"/>
                  <a:gd name="T7" fmla="*/ 26 h 27"/>
                  <a:gd name="T8" fmla="*/ 49 w 50"/>
                  <a:gd name="T9" fmla="*/ 5 h 27"/>
                  <a:gd name="T10" fmla="*/ 49 w 50"/>
                  <a:gd name="T11" fmla="*/ 1 h 27"/>
                  <a:gd name="T12" fmla="*/ 45 w 50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27"/>
                  <a:gd name="T23" fmla="*/ 50 w 50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27">
                    <a:moveTo>
                      <a:pt x="45" y="0"/>
                    </a:moveTo>
                    <a:lnTo>
                      <a:pt x="0" y="20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49" y="5"/>
                    </a:lnTo>
                    <a:lnTo>
                      <a:pt x="49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2" name="Line 584"/>
              <p:cNvSpPr>
                <a:spLocks noChangeShapeType="1"/>
              </p:cNvSpPr>
              <p:nvPr/>
            </p:nvSpPr>
            <p:spPr bwMode="auto">
              <a:xfrm flipH="1" flipV="1">
                <a:off x="3789" y="1266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3" name="Line 585"/>
              <p:cNvSpPr>
                <a:spLocks noChangeShapeType="1"/>
              </p:cNvSpPr>
              <p:nvPr/>
            </p:nvSpPr>
            <p:spPr bwMode="auto">
              <a:xfrm flipH="1" flipV="1">
                <a:off x="3804" y="1260"/>
                <a:ext cx="11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4" name="Line 586"/>
              <p:cNvSpPr>
                <a:spLocks noChangeShapeType="1"/>
              </p:cNvSpPr>
              <p:nvPr/>
            </p:nvSpPr>
            <p:spPr bwMode="auto">
              <a:xfrm flipH="1" flipV="1">
                <a:off x="3773" y="127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30" name="Group 587"/>
            <p:cNvGrpSpPr>
              <a:grpSpLocks/>
            </p:cNvGrpSpPr>
            <p:nvPr/>
          </p:nvGrpSpPr>
          <p:grpSpPr bwMode="auto">
            <a:xfrm>
              <a:off x="3609" y="1412"/>
              <a:ext cx="196" cy="80"/>
              <a:chOff x="3609" y="1412"/>
              <a:chExt cx="196" cy="80"/>
            </a:xfrm>
          </p:grpSpPr>
          <p:sp>
            <p:nvSpPr>
              <p:cNvPr id="3571" name="Freeform 588"/>
              <p:cNvSpPr>
                <a:spLocks/>
              </p:cNvSpPr>
              <p:nvPr/>
            </p:nvSpPr>
            <p:spPr bwMode="auto">
              <a:xfrm>
                <a:off x="3626" y="1414"/>
                <a:ext cx="177" cy="74"/>
              </a:xfrm>
              <a:custGeom>
                <a:avLst/>
                <a:gdLst>
                  <a:gd name="T0" fmla="*/ 174 w 177"/>
                  <a:gd name="T1" fmla="*/ 0 h 74"/>
                  <a:gd name="T2" fmla="*/ 0 w 177"/>
                  <a:gd name="T3" fmla="*/ 67 h 74"/>
                  <a:gd name="T4" fmla="*/ 1 w 177"/>
                  <a:gd name="T5" fmla="*/ 73 h 74"/>
                  <a:gd name="T6" fmla="*/ 176 w 177"/>
                  <a:gd name="T7" fmla="*/ 6 h 74"/>
                  <a:gd name="T8" fmla="*/ 176 w 177"/>
                  <a:gd name="T9" fmla="*/ 3 h 74"/>
                  <a:gd name="T10" fmla="*/ 174 w 177"/>
                  <a:gd name="T11" fmla="*/ 0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7"/>
                  <a:gd name="T19" fmla="*/ 0 h 74"/>
                  <a:gd name="T20" fmla="*/ 177 w 177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7" h="74">
                    <a:moveTo>
                      <a:pt x="174" y="0"/>
                    </a:moveTo>
                    <a:lnTo>
                      <a:pt x="0" y="67"/>
                    </a:lnTo>
                    <a:lnTo>
                      <a:pt x="1" y="73"/>
                    </a:lnTo>
                    <a:lnTo>
                      <a:pt x="176" y="6"/>
                    </a:lnTo>
                    <a:lnTo>
                      <a:pt x="176" y="3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572" name="Group 589"/>
              <p:cNvGrpSpPr>
                <a:grpSpLocks/>
              </p:cNvGrpSpPr>
              <p:nvPr/>
            </p:nvGrpSpPr>
            <p:grpSpPr bwMode="auto">
              <a:xfrm>
                <a:off x="3709" y="1442"/>
                <a:ext cx="17" cy="14"/>
                <a:chOff x="3709" y="1442"/>
                <a:chExt cx="17" cy="14"/>
              </a:xfrm>
            </p:grpSpPr>
            <p:sp>
              <p:nvSpPr>
                <p:cNvPr id="3579" name="Freeform 590"/>
                <p:cNvSpPr>
                  <a:spLocks/>
                </p:cNvSpPr>
                <p:nvPr/>
              </p:nvSpPr>
              <p:spPr bwMode="auto">
                <a:xfrm>
                  <a:off x="3709" y="1442"/>
                  <a:ext cx="17" cy="14"/>
                </a:xfrm>
                <a:custGeom>
                  <a:avLst/>
                  <a:gdLst>
                    <a:gd name="T0" fmla="*/ 0 w 17"/>
                    <a:gd name="T1" fmla="*/ 7 h 14"/>
                    <a:gd name="T2" fmla="*/ 2 w 17"/>
                    <a:gd name="T3" fmla="*/ 9 h 14"/>
                    <a:gd name="T4" fmla="*/ 2 w 17"/>
                    <a:gd name="T5" fmla="*/ 13 h 14"/>
                    <a:gd name="T6" fmla="*/ 7 w 17"/>
                    <a:gd name="T7" fmla="*/ 13 h 14"/>
                    <a:gd name="T8" fmla="*/ 16 w 17"/>
                    <a:gd name="T9" fmla="*/ 10 h 14"/>
                    <a:gd name="T10" fmla="*/ 16 w 17"/>
                    <a:gd name="T11" fmla="*/ 4 h 14"/>
                    <a:gd name="T12" fmla="*/ 13 w 17"/>
                    <a:gd name="T13" fmla="*/ 0 h 14"/>
                    <a:gd name="T14" fmla="*/ 4 w 17"/>
                    <a:gd name="T15" fmla="*/ 4 h 14"/>
                    <a:gd name="T16" fmla="*/ 0 w 17"/>
                    <a:gd name="T17" fmla="*/ 7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4"/>
                    <a:gd name="T29" fmla="*/ 17 w 17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0" name="Freeform 591"/>
                <p:cNvSpPr>
                  <a:spLocks/>
                </p:cNvSpPr>
                <p:nvPr/>
              </p:nvSpPr>
              <p:spPr bwMode="auto">
                <a:xfrm>
                  <a:off x="3713" y="1447"/>
                  <a:ext cx="4" cy="9"/>
                </a:xfrm>
                <a:custGeom>
                  <a:avLst/>
                  <a:gdLst>
                    <a:gd name="T0" fmla="*/ 3 w 4"/>
                    <a:gd name="T1" fmla="*/ 8 h 9"/>
                    <a:gd name="T2" fmla="*/ 3 w 4"/>
                    <a:gd name="T3" fmla="*/ 3 h 9"/>
                    <a:gd name="T4" fmla="*/ 0 w 4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9"/>
                    <a:gd name="T11" fmla="*/ 4 w 4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9"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73" name="Group 592"/>
              <p:cNvGrpSpPr>
                <a:grpSpLocks/>
              </p:cNvGrpSpPr>
              <p:nvPr/>
            </p:nvGrpSpPr>
            <p:grpSpPr bwMode="auto">
              <a:xfrm>
                <a:off x="3788" y="1412"/>
                <a:ext cx="17" cy="14"/>
                <a:chOff x="3788" y="1412"/>
                <a:chExt cx="17" cy="14"/>
              </a:xfrm>
            </p:grpSpPr>
            <p:sp>
              <p:nvSpPr>
                <p:cNvPr id="3577" name="Freeform 593"/>
                <p:cNvSpPr>
                  <a:spLocks/>
                </p:cNvSpPr>
                <p:nvPr/>
              </p:nvSpPr>
              <p:spPr bwMode="auto">
                <a:xfrm>
                  <a:off x="3788" y="1412"/>
                  <a:ext cx="17" cy="14"/>
                </a:xfrm>
                <a:custGeom>
                  <a:avLst/>
                  <a:gdLst>
                    <a:gd name="T0" fmla="*/ 0 w 17"/>
                    <a:gd name="T1" fmla="*/ 7 h 14"/>
                    <a:gd name="T2" fmla="*/ 2 w 17"/>
                    <a:gd name="T3" fmla="*/ 9 h 14"/>
                    <a:gd name="T4" fmla="*/ 2 w 17"/>
                    <a:gd name="T5" fmla="*/ 13 h 14"/>
                    <a:gd name="T6" fmla="*/ 7 w 17"/>
                    <a:gd name="T7" fmla="*/ 13 h 14"/>
                    <a:gd name="T8" fmla="*/ 16 w 17"/>
                    <a:gd name="T9" fmla="*/ 10 h 14"/>
                    <a:gd name="T10" fmla="*/ 16 w 17"/>
                    <a:gd name="T11" fmla="*/ 4 h 14"/>
                    <a:gd name="T12" fmla="*/ 13 w 17"/>
                    <a:gd name="T13" fmla="*/ 0 h 14"/>
                    <a:gd name="T14" fmla="*/ 4 w 17"/>
                    <a:gd name="T15" fmla="*/ 4 h 14"/>
                    <a:gd name="T16" fmla="*/ 0 w 17"/>
                    <a:gd name="T17" fmla="*/ 7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4"/>
                    <a:gd name="T29" fmla="*/ 17 w 17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8" name="Freeform 594"/>
                <p:cNvSpPr>
                  <a:spLocks/>
                </p:cNvSpPr>
                <p:nvPr/>
              </p:nvSpPr>
              <p:spPr bwMode="auto">
                <a:xfrm>
                  <a:off x="3792" y="1416"/>
                  <a:ext cx="4" cy="10"/>
                </a:xfrm>
                <a:custGeom>
                  <a:avLst/>
                  <a:gdLst>
                    <a:gd name="T0" fmla="*/ 3 w 4"/>
                    <a:gd name="T1" fmla="*/ 9 h 10"/>
                    <a:gd name="T2" fmla="*/ 3 w 4"/>
                    <a:gd name="T3" fmla="*/ 3 h 10"/>
                    <a:gd name="T4" fmla="*/ 0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3" y="9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74" name="Group 595"/>
              <p:cNvGrpSpPr>
                <a:grpSpLocks/>
              </p:cNvGrpSpPr>
              <p:nvPr/>
            </p:nvGrpSpPr>
            <p:grpSpPr bwMode="auto">
              <a:xfrm>
                <a:off x="3609" y="1473"/>
                <a:ext cx="35" cy="19"/>
                <a:chOff x="3609" y="1473"/>
                <a:chExt cx="35" cy="19"/>
              </a:xfrm>
            </p:grpSpPr>
            <p:sp>
              <p:nvSpPr>
                <p:cNvPr id="3575" name="Freeform 596"/>
                <p:cNvSpPr>
                  <a:spLocks/>
                </p:cNvSpPr>
                <p:nvPr/>
              </p:nvSpPr>
              <p:spPr bwMode="auto">
                <a:xfrm>
                  <a:off x="3609" y="1473"/>
                  <a:ext cx="35" cy="19"/>
                </a:xfrm>
                <a:custGeom>
                  <a:avLst/>
                  <a:gdLst>
                    <a:gd name="T0" fmla="*/ 34 w 35"/>
                    <a:gd name="T1" fmla="*/ 11 h 19"/>
                    <a:gd name="T2" fmla="*/ 34 w 35"/>
                    <a:gd name="T3" fmla="*/ 7 h 19"/>
                    <a:gd name="T4" fmla="*/ 32 w 35"/>
                    <a:gd name="T5" fmla="*/ 3 h 19"/>
                    <a:gd name="T6" fmla="*/ 30 w 35"/>
                    <a:gd name="T7" fmla="*/ 0 h 19"/>
                    <a:gd name="T8" fmla="*/ 14 w 35"/>
                    <a:gd name="T9" fmla="*/ 6 h 19"/>
                    <a:gd name="T10" fmla="*/ 0 w 35"/>
                    <a:gd name="T11" fmla="*/ 18 h 19"/>
                    <a:gd name="T12" fmla="*/ 19 w 35"/>
                    <a:gd name="T13" fmla="*/ 17 h 19"/>
                    <a:gd name="T14" fmla="*/ 34 w 35"/>
                    <a:gd name="T15" fmla="*/ 11 h 1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"/>
                    <a:gd name="T25" fmla="*/ 0 h 19"/>
                    <a:gd name="T26" fmla="*/ 35 w 35"/>
                    <a:gd name="T27" fmla="*/ 19 h 1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" h="19">
                      <a:moveTo>
                        <a:pt x="34" y="11"/>
                      </a:moveTo>
                      <a:lnTo>
                        <a:pt x="34" y="7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14" y="6"/>
                      </a:lnTo>
                      <a:lnTo>
                        <a:pt x="0" y="18"/>
                      </a:lnTo>
                      <a:lnTo>
                        <a:pt x="19" y="17"/>
                      </a:lnTo>
                      <a:lnTo>
                        <a:pt x="34" y="11"/>
                      </a:lnTo>
                    </a:path>
                  </a:pathLst>
                </a:custGeom>
                <a:solidFill>
                  <a:srgbClr val="608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6" name="Freeform 597"/>
                <p:cNvSpPr>
                  <a:spLocks/>
                </p:cNvSpPr>
                <p:nvPr/>
              </p:nvSpPr>
              <p:spPr bwMode="auto">
                <a:xfrm>
                  <a:off x="3624" y="1480"/>
                  <a:ext cx="5" cy="11"/>
                </a:xfrm>
                <a:custGeom>
                  <a:avLst/>
                  <a:gdLst>
                    <a:gd name="T0" fmla="*/ 3 w 5"/>
                    <a:gd name="T1" fmla="*/ 10 h 11"/>
                    <a:gd name="T2" fmla="*/ 4 w 5"/>
                    <a:gd name="T3" fmla="*/ 5 h 11"/>
                    <a:gd name="T4" fmla="*/ 2 w 5"/>
                    <a:gd name="T5" fmla="*/ 2 h 11"/>
                    <a:gd name="T6" fmla="*/ 0 w 5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1"/>
                    <a:gd name="T14" fmla="*/ 5 w 5"/>
                    <a:gd name="T15" fmla="*/ 11 h 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1">
                      <a:moveTo>
                        <a:pt x="3" y="10"/>
                      </a:move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531" name="Group 598"/>
            <p:cNvGrpSpPr>
              <a:grpSpLocks/>
            </p:cNvGrpSpPr>
            <p:nvPr/>
          </p:nvGrpSpPr>
          <p:grpSpPr bwMode="auto">
            <a:xfrm>
              <a:off x="3837" y="1414"/>
              <a:ext cx="24" cy="25"/>
              <a:chOff x="3837" y="1414"/>
              <a:chExt cx="24" cy="25"/>
            </a:xfrm>
          </p:grpSpPr>
          <p:grpSp>
            <p:nvGrpSpPr>
              <p:cNvPr id="3565" name="Group 599"/>
              <p:cNvGrpSpPr>
                <a:grpSpLocks/>
              </p:cNvGrpSpPr>
              <p:nvPr/>
            </p:nvGrpSpPr>
            <p:grpSpPr bwMode="auto">
              <a:xfrm>
                <a:off x="3844" y="1414"/>
                <a:ext cx="17" cy="24"/>
                <a:chOff x="3844" y="1414"/>
                <a:chExt cx="17" cy="24"/>
              </a:xfrm>
            </p:grpSpPr>
            <p:sp>
              <p:nvSpPr>
                <p:cNvPr id="3569" name="Freeform 600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>
                    <a:gd name="T0" fmla="*/ 15 w 17"/>
                    <a:gd name="T1" fmla="*/ 9 h 24"/>
                    <a:gd name="T2" fmla="*/ 15 w 17"/>
                    <a:gd name="T3" fmla="*/ 7 h 24"/>
                    <a:gd name="T4" fmla="*/ 14 w 17"/>
                    <a:gd name="T5" fmla="*/ 6 h 24"/>
                    <a:gd name="T6" fmla="*/ 13 w 17"/>
                    <a:gd name="T7" fmla="*/ 4 h 24"/>
                    <a:gd name="T8" fmla="*/ 12 w 17"/>
                    <a:gd name="T9" fmla="*/ 3 h 24"/>
                    <a:gd name="T10" fmla="*/ 10 w 17"/>
                    <a:gd name="T11" fmla="*/ 1 h 24"/>
                    <a:gd name="T12" fmla="*/ 9 w 17"/>
                    <a:gd name="T13" fmla="*/ 1 h 24"/>
                    <a:gd name="T14" fmla="*/ 8 w 17"/>
                    <a:gd name="T15" fmla="*/ 0 h 24"/>
                    <a:gd name="T16" fmla="*/ 6 w 17"/>
                    <a:gd name="T17" fmla="*/ 0 h 24"/>
                    <a:gd name="T18" fmla="*/ 5 w 17"/>
                    <a:gd name="T19" fmla="*/ 0 h 24"/>
                    <a:gd name="T20" fmla="*/ 4 w 17"/>
                    <a:gd name="T21" fmla="*/ 1 h 24"/>
                    <a:gd name="T22" fmla="*/ 3 w 17"/>
                    <a:gd name="T23" fmla="*/ 2 h 24"/>
                    <a:gd name="T24" fmla="*/ 2 w 17"/>
                    <a:gd name="T25" fmla="*/ 3 h 24"/>
                    <a:gd name="T26" fmla="*/ 1 w 17"/>
                    <a:gd name="T27" fmla="*/ 5 h 24"/>
                    <a:gd name="T28" fmla="*/ 0 w 17"/>
                    <a:gd name="T29" fmla="*/ 6 h 24"/>
                    <a:gd name="T30" fmla="*/ 0 w 17"/>
                    <a:gd name="T31" fmla="*/ 8 h 24"/>
                    <a:gd name="T32" fmla="*/ 0 w 17"/>
                    <a:gd name="T33" fmla="*/ 10 h 24"/>
                    <a:gd name="T34" fmla="*/ 0 w 17"/>
                    <a:gd name="T35" fmla="*/ 12 h 24"/>
                    <a:gd name="T36" fmla="*/ 1 w 17"/>
                    <a:gd name="T37" fmla="*/ 14 h 24"/>
                    <a:gd name="T38" fmla="*/ 1 w 17"/>
                    <a:gd name="T39" fmla="*/ 16 h 24"/>
                    <a:gd name="T40" fmla="*/ 2 w 17"/>
                    <a:gd name="T41" fmla="*/ 17 h 24"/>
                    <a:gd name="T42" fmla="*/ 3 w 17"/>
                    <a:gd name="T43" fmla="*/ 19 h 24"/>
                    <a:gd name="T44" fmla="*/ 4 w 17"/>
                    <a:gd name="T45" fmla="*/ 20 h 24"/>
                    <a:gd name="T46" fmla="*/ 6 w 17"/>
                    <a:gd name="T47" fmla="*/ 22 h 24"/>
                    <a:gd name="T48" fmla="*/ 7 w 17"/>
                    <a:gd name="T49" fmla="*/ 22 h 24"/>
                    <a:gd name="T50" fmla="*/ 8 w 17"/>
                    <a:gd name="T51" fmla="*/ 23 h 24"/>
                    <a:gd name="T52" fmla="*/ 10 w 17"/>
                    <a:gd name="T53" fmla="*/ 23 h 24"/>
                    <a:gd name="T54" fmla="*/ 11 w 17"/>
                    <a:gd name="T55" fmla="*/ 23 h 24"/>
                    <a:gd name="T56" fmla="*/ 12 w 17"/>
                    <a:gd name="T57" fmla="*/ 22 h 24"/>
                    <a:gd name="T58" fmla="*/ 13 w 17"/>
                    <a:gd name="T59" fmla="*/ 21 h 24"/>
                    <a:gd name="T60" fmla="*/ 14 w 17"/>
                    <a:gd name="T61" fmla="*/ 20 h 24"/>
                    <a:gd name="T62" fmla="*/ 15 w 17"/>
                    <a:gd name="T63" fmla="*/ 18 h 24"/>
                    <a:gd name="T64" fmla="*/ 16 w 17"/>
                    <a:gd name="T65" fmla="*/ 17 h 24"/>
                    <a:gd name="T66" fmla="*/ 16 w 17"/>
                    <a:gd name="T67" fmla="*/ 15 h 24"/>
                    <a:gd name="T68" fmla="*/ 16 w 17"/>
                    <a:gd name="T69" fmla="*/ 13 h 24"/>
                    <a:gd name="T70" fmla="*/ 16 w 17"/>
                    <a:gd name="T71" fmla="*/ 11 h 24"/>
                    <a:gd name="T72" fmla="*/ 15 w 17"/>
                    <a:gd name="T73" fmla="*/ 9 h 2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"/>
                    <a:gd name="T112" fmla="*/ 0 h 24"/>
                    <a:gd name="T113" fmla="*/ 17 w 17"/>
                    <a:gd name="T114" fmla="*/ 24 h 2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8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0" name="Freeform 601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>
                    <a:gd name="T0" fmla="*/ 15 w 17"/>
                    <a:gd name="T1" fmla="*/ 9 h 24"/>
                    <a:gd name="T2" fmla="*/ 15 w 17"/>
                    <a:gd name="T3" fmla="*/ 7 h 24"/>
                    <a:gd name="T4" fmla="*/ 14 w 17"/>
                    <a:gd name="T5" fmla="*/ 5 h 24"/>
                    <a:gd name="T6" fmla="*/ 13 w 17"/>
                    <a:gd name="T7" fmla="*/ 4 h 24"/>
                    <a:gd name="T8" fmla="*/ 12 w 17"/>
                    <a:gd name="T9" fmla="*/ 3 h 24"/>
                    <a:gd name="T10" fmla="*/ 10 w 17"/>
                    <a:gd name="T11" fmla="*/ 1 h 24"/>
                    <a:gd name="T12" fmla="*/ 9 w 17"/>
                    <a:gd name="T13" fmla="*/ 1 h 24"/>
                    <a:gd name="T14" fmla="*/ 8 w 17"/>
                    <a:gd name="T15" fmla="*/ 0 h 24"/>
                    <a:gd name="T16" fmla="*/ 7 w 17"/>
                    <a:gd name="T17" fmla="*/ 0 h 24"/>
                    <a:gd name="T18" fmla="*/ 5 w 17"/>
                    <a:gd name="T19" fmla="*/ 0 h 24"/>
                    <a:gd name="T20" fmla="*/ 4 w 17"/>
                    <a:gd name="T21" fmla="*/ 1 h 24"/>
                    <a:gd name="T22" fmla="*/ 3 w 17"/>
                    <a:gd name="T23" fmla="*/ 2 h 24"/>
                    <a:gd name="T24" fmla="*/ 2 w 17"/>
                    <a:gd name="T25" fmla="*/ 3 h 24"/>
                    <a:gd name="T26" fmla="*/ 1 w 17"/>
                    <a:gd name="T27" fmla="*/ 4 h 24"/>
                    <a:gd name="T28" fmla="*/ 0 w 17"/>
                    <a:gd name="T29" fmla="*/ 6 h 24"/>
                    <a:gd name="T30" fmla="*/ 0 w 17"/>
                    <a:gd name="T31" fmla="*/ 8 h 24"/>
                    <a:gd name="T32" fmla="*/ 0 w 17"/>
                    <a:gd name="T33" fmla="*/ 10 h 24"/>
                    <a:gd name="T34" fmla="*/ 0 w 17"/>
                    <a:gd name="T35" fmla="*/ 12 h 24"/>
                    <a:gd name="T36" fmla="*/ 1 w 17"/>
                    <a:gd name="T37" fmla="*/ 14 h 24"/>
                    <a:gd name="T38" fmla="*/ 1 w 17"/>
                    <a:gd name="T39" fmla="*/ 16 h 24"/>
                    <a:gd name="T40" fmla="*/ 2 w 17"/>
                    <a:gd name="T41" fmla="*/ 18 h 24"/>
                    <a:gd name="T42" fmla="*/ 3 w 17"/>
                    <a:gd name="T43" fmla="*/ 19 h 24"/>
                    <a:gd name="T44" fmla="*/ 4 w 17"/>
                    <a:gd name="T45" fmla="*/ 20 h 24"/>
                    <a:gd name="T46" fmla="*/ 6 w 17"/>
                    <a:gd name="T47" fmla="*/ 22 h 24"/>
                    <a:gd name="T48" fmla="*/ 7 w 17"/>
                    <a:gd name="T49" fmla="*/ 22 h 24"/>
                    <a:gd name="T50" fmla="*/ 8 w 17"/>
                    <a:gd name="T51" fmla="*/ 23 h 24"/>
                    <a:gd name="T52" fmla="*/ 9 w 17"/>
                    <a:gd name="T53" fmla="*/ 23 h 24"/>
                    <a:gd name="T54" fmla="*/ 11 w 17"/>
                    <a:gd name="T55" fmla="*/ 23 h 24"/>
                    <a:gd name="T56" fmla="*/ 12 w 17"/>
                    <a:gd name="T57" fmla="*/ 22 h 24"/>
                    <a:gd name="T58" fmla="*/ 13 w 17"/>
                    <a:gd name="T59" fmla="*/ 21 h 24"/>
                    <a:gd name="T60" fmla="*/ 14 w 17"/>
                    <a:gd name="T61" fmla="*/ 20 h 24"/>
                    <a:gd name="T62" fmla="*/ 15 w 17"/>
                    <a:gd name="T63" fmla="*/ 19 h 24"/>
                    <a:gd name="T64" fmla="*/ 16 w 17"/>
                    <a:gd name="T65" fmla="*/ 17 h 24"/>
                    <a:gd name="T66" fmla="*/ 16 w 17"/>
                    <a:gd name="T67" fmla="*/ 15 h 24"/>
                    <a:gd name="T68" fmla="*/ 16 w 17"/>
                    <a:gd name="T69" fmla="*/ 13 h 24"/>
                    <a:gd name="T70" fmla="*/ 16 w 17"/>
                    <a:gd name="T71" fmla="*/ 11 h 24"/>
                    <a:gd name="T72" fmla="*/ 15 w 17"/>
                    <a:gd name="T73" fmla="*/ 9 h 2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"/>
                    <a:gd name="T112" fmla="*/ 0 h 24"/>
                    <a:gd name="T113" fmla="*/ 17 w 17"/>
                    <a:gd name="T114" fmla="*/ 24 h 2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5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9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566" name="Group 602"/>
              <p:cNvGrpSpPr>
                <a:grpSpLocks/>
              </p:cNvGrpSpPr>
              <p:nvPr/>
            </p:nvGrpSpPr>
            <p:grpSpPr bwMode="auto">
              <a:xfrm>
                <a:off x="3837" y="1417"/>
                <a:ext cx="19" cy="22"/>
                <a:chOff x="3837" y="1417"/>
                <a:chExt cx="19" cy="22"/>
              </a:xfrm>
            </p:grpSpPr>
            <p:sp>
              <p:nvSpPr>
                <p:cNvPr id="3567" name="Freeform 603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>
                    <a:gd name="T0" fmla="*/ 17 w 19"/>
                    <a:gd name="T1" fmla="*/ 8 h 22"/>
                    <a:gd name="T2" fmla="*/ 17 w 19"/>
                    <a:gd name="T3" fmla="*/ 7 h 22"/>
                    <a:gd name="T4" fmla="*/ 16 w 19"/>
                    <a:gd name="T5" fmla="*/ 5 h 22"/>
                    <a:gd name="T6" fmla="*/ 15 w 19"/>
                    <a:gd name="T7" fmla="*/ 4 h 22"/>
                    <a:gd name="T8" fmla="*/ 13 w 19"/>
                    <a:gd name="T9" fmla="*/ 2 h 22"/>
                    <a:gd name="T10" fmla="*/ 12 w 19"/>
                    <a:gd name="T11" fmla="*/ 1 h 22"/>
                    <a:gd name="T12" fmla="*/ 10 w 19"/>
                    <a:gd name="T13" fmla="*/ 1 h 22"/>
                    <a:gd name="T14" fmla="*/ 9 w 19"/>
                    <a:gd name="T15" fmla="*/ 0 h 22"/>
                    <a:gd name="T16" fmla="*/ 7 w 19"/>
                    <a:gd name="T17" fmla="*/ 0 h 22"/>
                    <a:gd name="T18" fmla="*/ 6 w 19"/>
                    <a:gd name="T19" fmla="*/ 0 h 22"/>
                    <a:gd name="T20" fmla="*/ 4 w 19"/>
                    <a:gd name="T21" fmla="*/ 1 h 22"/>
                    <a:gd name="T22" fmla="*/ 3 w 19"/>
                    <a:gd name="T23" fmla="*/ 2 h 22"/>
                    <a:gd name="T24" fmla="*/ 2 w 19"/>
                    <a:gd name="T25" fmla="*/ 3 h 22"/>
                    <a:gd name="T26" fmla="*/ 1 w 19"/>
                    <a:gd name="T27" fmla="*/ 4 h 22"/>
                    <a:gd name="T28" fmla="*/ 0 w 19"/>
                    <a:gd name="T29" fmla="*/ 6 h 22"/>
                    <a:gd name="T30" fmla="*/ 0 w 19"/>
                    <a:gd name="T31" fmla="*/ 7 h 22"/>
                    <a:gd name="T32" fmla="*/ 0 w 19"/>
                    <a:gd name="T33" fmla="*/ 9 h 22"/>
                    <a:gd name="T34" fmla="*/ 0 w 19"/>
                    <a:gd name="T35" fmla="*/ 11 h 22"/>
                    <a:gd name="T36" fmla="*/ 1 w 19"/>
                    <a:gd name="T37" fmla="*/ 13 h 22"/>
                    <a:gd name="T38" fmla="*/ 1 w 19"/>
                    <a:gd name="T39" fmla="*/ 14 h 22"/>
                    <a:gd name="T40" fmla="*/ 2 w 19"/>
                    <a:gd name="T41" fmla="*/ 16 h 22"/>
                    <a:gd name="T42" fmla="*/ 3 w 19"/>
                    <a:gd name="T43" fmla="*/ 17 h 22"/>
                    <a:gd name="T44" fmla="*/ 5 w 19"/>
                    <a:gd name="T45" fmla="*/ 19 h 22"/>
                    <a:gd name="T46" fmla="*/ 6 w 19"/>
                    <a:gd name="T47" fmla="*/ 20 h 22"/>
                    <a:gd name="T48" fmla="*/ 8 w 19"/>
                    <a:gd name="T49" fmla="*/ 20 h 22"/>
                    <a:gd name="T50" fmla="*/ 9 w 19"/>
                    <a:gd name="T51" fmla="*/ 21 h 22"/>
                    <a:gd name="T52" fmla="*/ 11 w 19"/>
                    <a:gd name="T53" fmla="*/ 21 h 22"/>
                    <a:gd name="T54" fmla="*/ 12 w 19"/>
                    <a:gd name="T55" fmla="*/ 21 h 22"/>
                    <a:gd name="T56" fmla="*/ 14 w 19"/>
                    <a:gd name="T57" fmla="*/ 20 h 22"/>
                    <a:gd name="T58" fmla="*/ 15 w 19"/>
                    <a:gd name="T59" fmla="*/ 19 h 22"/>
                    <a:gd name="T60" fmla="*/ 16 w 19"/>
                    <a:gd name="T61" fmla="*/ 18 h 22"/>
                    <a:gd name="T62" fmla="*/ 17 w 19"/>
                    <a:gd name="T63" fmla="*/ 17 h 22"/>
                    <a:gd name="T64" fmla="*/ 18 w 19"/>
                    <a:gd name="T65" fmla="*/ 15 h 22"/>
                    <a:gd name="T66" fmla="*/ 18 w 19"/>
                    <a:gd name="T67" fmla="*/ 14 h 22"/>
                    <a:gd name="T68" fmla="*/ 18 w 19"/>
                    <a:gd name="T69" fmla="*/ 12 h 22"/>
                    <a:gd name="T70" fmla="*/ 18 w 19"/>
                    <a:gd name="T71" fmla="*/ 10 h 22"/>
                    <a:gd name="T72" fmla="*/ 17 w 19"/>
                    <a:gd name="T73" fmla="*/ 8 h 2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22"/>
                    <a:gd name="T113" fmla="*/ 19 w 19"/>
                    <a:gd name="T114" fmla="*/ 22 h 2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8" name="Freeform 604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>
                    <a:gd name="T0" fmla="*/ 17 w 19"/>
                    <a:gd name="T1" fmla="*/ 8 h 22"/>
                    <a:gd name="T2" fmla="*/ 17 w 19"/>
                    <a:gd name="T3" fmla="*/ 7 h 22"/>
                    <a:gd name="T4" fmla="*/ 16 w 19"/>
                    <a:gd name="T5" fmla="*/ 5 h 22"/>
                    <a:gd name="T6" fmla="*/ 15 w 19"/>
                    <a:gd name="T7" fmla="*/ 4 h 22"/>
                    <a:gd name="T8" fmla="*/ 13 w 19"/>
                    <a:gd name="T9" fmla="*/ 2 h 22"/>
                    <a:gd name="T10" fmla="*/ 12 w 19"/>
                    <a:gd name="T11" fmla="*/ 1 h 22"/>
                    <a:gd name="T12" fmla="*/ 10 w 19"/>
                    <a:gd name="T13" fmla="*/ 1 h 22"/>
                    <a:gd name="T14" fmla="*/ 9 w 19"/>
                    <a:gd name="T15" fmla="*/ 0 h 22"/>
                    <a:gd name="T16" fmla="*/ 7 w 19"/>
                    <a:gd name="T17" fmla="*/ 0 h 22"/>
                    <a:gd name="T18" fmla="*/ 6 w 19"/>
                    <a:gd name="T19" fmla="*/ 0 h 22"/>
                    <a:gd name="T20" fmla="*/ 4 w 19"/>
                    <a:gd name="T21" fmla="*/ 1 h 22"/>
                    <a:gd name="T22" fmla="*/ 3 w 19"/>
                    <a:gd name="T23" fmla="*/ 2 h 22"/>
                    <a:gd name="T24" fmla="*/ 2 w 19"/>
                    <a:gd name="T25" fmla="*/ 3 h 22"/>
                    <a:gd name="T26" fmla="*/ 1 w 19"/>
                    <a:gd name="T27" fmla="*/ 4 h 22"/>
                    <a:gd name="T28" fmla="*/ 0 w 19"/>
                    <a:gd name="T29" fmla="*/ 6 h 22"/>
                    <a:gd name="T30" fmla="*/ 0 w 19"/>
                    <a:gd name="T31" fmla="*/ 7 h 22"/>
                    <a:gd name="T32" fmla="*/ 0 w 19"/>
                    <a:gd name="T33" fmla="*/ 9 h 22"/>
                    <a:gd name="T34" fmla="*/ 0 w 19"/>
                    <a:gd name="T35" fmla="*/ 11 h 22"/>
                    <a:gd name="T36" fmla="*/ 1 w 19"/>
                    <a:gd name="T37" fmla="*/ 13 h 22"/>
                    <a:gd name="T38" fmla="*/ 1 w 19"/>
                    <a:gd name="T39" fmla="*/ 14 h 22"/>
                    <a:gd name="T40" fmla="*/ 2 w 19"/>
                    <a:gd name="T41" fmla="*/ 16 h 22"/>
                    <a:gd name="T42" fmla="*/ 3 w 19"/>
                    <a:gd name="T43" fmla="*/ 17 h 22"/>
                    <a:gd name="T44" fmla="*/ 5 w 19"/>
                    <a:gd name="T45" fmla="*/ 19 h 22"/>
                    <a:gd name="T46" fmla="*/ 6 w 19"/>
                    <a:gd name="T47" fmla="*/ 20 h 22"/>
                    <a:gd name="T48" fmla="*/ 8 w 19"/>
                    <a:gd name="T49" fmla="*/ 20 h 22"/>
                    <a:gd name="T50" fmla="*/ 9 w 19"/>
                    <a:gd name="T51" fmla="*/ 21 h 22"/>
                    <a:gd name="T52" fmla="*/ 11 w 19"/>
                    <a:gd name="T53" fmla="*/ 21 h 22"/>
                    <a:gd name="T54" fmla="*/ 12 w 19"/>
                    <a:gd name="T55" fmla="*/ 21 h 22"/>
                    <a:gd name="T56" fmla="*/ 14 w 19"/>
                    <a:gd name="T57" fmla="*/ 20 h 22"/>
                    <a:gd name="T58" fmla="*/ 15 w 19"/>
                    <a:gd name="T59" fmla="*/ 19 h 22"/>
                    <a:gd name="T60" fmla="*/ 16 w 19"/>
                    <a:gd name="T61" fmla="*/ 18 h 22"/>
                    <a:gd name="T62" fmla="*/ 17 w 19"/>
                    <a:gd name="T63" fmla="*/ 17 h 22"/>
                    <a:gd name="T64" fmla="*/ 18 w 19"/>
                    <a:gd name="T65" fmla="*/ 15 h 22"/>
                    <a:gd name="T66" fmla="*/ 18 w 19"/>
                    <a:gd name="T67" fmla="*/ 14 h 22"/>
                    <a:gd name="T68" fmla="*/ 18 w 19"/>
                    <a:gd name="T69" fmla="*/ 12 h 22"/>
                    <a:gd name="T70" fmla="*/ 18 w 19"/>
                    <a:gd name="T71" fmla="*/ 10 h 22"/>
                    <a:gd name="T72" fmla="*/ 17 w 19"/>
                    <a:gd name="T73" fmla="*/ 8 h 2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22"/>
                    <a:gd name="T113" fmla="*/ 19 w 19"/>
                    <a:gd name="T114" fmla="*/ 22 h 2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532" name="Group 605"/>
            <p:cNvGrpSpPr>
              <a:grpSpLocks/>
            </p:cNvGrpSpPr>
            <p:nvPr/>
          </p:nvGrpSpPr>
          <p:grpSpPr bwMode="auto">
            <a:xfrm>
              <a:off x="3807" y="1360"/>
              <a:ext cx="89" cy="70"/>
              <a:chOff x="3807" y="1360"/>
              <a:chExt cx="89" cy="70"/>
            </a:xfrm>
          </p:grpSpPr>
          <p:sp>
            <p:nvSpPr>
              <p:cNvPr id="3561" name="Freeform 606"/>
              <p:cNvSpPr>
                <a:spLocks/>
              </p:cNvSpPr>
              <p:nvPr/>
            </p:nvSpPr>
            <p:spPr bwMode="auto">
              <a:xfrm>
                <a:off x="3820" y="1360"/>
                <a:ext cx="76" cy="69"/>
              </a:xfrm>
              <a:custGeom>
                <a:avLst/>
                <a:gdLst>
                  <a:gd name="T0" fmla="*/ 65 w 76"/>
                  <a:gd name="T1" fmla="*/ 0 h 69"/>
                  <a:gd name="T2" fmla="*/ 69 w 76"/>
                  <a:gd name="T3" fmla="*/ 6 h 69"/>
                  <a:gd name="T4" fmla="*/ 73 w 76"/>
                  <a:gd name="T5" fmla="*/ 13 h 69"/>
                  <a:gd name="T6" fmla="*/ 75 w 76"/>
                  <a:gd name="T7" fmla="*/ 21 h 69"/>
                  <a:gd name="T8" fmla="*/ 75 w 76"/>
                  <a:gd name="T9" fmla="*/ 28 h 69"/>
                  <a:gd name="T10" fmla="*/ 20 w 76"/>
                  <a:gd name="T11" fmla="*/ 68 h 69"/>
                  <a:gd name="T12" fmla="*/ 11 w 76"/>
                  <a:gd name="T13" fmla="*/ 59 h 69"/>
                  <a:gd name="T14" fmla="*/ 2 w 76"/>
                  <a:gd name="T15" fmla="*/ 39 h 69"/>
                  <a:gd name="T16" fmla="*/ 1 w 76"/>
                  <a:gd name="T17" fmla="*/ 25 h 69"/>
                  <a:gd name="T18" fmla="*/ 0 w 76"/>
                  <a:gd name="T19" fmla="*/ 10 h 69"/>
                  <a:gd name="T20" fmla="*/ 65 w 76"/>
                  <a:gd name="T21" fmla="*/ 0 h 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"/>
                  <a:gd name="T34" fmla="*/ 0 h 69"/>
                  <a:gd name="T35" fmla="*/ 76 w 76"/>
                  <a:gd name="T36" fmla="*/ 69 h 6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" h="69">
                    <a:moveTo>
                      <a:pt x="65" y="0"/>
                    </a:moveTo>
                    <a:lnTo>
                      <a:pt x="69" y="6"/>
                    </a:lnTo>
                    <a:lnTo>
                      <a:pt x="73" y="13"/>
                    </a:lnTo>
                    <a:lnTo>
                      <a:pt x="75" y="21"/>
                    </a:lnTo>
                    <a:lnTo>
                      <a:pt x="75" y="28"/>
                    </a:lnTo>
                    <a:lnTo>
                      <a:pt x="20" y="68"/>
                    </a:lnTo>
                    <a:lnTo>
                      <a:pt x="11" y="59"/>
                    </a:lnTo>
                    <a:lnTo>
                      <a:pt x="2" y="39"/>
                    </a:lnTo>
                    <a:lnTo>
                      <a:pt x="1" y="25"/>
                    </a:lnTo>
                    <a:lnTo>
                      <a:pt x="0" y="10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562" name="Group 607"/>
              <p:cNvGrpSpPr>
                <a:grpSpLocks/>
              </p:cNvGrpSpPr>
              <p:nvPr/>
            </p:nvGrpSpPr>
            <p:grpSpPr bwMode="auto">
              <a:xfrm>
                <a:off x="3807" y="1368"/>
                <a:ext cx="47" cy="62"/>
                <a:chOff x="3807" y="1368"/>
                <a:chExt cx="47" cy="62"/>
              </a:xfrm>
            </p:grpSpPr>
            <p:sp>
              <p:nvSpPr>
                <p:cNvPr id="3563" name="Freeform 608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>
                    <a:gd name="T0" fmla="*/ 44 w 47"/>
                    <a:gd name="T1" fmla="*/ 24 h 62"/>
                    <a:gd name="T2" fmla="*/ 43 w 47"/>
                    <a:gd name="T3" fmla="*/ 19 h 62"/>
                    <a:gd name="T4" fmla="*/ 40 w 47"/>
                    <a:gd name="T5" fmla="*/ 15 h 62"/>
                    <a:gd name="T6" fmla="*/ 37 w 47"/>
                    <a:gd name="T7" fmla="*/ 10 h 62"/>
                    <a:gd name="T8" fmla="*/ 34 w 47"/>
                    <a:gd name="T9" fmla="*/ 7 h 62"/>
                    <a:gd name="T10" fmla="*/ 30 w 47"/>
                    <a:gd name="T11" fmla="*/ 4 h 62"/>
                    <a:gd name="T12" fmla="*/ 26 w 47"/>
                    <a:gd name="T13" fmla="*/ 2 h 62"/>
                    <a:gd name="T14" fmla="*/ 23 w 47"/>
                    <a:gd name="T15" fmla="*/ 0 h 62"/>
                    <a:gd name="T16" fmla="*/ 18 w 47"/>
                    <a:gd name="T17" fmla="*/ 0 h 62"/>
                    <a:gd name="T18" fmla="*/ 15 w 47"/>
                    <a:gd name="T19" fmla="*/ 1 h 62"/>
                    <a:gd name="T20" fmla="*/ 11 w 47"/>
                    <a:gd name="T21" fmla="*/ 2 h 62"/>
                    <a:gd name="T22" fmla="*/ 8 w 47"/>
                    <a:gd name="T23" fmla="*/ 5 h 62"/>
                    <a:gd name="T24" fmla="*/ 5 w 47"/>
                    <a:gd name="T25" fmla="*/ 8 h 62"/>
                    <a:gd name="T26" fmla="*/ 3 w 47"/>
                    <a:gd name="T27" fmla="*/ 12 h 62"/>
                    <a:gd name="T28" fmla="*/ 1 w 47"/>
                    <a:gd name="T29" fmla="*/ 16 h 62"/>
                    <a:gd name="T30" fmla="*/ 0 w 47"/>
                    <a:gd name="T31" fmla="*/ 21 h 62"/>
                    <a:gd name="T32" fmla="*/ 0 w 47"/>
                    <a:gd name="T33" fmla="*/ 26 h 62"/>
                    <a:gd name="T34" fmla="*/ 1 w 47"/>
                    <a:gd name="T35" fmla="*/ 31 h 62"/>
                    <a:gd name="T36" fmla="*/ 2 w 47"/>
                    <a:gd name="T37" fmla="*/ 37 h 62"/>
                    <a:gd name="T38" fmla="*/ 3 w 47"/>
                    <a:gd name="T39" fmla="*/ 42 h 62"/>
                    <a:gd name="T40" fmla="*/ 6 w 47"/>
                    <a:gd name="T41" fmla="*/ 46 h 62"/>
                    <a:gd name="T42" fmla="*/ 9 w 47"/>
                    <a:gd name="T43" fmla="*/ 51 h 62"/>
                    <a:gd name="T44" fmla="*/ 12 w 47"/>
                    <a:gd name="T45" fmla="*/ 54 h 62"/>
                    <a:gd name="T46" fmla="*/ 16 w 47"/>
                    <a:gd name="T47" fmla="*/ 57 h 62"/>
                    <a:gd name="T48" fmla="*/ 20 w 47"/>
                    <a:gd name="T49" fmla="*/ 59 h 62"/>
                    <a:gd name="T50" fmla="*/ 23 w 47"/>
                    <a:gd name="T51" fmla="*/ 61 h 62"/>
                    <a:gd name="T52" fmla="*/ 28 w 47"/>
                    <a:gd name="T53" fmla="*/ 61 h 62"/>
                    <a:gd name="T54" fmla="*/ 31 w 47"/>
                    <a:gd name="T55" fmla="*/ 60 h 62"/>
                    <a:gd name="T56" fmla="*/ 35 w 47"/>
                    <a:gd name="T57" fmla="*/ 59 h 62"/>
                    <a:gd name="T58" fmla="*/ 38 w 47"/>
                    <a:gd name="T59" fmla="*/ 56 h 62"/>
                    <a:gd name="T60" fmla="*/ 41 w 47"/>
                    <a:gd name="T61" fmla="*/ 53 h 62"/>
                    <a:gd name="T62" fmla="*/ 43 w 47"/>
                    <a:gd name="T63" fmla="*/ 49 h 62"/>
                    <a:gd name="T64" fmla="*/ 45 w 47"/>
                    <a:gd name="T65" fmla="*/ 45 h 62"/>
                    <a:gd name="T66" fmla="*/ 46 w 47"/>
                    <a:gd name="T67" fmla="*/ 40 h 62"/>
                    <a:gd name="T68" fmla="*/ 46 w 47"/>
                    <a:gd name="T69" fmla="*/ 35 h 62"/>
                    <a:gd name="T70" fmla="*/ 45 w 47"/>
                    <a:gd name="T71" fmla="*/ 30 h 62"/>
                    <a:gd name="T72" fmla="*/ 44 w 47"/>
                    <a:gd name="T73" fmla="*/ 24 h 6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7"/>
                    <a:gd name="T112" fmla="*/ 0 h 62"/>
                    <a:gd name="T113" fmla="*/ 47 w 47"/>
                    <a:gd name="T114" fmla="*/ 62 h 6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8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30"/>
                      </a:lnTo>
                      <a:lnTo>
                        <a:pt x="44" y="24"/>
                      </a:lnTo>
                    </a:path>
                  </a:pathLst>
                </a:custGeom>
                <a:gradFill rotWithShape="0">
                  <a:gsLst>
                    <a:gs pos="0">
                      <a:srgbClr val="919191"/>
                    </a:gs>
                    <a:gs pos="100000">
                      <a:srgbClr val="000000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4" name="Freeform 609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>
                    <a:gd name="T0" fmla="*/ 44 w 47"/>
                    <a:gd name="T1" fmla="*/ 24 h 62"/>
                    <a:gd name="T2" fmla="*/ 43 w 47"/>
                    <a:gd name="T3" fmla="*/ 19 h 62"/>
                    <a:gd name="T4" fmla="*/ 40 w 47"/>
                    <a:gd name="T5" fmla="*/ 15 h 62"/>
                    <a:gd name="T6" fmla="*/ 37 w 47"/>
                    <a:gd name="T7" fmla="*/ 10 h 62"/>
                    <a:gd name="T8" fmla="*/ 34 w 47"/>
                    <a:gd name="T9" fmla="*/ 7 h 62"/>
                    <a:gd name="T10" fmla="*/ 30 w 47"/>
                    <a:gd name="T11" fmla="*/ 4 h 62"/>
                    <a:gd name="T12" fmla="*/ 26 w 47"/>
                    <a:gd name="T13" fmla="*/ 2 h 62"/>
                    <a:gd name="T14" fmla="*/ 23 w 47"/>
                    <a:gd name="T15" fmla="*/ 0 h 62"/>
                    <a:gd name="T16" fmla="*/ 19 w 47"/>
                    <a:gd name="T17" fmla="*/ 0 h 62"/>
                    <a:gd name="T18" fmla="*/ 15 w 47"/>
                    <a:gd name="T19" fmla="*/ 1 h 62"/>
                    <a:gd name="T20" fmla="*/ 11 w 47"/>
                    <a:gd name="T21" fmla="*/ 2 h 62"/>
                    <a:gd name="T22" fmla="*/ 8 w 47"/>
                    <a:gd name="T23" fmla="*/ 5 h 62"/>
                    <a:gd name="T24" fmla="*/ 5 w 47"/>
                    <a:gd name="T25" fmla="*/ 8 h 62"/>
                    <a:gd name="T26" fmla="*/ 3 w 47"/>
                    <a:gd name="T27" fmla="*/ 12 h 62"/>
                    <a:gd name="T28" fmla="*/ 1 w 47"/>
                    <a:gd name="T29" fmla="*/ 16 h 62"/>
                    <a:gd name="T30" fmla="*/ 0 w 47"/>
                    <a:gd name="T31" fmla="*/ 21 h 62"/>
                    <a:gd name="T32" fmla="*/ 0 w 47"/>
                    <a:gd name="T33" fmla="*/ 26 h 62"/>
                    <a:gd name="T34" fmla="*/ 1 w 47"/>
                    <a:gd name="T35" fmla="*/ 32 h 62"/>
                    <a:gd name="T36" fmla="*/ 2 w 47"/>
                    <a:gd name="T37" fmla="*/ 37 h 62"/>
                    <a:gd name="T38" fmla="*/ 3 w 47"/>
                    <a:gd name="T39" fmla="*/ 42 h 62"/>
                    <a:gd name="T40" fmla="*/ 6 w 47"/>
                    <a:gd name="T41" fmla="*/ 46 h 62"/>
                    <a:gd name="T42" fmla="*/ 9 w 47"/>
                    <a:gd name="T43" fmla="*/ 51 h 62"/>
                    <a:gd name="T44" fmla="*/ 12 w 47"/>
                    <a:gd name="T45" fmla="*/ 54 h 62"/>
                    <a:gd name="T46" fmla="*/ 16 w 47"/>
                    <a:gd name="T47" fmla="*/ 57 h 62"/>
                    <a:gd name="T48" fmla="*/ 20 w 47"/>
                    <a:gd name="T49" fmla="*/ 59 h 62"/>
                    <a:gd name="T50" fmla="*/ 23 w 47"/>
                    <a:gd name="T51" fmla="*/ 61 h 62"/>
                    <a:gd name="T52" fmla="*/ 27 w 47"/>
                    <a:gd name="T53" fmla="*/ 61 h 62"/>
                    <a:gd name="T54" fmla="*/ 31 w 47"/>
                    <a:gd name="T55" fmla="*/ 60 h 62"/>
                    <a:gd name="T56" fmla="*/ 35 w 47"/>
                    <a:gd name="T57" fmla="*/ 59 h 62"/>
                    <a:gd name="T58" fmla="*/ 38 w 47"/>
                    <a:gd name="T59" fmla="*/ 56 h 62"/>
                    <a:gd name="T60" fmla="*/ 41 w 47"/>
                    <a:gd name="T61" fmla="*/ 53 h 62"/>
                    <a:gd name="T62" fmla="*/ 43 w 47"/>
                    <a:gd name="T63" fmla="*/ 49 h 62"/>
                    <a:gd name="T64" fmla="*/ 45 w 47"/>
                    <a:gd name="T65" fmla="*/ 45 h 62"/>
                    <a:gd name="T66" fmla="*/ 46 w 47"/>
                    <a:gd name="T67" fmla="*/ 40 h 62"/>
                    <a:gd name="T68" fmla="*/ 46 w 47"/>
                    <a:gd name="T69" fmla="*/ 35 h 62"/>
                    <a:gd name="T70" fmla="*/ 45 w 47"/>
                    <a:gd name="T71" fmla="*/ 29 h 62"/>
                    <a:gd name="T72" fmla="*/ 44 w 47"/>
                    <a:gd name="T73" fmla="*/ 24 h 6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7"/>
                    <a:gd name="T112" fmla="*/ 0 h 62"/>
                    <a:gd name="T113" fmla="*/ 47 w 47"/>
                    <a:gd name="T114" fmla="*/ 62 h 6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2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7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29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533" name="Line 610"/>
            <p:cNvSpPr>
              <a:spLocks noChangeShapeType="1"/>
            </p:cNvSpPr>
            <p:nvPr/>
          </p:nvSpPr>
          <p:spPr bwMode="auto">
            <a:xfrm flipV="1">
              <a:off x="3921" y="13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4" name="Line 611"/>
            <p:cNvSpPr>
              <a:spLocks noChangeShapeType="1"/>
            </p:cNvSpPr>
            <p:nvPr/>
          </p:nvSpPr>
          <p:spPr bwMode="auto">
            <a:xfrm flipV="1">
              <a:off x="3854" y="11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535" name="Group 612"/>
            <p:cNvGrpSpPr>
              <a:grpSpLocks/>
            </p:cNvGrpSpPr>
            <p:nvPr/>
          </p:nvGrpSpPr>
          <p:grpSpPr bwMode="auto">
            <a:xfrm>
              <a:off x="3913" y="965"/>
              <a:ext cx="310" cy="484"/>
              <a:chOff x="3913" y="965"/>
              <a:chExt cx="310" cy="484"/>
            </a:xfrm>
          </p:grpSpPr>
          <p:sp>
            <p:nvSpPr>
              <p:cNvPr id="3536" name="Freeform 613"/>
              <p:cNvSpPr>
                <a:spLocks/>
              </p:cNvSpPr>
              <p:nvPr/>
            </p:nvSpPr>
            <p:spPr bwMode="auto">
              <a:xfrm>
                <a:off x="3913" y="965"/>
                <a:ext cx="310" cy="484"/>
              </a:xfrm>
              <a:custGeom>
                <a:avLst/>
                <a:gdLst>
                  <a:gd name="T0" fmla="*/ 0 w 310"/>
                  <a:gd name="T1" fmla="*/ 60 h 484"/>
                  <a:gd name="T2" fmla="*/ 144 w 310"/>
                  <a:gd name="T3" fmla="*/ 483 h 484"/>
                  <a:gd name="T4" fmla="*/ 309 w 310"/>
                  <a:gd name="T5" fmla="*/ 435 h 484"/>
                  <a:gd name="T6" fmla="*/ 159 w 310"/>
                  <a:gd name="T7" fmla="*/ 0 h 484"/>
                  <a:gd name="T8" fmla="*/ 0 w 310"/>
                  <a:gd name="T9" fmla="*/ 60 h 4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0"/>
                  <a:gd name="T16" fmla="*/ 0 h 484"/>
                  <a:gd name="T17" fmla="*/ 310 w 310"/>
                  <a:gd name="T18" fmla="*/ 484 h 4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0" h="484">
                    <a:moveTo>
                      <a:pt x="0" y="60"/>
                    </a:moveTo>
                    <a:lnTo>
                      <a:pt x="144" y="483"/>
                    </a:lnTo>
                    <a:lnTo>
                      <a:pt x="309" y="435"/>
                    </a:lnTo>
                    <a:lnTo>
                      <a:pt x="159" y="0"/>
                    </a:lnTo>
                    <a:lnTo>
                      <a:pt x="0" y="6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7" name="Freeform 614"/>
              <p:cNvSpPr>
                <a:spLocks/>
              </p:cNvSpPr>
              <p:nvPr/>
            </p:nvSpPr>
            <p:spPr bwMode="auto">
              <a:xfrm>
                <a:off x="3972" y="1142"/>
                <a:ext cx="166" cy="83"/>
              </a:xfrm>
              <a:custGeom>
                <a:avLst/>
                <a:gdLst>
                  <a:gd name="T0" fmla="*/ 0 w 166"/>
                  <a:gd name="T1" fmla="*/ 58 h 83"/>
                  <a:gd name="T2" fmla="*/ 158 w 166"/>
                  <a:gd name="T3" fmla="*/ 0 h 83"/>
                  <a:gd name="T4" fmla="*/ 165 w 166"/>
                  <a:gd name="T5" fmla="*/ 23 h 83"/>
                  <a:gd name="T6" fmla="*/ 8 w 166"/>
                  <a:gd name="T7" fmla="*/ 82 h 83"/>
                  <a:gd name="T8" fmla="*/ 0 w 166"/>
                  <a:gd name="T9" fmla="*/ 58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83"/>
                  <a:gd name="T17" fmla="*/ 166 w 166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83">
                    <a:moveTo>
                      <a:pt x="0" y="58"/>
                    </a:moveTo>
                    <a:lnTo>
                      <a:pt x="158" y="0"/>
                    </a:lnTo>
                    <a:lnTo>
                      <a:pt x="165" y="23"/>
                    </a:lnTo>
                    <a:lnTo>
                      <a:pt x="8" y="8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538" name="Group 615"/>
              <p:cNvGrpSpPr>
                <a:grpSpLocks/>
              </p:cNvGrpSpPr>
              <p:nvPr/>
            </p:nvGrpSpPr>
            <p:grpSpPr bwMode="auto">
              <a:xfrm>
                <a:off x="3933" y="1168"/>
                <a:ext cx="216" cy="97"/>
                <a:chOff x="3933" y="1168"/>
                <a:chExt cx="216" cy="97"/>
              </a:xfrm>
            </p:grpSpPr>
            <p:sp>
              <p:nvSpPr>
                <p:cNvPr id="3559" name="Freeform 616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4" cy="96"/>
                </a:xfrm>
                <a:custGeom>
                  <a:avLst/>
                  <a:gdLst>
                    <a:gd name="T0" fmla="*/ 0 w 214"/>
                    <a:gd name="T1" fmla="*/ 77 h 96"/>
                    <a:gd name="T2" fmla="*/ 207 w 214"/>
                    <a:gd name="T3" fmla="*/ 0 h 96"/>
                    <a:gd name="T4" fmla="*/ 211 w 214"/>
                    <a:gd name="T5" fmla="*/ 10 h 96"/>
                    <a:gd name="T6" fmla="*/ 213 w 214"/>
                    <a:gd name="T7" fmla="*/ 21 h 96"/>
                    <a:gd name="T8" fmla="*/ 7 w 214"/>
                    <a:gd name="T9" fmla="*/ 95 h 96"/>
                    <a:gd name="T10" fmla="*/ 0 w 214"/>
                    <a:gd name="T11" fmla="*/ 86 h 96"/>
                    <a:gd name="T12" fmla="*/ 0 w 214"/>
                    <a:gd name="T13" fmla="*/ 77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4"/>
                    <a:gd name="T22" fmla="*/ 0 h 96"/>
                    <a:gd name="T23" fmla="*/ 214 w 214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4" h="96">
                      <a:moveTo>
                        <a:pt x="0" y="77"/>
                      </a:moveTo>
                      <a:lnTo>
                        <a:pt x="207" y="0"/>
                      </a:lnTo>
                      <a:lnTo>
                        <a:pt x="211" y="10"/>
                      </a:lnTo>
                      <a:lnTo>
                        <a:pt x="213" y="21"/>
                      </a:lnTo>
                      <a:lnTo>
                        <a:pt x="7" y="95"/>
                      </a:lnTo>
                      <a:lnTo>
                        <a:pt x="0" y="86"/>
                      </a:lnTo>
                      <a:lnTo>
                        <a:pt x="0" y="77"/>
                      </a:lnTo>
                    </a:path>
                  </a:pathLst>
                </a:custGeom>
                <a:gradFill rotWithShape="0">
                  <a:gsLst>
                    <a:gs pos="0">
                      <a:srgbClr val="F6F9FF"/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0" name="Freeform 617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6" cy="97"/>
                </a:xfrm>
                <a:custGeom>
                  <a:avLst/>
                  <a:gdLst>
                    <a:gd name="T0" fmla="*/ 0 w 216"/>
                    <a:gd name="T1" fmla="*/ 78 h 97"/>
                    <a:gd name="T2" fmla="*/ 209 w 216"/>
                    <a:gd name="T3" fmla="*/ 0 h 97"/>
                    <a:gd name="T4" fmla="*/ 213 w 216"/>
                    <a:gd name="T5" fmla="*/ 10 h 97"/>
                    <a:gd name="T6" fmla="*/ 215 w 216"/>
                    <a:gd name="T7" fmla="*/ 21 h 97"/>
                    <a:gd name="T8" fmla="*/ 7 w 216"/>
                    <a:gd name="T9" fmla="*/ 96 h 97"/>
                    <a:gd name="T10" fmla="*/ 0 w 216"/>
                    <a:gd name="T11" fmla="*/ 87 h 97"/>
                    <a:gd name="T12" fmla="*/ 0 w 216"/>
                    <a:gd name="T13" fmla="*/ 78 h 9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6"/>
                    <a:gd name="T22" fmla="*/ 0 h 97"/>
                    <a:gd name="T23" fmla="*/ 216 w 216"/>
                    <a:gd name="T24" fmla="*/ 97 h 9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" h="97">
                      <a:moveTo>
                        <a:pt x="0" y="78"/>
                      </a:moveTo>
                      <a:lnTo>
                        <a:pt x="209" y="0"/>
                      </a:lnTo>
                      <a:lnTo>
                        <a:pt x="213" y="10"/>
                      </a:lnTo>
                      <a:lnTo>
                        <a:pt x="215" y="21"/>
                      </a:lnTo>
                      <a:lnTo>
                        <a:pt x="7" y="96"/>
                      </a:lnTo>
                      <a:lnTo>
                        <a:pt x="0" y="87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539" name="Freeform 618"/>
              <p:cNvSpPr>
                <a:spLocks/>
              </p:cNvSpPr>
              <p:nvPr/>
            </p:nvSpPr>
            <p:spPr bwMode="auto">
              <a:xfrm>
                <a:off x="3989" y="1190"/>
                <a:ext cx="168" cy="84"/>
              </a:xfrm>
              <a:custGeom>
                <a:avLst/>
                <a:gdLst>
                  <a:gd name="T0" fmla="*/ 0 w 168"/>
                  <a:gd name="T1" fmla="*/ 59 h 84"/>
                  <a:gd name="T2" fmla="*/ 159 w 168"/>
                  <a:gd name="T3" fmla="*/ 0 h 84"/>
                  <a:gd name="T4" fmla="*/ 167 w 168"/>
                  <a:gd name="T5" fmla="*/ 26 h 84"/>
                  <a:gd name="T6" fmla="*/ 8 w 168"/>
                  <a:gd name="T7" fmla="*/ 83 h 84"/>
                  <a:gd name="T8" fmla="*/ 0 w 168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84"/>
                  <a:gd name="T17" fmla="*/ 168 w 168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84">
                    <a:moveTo>
                      <a:pt x="0" y="59"/>
                    </a:moveTo>
                    <a:lnTo>
                      <a:pt x="159" y="0"/>
                    </a:lnTo>
                    <a:lnTo>
                      <a:pt x="167" y="26"/>
                    </a:lnTo>
                    <a:lnTo>
                      <a:pt x="8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540" name="Group 619"/>
              <p:cNvGrpSpPr>
                <a:grpSpLocks/>
              </p:cNvGrpSpPr>
              <p:nvPr/>
            </p:nvGrpSpPr>
            <p:grpSpPr bwMode="auto">
              <a:xfrm>
                <a:off x="3946" y="1063"/>
                <a:ext cx="164" cy="72"/>
                <a:chOff x="3946" y="1063"/>
                <a:chExt cx="164" cy="72"/>
              </a:xfrm>
            </p:grpSpPr>
            <p:sp>
              <p:nvSpPr>
                <p:cNvPr id="3554" name="Freeform 620"/>
                <p:cNvSpPr>
                  <a:spLocks/>
                </p:cNvSpPr>
                <p:nvPr/>
              </p:nvSpPr>
              <p:spPr bwMode="auto">
                <a:xfrm>
                  <a:off x="3946" y="1063"/>
                  <a:ext cx="164" cy="72"/>
                </a:xfrm>
                <a:custGeom>
                  <a:avLst/>
                  <a:gdLst>
                    <a:gd name="T0" fmla="*/ 0 w 164"/>
                    <a:gd name="T1" fmla="*/ 59 h 72"/>
                    <a:gd name="T2" fmla="*/ 4 w 164"/>
                    <a:gd name="T3" fmla="*/ 71 h 72"/>
                    <a:gd name="T4" fmla="*/ 163 w 164"/>
                    <a:gd name="T5" fmla="*/ 11 h 72"/>
                    <a:gd name="T6" fmla="*/ 160 w 164"/>
                    <a:gd name="T7" fmla="*/ 0 h 72"/>
                    <a:gd name="T8" fmla="*/ 0 w 164"/>
                    <a:gd name="T9" fmla="*/ 59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72"/>
                    <a:gd name="T17" fmla="*/ 164 w 164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72">
                      <a:moveTo>
                        <a:pt x="0" y="59"/>
                      </a:moveTo>
                      <a:lnTo>
                        <a:pt x="4" y="71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55" name="Line 621"/>
                <p:cNvSpPr>
                  <a:spLocks noChangeShapeType="1"/>
                </p:cNvSpPr>
                <p:nvPr/>
              </p:nvSpPr>
              <p:spPr bwMode="auto">
                <a:xfrm>
                  <a:off x="3956" y="1120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6" name="Line 622"/>
                <p:cNvSpPr>
                  <a:spLocks noChangeShapeType="1"/>
                </p:cNvSpPr>
                <p:nvPr/>
              </p:nvSpPr>
              <p:spPr bwMode="auto">
                <a:xfrm>
                  <a:off x="3996" y="110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7" name="Line 623"/>
                <p:cNvSpPr>
                  <a:spLocks noChangeShapeType="1"/>
                </p:cNvSpPr>
                <p:nvPr/>
              </p:nvSpPr>
              <p:spPr bwMode="auto">
                <a:xfrm>
                  <a:off x="4045" y="108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8" name="Line 624"/>
                <p:cNvSpPr>
                  <a:spLocks noChangeShapeType="1"/>
                </p:cNvSpPr>
                <p:nvPr/>
              </p:nvSpPr>
              <p:spPr bwMode="auto">
                <a:xfrm>
                  <a:off x="4096" y="106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541" name="Group 625"/>
              <p:cNvGrpSpPr>
                <a:grpSpLocks/>
              </p:cNvGrpSpPr>
              <p:nvPr/>
            </p:nvGrpSpPr>
            <p:grpSpPr bwMode="auto">
              <a:xfrm>
                <a:off x="4024" y="1288"/>
                <a:ext cx="164" cy="73"/>
                <a:chOff x="4024" y="1288"/>
                <a:chExt cx="164" cy="73"/>
              </a:xfrm>
            </p:grpSpPr>
            <p:sp>
              <p:nvSpPr>
                <p:cNvPr id="3549" name="Freeform 626"/>
                <p:cNvSpPr>
                  <a:spLocks/>
                </p:cNvSpPr>
                <p:nvPr/>
              </p:nvSpPr>
              <p:spPr bwMode="auto">
                <a:xfrm>
                  <a:off x="4024" y="1288"/>
                  <a:ext cx="164" cy="73"/>
                </a:xfrm>
                <a:custGeom>
                  <a:avLst/>
                  <a:gdLst>
                    <a:gd name="T0" fmla="*/ 0 w 164"/>
                    <a:gd name="T1" fmla="*/ 60 h 73"/>
                    <a:gd name="T2" fmla="*/ 4 w 164"/>
                    <a:gd name="T3" fmla="*/ 72 h 73"/>
                    <a:gd name="T4" fmla="*/ 163 w 164"/>
                    <a:gd name="T5" fmla="*/ 11 h 73"/>
                    <a:gd name="T6" fmla="*/ 160 w 164"/>
                    <a:gd name="T7" fmla="*/ 0 h 73"/>
                    <a:gd name="T8" fmla="*/ 0 w 164"/>
                    <a:gd name="T9" fmla="*/ 60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73"/>
                    <a:gd name="T17" fmla="*/ 164 w 164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73">
                      <a:moveTo>
                        <a:pt x="0" y="60"/>
                      </a:moveTo>
                      <a:lnTo>
                        <a:pt x="4" y="72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6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50" name="Line 627"/>
                <p:cNvSpPr>
                  <a:spLocks noChangeShapeType="1"/>
                </p:cNvSpPr>
                <p:nvPr/>
              </p:nvSpPr>
              <p:spPr bwMode="auto">
                <a:xfrm>
                  <a:off x="4034" y="134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1" name="Line 628"/>
                <p:cNvSpPr>
                  <a:spLocks noChangeShapeType="1"/>
                </p:cNvSpPr>
                <p:nvPr/>
              </p:nvSpPr>
              <p:spPr bwMode="auto">
                <a:xfrm>
                  <a:off x="4074" y="1329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2" name="Line 629"/>
                <p:cNvSpPr>
                  <a:spLocks noChangeShapeType="1"/>
                </p:cNvSpPr>
                <p:nvPr/>
              </p:nvSpPr>
              <p:spPr bwMode="auto">
                <a:xfrm>
                  <a:off x="4124" y="1310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3" name="Line 630"/>
                <p:cNvSpPr>
                  <a:spLocks noChangeShapeType="1"/>
                </p:cNvSpPr>
                <p:nvPr/>
              </p:nvSpPr>
              <p:spPr bwMode="auto">
                <a:xfrm>
                  <a:off x="4170" y="1292"/>
                  <a:ext cx="7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542" name="Freeform 631"/>
              <p:cNvSpPr>
                <a:spLocks/>
              </p:cNvSpPr>
              <p:nvPr/>
            </p:nvSpPr>
            <p:spPr bwMode="auto">
              <a:xfrm>
                <a:off x="3917" y="969"/>
                <a:ext cx="187" cy="153"/>
              </a:xfrm>
              <a:custGeom>
                <a:avLst/>
                <a:gdLst>
                  <a:gd name="T0" fmla="*/ 0 w 187"/>
                  <a:gd name="T1" fmla="*/ 58 h 153"/>
                  <a:gd name="T2" fmla="*/ 154 w 187"/>
                  <a:gd name="T3" fmla="*/ 0 h 153"/>
                  <a:gd name="T4" fmla="*/ 186 w 187"/>
                  <a:gd name="T5" fmla="*/ 93 h 153"/>
                  <a:gd name="T6" fmla="*/ 32 w 187"/>
                  <a:gd name="T7" fmla="*/ 152 h 153"/>
                  <a:gd name="T8" fmla="*/ 0 w 187"/>
                  <a:gd name="T9" fmla="*/ 58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7"/>
                  <a:gd name="T16" fmla="*/ 0 h 153"/>
                  <a:gd name="T17" fmla="*/ 187 w 187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7" h="153">
                    <a:moveTo>
                      <a:pt x="0" y="58"/>
                    </a:moveTo>
                    <a:lnTo>
                      <a:pt x="154" y="0"/>
                    </a:lnTo>
                    <a:lnTo>
                      <a:pt x="186" y="93"/>
                    </a:lnTo>
                    <a:lnTo>
                      <a:pt x="32" y="15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3" name="Freeform 632"/>
              <p:cNvSpPr>
                <a:spLocks/>
              </p:cNvSpPr>
              <p:nvPr/>
            </p:nvSpPr>
            <p:spPr bwMode="auto">
              <a:xfrm>
                <a:off x="4029" y="1304"/>
                <a:ext cx="189" cy="141"/>
              </a:xfrm>
              <a:custGeom>
                <a:avLst/>
                <a:gdLst>
                  <a:gd name="T0" fmla="*/ 0 w 189"/>
                  <a:gd name="T1" fmla="*/ 56 h 141"/>
                  <a:gd name="T2" fmla="*/ 156 w 189"/>
                  <a:gd name="T3" fmla="*/ 0 h 141"/>
                  <a:gd name="T4" fmla="*/ 188 w 189"/>
                  <a:gd name="T5" fmla="*/ 93 h 141"/>
                  <a:gd name="T6" fmla="*/ 29 w 189"/>
                  <a:gd name="T7" fmla="*/ 140 h 141"/>
                  <a:gd name="T8" fmla="*/ 0 w 189"/>
                  <a:gd name="T9" fmla="*/ 56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141"/>
                  <a:gd name="T17" fmla="*/ 189 w 18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141">
                    <a:moveTo>
                      <a:pt x="0" y="56"/>
                    </a:moveTo>
                    <a:lnTo>
                      <a:pt x="156" y="0"/>
                    </a:lnTo>
                    <a:lnTo>
                      <a:pt x="188" y="93"/>
                    </a:lnTo>
                    <a:lnTo>
                      <a:pt x="29" y="14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4" name="Freeform 633"/>
              <p:cNvSpPr>
                <a:spLocks/>
              </p:cNvSpPr>
              <p:nvPr/>
            </p:nvSpPr>
            <p:spPr bwMode="auto">
              <a:xfrm>
                <a:off x="3952" y="1077"/>
                <a:ext cx="167" cy="84"/>
              </a:xfrm>
              <a:custGeom>
                <a:avLst/>
                <a:gdLst>
                  <a:gd name="T0" fmla="*/ 0 w 167"/>
                  <a:gd name="T1" fmla="*/ 59 h 84"/>
                  <a:gd name="T2" fmla="*/ 158 w 167"/>
                  <a:gd name="T3" fmla="*/ 0 h 84"/>
                  <a:gd name="T4" fmla="*/ 166 w 167"/>
                  <a:gd name="T5" fmla="*/ 26 h 84"/>
                  <a:gd name="T6" fmla="*/ 7 w 167"/>
                  <a:gd name="T7" fmla="*/ 83 h 84"/>
                  <a:gd name="T8" fmla="*/ 0 w 167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7"/>
                  <a:gd name="T16" fmla="*/ 0 h 84"/>
                  <a:gd name="T17" fmla="*/ 167 w 16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7" h="84">
                    <a:moveTo>
                      <a:pt x="0" y="59"/>
                    </a:moveTo>
                    <a:lnTo>
                      <a:pt x="158" y="0"/>
                    </a:lnTo>
                    <a:lnTo>
                      <a:pt x="166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5" name="Line 634"/>
              <p:cNvSpPr>
                <a:spLocks noChangeShapeType="1"/>
              </p:cNvSpPr>
              <p:nvPr/>
            </p:nvSpPr>
            <p:spPr bwMode="auto">
              <a:xfrm flipH="1">
                <a:off x="3952" y="1083"/>
                <a:ext cx="157" cy="5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6" name="Freeform 635"/>
              <p:cNvSpPr>
                <a:spLocks/>
              </p:cNvSpPr>
              <p:nvPr/>
            </p:nvSpPr>
            <p:spPr bwMode="auto">
              <a:xfrm>
                <a:off x="4015" y="1262"/>
                <a:ext cx="166" cy="84"/>
              </a:xfrm>
              <a:custGeom>
                <a:avLst/>
                <a:gdLst>
                  <a:gd name="T0" fmla="*/ 0 w 166"/>
                  <a:gd name="T1" fmla="*/ 59 h 84"/>
                  <a:gd name="T2" fmla="*/ 157 w 166"/>
                  <a:gd name="T3" fmla="*/ 0 h 84"/>
                  <a:gd name="T4" fmla="*/ 165 w 166"/>
                  <a:gd name="T5" fmla="*/ 26 h 84"/>
                  <a:gd name="T6" fmla="*/ 7 w 166"/>
                  <a:gd name="T7" fmla="*/ 83 h 84"/>
                  <a:gd name="T8" fmla="*/ 0 w 166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84"/>
                  <a:gd name="T17" fmla="*/ 166 w 16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84">
                    <a:moveTo>
                      <a:pt x="0" y="59"/>
                    </a:moveTo>
                    <a:lnTo>
                      <a:pt x="157" y="0"/>
                    </a:lnTo>
                    <a:lnTo>
                      <a:pt x="165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7" name="Line 636"/>
              <p:cNvSpPr>
                <a:spLocks noChangeShapeType="1"/>
              </p:cNvSpPr>
              <p:nvPr/>
            </p:nvSpPr>
            <p:spPr bwMode="auto">
              <a:xfrm flipH="1">
                <a:off x="4023" y="1291"/>
                <a:ext cx="157" cy="4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8" name="Freeform 637"/>
              <p:cNvSpPr>
                <a:spLocks/>
              </p:cNvSpPr>
              <p:nvPr/>
            </p:nvSpPr>
            <p:spPr bwMode="auto">
              <a:xfrm>
                <a:off x="4140" y="1170"/>
                <a:ext cx="7" cy="19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3 w 7"/>
                  <a:gd name="T5" fmla="*/ 13 h 19"/>
                  <a:gd name="T6" fmla="*/ 6 w 7"/>
                  <a:gd name="T7" fmla="*/ 18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9"/>
                  <a:gd name="T14" fmla="*/ 7 w 7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9">
                    <a:moveTo>
                      <a:pt x="0" y="0"/>
                    </a:moveTo>
                    <a:lnTo>
                      <a:pt x="0" y="6"/>
                    </a:lnTo>
                    <a:lnTo>
                      <a:pt x="3" y="13"/>
                    </a:lnTo>
                    <a:lnTo>
                      <a:pt x="6" y="1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78" name="Group 638"/>
          <p:cNvGrpSpPr>
            <a:grpSpLocks/>
          </p:cNvGrpSpPr>
          <p:nvPr/>
        </p:nvGrpSpPr>
        <p:grpSpPr bwMode="auto">
          <a:xfrm>
            <a:off x="6948488" y="733425"/>
            <a:ext cx="304800" cy="304800"/>
            <a:chOff x="3579" y="965"/>
            <a:chExt cx="644" cy="595"/>
          </a:xfrm>
        </p:grpSpPr>
        <p:grpSp>
          <p:nvGrpSpPr>
            <p:cNvPr id="3290" name="Group 639"/>
            <p:cNvGrpSpPr>
              <a:grpSpLocks/>
            </p:cNvGrpSpPr>
            <p:nvPr/>
          </p:nvGrpSpPr>
          <p:grpSpPr bwMode="auto">
            <a:xfrm>
              <a:off x="3716" y="1085"/>
              <a:ext cx="382" cy="373"/>
              <a:chOff x="3716" y="1085"/>
              <a:chExt cx="382" cy="373"/>
            </a:xfrm>
          </p:grpSpPr>
          <p:sp>
            <p:nvSpPr>
              <p:cNvPr id="3498" name="Freeform 640"/>
              <p:cNvSpPr>
                <a:spLocks/>
              </p:cNvSpPr>
              <p:nvPr/>
            </p:nvSpPr>
            <p:spPr bwMode="auto">
              <a:xfrm>
                <a:off x="3716" y="1085"/>
                <a:ext cx="381" cy="372"/>
              </a:xfrm>
              <a:custGeom>
                <a:avLst/>
                <a:gdLst>
                  <a:gd name="T0" fmla="*/ 380 w 381"/>
                  <a:gd name="T1" fmla="*/ 275 h 372"/>
                  <a:gd name="T2" fmla="*/ 290 w 381"/>
                  <a:gd name="T3" fmla="*/ 0 h 372"/>
                  <a:gd name="T4" fmla="*/ 18 w 381"/>
                  <a:gd name="T5" fmla="*/ 105 h 372"/>
                  <a:gd name="T6" fmla="*/ 0 w 381"/>
                  <a:gd name="T7" fmla="*/ 168 h 372"/>
                  <a:gd name="T8" fmla="*/ 72 w 381"/>
                  <a:gd name="T9" fmla="*/ 368 h 372"/>
                  <a:gd name="T10" fmla="*/ 120 w 381"/>
                  <a:gd name="T11" fmla="*/ 371 h 372"/>
                  <a:gd name="T12" fmla="*/ 380 w 381"/>
                  <a:gd name="T13" fmla="*/ 275 h 3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1"/>
                  <a:gd name="T22" fmla="*/ 0 h 372"/>
                  <a:gd name="T23" fmla="*/ 381 w 381"/>
                  <a:gd name="T24" fmla="*/ 372 h 3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1" h="372">
                    <a:moveTo>
                      <a:pt x="380" y="275"/>
                    </a:moveTo>
                    <a:lnTo>
                      <a:pt x="290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8"/>
                    </a:lnTo>
                    <a:lnTo>
                      <a:pt x="120" y="371"/>
                    </a:lnTo>
                    <a:lnTo>
                      <a:pt x="380" y="275"/>
                    </a:lnTo>
                  </a:path>
                </a:pathLst>
              </a:custGeom>
              <a:gradFill rotWithShape="0">
                <a:gsLst>
                  <a:gs pos="0">
                    <a:srgbClr val="618FFD"/>
                  </a:gs>
                  <a:gs pos="100000">
                    <a:srgbClr val="5780E3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9" name="Freeform 641"/>
              <p:cNvSpPr>
                <a:spLocks/>
              </p:cNvSpPr>
              <p:nvPr/>
            </p:nvSpPr>
            <p:spPr bwMode="auto">
              <a:xfrm>
                <a:off x="3716" y="1085"/>
                <a:ext cx="382" cy="373"/>
              </a:xfrm>
              <a:custGeom>
                <a:avLst/>
                <a:gdLst>
                  <a:gd name="T0" fmla="*/ 381 w 382"/>
                  <a:gd name="T1" fmla="*/ 276 h 373"/>
                  <a:gd name="T2" fmla="*/ 291 w 382"/>
                  <a:gd name="T3" fmla="*/ 0 h 373"/>
                  <a:gd name="T4" fmla="*/ 18 w 382"/>
                  <a:gd name="T5" fmla="*/ 105 h 373"/>
                  <a:gd name="T6" fmla="*/ 0 w 382"/>
                  <a:gd name="T7" fmla="*/ 168 h 373"/>
                  <a:gd name="T8" fmla="*/ 72 w 382"/>
                  <a:gd name="T9" fmla="*/ 369 h 373"/>
                  <a:gd name="T10" fmla="*/ 120 w 382"/>
                  <a:gd name="T11" fmla="*/ 372 h 373"/>
                  <a:gd name="T12" fmla="*/ 381 w 382"/>
                  <a:gd name="T13" fmla="*/ 276 h 3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2"/>
                  <a:gd name="T22" fmla="*/ 0 h 373"/>
                  <a:gd name="T23" fmla="*/ 382 w 382"/>
                  <a:gd name="T24" fmla="*/ 373 h 3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2" h="373">
                    <a:moveTo>
                      <a:pt x="381" y="276"/>
                    </a:moveTo>
                    <a:lnTo>
                      <a:pt x="291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9"/>
                    </a:lnTo>
                    <a:lnTo>
                      <a:pt x="120" y="372"/>
                    </a:lnTo>
                    <a:lnTo>
                      <a:pt x="381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91" name="Group 642"/>
            <p:cNvGrpSpPr>
              <a:grpSpLocks/>
            </p:cNvGrpSpPr>
            <p:nvPr/>
          </p:nvGrpSpPr>
          <p:grpSpPr bwMode="auto">
            <a:xfrm>
              <a:off x="3579" y="1106"/>
              <a:ext cx="291" cy="454"/>
              <a:chOff x="3579" y="1106"/>
              <a:chExt cx="291" cy="454"/>
            </a:xfrm>
          </p:grpSpPr>
          <p:sp>
            <p:nvSpPr>
              <p:cNvPr id="3476" name="Freeform 643"/>
              <p:cNvSpPr>
                <a:spLocks/>
              </p:cNvSpPr>
              <p:nvPr/>
            </p:nvSpPr>
            <p:spPr bwMode="auto">
              <a:xfrm>
                <a:off x="3579" y="1106"/>
                <a:ext cx="291" cy="454"/>
              </a:xfrm>
              <a:custGeom>
                <a:avLst/>
                <a:gdLst>
                  <a:gd name="T0" fmla="*/ 0 w 291"/>
                  <a:gd name="T1" fmla="*/ 56 h 454"/>
                  <a:gd name="T2" fmla="*/ 135 w 291"/>
                  <a:gd name="T3" fmla="*/ 453 h 454"/>
                  <a:gd name="T4" fmla="*/ 290 w 291"/>
                  <a:gd name="T5" fmla="*/ 408 h 454"/>
                  <a:gd name="T6" fmla="*/ 149 w 291"/>
                  <a:gd name="T7" fmla="*/ 0 h 454"/>
                  <a:gd name="T8" fmla="*/ 0 w 291"/>
                  <a:gd name="T9" fmla="*/ 56 h 4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454"/>
                  <a:gd name="T17" fmla="*/ 291 w 291"/>
                  <a:gd name="T18" fmla="*/ 454 h 4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454">
                    <a:moveTo>
                      <a:pt x="0" y="56"/>
                    </a:moveTo>
                    <a:lnTo>
                      <a:pt x="135" y="453"/>
                    </a:lnTo>
                    <a:lnTo>
                      <a:pt x="290" y="408"/>
                    </a:lnTo>
                    <a:lnTo>
                      <a:pt x="149" y="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477" name="Group 644"/>
              <p:cNvGrpSpPr>
                <a:grpSpLocks/>
              </p:cNvGrpSpPr>
              <p:nvPr/>
            </p:nvGrpSpPr>
            <p:grpSpPr bwMode="auto">
              <a:xfrm>
                <a:off x="3619" y="1202"/>
                <a:ext cx="135" cy="62"/>
                <a:chOff x="3619" y="1202"/>
                <a:chExt cx="135" cy="62"/>
              </a:xfrm>
            </p:grpSpPr>
            <p:sp>
              <p:nvSpPr>
                <p:cNvPr id="3494" name="Line 645"/>
                <p:cNvSpPr>
                  <a:spLocks noChangeShapeType="1"/>
                </p:cNvSpPr>
                <p:nvPr/>
              </p:nvSpPr>
              <p:spPr bwMode="auto">
                <a:xfrm>
                  <a:off x="3619" y="1252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5" name="Line 646"/>
                <p:cNvSpPr>
                  <a:spLocks noChangeShapeType="1"/>
                </p:cNvSpPr>
                <p:nvPr/>
              </p:nvSpPr>
              <p:spPr bwMode="auto">
                <a:xfrm>
                  <a:off x="3657" y="1236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6" name="Line 647"/>
                <p:cNvSpPr>
                  <a:spLocks noChangeShapeType="1"/>
                </p:cNvSpPr>
                <p:nvPr/>
              </p:nvSpPr>
              <p:spPr bwMode="auto">
                <a:xfrm>
                  <a:off x="3703" y="1219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7" name="Line 648"/>
                <p:cNvSpPr>
                  <a:spLocks noChangeShapeType="1"/>
                </p:cNvSpPr>
                <p:nvPr/>
              </p:nvSpPr>
              <p:spPr bwMode="auto">
                <a:xfrm>
                  <a:off x="3747" y="1202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78" name="Freeform 649"/>
              <p:cNvSpPr>
                <a:spLocks/>
              </p:cNvSpPr>
              <p:nvPr/>
            </p:nvSpPr>
            <p:spPr bwMode="auto">
              <a:xfrm>
                <a:off x="3583" y="1110"/>
                <a:ext cx="175" cy="143"/>
              </a:xfrm>
              <a:custGeom>
                <a:avLst/>
                <a:gdLst>
                  <a:gd name="T0" fmla="*/ 0 w 175"/>
                  <a:gd name="T1" fmla="*/ 54 h 143"/>
                  <a:gd name="T2" fmla="*/ 144 w 175"/>
                  <a:gd name="T3" fmla="*/ 0 h 143"/>
                  <a:gd name="T4" fmla="*/ 174 w 175"/>
                  <a:gd name="T5" fmla="*/ 87 h 143"/>
                  <a:gd name="T6" fmla="*/ 29 w 175"/>
                  <a:gd name="T7" fmla="*/ 142 h 143"/>
                  <a:gd name="T8" fmla="*/ 0 w 175"/>
                  <a:gd name="T9" fmla="*/ 54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143"/>
                  <a:gd name="T17" fmla="*/ 175 w 175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143">
                    <a:moveTo>
                      <a:pt x="0" y="54"/>
                    </a:moveTo>
                    <a:lnTo>
                      <a:pt x="144" y="0"/>
                    </a:lnTo>
                    <a:lnTo>
                      <a:pt x="174" y="87"/>
                    </a:lnTo>
                    <a:lnTo>
                      <a:pt x="29" y="142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9" name="Freeform 650"/>
              <p:cNvSpPr>
                <a:spLocks/>
              </p:cNvSpPr>
              <p:nvPr/>
            </p:nvSpPr>
            <p:spPr bwMode="auto">
              <a:xfrm>
                <a:off x="3636" y="1272"/>
                <a:ext cx="158" cy="78"/>
              </a:xfrm>
              <a:custGeom>
                <a:avLst/>
                <a:gdLst>
                  <a:gd name="T0" fmla="*/ 0 w 158"/>
                  <a:gd name="T1" fmla="*/ 55 h 78"/>
                  <a:gd name="T2" fmla="*/ 149 w 158"/>
                  <a:gd name="T3" fmla="*/ 0 h 78"/>
                  <a:gd name="T4" fmla="*/ 157 w 158"/>
                  <a:gd name="T5" fmla="*/ 24 h 78"/>
                  <a:gd name="T6" fmla="*/ 7 w 158"/>
                  <a:gd name="T7" fmla="*/ 77 h 78"/>
                  <a:gd name="T8" fmla="*/ 0 w 158"/>
                  <a:gd name="T9" fmla="*/ 55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0" y="55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0" name="Freeform 651"/>
              <p:cNvSpPr>
                <a:spLocks/>
              </p:cNvSpPr>
              <p:nvPr/>
            </p:nvSpPr>
            <p:spPr bwMode="auto">
              <a:xfrm>
                <a:off x="3615" y="1211"/>
                <a:ext cx="158" cy="78"/>
              </a:xfrm>
              <a:custGeom>
                <a:avLst/>
                <a:gdLst>
                  <a:gd name="T0" fmla="*/ 0 w 158"/>
                  <a:gd name="T1" fmla="*/ 57 h 78"/>
                  <a:gd name="T2" fmla="*/ 149 w 158"/>
                  <a:gd name="T3" fmla="*/ 0 h 78"/>
                  <a:gd name="T4" fmla="*/ 157 w 158"/>
                  <a:gd name="T5" fmla="*/ 24 h 78"/>
                  <a:gd name="T6" fmla="*/ 7 w 158"/>
                  <a:gd name="T7" fmla="*/ 77 h 78"/>
                  <a:gd name="T8" fmla="*/ 0 w 158"/>
                  <a:gd name="T9" fmla="*/ 57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0" y="57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481" name="Group 652"/>
              <p:cNvGrpSpPr>
                <a:grpSpLocks/>
              </p:cNvGrpSpPr>
              <p:nvPr/>
            </p:nvGrpSpPr>
            <p:grpSpPr bwMode="auto">
              <a:xfrm>
                <a:off x="3645" y="1296"/>
                <a:ext cx="153" cy="76"/>
                <a:chOff x="3645" y="1296"/>
                <a:chExt cx="153" cy="76"/>
              </a:xfrm>
            </p:grpSpPr>
            <p:sp>
              <p:nvSpPr>
                <p:cNvPr id="3492" name="Freeform 653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2" cy="74"/>
                </a:xfrm>
                <a:custGeom>
                  <a:avLst/>
                  <a:gdLst>
                    <a:gd name="T0" fmla="*/ 0 w 152"/>
                    <a:gd name="T1" fmla="*/ 54 h 74"/>
                    <a:gd name="T2" fmla="*/ 145 w 152"/>
                    <a:gd name="T3" fmla="*/ 0 h 74"/>
                    <a:gd name="T4" fmla="*/ 151 w 152"/>
                    <a:gd name="T5" fmla="*/ 19 h 74"/>
                    <a:gd name="T6" fmla="*/ 6 w 152"/>
                    <a:gd name="T7" fmla="*/ 73 h 74"/>
                    <a:gd name="T8" fmla="*/ 0 w 152"/>
                    <a:gd name="T9" fmla="*/ 54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74"/>
                    <a:gd name="T17" fmla="*/ 152 w 152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74">
                      <a:moveTo>
                        <a:pt x="0" y="54"/>
                      </a:moveTo>
                      <a:lnTo>
                        <a:pt x="145" y="0"/>
                      </a:lnTo>
                      <a:lnTo>
                        <a:pt x="151" y="19"/>
                      </a:lnTo>
                      <a:lnTo>
                        <a:pt x="6" y="73"/>
                      </a:lnTo>
                      <a:lnTo>
                        <a:pt x="0" y="54"/>
                      </a:lnTo>
                    </a:path>
                  </a:pathLst>
                </a:custGeom>
                <a:gradFill rotWithShape="0">
                  <a:gsLst>
                    <a:gs pos="0">
                      <a:srgbClr val="B5CDFE"/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3" name="Freeform 654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3" cy="76"/>
                </a:xfrm>
                <a:custGeom>
                  <a:avLst/>
                  <a:gdLst>
                    <a:gd name="T0" fmla="*/ 0 w 153"/>
                    <a:gd name="T1" fmla="*/ 56 h 76"/>
                    <a:gd name="T2" fmla="*/ 146 w 153"/>
                    <a:gd name="T3" fmla="*/ 0 h 76"/>
                    <a:gd name="T4" fmla="*/ 152 w 153"/>
                    <a:gd name="T5" fmla="*/ 19 h 76"/>
                    <a:gd name="T6" fmla="*/ 6 w 153"/>
                    <a:gd name="T7" fmla="*/ 75 h 76"/>
                    <a:gd name="T8" fmla="*/ 0 w 153"/>
                    <a:gd name="T9" fmla="*/ 56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3"/>
                    <a:gd name="T16" fmla="*/ 0 h 76"/>
                    <a:gd name="T17" fmla="*/ 153 w 153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3" h="76">
                      <a:moveTo>
                        <a:pt x="0" y="56"/>
                      </a:moveTo>
                      <a:lnTo>
                        <a:pt x="146" y="0"/>
                      </a:lnTo>
                      <a:lnTo>
                        <a:pt x="152" y="19"/>
                      </a:lnTo>
                      <a:lnTo>
                        <a:pt x="6" y="75"/>
                      </a:lnTo>
                      <a:lnTo>
                        <a:pt x="0" y="5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482" name="Freeform 655"/>
              <p:cNvSpPr>
                <a:spLocks/>
              </p:cNvSpPr>
              <p:nvPr/>
            </p:nvSpPr>
            <p:spPr bwMode="auto">
              <a:xfrm>
                <a:off x="3653" y="1317"/>
                <a:ext cx="156" cy="78"/>
              </a:xfrm>
              <a:custGeom>
                <a:avLst/>
                <a:gdLst>
                  <a:gd name="T0" fmla="*/ 0 w 156"/>
                  <a:gd name="T1" fmla="*/ 55 h 78"/>
                  <a:gd name="T2" fmla="*/ 147 w 156"/>
                  <a:gd name="T3" fmla="*/ 0 h 78"/>
                  <a:gd name="T4" fmla="*/ 155 w 156"/>
                  <a:gd name="T5" fmla="*/ 24 h 78"/>
                  <a:gd name="T6" fmla="*/ 6 w 156"/>
                  <a:gd name="T7" fmla="*/ 77 h 78"/>
                  <a:gd name="T8" fmla="*/ 0 w 156"/>
                  <a:gd name="T9" fmla="*/ 55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78"/>
                  <a:gd name="T17" fmla="*/ 156 w 156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78">
                    <a:moveTo>
                      <a:pt x="0" y="55"/>
                    </a:moveTo>
                    <a:lnTo>
                      <a:pt x="147" y="0"/>
                    </a:lnTo>
                    <a:lnTo>
                      <a:pt x="155" y="24"/>
                    </a:lnTo>
                    <a:lnTo>
                      <a:pt x="6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483" name="Group 656"/>
              <p:cNvGrpSpPr>
                <a:grpSpLocks/>
              </p:cNvGrpSpPr>
              <p:nvPr/>
            </p:nvGrpSpPr>
            <p:grpSpPr bwMode="auto">
              <a:xfrm>
                <a:off x="3683" y="1409"/>
                <a:ext cx="155" cy="69"/>
                <a:chOff x="3683" y="1409"/>
                <a:chExt cx="155" cy="69"/>
              </a:xfrm>
            </p:grpSpPr>
            <p:sp>
              <p:nvSpPr>
                <p:cNvPr id="3487" name="Freeform 657"/>
                <p:cNvSpPr>
                  <a:spLocks/>
                </p:cNvSpPr>
                <p:nvPr/>
              </p:nvSpPr>
              <p:spPr bwMode="auto">
                <a:xfrm>
                  <a:off x="3683" y="1409"/>
                  <a:ext cx="155" cy="69"/>
                </a:xfrm>
                <a:custGeom>
                  <a:avLst/>
                  <a:gdLst>
                    <a:gd name="T0" fmla="*/ 0 w 155"/>
                    <a:gd name="T1" fmla="*/ 57 h 69"/>
                    <a:gd name="T2" fmla="*/ 4 w 155"/>
                    <a:gd name="T3" fmla="*/ 68 h 69"/>
                    <a:gd name="T4" fmla="*/ 154 w 155"/>
                    <a:gd name="T5" fmla="*/ 11 h 69"/>
                    <a:gd name="T6" fmla="*/ 151 w 155"/>
                    <a:gd name="T7" fmla="*/ 0 h 69"/>
                    <a:gd name="T8" fmla="*/ 0 w 155"/>
                    <a:gd name="T9" fmla="*/ 57 h 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69"/>
                    <a:gd name="T17" fmla="*/ 155 w 155"/>
                    <a:gd name="T18" fmla="*/ 69 h 6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69">
                      <a:moveTo>
                        <a:pt x="0" y="57"/>
                      </a:moveTo>
                      <a:lnTo>
                        <a:pt x="4" y="68"/>
                      </a:lnTo>
                      <a:lnTo>
                        <a:pt x="154" y="11"/>
                      </a:lnTo>
                      <a:lnTo>
                        <a:pt x="151" y="0"/>
                      </a:lnTo>
                      <a:lnTo>
                        <a:pt x="0" y="5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8" name="Line 658"/>
                <p:cNvSpPr>
                  <a:spLocks noChangeShapeType="1"/>
                </p:cNvSpPr>
                <p:nvPr/>
              </p:nvSpPr>
              <p:spPr bwMode="auto">
                <a:xfrm>
                  <a:off x="3693" y="1464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9" name="Line 659"/>
                <p:cNvSpPr>
                  <a:spLocks noChangeShapeType="1"/>
                </p:cNvSpPr>
                <p:nvPr/>
              </p:nvSpPr>
              <p:spPr bwMode="auto">
                <a:xfrm>
                  <a:off x="3730" y="1448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0" name="Line 660"/>
                <p:cNvSpPr>
                  <a:spLocks noChangeShapeType="1"/>
                </p:cNvSpPr>
                <p:nvPr/>
              </p:nvSpPr>
              <p:spPr bwMode="auto">
                <a:xfrm>
                  <a:off x="3777" y="1430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1" name="Line 661"/>
                <p:cNvSpPr>
                  <a:spLocks noChangeShapeType="1"/>
                </p:cNvSpPr>
                <p:nvPr/>
              </p:nvSpPr>
              <p:spPr bwMode="auto">
                <a:xfrm>
                  <a:off x="3821" y="141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84" name="Freeform 662"/>
              <p:cNvSpPr>
                <a:spLocks/>
              </p:cNvSpPr>
              <p:nvPr/>
            </p:nvSpPr>
            <p:spPr bwMode="auto">
              <a:xfrm>
                <a:off x="3674" y="1385"/>
                <a:ext cx="157" cy="79"/>
              </a:xfrm>
              <a:custGeom>
                <a:avLst/>
                <a:gdLst>
                  <a:gd name="T0" fmla="*/ 0 w 157"/>
                  <a:gd name="T1" fmla="*/ 57 h 79"/>
                  <a:gd name="T2" fmla="*/ 148 w 157"/>
                  <a:gd name="T3" fmla="*/ 0 h 79"/>
                  <a:gd name="T4" fmla="*/ 156 w 157"/>
                  <a:gd name="T5" fmla="*/ 24 h 79"/>
                  <a:gd name="T6" fmla="*/ 7 w 157"/>
                  <a:gd name="T7" fmla="*/ 78 h 79"/>
                  <a:gd name="T8" fmla="*/ 0 w 157"/>
                  <a:gd name="T9" fmla="*/ 57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79"/>
                  <a:gd name="T17" fmla="*/ 157 w 157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79">
                    <a:moveTo>
                      <a:pt x="0" y="57"/>
                    </a:moveTo>
                    <a:lnTo>
                      <a:pt x="148" y="0"/>
                    </a:lnTo>
                    <a:lnTo>
                      <a:pt x="156" y="24"/>
                    </a:lnTo>
                    <a:lnTo>
                      <a:pt x="7" y="78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5" name="Freeform 663"/>
              <p:cNvSpPr>
                <a:spLocks/>
              </p:cNvSpPr>
              <p:nvPr/>
            </p:nvSpPr>
            <p:spPr bwMode="auto">
              <a:xfrm>
                <a:off x="3688" y="1425"/>
                <a:ext cx="178" cy="131"/>
              </a:xfrm>
              <a:custGeom>
                <a:avLst/>
                <a:gdLst>
                  <a:gd name="T0" fmla="*/ 0 w 178"/>
                  <a:gd name="T1" fmla="*/ 52 h 131"/>
                  <a:gd name="T2" fmla="*/ 147 w 178"/>
                  <a:gd name="T3" fmla="*/ 0 h 131"/>
                  <a:gd name="T4" fmla="*/ 177 w 178"/>
                  <a:gd name="T5" fmla="*/ 87 h 131"/>
                  <a:gd name="T6" fmla="*/ 27 w 178"/>
                  <a:gd name="T7" fmla="*/ 130 h 131"/>
                  <a:gd name="T8" fmla="*/ 0 w 178"/>
                  <a:gd name="T9" fmla="*/ 52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131"/>
                  <a:gd name="T17" fmla="*/ 178 w 178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131">
                    <a:moveTo>
                      <a:pt x="0" y="52"/>
                    </a:moveTo>
                    <a:lnTo>
                      <a:pt x="147" y="0"/>
                    </a:lnTo>
                    <a:lnTo>
                      <a:pt x="177" y="87"/>
                    </a:lnTo>
                    <a:lnTo>
                      <a:pt x="27" y="130"/>
                    </a:lnTo>
                    <a:lnTo>
                      <a:pt x="0" y="52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6" name="Line 664"/>
              <p:cNvSpPr>
                <a:spLocks noChangeShapeType="1"/>
              </p:cNvSpPr>
              <p:nvPr/>
            </p:nvSpPr>
            <p:spPr bwMode="auto">
              <a:xfrm flipH="1">
                <a:off x="3617" y="1215"/>
                <a:ext cx="148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92" name="Group 665"/>
            <p:cNvGrpSpPr>
              <a:grpSpLocks/>
            </p:cNvGrpSpPr>
            <p:nvPr/>
          </p:nvGrpSpPr>
          <p:grpSpPr bwMode="auto">
            <a:xfrm>
              <a:off x="3806" y="1111"/>
              <a:ext cx="60" cy="50"/>
              <a:chOff x="3806" y="1111"/>
              <a:chExt cx="60" cy="50"/>
            </a:xfrm>
          </p:grpSpPr>
          <p:grpSp>
            <p:nvGrpSpPr>
              <p:cNvPr id="3464" name="Group 666"/>
              <p:cNvGrpSpPr>
                <a:grpSpLocks/>
              </p:cNvGrpSpPr>
              <p:nvPr/>
            </p:nvGrpSpPr>
            <p:grpSpPr bwMode="auto">
              <a:xfrm>
                <a:off x="3843" y="1121"/>
                <a:ext cx="23" cy="16"/>
                <a:chOff x="3843" y="1121"/>
                <a:chExt cx="23" cy="16"/>
              </a:xfrm>
            </p:grpSpPr>
            <p:sp>
              <p:nvSpPr>
                <p:cNvPr id="3474" name="Freeform 667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1" cy="14"/>
                </a:xfrm>
                <a:custGeom>
                  <a:avLst/>
                  <a:gdLst>
                    <a:gd name="T0" fmla="*/ 0 w 21"/>
                    <a:gd name="T1" fmla="*/ 5 h 14"/>
                    <a:gd name="T2" fmla="*/ 2 w 21"/>
                    <a:gd name="T3" fmla="*/ 4 h 14"/>
                    <a:gd name="T4" fmla="*/ 4 w 21"/>
                    <a:gd name="T5" fmla="*/ 6 h 14"/>
                    <a:gd name="T6" fmla="*/ 11 w 21"/>
                    <a:gd name="T7" fmla="*/ 3 h 14"/>
                    <a:gd name="T8" fmla="*/ 12 w 21"/>
                    <a:gd name="T9" fmla="*/ 1 h 14"/>
                    <a:gd name="T10" fmla="*/ 14 w 21"/>
                    <a:gd name="T11" fmla="*/ 0 h 14"/>
                    <a:gd name="T12" fmla="*/ 16 w 21"/>
                    <a:gd name="T13" fmla="*/ 2 h 14"/>
                    <a:gd name="T14" fmla="*/ 20 w 21"/>
                    <a:gd name="T15" fmla="*/ 2 h 14"/>
                    <a:gd name="T16" fmla="*/ 17 w 21"/>
                    <a:gd name="T17" fmla="*/ 6 h 14"/>
                    <a:gd name="T18" fmla="*/ 17 w 21"/>
                    <a:gd name="T19" fmla="*/ 8 h 14"/>
                    <a:gd name="T20" fmla="*/ 15 w 21"/>
                    <a:gd name="T21" fmla="*/ 9 h 14"/>
                    <a:gd name="T22" fmla="*/ 13 w 21"/>
                    <a:gd name="T23" fmla="*/ 7 h 14"/>
                    <a:gd name="T24" fmla="*/ 6 w 21"/>
                    <a:gd name="T25" fmla="*/ 10 h 14"/>
                    <a:gd name="T26" fmla="*/ 6 w 21"/>
                    <a:gd name="T27" fmla="*/ 12 h 14"/>
                    <a:gd name="T28" fmla="*/ 3 w 21"/>
                    <a:gd name="T29" fmla="*/ 13 h 14"/>
                    <a:gd name="T30" fmla="*/ 0 w 21"/>
                    <a:gd name="T31" fmla="*/ 5 h 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"/>
                    <a:gd name="T49" fmla="*/ 0 h 14"/>
                    <a:gd name="T50" fmla="*/ 21 w 21"/>
                    <a:gd name="T51" fmla="*/ 14 h 1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" h="14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1" y="3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3" y="7"/>
                      </a:lnTo>
                      <a:lnTo>
                        <a:pt x="6" y="10"/>
                      </a:lnTo>
                      <a:lnTo>
                        <a:pt x="6" y="12"/>
                      </a:lnTo>
                      <a:lnTo>
                        <a:pt x="3" y="13"/>
                      </a:lnTo>
                      <a:lnTo>
                        <a:pt x="0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B0C7FE"/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5" name="Freeform 668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3" cy="16"/>
                </a:xfrm>
                <a:custGeom>
                  <a:avLst/>
                  <a:gdLst>
                    <a:gd name="T0" fmla="*/ 0 w 23"/>
                    <a:gd name="T1" fmla="*/ 6 h 16"/>
                    <a:gd name="T2" fmla="*/ 2 w 23"/>
                    <a:gd name="T3" fmla="*/ 4 h 16"/>
                    <a:gd name="T4" fmla="*/ 5 w 23"/>
                    <a:gd name="T5" fmla="*/ 7 h 16"/>
                    <a:gd name="T6" fmla="*/ 12 w 23"/>
                    <a:gd name="T7" fmla="*/ 4 h 16"/>
                    <a:gd name="T8" fmla="*/ 13 w 23"/>
                    <a:gd name="T9" fmla="*/ 1 h 16"/>
                    <a:gd name="T10" fmla="*/ 15 w 23"/>
                    <a:gd name="T11" fmla="*/ 0 h 16"/>
                    <a:gd name="T12" fmla="*/ 18 w 23"/>
                    <a:gd name="T13" fmla="*/ 2 h 16"/>
                    <a:gd name="T14" fmla="*/ 22 w 23"/>
                    <a:gd name="T15" fmla="*/ 2 h 16"/>
                    <a:gd name="T16" fmla="*/ 19 w 23"/>
                    <a:gd name="T17" fmla="*/ 7 h 16"/>
                    <a:gd name="T18" fmla="*/ 19 w 23"/>
                    <a:gd name="T19" fmla="*/ 10 h 16"/>
                    <a:gd name="T20" fmla="*/ 16 w 23"/>
                    <a:gd name="T21" fmla="*/ 10 h 16"/>
                    <a:gd name="T22" fmla="*/ 14 w 23"/>
                    <a:gd name="T23" fmla="*/ 8 h 16"/>
                    <a:gd name="T24" fmla="*/ 6 w 23"/>
                    <a:gd name="T25" fmla="*/ 11 h 16"/>
                    <a:gd name="T26" fmla="*/ 6 w 23"/>
                    <a:gd name="T27" fmla="*/ 14 h 16"/>
                    <a:gd name="T28" fmla="*/ 4 w 23"/>
                    <a:gd name="T29" fmla="*/ 15 h 16"/>
                    <a:gd name="T30" fmla="*/ 0 w 23"/>
                    <a:gd name="T31" fmla="*/ 6 h 1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"/>
                    <a:gd name="T49" fmla="*/ 0 h 16"/>
                    <a:gd name="T50" fmla="*/ 23 w 23"/>
                    <a:gd name="T51" fmla="*/ 16 h 1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" h="16">
                      <a:moveTo>
                        <a:pt x="0" y="6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12" y="4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19" y="7"/>
                      </a:lnTo>
                      <a:lnTo>
                        <a:pt x="19" y="10"/>
                      </a:lnTo>
                      <a:lnTo>
                        <a:pt x="16" y="10"/>
                      </a:lnTo>
                      <a:lnTo>
                        <a:pt x="14" y="8"/>
                      </a:lnTo>
                      <a:lnTo>
                        <a:pt x="6" y="11"/>
                      </a:lnTo>
                      <a:lnTo>
                        <a:pt x="6" y="14"/>
                      </a:lnTo>
                      <a:lnTo>
                        <a:pt x="4" y="1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465" name="Group 669"/>
              <p:cNvGrpSpPr>
                <a:grpSpLocks/>
              </p:cNvGrpSpPr>
              <p:nvPr/>
            </p:nvGrpSpPr>
            <p:grpSpPr bwMode="auto">
              <a:xfrm>
                <a:off x="3810" y="1120"/>
                <a:ext cx="44" cy="41"/>
                <a:chOff x="3810" y="1120"/>
                <a:chExt cx="44" cy="41"/>
              </a:xfrm>
            </p:grpSpPr>
            <p:sp>
              <p:nvSpPr>
                <p:cNvPr id="3472" name="Freeform 670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2" cy="39"/>
                </a:xfrm>
                <a:custGeom>
                  <a:avLst/>
                  <a:gdLst>
                    <a:gd name="T0" fmla="*/ 8 w 42"/>
                    <a:gd name="T1" fmla="*/ 38 h 39"/>
                    <a:gd name="T2" fmla="*/ 0 w 42"/>
                    <a:gd name="T3" fmla="*/ 13 h 39"/>
                    <a:gd name="T4" fmla="*/ 32 w 42"/>
                    <a:gd name="T5" fmla="*/ 0 h 39"/>
                    <a:gd name="T6" fmla="*/ 41 w 42"/>
                    <a:gd name="T7" fmla="*/ 25 h 39"/>
                    <a:gd name="T8" fmla="*/ 8 w 42"/>
                    <a:gd name="T9" fmla="*/ 38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"/>
                    <a:gd name="T16" fmla="*/ 0 h 39"/>
                    <a:gd name="T17" fmla="*/ 42 w 42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" h="39">
                      <a:moveTo>
                        <a:pt x="8" y="38"/>
                      </a:moveTo>
                      <a:lnTo>
                        <a:pt x="0" y="13"/>
                      </a:lnTo>
                      <a:lnTo>
                        <a:pt x="32" y="0"/>
                      </a:lnTo>
                      <a:lnTo>
                        <a:pt x="41" y="25"/>
                      </a:lnTo>
                      <a:lnTo>
                        <a:pt x="8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DFE9FF"/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3" name="Freeform 671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4" cy="41"/>
                </a:xfrm>
                <a:custGeom>
                  <a:avLst/>
                  <a:gdLst>
                    <a:gd name="T0" fmla="*/ 8 w 44"/>
                    <a:gd name="T1" fmla="*/ 40 h 41"/>
                    <a:gd name="T2" fmla="*/ 0 w 44"/>
                    <a:gd name="T3" fmla="*/ 14 h 41"/>
                    <a:gd name="T4" fmla="*/ 33 w 44"/>
                    <a:gd name="T5" fmla="*/ 0 h 41"/>
                    <a:gd name="T6" fmla="*/ 43 w 44"/>
                    <a:gd name="T7" fmla="*/ 26 h 41"/>
                    <a:gd name="T8" fmla="*/ 8 w 44"/>
                    <a:gd name="T9" fmla="*/ 40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41"/>
                    <a:gd name="T17" fmla="*/ 44 w 44"/>
                    <a:gd name="T18" fmla="*/ 41 h 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41">
                      <a:moveTo>
                        <a:pt x="8" y="40"/>
                      </a:moveTo>
                      <a:lnTo>
                        <a:pt x="0" y="14"/>
                      </a:lnTo>
                      <a:lnTo>
                        <a:pt x="33" y="0"/>
                      </a:lnTo>
                      <a:lnTo>
                        <a:pt x="43" y="26"/>
                      </a:lnTo>
                      <a:lnTo>
                        <a:pt x="8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466" name="Group 672"/>
              <p:cNvGrpSpPr>
                <a:grpSpLocks/>
              </p:cNvGrpSpPr>
              <p:nvPr/>
            </p:nvGrpSpPr>
            <p:grpSpPr bwMode="auto">
              <a:xfrm>
                <a:off x="3827" y="1111"/>
                <a:ext cx="13" cy="14"/>
                <a:chOff x="3827" y="1111"/>
                <a:chExt cx="13" cy="14"/>
              </a:xfrm>
            </p:grpSpPr>
            <p:sp>
              <p:nvSpPr>
                <p:cNvPr id="3470" name="Freeform 673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1" cy="13"/>
                </a:xfrm>
                <a:custGeom>
                  <a:avLst/>
                  <a:gdLst>
                    <a:gd name="T0" fmla="*/ 3 w 11"/>
                    <a:gd name="T1" fmla="*/ 12 h 13"/>
                    <a:gd name="T2" fmla="*/ 0 w 11"/>
                    <a:gd name="T3" fmla="*/ 3 h 13"/>
                    <a:gd name="T4" fmla="*/ 7 w 11"/>
                    <a:gd name="T5" fmla="*/ 0 h 13"/>
                    <a:gd name="T6" fmla="*/ 10 w 11"/>
                    <a:gd name="T7" fmla="*/ 10 h 13"/>
                    <a:gd name="T8" fmla="*/ 3 w 11"/>
                    <a:gd name="T9" fmla="*/ 12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13"/>
                    <a:gd name="T17" fmla="*/ 11 w 11"/>
                    <a:gd name="T18" fmla="*/ 13 h 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13">
                      <a:moveTo>
                        <a:pt x="3" y="12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0" y="10"/>
                      </a:lnTo>
                      <a:lnTo>
                        <a:pt x="3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DFE9FF"/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1" name="Freeform 674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3" cy="14"/>
                </a:xfrm>
                <a:custGeom>
                  <a:avLst/>
                  <a:gdLst>
                    <a:gd name="T0" fmla="*/ 4 w 13"/>
                    <a:gd name="T1" fmla="*/ 13 h 14"/>
                    <a:gd name="T2" fmla="*/ 0 w 13"/>
                    <a:gd name="T3" fmla="*/ 3 h 14"/>
                    <a:gd name="T4" fmla="*/ 8 w 13"/>
                    <a:gd name="T5" fmla="*/ 0 h 14"/>
                    <a:gd name="T6" fmla="*/ 12 w 13"/>
                    <a:gd name="T7" fmla="*/ 10 h 14"/>
                    <a:gd name="T8" fmla="*/ 4 w 13"/>
                    <a:gd name="T9" fmla="*/ 1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14"/>
                    <a:gd name="T17" fmla="*/ 13 w 13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14">
                      <a:moveTo>
                        <a:pt x="4" y="1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2" y="10"/>
                      </a:lnTo>
                      <a:lnTo>
                        <a:pt x="4" y="1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467" name="Group 675"/>
              <p:cNvGrpSpPr>
                <a:grpSpLocks/>
              </p:cNvGrpSpPr>
              <p:nvPr/>
            </p:nvGrpSpPr>
            <p:grpSpPr bwMode="auto">
              <a:xfrm>
                <a:off x="3806" y="1136"/>
                <a:ext cx="10" cy="7"/>
                <a:chOff x="3806" y="1136"/>
                <a:chExt cx="10" cy="7"/>
              </a:xfrm>
            </p:grpSpPr>
            <p:sp>
              <p:nvSpPr>
                <p:cNvPr id="3468" name="Freeform 676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8" cy="5"/>
                </a:xfrm>
                <a:custGeom>
                  <a:avLst/>
                  <a:gdLst>
                    <a:gd name="T0" fmla="*/ 1 w 8"/>
                    <a:gd name="T1" fmla="*/ 4 h 5"/>
                    <a:gd name="T2" fmla="*/ 0 w 8"/>
                    <a:gd name="T3" fmla="*/ 2 h 5"/>
                    <a:gd name="T4" fmla="*/ 6 w 8"/>
                    <a:gd name="T5" fmla="*/ 0 h 5"/>
                    <a:gd name="T6" fmla="*/ 7 w 8"/>
                    <a:gd name="T7" fmla="*/ 3 h 5"/>
                    <a:gd name="T8" fmla="*/ 1 w 8"/>
                    <a:gd name="T9" fmla="*/ 4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5"/>
                    <a:gd name="T17" fmla="*/ 8 w 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5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" y="3"/>
                      </a:lnTo>
                      <a:lnTo>
                        <a:pt x="1" y="4"/>
                      </a:lnTo>
                    </a:path>
                  </a:pathLst>
                </a:custGeom>
                <a:gradFill rotWithShape="0">
                  <a:gsLst>
                    <a:gs pos="0">
                      <a:srgbClr val="CFDDFE"/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9" name="Freeform 677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10" cy="7"/>
                </a:xfrm>
                <a:custGeom>
                  <a:avLst/>
                  <a:gdLst>
                    <a:gd name="T0" fmla="*/ 2 w 10"/>
                    <a:gd name="T1" fmla="*/ 6 h 7"/>
                    <a:gd name="T2" fmla="*/ 0 w 10"/>
                    <a:gd name="T3" fmla="*/ 3 h 7"/>
                    <a:gd name="T4" fmla="*/ 8 w 10"/>
                    <a:gd name="T5" fmla="*/ 0 h 7"/>
                    <a:gd name="T6" fmla="*/ 9 w 10"/>
                    <a:gd name="T7" fmla="*/ 4 h 7"/>
                    <a:gd name="T8" fmla="*/ 2 w 10"/>
                    <a:gd name="T9" fmla="*/ 6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"/>
                    <a:gd name="T16" fmla="*/ 0 h 7"/>
                    <a:gd name="T17" fmla="*/ 10 w 10"/>
                    <a:gd name="T18" fmla="*/ 7 h 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" h="7">
                      <a:moveTo>
                        <a:pt x="2" y="6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" y="4"/>
                      </a:lnTo>
                      <a:lnTo>
                        <a:pt x="2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293" name="Group 678"/>
            <p:cNvGrpSpPr>
              <a:grpSpLocks/>
            </p:cNvGrpSpPr>
            <p:nvPr/>
          </p:nvGrpSpPr>
          <p:grpSpPr bwMode="auto">
            <a:xfrm>
              <a:off x="3716" y="1163"/>
              <a:ext cx="202" cy="296"/>
              <a:chOff x="3716" y="1163"/>
              <a:chExt cx="202" cy="296"/>
            </a:xfrm>
          </p:grpSpPr>
          <p:sp>
            <p:nvSpPr>
              <p:cNvPr id="3462" name="Freeform 679"/>
              <p:cNvSpPr>
                <a:spLocks/>
              </p:cNvSpPr>
              <p:nvPr/>
            </p:nvSpPr>
            <p:spPr bwMode="auto">
              <a:xfrm>
                <a:off x="3716" y="1163"/>
                <a:ext cx="201" cy="295"/>
              </a:xfrm>
              <a:custGeom>
                <a:avLst/>
                <a:gdLst>
                  <a:gd name="T0" fmla="*/ 18 w 201"/>
                  <a:gd name="T1" fmla="*/ 27 h 295"/>
                  <a:gd name="T2" fmla="*/ 90 w 201"/>
                  <a:gd name="T3" fmla="*/ 0 h 295"/>
                  <a:gd name="T4" fmla="*/ 133 w 201"/>
                  <a:gd name="T5" fmla="*/ 14 h 295"/>
                  <a:gd name="T6" fmla="*/ 200 w 201"/>
                  <a:gd name="T7" fmla="*/ 212 h 295"/>
                  <a:gd name="T8" fmla="*/ 181 w 201"/>
                  <a:gd name="T9" fmla="*/ 271 h 295"/>
                  <a:gd name="T10" fmla="*/ 120 w 201"/>
                  <a:gd name="T11" fmla="*/ 294 h 295"/>
                  <a:gd name="T12" fmla="*/ 72 w 201"/>
                  <a:gd name="T13" fmla="*/ 292 h 295"/>
                  <a:gd name="T14" fmla="*/ 0 w 201"/>
                  <a:gd name="T15" fmla="*/ 90 h 295"/>
                  <a:gd name="T16" fmla="*/ 18 w 201"/>
                  <a:gd name="T17" fmla="*/ 27 h 2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1"/>
                  <a:gd name="T28" fmla="*/ 0 h 295"/>
                  <a:gd name="T29" fmla="*/ 201 w 201"/>
                  <a:gd name="T30" fmla="*/ 295 h 2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1" h="295">
                    <a:moveTo>
                      <a:pt x="18" y="27"/>
                    </a:moveTo>
                    <a:lnTo>
                      <a:pt x="90" y="0"/>
                    </a:lnTo>
                    <a:lnTo>
                      <a:pt x="133" y="14"/>
                    </a:lnTo>
                    <a:lnTo>
                      <a:pt x="200" y="212"/>
                    </a:lnTo>
                    <a:lnTo>
                      <a:pt x="181" y="271"/>
                    </a:lnTo>
                    <a:lnTo>
                      <a:pt x="120" y="294"/>
                    </a:lnTo>
                    <a:lnTo>
                      <a:pt x="72" y="292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gradFill rotWithShape="0">
                <a:gsLst>
                  <a:gs pos="0">
                    <a:srgbClr val="B0C7FE"/>
                  </a:gs>
                  <a:gs pos="100000">
                    <a:srgbClr val="618FFD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3" name="Freeform 680"/>
              <p:cNvSpPr>
                <a:spLocks/>
              </p:cNvSpPr>
              <p:nvPr/>
            </p:nvSpPr>
            <p:spPr bwMode="auto">
              <a:xfrm>
                <a:off x="3716" y="1163"/>
                <a:ext cx="202" cy="296"/>
              </a:xfrm>
              <a:custGeom>
                <a:avLst/>
                <a:gdLst>
                  <a:gd name="T0" fmla="*/ 18 w 202"/>
                  <a:gd name="T1" fmla="*/ 27 h 296"/>
                  <a:gd name="T2" fmla="*/ 90 w 202"/>
                  <a:gd name="T3" fmla="*/ 0 h 296"/>
                  <a:gd name="T4" fmla="*/ 134 w 202"/>
                  <a:gd name="T5" fmla="*/ 14 h 296"/>
                  <a:gd name="T6" fmla="*/ 201 w 202"/>
                  <a:gd name="T7" fmla="*/ 213 h 296"/>
                  <a:gd name="T8" fmla="*/ 182 w 202"/>
                  <a:gd name="T9" fmla="*/ 272 h 296"/>
                  <a:gd name="T10" fmla="*/ 121 w 202"/>
                  <a:gd name="T11" fmla="*/ 295 h 296"/>
                  <a:gd name="T12" fmla="*/ 72 w 202"/>
                  <a:gd name="T13" fmla="*/ 293 h 296"/>
                  <a:gd name="T14" fmla="*/ 0 w 202"/>
                  <a:gd name="T15" fmla="*/ 90 h 296"/>
                  <a:gd name="T16" fmla="*/ 18 w 202"/>
                  <a:gd name="T17" fmla="*/ 27 h 2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2"/>
                  <a:gd name="T28" fmla="*/ 0 h 296"/>
                  <a:gd name="T29" fmla="*/ 202 w 202"/>
                  <a:gd name="T30" fmla="*/ 296 h 2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2" h="296">
                    <a:moveTo>
                      <a:pt x="18" y="27"/>
                    </a:moveTo>
                    <a:lnTo>
                      <a:pt x="90" y="0"/>
                    </a:lnTo>
                    <a:lnTo>
                      <a:pt x="134" y="14"/>
                    </a:lnTo>
                    <a:lnTo>
                      <a:pt x="201" y="213"/>
                    </a:lnTo>
                    <a:lnTo>
                      <a:pt x="182" y="272"/>
                    </a:lnTo>
                    <a:lnTo>
                      <a:pt x="121" y="295"/>
                    </a:lnTo>
                    <a:lnTo>
                      <a:pt x="72" y="293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94" name="Group 681"/>
            <p:cNvGrpSpPr>
              <a:grpSpLocks/>
            </p:cNvGrpSpPr>
            <p:nvPr/>
          </p:nvGrpSpPr>
          <p:grpSpPr bwMode="auto">
            <a:xfrm>
              <a:off x="3859" y="1166"/>
              <a:ext cx="66" cy="97"/>
              <a:chOff x="3859" y="1166"/>
              <a:chExt cx="66" cy="97"/>
            </a:xfrm>
          </p:grpSpPr>
          <p:grpSp>
            <p:nvGrpSpPr>
              <p:cNvPr id="3454" name="Group 682"/>
              <p:cNvGrpSpPr>
                <a:grpSpLocks/>
              </p:cNvGrpSpPr>
              <p:nvPr/>
            </p:nvGrpSpPr>
            <p:grpSpPr bwMode="auto">
              <a:xfrm>
                <a:off x="3859" y="1166"/>
                <a:ext cx="66" cy="97"/>
                <a:chOff x="3859" y="1166"/>
                <a:chExt cx="66" cy="97"/>
              </a:xfrm>
            </p:grpSpPr>
            <p:sp>
              <p:nvSpPr>
                <p:cNvPr id="3460" name="Freeform 683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1" name="Freeform 684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6" cy="97"/>
                </a:xfrm>
                <a:custGeom>
                  <a:avLst/>
                  <a:gdLst>
                    <a:gd name="T0" fmla="*/ 0 w 66"/>
                    <a:gd name="T1" fmla="*/ 14 h 97"/>
                    <a:gd name="T2" fmla="*/ 27 w 66"/>
                    <a:gd name="T3" fmla="*/ 96 h 97"/>
                    <a:gd name="T4" fmla="*/ 65 w 66"/>
                    <a:gd name="T5" fmla="*/ 81 h 97"/>
                    <a:gd name="T6" fmla="*/ 39 w 66"/>
                    <a:gd name="T7" fmla="*/ 0 h 97"/>
                    <a:gd name="T8" fmla="*/ 0 w 66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7"/>
                    <a:gd name="T17" fmla="*/ 66 w 66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5" y="81"/>
                      </a:lnTo>
                      <a:lnTo>
                        <a:pt x="39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455" name="Line 685"/>
              <p:cNvSpPr>
                <a:spLocks noChangeShapeType="1"/>
              </p:cNvSpPr>
              <p:nvPr/>
            </p:nvSpPr>
            <p:spPr bwMode="auto">
              <a:xfrm flipV="1">
                <a:off x="3876" y="120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6" name="Line 686"/>
              <p:cNvSpPr>
                <a:spLocks noChangeShapeType="1"/>
              </p:cNvSpPr>
              <p:nvPr/>
            </p:nvSpPr>
            <p:spPr bwMode="auto">
              <a:xfrm>
                <a:off x="3871" y="118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7" name="Line 687"/>
              <p:cNvSpPr>
                <a:spLocks noChangeShapeType="1"/>
              </p:cNvSpPr>
              <p:nvPr/>
            </p:nvSpPr>
            <p:spPr bwMode="auto">
              <a:xfrm>
                <a:off x="3879" y="117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8" name="Line 688"/>
              <p:cNvSpPr>
                <a:spLocks noChangeShapeType="1"/>
              </p:cNvSpPr>
              <p:nvPr/>
            </p:nvSpPr>
            <p:spPr bwMode="auto">
              <a:xfrm>
                <a:off x="3887" y="1176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9" name="Line 689"/>
              <p:cNvSpPr>
                <a:spLocks noChangeShapeType="1"/>
              </p:cNvSpPr>
              <p:nvPr/>
            </p:nvSpPr>
            <p:spPr bwMode="auto">
              <a:xfrm>
                <a:off x="3894" y="117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95" name="Group 690"/>
            <p:cNvGrpSpPr>
              <a:grpSpLocks/>
            </p:cNvGrpSpPr>
            <p:nvPr/>
          </p:nvGrpSpPr>
          <p:grpSpPr bwMode="auto">
            <a:xfrm>
              <a:off x="3895" y="1271"/>
              <a:ext cx="67" cy="97"/>
              <a:chOff x="3895" y="1271"/>
              <a:chExt cx="67" cy="97"/>
            </a:xfrm>
          </p:grpSpPr>
          <p:grpSp>
            <p:nvGrpSpPr>
              <p:cNvPr id="3446" name="Group 691"/>
              <p:cNvGrpSpPr>
                <a:grpSpLocks/>
              </p:cNvGrpSpPr>
              <p:nvPr/>
            </p:nvGrpSpPr>
            <p:grpSpPr bwMode="auto">
              <a:xfrm>
                <a:off x="3895" y="1271"/>
                <a:ext cx="67" cy="97"/>
                <a:chOff x="3895" y="1271"/>
                <a:chExt cx="67" cy="97"/>
              </a:xfrm>
            </p:grpSpPr>
            <p:sp>
              <p:nvSpPr>
                <p:cNvPr id="3452" name="Freeform 692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6" cy="95"/>
                </a:xfrm>
                <a:custGeom>
                  <a:avLst/>
                  <a:gdLst>
                    <a:gd name="T0" fmla="*/ 0 w 66"/>
                    <a:gd name="T1" fmla="*/ 13 h 95"/>
                    <a:gd name="T2" fmla="*/ 27 w 66"/>
                    <a:gd name="T3" fmla="*/ 94 h 95"/>
                    <a:gd name="T4" fmla="*/ 65 w 66"/>
                    <a:gd name="T5" fmla="*/ 79 h 95"/>
                    <a:gd name="T6" fmla="*/ 39 w 66"/>
                    <a:gd name="T7" fmla="*/ 0 h 95"/>
                    <a:gd name="T8" fmla="*/ 0 w 66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5"/>
                    <a:gd name="T17" fmla="*/ 66 w 66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5">
                      <a:moveTo>
                        <a:pt x="0" y="13"/>
                      </a:moveTo>
                      <a:lnTo>
                        <a:pt x="27" y="94"/>
                      </a:lnTo>
                      <a:lnTo>
                        <a:pt x="65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909090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3" name="Freeform 693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447" name="Line 694"/>
              <p:cNvSpPr>
                <a:spLocks noChangeShapeType="1"/>
              </p:cNvSpPr>
              <p:nvPr/>
            </p:nvSpPr>
            <p:spPr bwMode="auto">
              <a:xfrm flipV="1">
                <a:off x="3912" y="1311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48" name="Line 695"/>
              <p:cNvSpPr>
                <a:spLocks noChangeShapeType="1"/>
              </p:cNvSpPr>
              <p:nvPr/>
            </p:nvSpPr>
            <p:spPr bwMode="auto">
              <a:xfrm>
                <a:off x="3908" y="1287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49" name="Line 696"/>
              <p:cNvSpPr>
                <a:spLocks noChangeShapeType="1"/>
              </p:cNvSpPr>
              <p:nvPr/>
            </p:nvSpPr>
            <p:spPr bwMode="auto">
              <a:xfrm>
                <a:off x="3916" y="1284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0" name="Line 697"/>
              <p:cNvSpPr>
                <a:spLocks noChangeShapeType="1"/>
              </p:cNvSpPr>
              <p:nvPr/>
            </p:nvSpPr>
            <p:spPr bwMode="auto">
              <a:xfrm>
                <a:off x="3923" y="1280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1" name="Line 698"/>
              <p:cNvSpPr>
                <a:spLocks noChangeShapeType="1"/>
              </p:cNvSpPr>
              <p:nvPr/>
            </p:nvSpPr>
            <p:spPr bwMode="auto">
              <a:xfrm>
                <a:off x="3931" y="1278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96" name="Group 699"/>
            <p:cNvGrpSpPr>
              <a:grpSpLocks/>
            </p:cNvGrpSpPr>
            <p:nvPr/>
          </p:nvGrpSpPr>
          <p:grpSpPr bwMode="auto">
            <a:xfrm>
              <a:off x="3956" y="1247"/>
              <a:ext cx="67" cy="97"/>
              <a:chOff x="3956" y="1247"/>
              <a:chExt cx="67" cy="97"/>
            </a:xfrm>
          </p:grpSpPr>
          <p:grpSp>
            <p:nvGrpSpPr>
              <p:cNvPr id="3438" name="Group 700"/>
              <p:cNvGrpSpPr>
                <a:grpSpLocks/>
              </p:cNvGrpSpPr>
              <p:nvPr/>
            </p:nvGrpSpPr>
            <p:grpSpPr bwMode="auto">
              <a:xfrm>
                <a:off x="3956" y="1247"/>
                <a:ext cx="67" cy="97"/>
                <a:chOff x="3956" y="1247"/>
                <a:chExt cx="67" cy="97"/>
              </a:xfrm>
            </p:grpSpPr>
            <p:sp>
              <p:nvSpPr>
                <p:cNvPr id="3444" name="Freeform 701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5" name="Freeform 702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439" name="Line 703"/>
              <p:cNvSpPr>
                <a:spLocks noChangeShapeType="1"/>
              </p:cNvSpPr>
              <p:nvPr/>
            </p:nvSpPr>
            <p:spPr bwMode="auto">
              <a:xfrm flipV="1">
                <a:off x="3973" y="1287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40" name="Line 704"/>
              <p:cNvSpPr>
                <a:spLocks noChangeShapeType="1"/>
              </p:cNvSpPr>
              <p:nvPr/>
            </p:nvSpPr>
            <p:spPr bwMode="auto">
              <a:xfrm>
                <a:off x="3968" y="126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41" name="Line 705"/>
              <p:cNvSpPr>
                <a:spLocks noChangeShapeType="1"/>
              </p:cNvSpPr>
              <p:nvPr/>
            </p:nvSpPr>
            <p:spPr bwMode="auto">
              <a:xfrm>
                <a:off x="3976" y="1260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42" name="Line 706"/>
              <p:cNvSpPr>
                <a:spLocks noChangeShapeType="1"/>
              </p:cNvSpPr>
              <p:nvPr/>
            </p:nvSpPr>
            <p:spPr bwMode="auto">
              <a:xfrm>
                <a:off x="3984" y="12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43" name="Line 707"/>
              <p:cNvSpPr>
                <a:spLocks noChangeShapeType="1"/>
              </p:cNvSpPr>
              <p:nvPr/>
            </p:nvSpPr>
            <p:spPr bwMode="auto">
              <a:xfrm>
                <a:off x="3992" y="1253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97" name="Group 708"/>
            <p:cNvGrpSpPr>
              <a:grpSpLocks/>
            </p:cNvGrpSpPr>
            <p:nvPr/>
          </p:nvGrpSpPr>
          <p:grpSpPr bwMode="auto">
            <a:xfrm>
              <a:off x="3917" y="1146"/>
              <a:ext cx="67" cy="97"/>
              <a:chOff x="3917" y="1146"/>
              <a:chExt cx="67" cy="97"/>
            </a:xfrm>
          </p:grpSpPr>
          <p:grpSp>
            <p:nvGrpSpPr>
              <p:cNvPr id="3430" name="Group 709"/>
              <p:cNvGrpSpPr>
                <a:grpSpLocks/>
              </p:cNvGrpSpPr>
              <p:nvPr/>
            </p:nvGrpSpPr>
            <p:grpSpPr bwMode="auto">
              <a:xfrm>
                <a:off x="3917" y="1146"/>
                <a:ext cx="67" cy="97"/>
                <a:chOff x="3917" y="1146"/>
                <a:chExt cx="67" cy="97"/>
              </a:xfrm>
            </p:grpSpPr>
            <p:sp>
              <p:nvSpPr>
                <p:cNvPr id="3436" name="Freeform 710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7" name="Freeform 711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431" name="Line 712"/>
              <p:cNvSpPr>
                <a:spLocks noChangeShapeType="1"/>
              </p:cNvSpPr>
              <p:nvPr/>
            </p:nvSpPr>
            <p:spPr bwMode="auto">
              <a:xfrm flipV="1">
                <a:off x="3935" y="118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" name="Line 713"/>
              <p:cNvSpPr>
                <a:spLocks noChangeShapeType="1"/>
              </p:cNvSpPr>
              <p:nvPr/>
            </p:nvSpPr>
            <p:spPr bwMode="auto">
              <a:xfrm>
                <a:off x="3929" y="116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" name="Line 714"/>
              <p:cNvSpPr>
                <a:spLocks noChangeShapeType="1"/>
              </p:cNvSpPr>
              <p:nvPr/>
            </p:nvSpPr>
            <p:spPr bwMode="auto">
              <a:xfrm>
                <a:off x="3937" y="115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4" name="Line 715"/>
              <p:cNvSpPr>
                <a:spLocks noChangeShapeType="1"/>
              </p:cNvSpPr>
              <p:nvPr/>
            </p:nvSpPr>
            <p:spPr bwMode="auto">
              <a:xfrm>
                <a:off x="3945" y="11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5" name="Line 716"/>
              <p:cNvSpPr>
                <a:spLocks noChangeShapeType="1"/>
              </p:cNvSpPr>
              <p:nvPr/>
            </p:nvSpPr>
            <p:spPr bwMode="auto">
              <a:xfrm>
                <a:off x="3952" y="1153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98" name="Freeform 717"/>
            <p:cNvSpPr>
              <a:spLocks/>
            </p:cNvSpPr>
            <p:nvPr/>
          </p:nvSpPr>
          <p:spPr bwMode="auto">
            <a:xfrm>
              <a:off x="3740" y="1187"/>
              <a:ext cx="122" cy="171"/>
            </a:xfrm>
            <a:custGeom>
              <a:avLst/>
              <a:gdLst>
                <a:gd name="T0" fmla="*/ 114 w 122"/>
                <a:gd name="T1" fmla="*/ 63 h 171"/>
                <a:gd name="T2" fmla="*/ 110 w 122"/>
                <a:gd name="T3" fmla="*/ 52 h 171"/>
                <a:gd name="T4" fmla="*/ 104 w 122"/>
                <a:gd name="T5" fmla="*/ 42 h 171"/>
                <a:gd name="T6" fmla="*/ 98 w 122"/>
                <a:gd name="T7" fmla="*/ 32 h 171"/>
                <a:gd name="T8" fmla="*/ 91 w 122"/>
                <a:gd name="T9" fmla="*/ 23 h 171"/>
                <a:gd name="T10" fmla="*/ 84 w 122"/>
                <a:gd name="T11" fmla="*/ 16 h 171"/>
                <a:gd name="T12" fmla="*/ 76 w 122"/>
                <a:gd name="T13" fmla="*/ 9 h 171"/>
                <a:gd name="T14" fmla="*/ 67 w 122"/>
                <a:gd name="T15" fmla="*/ 5 h 171"/>
                <a:gd name="T16" fmla="*/ 59 w 122"/>
                <a:gd name="T17" fmla="*/ 2 h 171"/>
                <a:gd name="T18" fmla="*/ 51 w 122"/>
                <a:gd name="T19" fmla="*/ 0 h 171"/>
                <a:gd name="T20" fmla="*/ 42 w 122"/>
                <a:gd name="T21" fmla="*/ 0 h 171"/>
                <a:gd name="T22" fmla="*/ 35 w 122"/>
                <a:gd name="T23" fmla="*/ 2 h 171"/>
                <a:gd name="T24" fmla="*/ 27 w 122"/>
                <a:gd name="T25" fmla="*/ 6 h 171"/>
                <a:gd name="T26" fmla="*/ 21 w 122"/>
                <a:gd name="T27" fmla="*/ 10 h 171"/>
                <a:gd name="T28" fmla="*/ 15 w 122"/>
                <a:gd name="T29" fmla="*/ 17 h 171"/>
                <a:gd name="T30" fmla="*/ 10 w 122"/>
                <a:gd name="T31" fmla="*/ 25 h 171"/>
                <a:gd name="T32" fmla="*/ 6 w 122"/>
                <a:gd name="T33" fmla="*/ 34 h 171"/>
                <a:gd name="T34" fmla="*/ 3 w 122"/>
                <a:gd name="T35" fmla="*/ 43 h 171"/>
                <a:gd name="T36" fmla="*/ 1 w 122"/>
                <a:gd name="T37" fmla="*/ 54 h 171"/>
                <a:gd name="T38" fmla="*/ 0 w 122"/>
                <a:gd name="T39" fmla="*/ 66 h 171"/>
                <a:gd name="T40" fmla="*/ 1 w 122"/>
                <a:gd name="T41" fmla="*/ 77 h 171"/>
                <a:gd name="T42" fmla="*/ 2 w 122"/>
                <a:gd name="T43" fmla="*/ 89 h 171"/>
                <a:gd name="T44" fmla="*/ 5 w 122"/>
                <a:gd name="T45" fmla="*/ 101 h 171"/>
                <a:gd name="T46" fmla="*/ 9 w 122"/>
                <a:gd name="T47" fmla="*/ 113 h 171"/>
                <a:gd name="T48" fmla="*/ 14 w 122"/>
                <a:gd name="T49" fmla="*/ 123 h 171"/>
                <a:gd name="T50" fmla="*/ 20 w 122"/>
                <a:gd name="T51" fmla="*/ 133 h 171"/>
                <a:gd name="T52" fmla="*/ 26 w 122"/>
                <a:gd name="T53" fmla="*/ 143 h 171"/>
                <a:gd name="T54" fmla="*/ 34 w 122"/>
                <a:gd name="T55" fmla="*/ 151 h 171"/>
                <a:gd name="T56" fmla="*/ 41 w 122"/>
                <a:gd name="T57" fmla="*/ 158 h 171"/>
                <a:gd name="T58" fmla="*/ 49 w 122"/>
                <a:gd name="T59" fmla="*/ 163 h 171"/>
                <a:gd name="T60" fmla="*/ 58 w 122"/>
                <a:gd name="T61" fmla="*/ 167 h 171"/>
                <a:gd name="T62" fmla="*/ 66 w 122"/>
                <a:gd name="T63" fmla="*/ 170 h 171"/>
                <a:gd name="T64" fmla="*/ 74 w 122"/>
                <a:gd name="T65" fmla="*/ 170 h 171"/>
                <a:gd name="T66" fmla="*/ 82 w 122"/>
                <a:gd name="T67" fmla="*/ 169 h 171"/>
                <a:gd name="T68" fmla="*/ 90 w 122"/>
                <a:gd name="T69" fmla="*/ 167 h 171"/>
                <a:gd name="T70" fmla="*/ 97 w 122"/>
                <a:gd name="T71" fmla="*/ 162 h 171"/>
                <a:gd name="T72" fmla="*/ 103 w 122"/>
                <a:gd name="T73" fmla="*/ 156 h 171"/>
                <a:gd name="T74" fmla="*/ 109 w 122"/>
                <a:gd name="T75" fmla="*/ 149 h 171"/>
                <a:gd name="T76" fmla="*/ 114 w 122"/>
                <a:gd name="T77" fmla="*/ 141 h 171"/>
                <a:gd name="T78" fmla="*/ 117 w 122"/>
                <a:gd name="T79" fmla="*/ 132 h 171"/>
                <a:gd name="T80" fmla="*/ 120 w 122"/>
                <a:gd name="T81" fmla="*/ 121 h 171"/>
                <a:gd name="T82" fmla="*/ 121 w 122"/>
                <a:gd name="T83" fmla="*/ 110 h 171"/>
                <a:gd name="T84" fmla="*/ 121 w 122"/>
                <a:gd name="T85" fmla="*/ 99 h 171"/>
                <a:gd name="T86" fmla="*/ 120 w 122"/>
                <a:gd name="T87" fmla="*/ 87 h 171"/>
                <a:gd name="T88" fmla="*/ 117 w 122"/>
                <a:gd name="T89" fmla="*/ 75 h 17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2"/>
                <a:gd name="T136" fmla="*/ 0 h 171"/>
                <a:gd name="T137" fmla="*/ 122 w 122"/>
                <a:gd name="T138" fmla="*/ 171 h 17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2" h="171">
                  <a:moveTo>
                    <a:pt x="116" y="69"/>
                  </a:moveTo>
                  <a:lnTo>
                    <a:pt x="114" y="63"/>
                  </a:lnTo>
                  <a:lnTo>
                    <a:pt x="112" y="57"/>
                  </a:lnTo>
                  <a:lnTo>
                    <a:pt x="110" y="52"/>
                  </a:lnTo>
                  <a:lnTo>
                    <a:pt x="107" y="47"/>
                  </a:lnTo>
                  <a:lnTo>
                    <a:pt x="104" y="42"/>
                  </a:lnTo>
                  <a:lnTo>
                    <a:pt x="101" y="37"/>
                  </a:lnTo>
                  <a:lnTo>
                    <a:pt x="98" y="32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7" y="19"/>
                  </a:lnTo>
                  <a:lnTo>
                    <a:pt x="84" y="16"/>
                  </a:lnTo>
                  <a:lnTo>
                    <a:pt x="80" y="12"/>
                  </a:lnTo>
                  <a:lnTo>
                    <a:pt x="76" y="9"/>
                  </a:lnTo>
                  <a:lnTo>
                    <a:pt x="72" y="7"/>
                  </a:lnTo>
                  <a:lnTo>
                    <a:pt x="67" y="5"/>
                  </a:lnTo>
                  <a:lnTo>
                    <a:pt x="63" y="3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5" y="17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9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2" y="89"/>
                  </a:lnTo>
                  <a:lnTo>
                    <a:pt x="4" y="95"/>
                  </a:lnTo>
                  <a:lnTo>
                    <a:pt x="5" y="101"/>
                  </a:lnTo>
                  <a:lnTo>
                    <a:pt x="7" y="107"/>
                  </a:lnTo>
                  <a:lnTo>
                    <a:pt x="9" y="113"/>
                  </a:lnTo>
                  <a:lnTo>
                    <a:pt x="11" y="118"/>
                  </a:lnTo>
                  <a:lnTo>
                    <a:pt x="14" y="123"/>
                  </a:lnTo>
                  <a:lnTo>
                    <a:pt x="17" y="128"/>
                  </a:lnTo>
                  <a:lnTo>
                    <a:pt x="20" y="133"/>
                  </a:lnTo>
                  <a:lnTo>
                    <a:pt x="23" y="138"/>
                  </a:lnTo>
                  <a:lnTo>
                    <a:pt x="26" y="143"/>
                  </a:lnTo>
                  <a:lnTo>
                    <a:pt x="30" y="147"/>
                  </a:lnTo>
                  <a:lnTo>
                    <a:pt x="34" y="151"/>
                  </a:lnTo>
                  <a:lnTo>
                    <a:pt x="37" y="154"/>
                  </a:lnTo>
                  <a:lnTo>
                    <a:pt x="41" y="158"/>
                  </a:lnTo>
                  <a:lnTo>
                    <a:pt x="45" y="161"/>
                  </a:lnTo>
                  <a:lnTo>
                    <a:pt x="49" y="163"/>
                  </a:lnTo>
                  <a:lnTo>
                    <a:pt x="54" y="165"/>
                  </a:lnTo>
                  <a:lnTo>
                    <a:pt x="58" y="167"/>
                  </a:lnTo>
                  <a:lnTo>
                    <a:pt x="62" y="168"/>
                  </a:lnTo>
                  <a:lnTo>
                    <a:pt x="66" y="170"/>
                  </a:lnTo>
                  <a:lnTo>
                    <a:pt x="70" y="170"/>
                  </a:lnTo>
                  <a:lnTo>
                    <a:pt x="74" y="170"/>
                  </a:lnTo>
                  <a:lnTo>
                    <a:pt x="79" y="170"/>
                  </a:lnTo>
                  <a:lnTo>
                    <a:pt x="82" y="169"/>
                  </a:lnTo>
                  <a:lnTo>
                    <a:pt x="86" y="168"/>
                  </a:lnTo>
                  <a:lnTo>
                    <a:pt x="90" y="167"/>
                  </a:lnTo>
                  <a:lnTo>
                    <a:pt x="94" y="164"/>
                  </a:lnTo>
                  <a:lnTo>
                    <a:pt x="97" y="162"/>
                  </a:lnTo>
                  <a:lnTo>
                    <a:pt x="100" y="160"/>
                  </a:lnTo>
                  <a:lnTo>
                    <a:pt x="103" y="156"/>
                  </a:lnTo>
                  <a:lnTo>
                    <a:pt x="106" y="153"/>
                  </a:lnTo>
                  <a:lnTo>
                    <a:pt x="109" y="149"/>
                  </a:lnTo>
                  <a:lnTo>
                    <a:pt x="111" y="145"/>
                  </a:lnTo>
                  <a:lnTo>
                    <a:pt x="114" y="141"/>
                  </a:lnTo>
                  <a:lnTo>
                    <a:pt x="115" y="136"/>
                  </a:lnTo>
                  <a:lnTo>
                    <a:pt x="117" y="132"/>
                  </a:lnTo>
                  <a:lnTo>
                    <a:pt x="118" y="127"/>
                  </a:lnTo>
                  <a:lnTo>
                    <a:pt x="120" y="121"/>
                  </a:lnTo>
                  <a:lnTo>
                    <a:pt x="120" y="116"/>
                  </a:lnTo>
                  <a:lnTo>
                    <a:pt x="121" y="110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20" y="93"/>
                  </a:lnTo>
                  <a:lnTo>
                    <a:pt x="120" y="87"/>
                  </a:lnTo>
                  <a:lnTo>
                    <a:pt x="119" y="81"/>
                  </a:lnTo>
                  <a:lnTo>
                    <a:pt x="117" y="75"/>
                  </a:lnTo>
                  <a:lnTo>
                    <a:pt x="116" y="6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99" name="Group 718"/>
            <p:cNvGrpSpPr>
              <a:grpSpLocks/>
            </p:cNvGrpSpPr>
            <p:nvPr/>
          </p:nvGrpSpPr>
          <p:grpSpPr bwMode="auto">
            <a:xfrm>
              <a:off x="3745" y="1204"/>
              <a:ext cx="77" cy="42"/>
              <a:chOff x="3745" y="1204"/>
              <a:chExt cx="77" cy="42"/>
            </a:xfrm>
          </p:grpSpPr>
          <p:sp>
            <p:nvSpPr>
              <p:cNvPr id="3425" name="Freeform 719"/>
              <p:cNvSpPr>
                <a:spLocks/>
              </p:cNvSpPr>
              <p:nvPr/>
            </p:nvSpPr>
            <p:spPr bwMode="auto">
              <a:xfrm>
                <a:off x="3745" y="1208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6" name="Line 720"/>
              <p:cNvSpPr>
                <a:spLocks noChangeShapeType="1"/>
              </p:cNvSpPr>
              <p:nvPr/>
            </p:nvSpPr>
            <p:spPr bwMode="auto">
              <a:xfrm flipH="1" flipV="1">
                <a:off x="3765" y="123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7" name="Line 721"/>
              <p:cNvSpPr>
                <a:spLocks noChangeShapeType="1"/>
              </p:cNvSpPr>
              <p:nvPr/>
            </p:nvSpPr>
            <p:spPr bwMode="auto">
              <a:xfrm flipH="1" flipV="1">
                <a:off x="3779" y="122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8" name="Line 722"/>
              <p:cNvSpPr>
                <a:spLocks noChangeShapeType="1"/>
              </p:cNvSpPr>
              <p:nvPr/>
            </p:nvSpPr>
            <p:spPr bwMode="auto">
              <a:xfrm flipH="1" flipV="1">
                <a:off x="3749" y="123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9" name="Freeform 723"/>
              <p:cNvSpPr>
                <a:spLocks/>
              </p:cNvSpPr>
              <p:nvPr/>
            </p:nvSpPr>
            <p:spPr bwMode="auto">
              <a:xfrm>
                <a:off x="3789" y="1204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0" name="Freeform 724"/>
            <p:cNvSpPr>
              <a:spLocks/>
            </p:cNvSpPr>
            <p:nvPr/>
          </p:nvSpPr>
          <p:spPr bwMode="auto">
            <a:xfrm>
              <a:off x="3769" y="1244"/>
              <a:ext cx="75" cy="38"/>
            </a:xfrm>
            <a:custGeom>
              <a:avLst/>
              <a:gdLst>
                <a:gd name="T0" fmla="*/ 71 w 75"/>
                <a:gd name="T1" fmla="*/ 0 h 38"/>
                <a:gd name="T2" fmla="*/ 0 w 75"/>
                <a:gd name="T3" fmla="*/ 31 h 38"/>
                <a:gd name="T4" fmla="*/ 0 w 75"/>
                <a:gd name="T5" fmla="*/ 35 h 38"/>
                <a:gd name="T6" fmla="*/ 3 w 75"/>
                <a:gd name="T7" fmla="*/ 37 h 38"/>
                <a:gd name="T8" fmla="*/ 74 w 75"/>
                <a:gd name="T9" fmla="*/ 6 h 38"/>
                <a:gd name="T10" fmla="*/ 74 w 75"/>
                <a:gd name="T11" fmla="*/ 3 h 38"/>
                <a:gd name="T12" fmla="*/ 71 w 75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38"/>
                <a:gd name="T23" fmla="*/ 75 w 75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38">
                  <a:moveTo>
                    <a:pt x="71" y="0"/>
                  </a:moveTo>
                  <a:lnTo>
                    <a:pt x="0" y="31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1" y="0"/>
                  </a:lnTo>
                </a:path>
              </a:pathLst>
            </a:custGeom>
            <a:solidFill>
              <a:srgbClr val="608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1" name="Freeform 725"/>
            <p:cNvSpPr>
              <a:spLocks/>
            </p:cNvSpPr>
            <p:nvPr/>
          </p:nvSpPr>
          <p:spPr bwMode="auto">
            <a:xfrm>
              <a:off x="3813" y="1240"/>
              <a:ext cx="33" cy="25"/>
            </a:xfrm>
            <a:custGeom>
              <a:avLst/>
              <a:gdLst>
                <a:gd name="T0" fmla="*/ 5 w 33"/>
                <a:gd name="T1" fmla="*/ 24 h 25"/>
                <a:gd name="T2" fmla="*/ 32 w 33"/>
                <a:gd name="T3" fmla="*/ 13 h 25"/>
                <a:gd name="T4" fmla="*/ 32 w 33"/>
                <a:gd name="T5" fmla="*/ 7 h 25"/>
                <a:gd name="T6" fmla="*/ 30 w 33"/>
                <a:gd name="T7" fmla="*/ 2 h 25"/>
                <a:gd name="T8" fmla="*/ 25 w 33"/>
                <a:gd name="T9" fmla="*/ 0 h 25"/>
                <a:gd name="T10" fmla="*/ 2 w 33"/>
                <a:gd name="T11" fmla="*/ 11 h 25"/>
                <a:gd name="T12" fmla="*/ 0 w 33"/>
                <a:gd name="T13" fmla="*/ 15 h 25"/>
                <a:gd name="T14" fmla="*/ 2 w 33"/>
                <a:gd name="T15" fmla="*/ 15 h 25"/>
                <a:gd name="T16" fmla="*/ 5 w 33"/>
                <a:gd name="T17" fmla="*/ 17 h 25"/>
                <a:gd name="T18" fmla="*/ 5 w 33"/>
                <a:gd name="T19" fmla="*/ 21 h 25"/>
                <a:gd name="T20" fmla="*/ 3 w 33"/>
                <a:gd name="T21" fmla="*/ 22 h 25"/>
                <a:gd name="T22" fmla="*/ 5 w 33"/>
                <a:gd name="T23" fmla="*/ 24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"/>
                <a:gd name="T37" fmla="*/ 0 h 25"/>
                <a:gd name="T38" fmla="*/ 33 w 33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" h="25">
                  <a:moveTo>
                    <a:pt x="5" y="24"/>
                  </a:moveTo>
                  <a:lnTo>
                    <a:pt x="32" y="13"/>
                  </a:lnTo>
                  <a:lnTo>
                    <a:pt x="32" y="7"/>
                  </a:lnTo>
                  <a:lnTo>
                    <a:pt x="30" y="2"/>
                  </a:lnTo>
                  <a:lnTo>
                    <a:pt x="25" y="0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3" y="22"/>
                  </a:lnTo>
                  <a:lnTo>
                    <a:pt x="5" y="24"/>
                  </a:lnTo>
                </a:path>
              </a:pathLst>
            </a:custGeom>
            <a:solidFill>
              <a:srgbClr val="A0C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2" name="Group 726"/>
            <p:cNvGrpSpPr>
              <a:grpSpLocks/>
            </p:cNvGrpSpPr>
            <p:nvPr/>
          </p:nvGrpSpPr>
          <p:grpSpPr bwMode="auto">
            <a:xfrm>
              <a:off x="3777" y="1294"/>
              <a:ext cx="77" cy="42"/>
              <a:chOff x="3777" y="1294"/>
              <a:chExt cx="77" cy="42"/>
            </a:xfrm>
          </p:grpSpPr>
          <p:sp>
            <p:nvSpPr>
              <p:cNvPr id="3420" name="Freeform 727"/>
              <p:cNvSpPr>
                <a:spLocks/>
              </p:cNvSpPr>
              <p:nvPr/>
            </p:nvSpPr>
            <p:spPr bwMode="auto">
              <a:xfrm>
                <a:off x="3777" y="1297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1" name="Line 728"/>
              <p:cNvSpPr>
                <a:spLocks noChangeShapeType="1"/>
              </p:cNvSpPr>
              <p:nvPr/>
            </p:nvSpPr>
            <p:spPr bwMode="auto">
              <a:xfrm flipH="1" flipV="1">
                <a:off x="3797" y="132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2" name="Line 729"/>
              <p:cNvSpPr>
                <a:spLocks noChangeShapeType="1"/>
              </p:cNvSpPr>
              <p:nvPr/>
            </p:nvSpPr>
            <p:spPr bwMode="auto">
              <a:xfrm flipH="1" flipV="1">
                <a:off x="3811" y="1314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3" name="Line 730"/>
              <p:cNvSpPr>
                <a:spLocks noChangeShapeType="1"/>
              </p:cNvSpPr>
              <p:nvPr/>
            </p:nvSpPr>
            <p:spPr bwMode="auto">
              <a:xfrm flipH="1" flipV="1">
                <a:off x="3781" y="132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4" name="Freeform 731"/>
              <p:cNvSpPr>
                <a:spLocks/>
              </p:cNvSpPr>
              <p:nvPr/>
            </p:nvSpPr>
            <p:spPr bwMode="auto">
              <a:xfrm>
                <a:off x="3821" y="1294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03" name="Freeform 732"/>
            <p:cNvSpPr>
              <a:spLocks/>
            </p:cNvSpPr>
            <p:nvPr/>
          </p:nvSpPr>
          <p:spPr bwMode="auto">
            <a:xfrm>
              <a:off x="3721" y="1196"/>
              <a:ext cx="120" cy="169"/>
            </a:xfrm>
            <a:custGeom>
              <a:avLst/>
              <a:gdLst>
                <a:gd name="T0" fmla="*/ 110 w 120"/>
                <a:gd name="T1" fmla="*/ 57 h 169"/>
                <a:gd name="T2" fmla="*/ 103 w 120"/>
                <a:gd name="T3" fmla="*/ 41 h 169"/>
                <a:gd name="T4" fmla="*/ 93 w 120"/>
                <a:gd name="T5" fmla="*/ 27 h 169"/>
                <a:gd name="T6" fmla="*/ 82 w 120"/>
                <a:gd name="T7" fmla="*/ 16 h 169"/>
                <a:gd name="T8" fmla="*/ 70 w 120"/>
                <a:gd name="T9" fmla="*/ 7 h 169"/>
                <a:gd name="T10" fmla="*/ 58 w 120"/>
                <a:gd name="T11" fmla="*/ 2 h 169"/>
                <a:gd name="T12" fmla="*/ 46 w 120"/>
                <a:gd name="T13" fmla="*/ 0 h 169"/>
                <a:gd name="T14" fmla="*/ 34 w 120"/>
                <a:gd name="T15" fmla="*/ 2 h 169"/>
                <a:gd name="T16" fmla="*/ 24 w 120"/>
                <a:gd name="T17" fmla="*/ 8 h 169"/>
                <a:gd name="T18" fmla="*/ 14 w 120"/>
                <a:gd name="T19" fmla="*/ 17 h 169"/>
                <a:gd name="T20" fmla="*/ 7 w 120"/>
                <a:gd name="T21" fmla="*/ 29 h 169"/>
                <a:gd name="T22" fmla="*/ 2 w 120"/>
                <a:gd name="T23" fmla="*/ 43 h 169"/>
                <a:gd name="T24" fmla="*/ 0 w 120"/>
                <a:gd name="T25" fmla="*/ 59 h 169"/>
                <a:gd name="T26" fmla="*/ 1 w 120"/>
                <a:gd name="T27" fmla="*/ 76 h 169"/>
                <a:gd name="T28" fmla="*/ 4 w 120"/>
                <a:gd name="T29" fmla="*/ 94 h 169"/>
                <a:gd name="T30" fmla="*/ 9 w 120"/>
                <a:gd name="T31" fmla="*/ 111 h 169"/>
                <a:gd name="T32" fmla="*/ 16 w 120"/>
                <a:gd name="T33" fmla="*/ 127 h 169"/>
                <a:gd name="T34" fmla="*/ 26 w 120"/>
                <a:gd name="T35" fmla="*/ 141 h 169"/>
                <a:gd name="T36" fmla="*/ 37 w 120"/>
                <a:gd name="T37" fmla="*/ 152 h 169"/>
                <a:gd name="T38" fmla="*/ 49 w 120"/>
                <a:gd name="T39" fmla="*/ 161 h 169"/>
                <a:gd name="T40" fmla="*/ 61 w 120"/>
                <a:gd name="T41" fmla="*/ 166 h 169"/>
                <a:gd name="T42" fmla="*/ 73 w 120"/>
                <a:gd name="T43" fmla="*/ 168 h 169"/>
                <a:gd name="T44" fmla="*/ 85 w 120"/>
                <a:gd name="T45" fmla="*/ 166 h 169"/>
                <a:gd name="T46" fmla="*/ 95 w 120"/>
                <a:gd name="T47" fmla="*/ 160 h 169"/>
                <a:gd name="T48" fmla="*/ 105 w 120"/>
                <a:gd name="T49" fmla="*/ 151 h 169"/>
                <a:gd name="T50" fmla="*/ 112 w 120"/>
                <a:gd name="T51" fmla="*/ 139 h 169"/>
                <a:gd name="T52" fmla="*/ 117 w 120"/>
                <a:gd name="T53" fmla="*/ 125 h 169"/>
                <a:gd name="T54" fmla="*/ 119 w 120"/>
                <a:gd name="T55" fmla="*/ 109 h 169"/>
                <a:gd name="T56" fmla="*/ 118 w 120"/>
                <a:gd name="T57" fmla="*/ 92 h 169"/>
                <a:gd name="T58" fmla="*/ 115 w 120"/>
                <a:gd name="T59" fmla="*/ 74 h 169"/>
                <a:gd name="T60" fmla="*/ 112 w 120"/>
                <a:gd name="T61" fmla="*/ 75 h 169"/>
                <a:gd name="T62" fmla="*/ 115 w 120"/>
                <a:gd name="T63" fmla="*/ 92 h 169"/>
                <a:gd name="T64" fmla="*/ 116 w 120"/>
                <a:gd name="T65" fmla="*/ 106 h 169"/>
                <a:gd name="T66" fmla="*/ 113 w 120"/>
                <a:gd name="T67" fmla="*/ 124 h 169"/>
                <a:gd name="T68" fmla="*/ 109 w 120"/>
                <a:gd name="T69" fmla="*/ 138 h 169"/>
                <a:gd name="T70" fmla="*/ 102 w 120"/>
                <a:gd name="T71" fmla="*/ 149 h 169"/>
                <a:gd name="T72" fmla="*/ 93 w 120"/>
                <a:gd name="T73" fmla="*/ 157 h 169"/>
                <a:gd name="T74" fmla="*/ 84 w 120"/>
                <a:gd name="T75" fmla="*/ 163 h 169"/>
                <a:gd name="T76" fmla="*/ 73 w 120"/>
                <a:gd name="T77" fmla="*/ 165 h 169"/>
                <a:gd name="T78" fmla="*/ 62 w 120"/>
                <a:gd name="T79" fmla="*/ 163 h 169"/>
                <a:gd name="T80" fmla="*/ 50 w 120"/>
                <a:gd name="T81" fmla="*/ 158 h 169"/>
                <a:gd name="T82" fmla="*/ 39 w 120"/>
                <a:gd name="T83" fmla="*/ 150 h 169"/>
                <a:gd name="T84" fmla="*/ 28 w 120"/>
                <a:gd name="T85" fmla="*/ 139 h 169"/>
                <a:gd name="T86" fmla="*/ 19 w 120"/>
                <a:gd name="T87" fmla="*/ 125 h 169"/>
                <a:gd name="T88" fmla="*/ 12 w 120"/>
                <a:gd name="T89" fmla="*/ 110 h 169"/>
                <a:gd name="T90" fmla="*/ 7 w 120"/>
                <a:gd name="T91" fmla="*/ 93 h 169"/>
                <a:gd name="T92" fmla="*/ 4 w 120"/>
                <a:gd name="T93" fmla="*/ 76 h 169"/>
                <a:gd name="T94" fmla="*/ 3 w 120"/>
                <a:gd name="T95" fmla="*/ 62 h 169"/>
                <a:gd name="T96" fmla="*/ 6 w 120"/>
                <a:gd name="T97" fmla="*/ 44 h 169"/>
                <a:gd name="T98" fmla="*/ 10 w 120"/>
                <a:gd name="T99" fmla="*/ 30 h 169"/>
                <a:gd name="T100" fmla="*/ 17 w 120"/>
                <a:gd name="T101" fmla="*/ 19 h 169"/>
                <a:gd name="T102" fmla="*/ 26 w 120"/>
                <a:gd name="T103" fmla="*/ 11 h 169"/>
                <a:gd name="T104" fmla="*/ 35 w 120"/>
                <a:gd name="T105" fmla="*/ 5 h 169"/>
                <a:gd name="T106" fmla="*/ 46 w 120"/>
                <a:gd name="T107" fmla="*/ 3 h 169"/>
                <a:gd name="T108" fmla="*/ 57 w 120"/>
                <a:gd name="T109" fmla="*/ 5 h 169"/>
                <a:gd name="T110" fmla="*/ 69 w 120"/>
                <a:gd name="T111" fmla="*/ 10 h 169"/>
                <a:gd name="T112" fmla="*/ 80 w 120"/>
                <a:gd name="T113" fmla="*/ 18 h 169"/>
                <a:gd name="T114" fmla="*/ 91 w 120"/>
                <a:gd name="T115" fmla="*/ 29 h 169"/>
                <a:gd name="T116" fmla="*/ 100 w 120"/>
                <a:gd name="T117" fmla="*/ 43 h 169"/>
                <a:gd name="T118" fmla="*/ 107 w 120"/>
                <a:gd name="T119" fmla="*/ 58 h 169"/>
                <a:gd name="T120" fmla="*/ 114 w 120"/>
                <a:gd name="T121" fmla="*/ 68 h 1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0"/>
                <a:gd name="T184" fmla="*/ 0 h 169"/>
                <a:gd name="T185" fmla="*/ 120 w 120"/>
                <a:gd name="T186" fmla="*/ 169 h 16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0" h="169">
                  <a:moveTo>
                    <a:pt x="114" y="68"/>
                  </a:moveTo>
                  <a:lnTo>
                    <a:pt x="112" y="63"/>
                  </a:lnTo>
                  <a:lnTo>
                    <a:pt x="110" y="57"/>
                  </a:lnTo>
                  <a:lnTo>
                    <a:pt x="108" y="51"/>
                  </a:lnTo>
                  <a:lnTo>
                    <a:pt x="105" y="46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6" y="32"/>
                  </a:lnTo>
                  <a:lnTo>
                    <a:pt x="93" y="27"/>
                  </a:lnTo>
                  <a:lnTo>
                    <a:pt x="90" y="23"/>
                  </a:lnTo>
                  <a:lnTo>
                    <a:pt x="86" y="19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0"/>
                  </a:lnTo>
                  <a:lnTo>
                    <a:pt x="70" y="7"/>
                  </a:lnTo>
                  <a:lnTo>
                    <a:pt x="66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0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6" y="33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1" y="82"/>
                  </a:lnTo>
                  <a:lnTo>
                    <a:pt x="2" y="88"/>
                  </a:lnTo>
                  <a:lnTo>
                    <a:pt x="4" y="94"/>
                  </a:lnTo>
                  <a:lnTo>
                    <a:pt x="5" y="100"/>
                  </a:lnTo>
                  <a:lnTo>
                    <a:pt x="7" y="105"/>
                  </a:lnTo>
                  <a:lnTo>
                    <a:pt x="9" y="111"/>
                  </a:lnTo>
                  <a:lnTo>
                    <a:pt x="11" y="117"/>
                  </a:lnTo>
                  <a:lnTo>
                    <a:pt x="14" y="122"/>
                  </a:lnTo>
                  <a:lnTo>
                    <a:pt x="16" y="127"/>
                  </a:lnTo>
                  <a:lnTo>
                    <a:pt x="19" y="132"/>
                  </a:lnTo>
                  <a:lnTo>
                    <a:pt x="23" y="136"/>
                  </a:lnTo>
                  <a:lnTo>
                    <a:pt x="26" y="141"/>
                  </a:lnTo>
                  <a:lnTo>
                    <a:pt x="29" y="145"/>
                  </a:lnTo>
                  <a:lnTo>
                    <a:pt x="33" y="149"/>
                  </a:lnTo>
                  <a:lnTo>
                    <a:pt x="37" y="152"/>
                  </a:lnTo>
                  <a:lnTo>
                    <a:pt x="41" y="155"/>
                  </a:lnTo>
                  <a:lnTo>
                    <a:pt x="45" y="158"/>
                  </a:lnTo>
                  <a:lnTo>
                    <a:pt x="49" y="161"/>
                  </a:lnTo>
                  <a:lnTo>
                    <a:pt x="53" y="163"/>
                  </a:lnTo>
                  <a:lnTo>
                    <a:pt x="57" y="165"/>
                  </a:lnTo>
                  <a:lnTo>
                    <a:pt x="61" y="166"/>
                  </a:lnTo>
                  <a:lnTo>
                    <a:pt x="65" y="167"/>
                  </a:lnTo>
                  <a:lnTo>
                    <a:pt x="69" y="168"/>
                  </a:lnTo>
                  <a:lnTo>
                    <a:pt x="73" y="168"/>
                  </a:lnTo>
                  <a:lnTo>
                    <a:pt x="77" y="168"/>
                  </a:lnTo>
                  <a:lnTo>
                    <a:pt x="81" y="167"/>
                  </a:lnTo>
                  <a:lnTo>
                    <a:pt x="85" y="166"/>
                  </a:lnTo>
                  <a:lnTo>
                    <a:pt x="89" y="164"/>
                  </a:lnTo>
                  <a:lnTo>
                    <a:pt x="92" y="162"/>
                  </a:lnTo>
                  <a:lnTo>
                    <a:pt x="95" y="160"/>
                  </a:lnTo>
                  <a:lnTo>
                    <a:pt x="99" y="157"/>
                  </a:lnTo>
                  <a:lnTo>
                    <a:pt x="102" y="154"/>
                  </a:lnTo>
                  <a:lnTo>
                    <a:pt x="105" y="151"/>
                  </a:lnTo>
                  <a:lnTo>
                    <a:pt x="107" y="148"/>
                  </a:lnTo>
                  <a:lnTo>
                    <a:pt x="110" y="143"/>
                  </a:lnTo>
                  <a:lnTo>
                    <a:pt x="112" y="139"/>
                  </a:lnTo>
                  <a:lnTo>
                    <a:pt x="113" y="135"/>
                  </a:lnTo>
                  <a:lnTo>
                    <a:pt x="115" y="130"/>
                  </a:lnTo>
                  <a:lnTo>
                    <a:pt x="117" y="125"/>
                  </a:lnTo>
                  <a:lnTo>
                    <a:pt x="117" y="120"/>
                  </a:lnTo>
                  <a:lnTo>
                    <a:pt x="118" y="114"/>
                  </a:lnTo>
                  <a:lnTo>
                    <a:pt x="119" y="109"/>
                  </a:lnTo>
                  <a:lnTo>
                    <a:pt x="119" y="103"/>
                  </a:lnTo>
                  <a:lnTo>
                    <a:pt x="119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7" y="80"/>
                  </a:lnTo>
                  <a:lnTo>
                    <a:pt x="115" y="74"/>
                  </a:lnTo>
                  <a:lnTo>
                    <a:pt x="114" y="68"/>
                  </a:lnTo>
                  <a:lnTo>
                    <a:pt x="111" y="69"/>
                  </a:lnTo>
                  <a:lnTo>
                    <a:pt x="112" y="75"/>
                  </a:lnTo>
                  <a:lnTo>
                    <a:pt x="113" y="80"/>
                  </a:lnTo>
                  <a:lnTo>
                    <a:pt x="115" y="87"/>
                  </a:lnTo>
                  <a:lnTo>
                    <a:pt x="115" y="92"/>
                  </a:lnTo>
                  <a:lnTo>
                    <a:pt x="116" y="98"/>
                  </a:lnTo>
                  <a:lnTo>
                    <a:pt x="116" y="103"/>
                  </a:lnTo>
                  <a:lnTo>
                    <a:pt x="116" y="106"/>
                  </a:lnTo>
                  <a:lnTo>
                    <a:pt x="115" y="114"/>
                  </a:lnTo>
                  <a:lnTo>
                    <a:pt x="114" y="119"/>
                  </a:lnTo>
                  <a:lnTo>
                    <a:pt x="113" y="124"/>
                  </a:lnTo>
                  <a:lnTo>
                    <a:pt x="112" y="129"/>
                  </a:lnTo>
                  <a:lnTo>
                    <a:pt x="111" y="133"/>
                  </a:lnTo>
                  <a:lnTo>
                    <a:pt x="109" y="138"/>
                  </a:lnTo>
                  <a:lnTo>
                    <a:pt x="107" y="142"/>
                  </a:lnTo>
                  <a:lnTo>
                    <a:pt x="105" y="146"/>
                  </a:lnTo>
                  <a:lnTo>
                    <a:pt x="102" y="149"/>
                  </a:lnTo>
                  <a:lnTo>
                    <a:pt x="99" y="152"/>
                  </a:lnTo>
                  <a:lnTo>
                    <a:pt x="97" y="155"/>
                  </a:lnTo>
                  <a:lnTo>
                    <a:pt x="93" y="157"/>
                  </a:lnTo>
                  <a:lnTo>
                    <a:pt x="90" y="160"/>
                  </a:lnTo>
                  <a:lnTo>
                    <a:pt x="87" y="161"/>
                  </a:lnTo>
                  <a:lnTo>
                    <a:pt x="84" y="163"/>
                  </a:lnTo>
                  <a:lnTo>
                    <a:pt x="80" y="164"/>
                  </a:lnTo>
                  <a:lnTo>
                    <a:pt x="77" y="164"/>
                  </a:lnTo>
                  <a:lnTo>
                    <a:pt x="73" y="165"/>
                  </a:lnTo>
                  <a:lnTo>
                    <a:pt x="70" y="164"/>
                  </a:lnTo>
                  <a:lnTo>
                    <a:pt x="66" y="164"/>
                  </a:lnTo>
                  <a:lnTo>
                    <a:pt x="62" y="163"/>
                  </a:lnTo>
                  <a:lnTo>
                    <a:pt x="58" y="162"/>
                  </a:lnTo>
                  <a:lnTo>
                    <a:pt x="54" y="160"/>
                  </a:lnTo>
                  <a:lnTo>
                    <a:pt x="50" y="158"/>
                  </a:lnTo>
                  <a:lnTo>
                    <a:pt x="46" y="156"/>
                  </a:lnTo>
                  <a:lnTo>
                    <a:pt x="43" y="153"/>
                  </a:lnTo>
                  <a:lnTo>
                    <a:pt x="39" y="150"/>
                  </a:lnTo>
                  <a:lnTo>
                    <a:pt x="35" y="147"/>
                  </a:lnTo>
                  <a:lnTo>
                    <a:pt x="32" y="143"/>
                  </a:lnTo>
                  <a:lnTo>
                    <a:pt x="28" y="139"/>
                  </a:lnTo>
                  <a:lnTo>
                    <a:pt x="25" y="134"/>
                  </a:lnTo>
                  <a:lnTo>
                    <a:pt x="22" y="130"/>
                  </a:lnTo>
                  <a:lnTo>
                    <a:pt x="19" y="125"/>
                  </a:lnTo>
                  <a:lnTo>
                    <a:pt x="16" y="120"/>
                  </a:lnTo>
                  <a:lnTo>
                    <a:pt x="14" y="115"/>
                  </a:lnTo>
                  <a:lnTo>
                    <a:pt x="12" y="110"/>
                  </a:lnTo>
                  <a:lnTo>
                    <a:pt x="10" y="104"/>
                  </a:lnTo>
                  <a:lnTo>
                    <a:pt x="8" y="99"/>
                  </a:lnTo>
                  <a:lnTo>
                    <a:pt x="7" y="93"/>
                  </a:lnTo>
                  <a:lnTo>
                    <a:pt x="6" y="88"/>
                  </a:lnTo>
                  <a:lnTo>
                    <a:pt x="4" y="81"/>
                  </a:lnTo>
                  <a:lnTo>
                    <a:pt x="4" y="76"/>
                  </a:lnTo>
                  <a:lnTo>
                    <a:pt x="3" y="70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4" y="54"/>
                  </a:lnTo>
                  <a:lnTo>
                    <a:pt x="5" y="49"/>
                  </a:lnTo>
                  <a:lnTo>
                    <a:pt x="6" y="44"/>
                  </a:lnTo>
                  <a:lnTo>
                    <a:pt x="7" y="39"/>
                  </a:lnTo>
                  <a:lnTo>
                    <a:pt x="9" y="35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7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8"/>
                  </a:lnTo>
                  <a:lnTo>
                    <a:pt x="32" y="7"/>
                  </a:lnTo>
                  <a:lnTo>
                    <a:pt x="35" y="5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7" y="5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3" y="12"/>
                  </a:lnTo>
                  <a:lnTo>
                    <a:pt x="77" y="15"/>
                  </a:lnTo>
                  <a:lnTo>
                    <a:pt x="80" y="18"/>
                  </a:lnTo>
                  <a:lnTo>
                    <a:pt x="84" y="21"/>
                  </a:lnTo>
                  <a:lnTo>
                    <a:pt x="87" y="25"/>
                  </a:lnTo>
                  <a:lnTo>
                    <a:pt x="91" y="29"/>
                  </a:lnTo>
                  <a:lnTo>
                    <a:pt x="94" y="34"/>
                  </a:lnTo>
                  <a:lnTo>
                    <a:pt x="97" y="38"/>
                  </a:lnTo>
                  <a:lnTo>
                    <a:pt x="100" y="43"/>
                  </a:lnTo>
                  <a:lnTo>
                    <a:pt x="103" y="48"/>
                  </a:lnTo>
                  <a:lnTo>
                    <a:pt x="105" y="53"/>
                  </a:lnTo>
                  <a:lnTo>
                    <a:pt x="107" y="58"/>
                  </a:lnTo>
                  <a:lnTo>
                    <a:pt x="109" y="64"/>
                  </a:lnTo>
                  <a:lnTo>
                    <a:pt x="111" y="69"/>
                  </a:lnTo>
                  <a:lnTo>
                    <a:pt x="114" y="68"/>
                  </a:lnTo>
                </a:path>
              </a:pathLst>
            </a:custGeom>
            <a:solidFill>
              <a:srgbClr val="80808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04" name="Group 733"/>
            <p:cNvGrpSpPr>
              <a:grpSpLocks/>
            </p:cNvGrpSpPr>
            <p:nvPr/>
          </p:nvGrpSpPr>
          <p:grpSpPr bwMode="auto">
            <a:xfrm>
              <a:off x="3711" y="1322"/>
              <a:ext cx="78" cy="42"/>
              <a:chOff x="3711" y="1322"/>
              <a:chExt cx="78" cy="42"/>
            </a:xfrm>
          </p:grpSpPr>
          <p:sp>
            <p:nvSpPr>
              <p:cNvPr id="3415" name="Freeform 734"/>
              <p:cNvSpPr>
                <a:spLocks/>
              </p:cNvSpPr>
              <p:nvPr/>
            </p:nvSpPr>
            <p:spPr bwMode="auto">
              <a:xfrm>
                <a:off x="3711" y="1325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" name="Line 735"/>
              <p:cNvSpPr>
                <a:spLocks noChangeShapeType="1"/>
              </p:cNvSpPr>
              <p:nvPr/>
            </p:nvSpPr>
            <p:spPr bwMode="auto">
              <a:xfrm flipH="1" flipV="1">
                <a:off x="3731" y="134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17" name="Line 736"/>
              <p:cNvSpPr>
                <a:spLocks noChangeShapeType="1"/>
              </p:cNvSpPr>
              <p:nvPr/>
            </p:nvSpPr>
            <p:spPr bwMode="auto">
              <a:xfrm flipH="1" flipV="1">
                <a:off x="3745" y="134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18" name="Line 737"/>
              <p:cNvSpPr>
                <a:spLocks noChangeShapeType="1"/>
              </p:cNvSpPr>
              <p:nvPr/>
            </p:nvSpPr>
            <p:spPr bwMode="auto">
              <a:xfrm flipH="1" flipV="1">
                <a:off x="3715" y="1355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19" name="Freeform 738"/>
              <p:cNvSpPr>
                <a:spLocks/>
              </p:cNvSpPr>
              <p:nvPr/>
            </p:nvSpPr>
            <p:spPr bwMode="auto">
              <a:xfrm>
                <a:off x="3755" y="1322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5" name="Group 739"/>
            <p:cNvGrpSpPr>
              <a:grpSpLocks/>
            </p:cNvGrpSpPr>
            <p:nvPr/>
          </p:nvGrpSpPr>
          <p:grpSpPr bwMode="auto">
            <a:xfrm>
              <a:off x="3703" y="1196"/>
              <a:ext cx="77" cy="41"/>
              <a:chOff x="3703" y="1196"/>
              <a:chExt cx="77" cy="41"/>
            </a:xfrm>
          </p:grpSpPr>
          <p:sp>
            <p:nvSpPr>
              <p:cNvPr id="3410" name="Freeform 740"/>
              <p:cNvSpPr>
                <a:spLocks/>
              </p:cNvSpPr>
              <p:nvPr/>
            </p:nvSpPr>
            <p:spPr bwMode="auto">
              <a:xfrm>
                <a:off x="3703" y="1199"/>
                <a:ext cx="75" cy="38"/>
              </a:xfrm>
              <a:custGeom>
                <a:avLst/>
                <a:gdLst>
                  <a:gd name="T0" fmla="*/ 71 w 75"/>
                  <a:gd name="T1" fmla="*/ 0 h 38"/>
                  <a:gd name="T2" fmla="*/ 0 w 75"/>
                  <a:gd name="T3" fmla="*/ 31 h 38"/>
                  <a:gd name="T4" fmla="*/ 0 w 75"/>
                  <a:gd name="T5" fmla="*/ 35 h 38"/>
                  <a:gd name="T6" fmla="*/ 3 w 75"/>
                  <a:gd name="T7" fmla="*/ 37 h 38"/>
                  <a:gd name="T8" fmla="*/ 74 w 75"/>
                  <a:gd name="T9" fmla="*/ 6 h 38"/>
                  <a:gd name="T10" fmla="*/ 73 w 75"/>
                  <a:gd name="T11" fmla="*/ 3 h 38"/>
                  <a:gd name="T12" fmla="*/ 71 w 75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8"/>
                  <a:gd name="T23" fmla="*/ 75 w 75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8">
                    <a:moveTo>
                      <a:pt x="71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4" y="6"/>
                    </a:lnTo>
                    <a:lnTo>
                      <a:pt x="73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" name="Line 741"/>
              <p:cNvSpPr>
                <a:spLocks noChangeShapeType="1"/>
              </p:cNvSpPr>
              <p:nvPr/>
            </p:nvSpPr>
            <p:spPr bwMode="auto">
              <a:xfrm flipH="1" flipV="1">
                <a:off x="3723" y="1222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12" name="Line 742"/>
              <p:cNvSpPr>
                <a:spLocks noChangeShapeType="1"/>
              </p:cNvSpPr>
              <p:nvPr/>
            </p:nvSpPr>
            <p:spPr bwMode="auto">
              <a:xfrm flipH="1" flipV="1">
                <a:off x="3737" y="121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13" name="Line 743"/>
              <p:cNvSpPr>
                <a:spLocks noChangeShapeType="1"/>
              </p:cNvSpPr>
              <p:nvPr/>
            </p:nvSpPr>
            <p:spPr bwMode="auto">
              <a:xfrm flipH="1" flipV="1">
                <a:off x="3707" y="122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14" name="Freeform 744"/>
              <p:cNvSpPr>
                <a:spLocks/>
              </p:cNvSpPr>
              <p:nvPr/>
            </p:nvSpPr>
            <p:spPr bwMode="auto">
              <a:xfrm>
                <a:off x="3747" y="1196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6" name="Group 745"/>
            <p:cNvGrpSpPr>
              <a:grpSpLocks/>
            </p:cNvGrpSpPr>
            <p:nvPr/>
          </p:nvGrpSpPr>
          <p:grpSpPr bwMode="auto">
            <a:xfrm>
              <a:off x="3752" y="1336"/>
              <a:ext cx="78" cy="41"/>
              <a:chOff x="3752" y="1336"/>
              <a:chExt cx="78" cy="41"/>
            </a:xfrm>
          </p:grpSpPr>
          <p:sp>
            <p:nvSpPr>
              <p:cNvPr id="3405" name="Freeform 746"/>
              <p:cNvSpPr>
                <a:spLocks/>
              </p:cNvSpPr>
              <p:nvPr/>
            </p:nvSpPr>
            <p:spPr bwMode="auto">
              <a:xfrm>
                <a:off x="3752" y="1339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" name="Line 747"/>
              <p:cNvSpPr>
                <a:spLocks noChangeShapeType="1"/>
              </p:cNvSpPr>
              <p:nvPr/>
            </p:nvSpPr>
            <p:spPr bwMode="auto">
              <a:xfrm flipH="1" flipV="1">
                <a:off x="3772" y="1362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7" name="Line 748"/>
              <p:cNvSpPr>
                <a:spLocks noChangeShapeType="1"/>
              </p:cNvSpPr>
              <p:nvPr/>
            </p:nvSpPr>
            <p:spPr bwMode="auto">
              <a:xfrm flipH="1" flipV="1">
                <a:off x="3786" y="135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8" name="Line 749"/>
              <p:cNvSpPr>
                <a:spLocks noChangeShapeType="1"/>
              </p:cNvSpPr>
              <p:nvPr/>
            </p:nvSpPr>
            <p:spPr bwMode="auto">
              <a:xfrm flipH="1" flipV="1">
                <a:off x="3757" y="136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9" name="Freeform 750"/>
              <p:cNvSpPr>
                <a:spLocks/>
              </p:cNvSpPr>
              <p:nvPr/>
            </p:nvSpPr>
            <p:spPr bwMode="auto">
              <a:xfrm>
                <a:off x="3796" y="1336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7" name="Group 751"/>
            <p:cNvGrpSpPr>
              <a:grpSpLocks/>
            </p:cNvGrpSpPr>
            <p:nvPr/>
          </p:nvGrpSpPr>
          <p:grpSpPr bwMode="auto">
            <a:xfrm>
              <a:off x="3680" y="1247"/>
              <a:ext cx="77" cy="42"/>
              <a:chOff x="3680" y="1247"/>
              <a:chExt cx="77" cy="42"/>
            </a:xfrm>
          </p:grpSpPr>
          <p:sp>
            <p:nvSpPr>
              <p:cNvPr id="3400" name="Freeform 752"/>
              <p:cNvSpPr>
                <a:spLocks/>
              </p:cNvSpPr>
              <p:nvPr/>
            </p:nvSpPr>
            <p:spPr bwMode="auto">
              <a:xfrm>
                <a:off x="3680" y="1250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" name="Line 753"/>
              <p:cNvSpPr>
                <a:spLocks noChangeShapeType="1"/>
              </p:cNvSpPr>
              <p:nvPr/>
            </p:nvSpPr>
            <p:spPr bwMode="auto">
              <a:xfrm flipH="1" flipV="1">
                <a:off x="3700" y="1273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2" name="Line 754"/>
              <p:cNvSpPr>
                <a:spLocks noChangeShapeType="1"/>
              </p:cNvSpPr>
              <p:nvPr/>
            </p:nvSpPr>
            <p:spPr bwMode="auto">
              <a:xfrm flipH="1" flipV="1">
                <a:off x="3714" y="1267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3" name="Line 755"/>
              <p:cNvSpPr>
                <a:spLocks noChangeShapeType="1"/>
              </p:cNvSpPr>
              <p:nvPr/>
            </p:nvSpPr>
            <p:spPr bwMode="auto">
              <a:xfrm flipH="1" flipV="1">
                <a:off x="3684" y="1280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4" name="Freeform 756"/>
              <p:cNvSpPr>
                <a:spLocks/>
              </p:cNvSpPr>
              <p:nvPr/>
            </p:nvSpPr>
            <p:spPr bwMode="auto">
              <a:xfrm>
                <a:off x="3724" y="1247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8" name="Group 757"/>
            <p:cNvGrpSpPr>
              <a:grpSpLocks/>
            </p:cNvGrpSpPr>
            <p:nvPr/>
          </p:nvGrpSpPr>
          <p:grpSpPr bwMode="auto">
            <a:xfrm>
              <a:off x="3685" y="1286"/>
              <a:ext cx="78" cy="42"/>
              <a:chOff x="3685" y="1286"/>
              <a:chExt cx="78" cy="42"/>
            </a:xfrm>
          </p:grpSpPr>
          <p:sp>
            <p:nvSpPr>
              <p:cNvPr id="3395" name="Freeform 758"/>
              <p:cNvSpPr>
                <a:spLocks/>
              </p:cNvSpPr>
              <p:nvPr/>
            </p:nvSpPr>
            <p:spPr bwMode="auto">
              <a:xfrm>
                <a:off x="3685" y="1289"/>
                <a:ext cx="77" cy="39"/>
              </a:xfrm>
              <a:custGeom>
                <a:avLst/>
                <a:gdLst>
                  <a:gd name="T0" fmla="*/ 73 w 77"/>
                  <a:gd name="T1" fmla="*/ 0 h 39"/>
                  <a:gd name="T2" fmla="*/ 0 w 77"/>
                  <a:gd name="T3" fmla="*/ 32 h 39"/>
                  <a:gd name="T4" fmla="*/ 0 w 77"/>
                  <a:gd name="T5" fmla="*/ 36 h 39"/>
                  <a:gd name="T6" fmla="*/ 3 w 77"/>
                  <a:gd name="T7" fmla="*/ 38 h 39"/>
                  <a:gd name="T8" fmla="*/ 76 w 77"/>
                  <a:gd name="T9" fmla="*/ 7 h 39"/>
                  <a:gd name="T10" fmla="*/ 76 w 77"/>
                  <a:gd name="T11" fmla="*/ 3 h 39"/>
                  <a:gd name="T12" fmla="*/ 73 w 77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7"/>
                  <a:gd name="T22" fmla="*/ 0 h 39"/>
                  <a:gd name="T23" fmla="*/ 77 w 77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7" h="39">
                    <a:moveTo>
                      <a:pt x="73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6" y="7"/>
                    </a:lnTo>
                    <a:lnTo>
                      <a:pt x="76" y="3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6" name="Line 759"/>
              <p:cNvSpPr>
                <a:spLocks noChangeShapeType="1"/>
              </p:cNvSpPr>
              <p:nvPr/>
            </p:nvSpPr>
            <p:spPr bwMode="auto">
              <a:xfrm flipH="1" flipV="1">
                <a:off x="3705" y="131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7" name="Line 760"/>
              <p:cNvSpPr>
                <a:spLocks noChangeShapeType="1"/>
              </p:cNvSpPr>
              <p:nvPr/>
            </p:nvSpPr>
            <p:spPr bwMode="auto">
              <a:xfrm flipH="1" flipV="1">
                <a:off x="3720" y="130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8" name="Line 761"/>
              <p:cNvSpPr>
                <a:spLocks noChangeShapeType="1"/>
              </p:cNvSpPr>
              <p:nvPr/>
            </p:nvSpPr>
            <p:spPr bwMode="auto">
              <a:xfrm flipH="1" flipV="1">
                <a:off x="3690" y="1319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9" name="Freeform 762"/>
              <p:cNvSpPr>
                <a:spLocks/>
              </p:cNvSpPr>
              <p:nvPr/>
            </p:nvSpPr>
            <p:spPr bwMode="auto">
              <a:xfrm>
                <a:off x="3729" y="1286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9" name="Group 763"/>
            <p:cNvGrpSpPr>
              <a:grpSpLocks/>
            </p:cNvGrpSpPr>
            <p:nvPr/>
          </p:nvGrpSpPr>
          <p:grpSpPr bwMode="auto">
            <a:xfrm>
              <a:off x="3707" y="1254"/>
              <a:ext cx="78" cy="42"/>
              <a:chOff x="3707" y="1254"/>
              <a:chExt cx="78" cy="42"/>
            </a:xfrm>
          </p:grpSpPr>
          <p:sp>
            <p:nvSpPr>
              <p:cNvPr id="3390" name="Freeform 764"/>
              <p:cNvSpPr>
                <a:spLocks/>
              </p:cNvSpPr>
              <p:nvPr/>
            </p:nvSpPr>
            <p:spPr bwMode="auto">
              <a:xfrm>
                <a:off x="3707" y="1257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1" name="Line 765"/>
              <p:cNvSpPr>
                <a:spLocks noChangeShapeType="1"/>
              </p:cNvSpPr>
              <p:nvPr/>
            </p:nvSpPr>
            <p:spPr bwMode="auto">
              <a:xfrm flipH="1" flipV="1">
                <a:off x="3727" y="1280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2" name="Line 766"/>
              <p:cNvSpPr>
                <a:spLocks noChangeShapeType="1"/>
              </p:cNvSpPr>
              <p:nvPr/>
            </p:nvSpPr>
            <p:spPr bwMode="auto">
              <a:xfrm flipH="1" flipV="1">
                <a:off x="3741" y="127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3" name="Line 767"/>
              <p:cNvSpPr>
                <a:spLocks noChangeShapeType="1"/>
              </p:cNvSpPr>
              <p:nvPr/>
            </p:nvSpPr>
            <p:spPr bwMode="auto">
              <a:xfrm flipH="1" flipV="1">
                <a:off x="3711" y="128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4" name="Freeform 768"/>
              <p:cNvSpPr>
                <a:spLocks/>
              </p:cNvSpPr>
              <p:nvPr/>
            </p:nvSpPr>
            <p:spPr bwMode="auto">
              <a:xfrm>
                <a:off x="3751" y="1254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0" name="Group 769"/>
            <p:cNvGrpSpPr>
              <a:grpSpLocks/>
            </p:cNvGrpSpPr>
            <p:nvPr/>
          </p:nvGrpSpPr>
          <p:grpSpPr bwMode="auto">
            <a:xfrm>
              <a:off x="3709" y="1290"/>
              <a:ext cx="77" cy="42"/>
              <a:chOff x="3709" y="1290"/>
              <a:chExt cx="77" cy="42"/>
            </a:xfrm>
          </p:grpSpPr>
          <p:sp>
            <p:nvSpPr>
              <p:cNvPr id="3385" name="Freeform 770"/>
              <p:cNvSpPr>
                <a:spLocks/>
              </p:cNvSpPr>
              <p:nvPr/>
            </p:nvSpPr>
            <p:spPr bwMode="auto">
              <a:xfrm>
                <a:off x="3709" y="1293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" name="Line 771"/>
              <p:cNvSpPr>
                <a:spLocks noChangeShapeType="1"/>
              </p:cNvSpPr>
              <p:nvPr/>
            </p:nvSpPr>
            <p:spPr bwMode="auto">
              <a:xfrm flipH="1" flipV="1">
                <a:off x="3729" y="131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7" name="Line 772"/>
              <p:cNvSpPr>
                <a:spLocks noChangeShapeType="1"/>
              </p:cNvSpPr>
              <p:nvPr/>
            </p:nvSpPr>
            <p:spPr bwMode="auto">
              <a:xfrm flipH="1" flipV="1">
                <a:off x="3743" y="1310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8" name="Line 773"/>
              <p:cNvSpPr>
                <a:spLocks noChangeShapeType="1"/>
              </p:cNvSpPr>
              <p:nvPr/>
            </p:nvSpPr>
            <p:spPr bwMode="auto">
              <a:xfrm flipH="1" flipV="1">
                <a:off x="3713" y="1323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9" name="Freeform 774"/>
              <p:cNvSpPr>
                <a:spLocks/>
              </p:cNvSpPr>
              <p:nvPr/>
            </p:nvSpPr>
            <p:spPr bwMode="auto">
              <a:xfrm>
                <a:off x="3753" y="1290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" name="Group 775"/>
            <p:cNvGrpSpPr>
              <a:grpSpLocks/>
            </p:cNvGrpSpPr>
            <p:nvPr/>
          </p:nvGrpSpPr>
          <p:grpSpPr bwMode="auto">
            <a:xfrm>
              <a:off x="3737" y="1281"/>
              <a:ext cx="77" cy="42"/>
              <a:chOff x="3737" y="1281"/>
              <a:chExt cx="77" cy="42"/>
            </a:xfrm>
          </p:grpSpPr>
          <p:sp>
            <p:nvSpPr>
              <p:cNvPr id="3380" name="Freeform 776"/>
              <p:cNvSpPr>
                <a:spLocks/>
              </p:cNvSpPr>
              <p:nvPr/>
            </p:nvSpPr>
            <p:spPr bwMode="auto">
              <a:xfrm>
                <a:off x="3737" y="1284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" name="Line 777"/>
              <p:cNvSpPr>
                <a:spLocks noChangeShapeType="1"/>
              </p:cNvSpPr>
              <p:nvPr/>
            </p:nvSpPr>
            <p:spPr bwMode="auto">
              <a:xfrm flipH="1" flipV="1">
                <a:off x="3757" y="130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" name="Line 778"/>
              <p:cNvSpPr>
                <a:spLocks noChangeShapeType="1"/>
              </p:cNvSpPr>
              <p:nvPr/>
            </p:nvSpPr>
            <p:spPr bwMode="auto">
              <a:xfrm flipH="1" flipV="1">
                <a:off x="3771" y="1301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" name="Line 779"/>
              <p:cNvSpPr>
                <a:spLocks noChangeShapeType="1"/>
              </p:cNvSpPr>
              <p:nvPr/>
            </p:nvSpPr>
            <p:spPr bwMode="auto">
              <a:xfrm flipH="1" flipV="1">
                <a:off x="3741" y="1314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4" name="Freeform 780"/>
              <p:cNvSpPr>
                <a:spLocks/>
              </p:cNvSpPr>
              <p:nvPr/>
            </p:nvSpPr>
            <p:spPr bwMode="auto">
              <a:xfrm>
                <a:off x="3781" y="1281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2" name="Group 781"/>
            <p:cNvGrpSpPr>
              <a:grpSpLocks/>
            </p:cNvGrpSpPr>
            <p:nvPr/>
          </p:nvGrpSpPr>
          <p:grpSpPr bwMode="auto">
            <a:xfrm>
              <a:off x="3726" y="1252"/>
              <a:ext cx="77" cy="41"/>
              <a:chOff x="3726" y="1252"/>
              <a:chExt cx="77" cy="41"/>
            </a:xfrm>
          </p:grpSpPr>
          <p:sp>
            <p:nvSpPr>
              <p:cNvPr id="3375" name="Freeform 782"/>
              <p:cNvSpPr>
                <a:spLocks/>
              </p:cNvSpPr>
              <p:nvPr/>
            </p:nvSpPr>
            <p:spPr bwMode="auto">
              <a:xfrm>
                <a:off x="3726" y="1255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" name="Line 783"/>
              <p:cNvSpPr>
                <a:spLocks noChangeShapeType="1"/>
              </p:cNvSpPr>
              <p:nvPr/>
            </p:nvSpPr>
            <p:spPr bwMode="auto">
              <a:xfrm flipH="1" flipV="1">
                <a:off x="3746" y="127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7" name="Line 784"/>
              <p:cNvSpPr>
                <a:spLocks noChangeShapeType="1"/>
              </p:cNvSpPr>
              <p:nvPr/>
            </p:nvSpPr>
            <p:spPr bwMode="auto">
              <a:xfrm flipH="1" flipV="1">
                <a:off x="3760" y="1272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8" name="Line 785"/>
              <p:cNvSpPr>
                <a:spLocks noChangeShapeType="1"/>
              </p:cNvSpPr>
              <p:nvPr/>
            </p:nvSpPr>
            <p:spPr bwMode="auto">
              <a:xfrm flipH="1" flipV="1">
                <a:off x="3730" y="128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9" name="Freeform 786"/>
              <p:cNvSpPr>
                <a:spLocks/>
              </p:cNvSpPr>
              <p:nvPr/>
            </p:nvSpPr>
            <p:spPr bwMode="auto">
              <a:xfrm>
                <a:off x="3770" y="1252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13" name="Line 787"/>
            <p:cNvSpPr>
              <a:spLocks noChangeShapeType="1"/>
            </p:cNvSpPr>
            <p:nvPr/>
          </p:nvSpPr>
          <p:spPr bwMode="auto">
            <a:xfrm flipV="1">
              <a:off x="3847" y="1302"/>
              <a:ext cx="7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4" name="Line 788"/>
            <p:cNvSpPr>
              <a:spLocks noChangeShapeType="1"/>
            </p:cNvSpPr>
            <p:nvPr/>
          </p:nvSpPr>
          <p:spPr bwMode="auto">
            <a:xfrm flipV="1">
              <a:off x="3827" y="1225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5" name="Line 789"/>
            <p:cNvSpPr>
              <a:spLocks noChangeShapeType="1"/>
            </p:cNvSpPr>
            <p:nvPr/>
          </p:nvSpPr>
          <p:spPr bwMode="auto">
            <a:xfrm flipV="1">
              <a:off x="3789" y="1194"/>
              <a:ext cx="16" cy="9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6" name="Line 790"/>
            <p:cNvSpPr>
              <a:spLocks noChangeShapeType="1"/>
            </p:cNvSpPr>
            <p:nvPr/>
          </p:nvSpPr>
          <p:spPr bwMode="auto">
            <a:xfrm flipV="1">
              <a:off x="3831" y="1342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7" name="Freeform 791"/>
            <p:cNvSpPr>
              <a:spLocks/>
            </p:cNvSpPr>
            <p:nvPr/>
          </p:nvSpPr>
          <p:spPr bwMode="auto">
            <a:xfrm>
              <a:off x="3805" y="1334"/>
              <a:ext cx="28" cy="27"/>
            </a:xfrm>
            <a:custGeom>
              <a:avLst/>
              <a:gdLst>
                <a:gd name="T0" fmla="*/ 27 w 28"/>
                <a:gd name="T1" fmla="*/ 0 h 27"/>
                <a:gd name="T2" fmla="*/ 15 w 28"/>
                <a:gd name="T3" fmla="*/ 16 h 27"/>
                <a:gd name="T4" fmla="*/ 0 w 28"/>
                <a:gd name="T5" fmla="*/ 26 h 27"/>
                <a:gd name="T6" fmla="*/ 0 60000 65536"/>
                <a:gd name="T7" fmla="*/ 0 60000 65536"/>
                <a:gd name="T8" fmla="*/ 0 60000 65536"/>
                <a:gd name="T9" fmla="*/ 0 w 28"/>
                <a:gd name="T10" fmla="*/ 0 h 27"/>
                <a:gd name="T11" fmla="*/ 28 w 2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27">
                  <a:moveTo>
                    <a:pt x="27" y="0"/>
                  </a:moveTo>
                  <a:lnTo>
                    <a:pt x="15" y="16"/>
                  </a:lnTo>
                  <a:lnTo>
                    <a:pt x="0" y="26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8" name="Freeform 792"/>
            <p:cNvSpPr>
              <a:spLocks/>
            </p:cNvSpPr>
            <p:nvPr/>
          </p:nvSpPr>
          <p:spPr bwMode="auto">
            <a:xfrm>
              <a:off x="3760" y="1199"/>
              <a:ext cx="28" cy="5"/>
            </a:xfrm>
            <a:custGeom>
              <a:avLst/>
              <a:gdLst>
                <a:gd name="T0" fmla="*/ 0 w 28"/>
                <a:gd name="T1" fmla="*/ 0 h 5"/>
                <a:gd name="T2" fmla="*/ 13 w 28"/>
                <a:gd name="T3" fmla="*/ 0 h 5"/>
                <a:gd name="T4" fmla="*/ 27 w 28"/>
                <a:gd name="T5" fmla="*/ 4 h 5"/>
                <a:gd name="T6" fmla="*/ 0 60000 65536"/>
                <a:gd name="T7" fmla="*/ 0 60000 65536"/>
                <a:gd name="T8" fmla="*/ 0 60000 65536"/>
                <a:gd name="T9" fmla="*/ 0 w 28"/>
                <a:gd name="T10" fmla="*/ 0 h 5"/>
                <a:gd name="T11" fmla="*/ 28 w 2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5">
                  <a:moveTo>
                    <a:pt x="0" y="0"/>
                  </a:moveTo>
                  <a:lnTo>
                    <a:pt x="13" y="0"/>
                  </a:lnTo>
                  <a:lnTo>
                    <a:pt x="27" y="4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19" name="Group 793"/>
            <p:cNvGrpSpPr>
              <a:grpSpLocks/>
            </p:cNvGrpSpPr>
            <p:nvPr/>
          </p:nvGrpSpPr>
          <p:grpSpPr bwMode="auto">
            <a:xfrm>
              <a:off x="3768" y="1255"/>
              <a:ext cx="50" cy="27"/>
              <a:chOff x="3768" y="1255"/>
              <a:chExt cx="50" cy="27"/>
            </a:xfrm>
          </p:grpSpPr>
          <p:sp>
            <p:nvSpPr>
              <p:cNvPr id="3371" name="Freeform 794"/>
              <p:cNvSpPr>
                <a:spLocks/>
              </p:cNvSpPr>
              <p:nvPr/>
            </p:nvSpPr>
            <p:spPr bwMode="auto">
              <a:xfrm>
                <a:off x="3768" y="1255"/>
                <a:ext cx="50" cy="27"/>
              </a:xfrm>
              <a:custGeom>
                <a:avLst/>
                <a:gdLst>
                  <a:gd name="T0" fmla="*/ 45 w 50"/>
                  <a:gd name="T1" fmla="*/ 0 h 27"/>
                  <a:gd name="T2" fmla="*/ 0 w 50"/>
                  <a:gd name="T3" fmla="*/ 20 h 27"/>
                  <a:gd name="T4" fmla="*/ 0 w 50"/>
                  <a:gd name="T5" fmla="*/ 24 h 27"/>
                  <a:gd name="T6" fmla="*/ 3 w 50"/>
                  <a:gd name="T7" fmla="*/ 26 h 27"/>
                  <a:gd name="T8" fmla="*/ 49 w 50"/>
                  <a:gd name="T9" fmla="*/ 5 h 27"/>
                  <a:gd name="T10" fmla="*/ 49 w 50"/>
                  <a:gd name="T11" fmla="*/ 1 h 27"/>
                  <a:gd name="T12" fmla="*/ 45 w 50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27"/>
                  <a:gd name="T23" fmla="*/ 50 w 50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27">
                    <a:moveTo>
                      <a:pt x="45" y="0"/>
                    </a:moveTo>
                    <a:lnTo>
                      <a:pt x="0" y="20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49" y="5"/>
                    </a:lnTo>
                    <a:lnTo>
                      <a:pt x="49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" name="Line 795"/>
              <p:cNvSpPr>
                <a:spLocks noChangeShapeType="1"/>
              </p:cNvSpPr>
              <p:nvPr/>
            </p:nvSpPr>
            <p:spPr bwMode="auto">
              <a:xfrm flipH="1" flipV="1">
                <a:off x="3789" y="1266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3" name="Line 796"/>
              <p:cNvSpPr>
                <a:spLocks noChangeShapeType="1"/>
              </p:cNvSpPr>
              <p:nvPr/>
            </p:nvSpPr>
            <p:spPr bwMode="auto">
              <a:xfrm flipH="1" flipV="1">
                <a:off x="3804" y="1260"/>
                <a:ext cx="11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4" name="Line 797"/>
              <p:cNvSpPr>
                <a:spLocks noChangeShapeType="1"/>
              </p:cNvSpPr>
              <p:nvPr/>
            </p:nvSpPr>
            <p:spPr bwMode="auto">
              <a:xfrm flipH="1" flipV="1">
                <a:off x="3773" y="127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20" name="Group 798"/>
            <p:cNvGrpSpPr>
              <a:grpSpLocks/>
            </p:cNvGrpSpPr>
            <p:nvPr/>
          </p:nvGrpSpPr>
          <p:grpSpPr bwMode="auto">
            <a:xfrm>
              <a:off x="3609" y="1412"/>
              <a:ext cx="196" cy="80"/>
              <a:chOff x="3609" y="1412"/>
              <a:chExt cx="196" cy="80"/>
            </a:xfrm>
          </p:grpSpPr>
          <p:sp>
            <p:nvSpPr>
              <p:cNvPr id="3361" name="Freeform 799"/>
              <p:cNvSpPr>
                <a:spLocks/>
              </p:cNvSpPr>
              <p:nvPr/>
            </p:nvSpPr>
            <p:spPr bwMode="auto">
              <a:xfrm>
                <a:off x="3626" y="1414"/>
                <a:ext cx="177" cy="74"/>
              </a:xfrm>
              <a:custGeom>
                <a:avLst/>
                <a:gdLst>
                  <a:gd name="T0" fmla="*/ 174 w 177"/>
                  <a:gd name="T1" fmla="*/ 0 h 74"/>
                  <a:gd name="T2" fmla="*/ 0 w 177"/>
                  <a:gd name="T3" fmla="*/ 67 h 74"/>
                  <a:gd name="T4" fmla="*/ 1 w 177"/>
                  <a:gd name="T5" fmla="*/ 73 h 74"/>
                  <a:gd name="T6" fmla="*/ 176 w 177"/>
                  <a:gd name="T7" fmla="*/ 6 h 74"/>
                  <a:gd name="T8" fmla="*/ 176 w 177"/>
                  <a:gd name="T9" fmla="*/ 3 h 74"/>
                  <a:gd name="T10" fmla="*/ 174 w 177"/>
                  <a:gd name="T11" fmla="*/ 0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7"/>
                  <a:gd name="T19" fmla="*/ 0 h 74"/>
                  <a:gd name="T20" fmla="*/ 177 w 177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7" h="74">
                    <a:moveTo>
                      <a:pt x="174" y="0"/>
                    </a:moveTo>
                    <a:lnTo>
                      <a:pt x="0" y="67"/>
                    </a:lnTo>
                    <a:lnTo>
                      <a:pt x="1" y="73"/>
                    </a:lnTo>
                    <a:lnTo>
                      <a:pt x="176" y="6"/>
                    </a:lnTo>
                    <a:lnTo>
                      <a:pt x="176" y="3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62" name="Group 800"/>
              <p:cNvGrpSpPr>
                <a:grpSpLocks/>
              </p:cNvGrpSpPr>
              <p:nvPr/>
            </p:nvGrpSpPr>
            <p:grpSpPr bwMode="auto">
              <a:xfrm>
                <a:off x="3709" y="1442"/>
                <a:ext cx="17" cy="14"/>
                <a:chOff x="3709" y="1442"/>
                <a:chExt cx="17" cy="14"/>
              </a:xfrm>
            </p:grpSpPr>
            <p:sp>
              <p:nvSpPr>
                <p:cNvPr id="3369" name="Freeform 801"/>
                <p:cNvSpPr>
                  <a:spLocks/>
                </p:cNvSpPr>
                <p:nvPr/>
              </p:nvSpPr>
              <p:spPr bwMode="auto">
                <a:xfrm>
                  <a:off x="3709" y="1442"/>
                  <a:ext cx="17" cy="14"/>
                </a:xfrm>
                <a:custGeom>
                  <a:avLst/>
                  <a:gdLst>
                    <a:gd name="T0" fmla="*/ 0 w 17"/>
                    <a:gd name="T1" fmla="*/ 7 h 14"/>
                    <a:gd name="T2" fmla="*/ 2 w 17"/>
                    <a:gd name="T3" fmla="*/ 9 h 14"/>
                    <a:gd name="T4" fmla="*/ 2 w 17"/>
                    <a:gd name="T5" fmla="*/ 13 h 14"/>
                    <a:gd name="T6" fmla="*/ 7 w 17"/>
                    <a:gd name="T7" fmla="*/ 13 h 14"/>
                    <a:gd name="T8" fmla="*/ 16 w 17"/>
                    <a:gd name="T9" fmla="*/ 10 h 14"/>
                    <a:gd name="T10" fmla="*/ 16 w 17"/>
                    <a:gd name="T11" fmla="*/ 4 h 14"/>
                    <a:gd name="T12" fmla="*/ 13 w 17"/>
                    <a:gd name="T13" fmla="*/ 0 h 14"/>
                    <a:gd name="T14" fmla="*/ 4 w 17"/>
                    <a:gd name="T15" fmla="*/ 4 h 14"/>
                    <a:gd name="T16" fmla="*/ 0 w 17"/>
                    <a:gd name="T17" fmla="*/ 7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4"/>
                    <a:gd name="T29" fmla="*/ 17 w 17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70" name="Freeform 802"/>
                <p:cNvSpPr>
                  <a:spLocks/>
                </p:cNvSpPr>
                <p:nvPr/>
              </p:nvSpPr>
              <p:spPr bwMode="auto">
                <a:xfrm>
                  <a:off x="3713" y="1447"/>
                  <a:ext cx="4" cy="9"/>
                </a:xfrm>
                <a:custGeom>
                  <a:avLst/>
                  <a:gdLst>
                    <a:gd name="T0" fmla="*/ 3 w 4"/>
                    <a:gd name="T1" fmla="*/ 8 h 9"/>
                    <a:gd name="T2" fmla="*/ 3 w 4"/>
                    <a:gd name="T3" fmla="*/ 3 h 9"/>
                    <a:gd name="T4" fmla="*/ 0 w 4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9"/>
                    <a:gd name="T11" fmla="*/ 4 w 4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9"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63" name="Group 803"/>
              <p:cNvGrpSpPr>
                <a:grpSpLocks/>
              </p:cNvGrpSpPr>
              <p:nvPr/>
            </p:nvGrpSpPr>
            <p:grpSpPr bwMode="auto">
              <a:xfrm>
                <a:off x="3788" y="1412"/>
                <a:ext cx="17" cy="14"/>
                <a:chOff x="3788" y="1412"/>
                <a:chExt cx="17" cy="14"/>
              </a:xfrm>
            </p:grpSpPr>
            <p:sp>
              <p:nvSpPr>
                <p:cNvPr id="3367" name="Freeform 804"/>
                <p:cNvSpPr>
                  <a:spLocks/>
                </p:cNvSpPr>
                <p:nvPr/>
              </p:nvSpPr>
              <p:spPr bwMode="auto">
                <a:xfrm>
                  <a:off x="3788" y="1412"/>
                  <a:ext cx="17" cy="14"/>
                </a:xfrm>
                <a:custGeom>
                  <a:avLst/>
                  <a:gdLst>
                    <a:gd name="T0" fmla="*/ 0 w 17"/>
                    <a:gd name="T1" fmla="*/ 7 h 14"/>
                    <a:gd name="T2" fmla="*/ 2 w 17"/>
                    <a:gd name="T3" fmla="*/ 9 h 14"/>
                    <a:gd name="T4" fmla="*/ 2 w 17"/>
                    <a:gd name="T5" fmla="*/ 13 h 14"/>
                    <a:gd name="T6" fmla="*/ 7 w 17"/>
                    <a:gd name="T7" fmla="*/ 13 h 14"/>
                    <a:gd name="T8" fmla="*/ 16 w 17"/>
                    <a:gd name="T9" fmla="*/ 10 h 14"/>
                    <a:gd name="T10" fmla="*/ 16 w 17"/>
                    <a:gd name="T11" fmla="*/ 4 h 14"/>
                    <a:gd name="T12" fmla="*/ 13 w 17"/>
                    <a:gd name="T13" fmla="*/ 0 h 14"/>
                    <a:gd name="T14" fmla="*/ 4 w 17"/>
                    <a:gd name="T15" fmla="*/ 4 h 14"/>
                    <a:gd name="T16" fmla="*/ 0 w 17"/>
                    <a:gd name="T17" fmla="*/ 7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4"/>
                    <a:gd name="T29" fmla="*/ 17 w 17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8" name="Freeform 805"/>
                <p:cNvSpPr>
                  <a:spLocks/>
                </p:cNvSpPr>
                <p:nvPr/>
              </p:nvSpPr>
              <p:spPr bwMode="auto">
                <a:xfrm>
                  <a:off x="3792" y="1416"/>
                  <a:ext cx="4" cy="10"/>
                </a:xfrm>
                <a:custGeom>
                  <a:avLst/>
                  <a:gdLst>
                    <a:gd name="T0" fmla="*/ 3 w 4"/>
                    <a:gd name="T1" fmla="*/ 9 h 10"/>
                    <a:gd name="T2" fmla="*/ 3 w 4"/>
                    <a:gd name="T3" fmla="*/ 3 h 10"/>
                    <a:gd name="T4" fmla="*/ 0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3" y="9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64" name="Group 806"/>
              <p:cNvGrpSpPr>
                <a:grpSpLocks/>
              </p:cNvGrpSpPr>
              <p:nvPr/>
            </p:nvGrpSpPr>
            <p:grpSpPr bwMode="auto">
              <a:xfrm>
                <a:off x="3609" y="1473"/>
                <a:ext cx="35" cy="19"/>
                <a:chOff x="3609" y="1473"/>
                <a:chExt cx="35" cy="19"/>
              </a:xfrm>
            </p:grpSpPr>
            <p:sp>
              <p:nvSpPr>
                <p:cNvPr id="3365" name="Freeform 807"/>
                <p:cNvSpPr>
                  <a:spLocks/>
                </p:cNvSpPr>
                <p:nvPr/>
              </p:nvSpPr>
              <p:spPr bwMode="auto">
                <a:xfrm>
                  <a:off x="3609" y="1473"/>
                  <a:ext cx="35" cy="19"/>
                </a:xfrm>
                <a:custGeom>
                  <a:avLst/>
                  <a:gdLst>
                    <a:gd name="T0" fmla="*/ 34 w 35"/>
                    <a:gd name="T1" fmla="*/ 11 h 19"/>
                    <a:gd name="T2" fmla="*/ 34 w 35"/>
                    <a:gd name="T3" fmla="*/ 7 h 19"/>
                    <a:gd name="T4" fmla="*/ 32 w 35"/>
                    <a:gd name="T5" fmla="*/ 3 h 19"/>
                    <a:gd name="T6" fmla="*/ 30 w 35"/>
                    <a:gd name="T7" fmla="*/ 0 h 19"/>
                    <a:gd name="T8" fmla="*/ 14 w 35"/>
                    <a:gd name="T9" fmla="*/ 6 h 19"/>
                    <a:gd name="T10" fmla="*/ 0 w 35"/>
                    <a:gd name="T11" fmla="*/ 18 h 19"/>
                    <a:gd name="T12" fmla="*/ 19 w 35"/>
                    <a:gd name="T13" fmla="*/ 17 h 19"/>
                    <a:gd name="T14" fmla="*/ 34 w 35"/>
                    <a:gd name="T15" fmla="*/ 11 h 1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"/>
                    <a:gd name="T25" fmla="*/ 0 h 19"/>
                    <a:gd name="T26" fmla="*/ 35 w 35"/>
                    <a:gd name="T27" fmla="*/ 19 h 1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" h="19">
                      <a:moveTo>
                        <a:pt x="34" y="11"/>
                      </a:moveTo>
                      <a:lnTo>
                        <a:pt x="34" y="7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14" y="6"/>
                      </a:lnTo>
                      <a:lnTo>
                        <a:pt x="0" y="18"/>
                      </a:lnTo>
                      <a:lnTo>
                        <a:pt x="19" y="17"/>
                      </a:lnTo>
                      <a:lnTo>
                        <a:pt x="34" y="11"/>
                      </a:lnTo>
                    </a:path>
                  </a:pathLst>
                </a:custGeom>
                <a:solidFill>
                  <a:srgbClr val="608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6" name="Freeform 808"/>
                <p:cNvSpPr>
                  <a:spLocks/>
                </p:cNvSpPr>
                <p:nvPr/>
              </p:nvSpPr>
              <p:spPr bwMode="auto">
                <a:xfrm>
                  <a:off x="3624" y="1480"/>
                  <a:ext cx="5" cy="11"/>
                </a:xfrm>
                <a:custGeom>
                  <a:avLst/>
                  <a:gdLst>
                    <a:gd name="T0" fmla="*/ 3 w 5"/>
                    <a:gd name="T1" fmla="*/ 10 h 11"/>
                    <a:gd name="T2" fmla="*/ 4 w 5"/>
                    <a:gd name="T3" fmla="*/ 5 h 11"/>
                    <a:gd name="T4" fmla="*/ 2 w 5"/>
                    <a:gd name="T5" fmla="*/ 2 h 11"/>
                    <a:gd name="T6" fmla="*/ 0 w 5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1"/>
                    <a:gd name="T14" fmla="*/ 5 w 5"/>
                    <a:gd name="T15" fmla="*/ 11 h 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1">
                      <a:moveTo>
                        <a:pt x="3" y="10"/>
                      </a:move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21" name="Group 809"/>
            <p:cNvGrpSpPr>
              <a:grpSpLocks/>
            </p:cNvGrpSpPr>
            <p:nvPr/>
          </p:nvGrpSpPr>
          <p:grpSpPr bwMode="auto">
            <a:xfrm>
              <a:off x="3837" y="1414"/>
              <a:ext cx="24" cy="25"/>
              <a:chOff x="3837" y="1414"/>
              <a:chExt cx="24" cy="25"/>
            </a:xfrm>
          </p:grpSpPr>
          <p:grpSp>
            <p:nvGrpSpPr>
              <p:cNvPr id="3355" name="Group 810"/>
              <p:cNvGrpSpPr>
                <a:grpSpLocks/>
              </p:cNvGrpSpPr>
              <p:nvPr/>
            </p:nvGrpSpPr>
            <p:grpSpPr bwMode="auto">
              <a:xfrm>
                <a:off x="3844" y="1414"/>
                <a:ext cx="17" cy="24"/>
                <a:chOff x="3844" y="1414"/>
                <a:chExt cx="17" cy="24"/>
              </a:xfrm>
            </p:grpSpPr>
            <p:sp>
              <p:nvSpPr>
                <p:cNvPr id="3359" name="Freeform 811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>
                    <a:gd name="T0" fmla="*/ 15 w 17"/>
                    <a:gd name="T1" fmla="*/ 9 h 24"/>
                    <a:gd name="T2" fmla="*/ 15 w 17"/>
                    <a:gd name="T3" fmla="*/ 7 h 24"/>
                    <a:gd name="T4" fmla="*/ 14 w 17"/>
                    <a:gd name="T5" fmla="*/ 6 h 24"/>
                    <a:gd name="T6" fmla="*/ 13 w 17"/>
                    <a:gd name="T7" fmla="*/ 4 h 24"/>
                    <a:gd name="T8" fmla="*/ 12 w 17"/>
                    <a:gd name="T9" fmla="*/ 3 h 24"/>
                    <a:gd name="T10" fmla="*/ 10 w 17"/>
                    <a:gd name="T11" fmla="*/ 1 h 24"/>
                    <a:gd name="T12" fmla="*/ 9 w 17"/>
                    <a:gd name="T13" fmla="*/ 1 h 24"/>
                    <a:gd name="T14" fmla="*/ 8 w 17"/>
                    <a:gd name="T15" fmla="*/ 0 h 24"/>
                    <a:gd name="T16" fmla="*/ 6 w 17"/>
                    <a:gd name="T17" fmla="*/ 0 h 24"/>
                    <a:gd name="T18" fmla="*/ 5 w 17"/>
                    <a:gd name="T19" fmla="*/ 0 h 24"/>
                    <a:gd name="T20" fmla="*/ 4 w 17"/>
                    <a:gd name="T21" fmla="*/ 1 h 24"/>
                    <a:gd name="T22" fmla="*/ 3 w 17"/>
                    <a:gd name="T23" fmla="*/ 2 h 24"/>
                    <a:gd name="T24" fmla="*/ 2 w 17"/>
                    <a:gd name="T25" fmla="*/ 3 h 24"/>
                    <a:gd name="T26" fmla="*/ 1 w 17"/>
                    <a:gd name="T27" fmla="*/ 5 h 24"/>
                    <a:gd name="T28" fmla="*/ 0 w 17"/>
                    <a:gd name="T29" fmla="*/ 6 h 24"/>
                    <a:gd name="T30" fmla="*/ 0 w 17"/>
                    <a:gd name="T31" fmla="*/ 8 h 24"/>
                    <a:gd name="T32" fmla="*/ 0 w 17"/>
                    <a:gd name="T33" fmla="*/ 10 h 24"/>
                    <a:gd name="T34" fmla="*/ 0 w 17"/>
                    <a:gd name="T35" fmla="*/ 12 h 24"/>
                    <a:gd name="T36" fmla="*/ 1 w 17"/>
                    <a:gd name="T37" fmla="*/ 14 h 24"/>
                    <a:gd name="T38" fmla="*/ 1 w 17"/>
                    <a:gd name="T39" fmla="*/ 16 h 24"/>
                    <a:gd name="T40" fmla="*/ 2 w 17"/>
                    <a:gd name="T41" fmla="*/ 17 h 24"/>
                    <a:gd name="T42" fmla="*/ 3 w 17"/>
                    <a:gd name="T43" fmla="*/ 19 h 24"/>
                    <a:gd name="T44" fmla="*/ 4 w 17"/>
                    <a:gd name="T45" fmla="*/ 20 h 24"/>
                    <a:gd name="T46" fmla="*/ 6 w 17"/>
                    <a:gd name="T47" fmla="*/ 22 h 24"/>
                    <a:gd name="T48" fmla="*/ 7 w 17"/>
                    <a:gd name="T49" fmla="*/ 22 h 24"/>
                    <a:gd name="T50" fmla="*/ 8 w 17"/>
                    <a:gd name="T51" fmla="*/ 23 h 24"/>
                    <a:gd name="T52" fmla="*/ 10 w 17"/>
                    <a:gd name="T53" fmla="*/ 23 h 24"/>
                    <a:gd name="T54" fmla="*/ 11 w 17"/>
                    <a:gd name="T55" fmla="*/ 23 h 24"/>
                    <a:gd name="T56" fmla="*/ 12 w 17"/>
                    <a:gd name="T57" fmla="*/ 22 h 24"/>
                    <a:gd name="T58" fmla="*/ 13 w 17"/>
                    <a:gd name="T59" fmla="*/ 21 h 24"/>
                    <a:gd name="T60" fmla="*/ 14 w 17"/>
                    <a:gd name="T61" fmla="*/ 20 h 24"/>
                    <a:gd name="T62" fmla="*/ 15 w 17"/>
                    <a:gd name="T63" fmla="*/ 18 h 24"/>
                    <a:gd name="T64" fmla="*/ 16 w 17"/>
                    <a:gd name="T65" fmla="*/ 17 h 24"/>
                    <a:gd name="T66" fmla="*/ 16 w 17"/>
                    <a:gd name="T67" fmla="*/ 15 h 24"/>
                    <a:gd name="T68" fmla="*/ 16 w 17"/>
                    <a:gd name="T69" fmla="*/ 13 h 24"/>
                    <a:gd name="T70" fmla="*/ 16 w 17"/>
                    <a:gd name="T71" fmla="*/ 11 h 24"/>
                    <a:gd name="T72" fmla="*/ 15 w 17"/>
                    <a:gd name="T73" fmla="*/ 9 h 2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"/>
                    <a:gd name="T112" fmla="*/ 0 h 24"/>
                    <a:gd name="T113" fmla="*/ 17 w 17"/>
                    <a:gd name="T114" fmla="*/ 24 h 2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8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0" name="Freeform 812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>
                    <a:gd name="T0" fmla="*/ 15 w 17"/>
                    <a:gd name="T1" fmla="*/ 9 h 24"/>
                    <a:gd name="T2" fmla="*/ 15 w 17"/>
                    <a:gd name="T3" fmla="*/ 7 h 24"/>
                    <a:gd name="T4" fmla="*/ 14 w 17"/>
                    <a:gd name="T5" fmla="*/ 5 h 24"/>
                    <a:gd name="T6" fmla="*/ 13 w 17"/>
                    <a:gd name="T7" fmla="*/ 4 h 24"/>
                    <a:gd name="T8" fmla="*/ 12 w 17"/>
                    <a:gd name="T9" fmla="*/ 3 h 24"/>
                    <a:gd name="T10" fmla="*/ 10 w 17"/>
                    <a:gd name="T11" fmla="*/ 1 h 24"/>
                    <a:gd name="T12" fmla="*/ 9 w 17"/>
                    <a:gd name="T13" fmla="*/ 1 h 24"/>
                    <a:gd name="T14" fmla="*/ 8 w 17"/>
                    <a:gd name="T15" fmla="*/ 0 h 24"/>
                    <a:gd name="T16" fmla="*/ 7 w 17"/>
                    <a:gd name="T17" fmla="*/ 0 h 24"/>
                    <a:gd name="T18" fmla="*/ 5 w 17"/>
                    <a:gd name="T19" fmla="*/ 0 h 24"/>
                    <a:gd name="T20" fmla="*/ 4 w 17"/>
                    <a:gd name="T21" fmla="*/ 1 h 24"/>
                    <a:gd name="T22" fmla="*/ 3 w 17"/>
                    <a:gd name="T23" fmla="*/ 2 h 24"/>
                    <a:gd name="T24" fmla="*/ 2 w 17"/>
                    <a:gd name="T25" fmla="*/ 3 h 24"/>
                    <a:gd name="T26" fmla="*/ 1 w 17"/>
                    <a:gd name="T27" fmla="*/ 4 h 24"/>
                    <a:gd name="T28" fmla="*/ 0 w 17"/>
                    <a:gd name="T29" fmla="*/ 6 h 24"/>
                    <a:gd name="T30" fmla="*/ 0 w 17"/>
                    <a:gd name="T31" fmla="*/ 8 h 24"/>
                    <a:gd name="T32" fmla="*/ 0 w 17"/>
                    <a:gd name="T33" fmla="*/ 10 h 24"/>
                    <a:gd name="T34" fmla="*/ 0 w 17"/>
                    <a:gd name="T35" fmla="*/ 12 h 24"/>
                    <a:gd name="T36" fmla="*/ 1 w 17"/>
                    <a:gd name="T37" fmla="*/ 14 h 24"/>
                    <a:gd name="T38" fmla="*/ 1 w 17"/>
                    <a:gd name="T39" fmla="*/ 16 h 24"/>
                    <a:gd name="T40" fmla="*/ 2 w 17"/>
                    <a:gd name="T41" fmla="*/ 18 h 24"/>
                    <a:gd name="T42" fmla="*/ 3 w 17"/>
                    <a:gd name="T43" fmla="*/ 19 h 24"/>
                    <a:gd name="T44" fmla="*/ 4 w 17"/>
                    <a:gd name="T45" fmla="*/ 20 h 24"/>
                    <a:gd name="T46" fmla="*/ 6 w 17"/>
                    <a:gd name="T47" fmla="*/ 22 h 24"/>
                    <a:gd name="T48" fmla="*/ 7 w 17"/>
                    <a:gd name="T49" fmla="*/ 22 h 24"/>
                    <a:gd name="T50" fmla="*/ 8 w 17"/>
                    <a:gd name="T51" fmla="*/ 23 h 24"/>
                    <a:gd name="T52" fmla="*/ 9 w 17"/>
                    <a:gd name="T53" fmla="*/ 23 h 24"/>
                    <a:gd name="T54" fmla="*/ 11 w 17"/>
                    <a:gd name="T55" fmla="*/ 23 h 24"/>
                    <a:gd name="T56" fmla="*/ 12 w 17"/>
                    <a:gd name="T57" fmla="*/ 22 h 24"/>
                    <a:gd name="T58" fmla="*/ 13 w 17"/>
                    <a:gd name="T59" fmla="*/ 21 h 24"/>
                    <a:gd name="T60" fmla="*/ 14 w 17"/>
                    <a:gd name="T61" fmla="*/ 20 h 24"/>
                    <a:gd name="T62" fmla="*/ 15 w 17"/>
                    <a:gd name="T63" fmla="*/ 19 h 24"/>
                    <a:gd name="T64" fmla="*/ 16 w 17"/>
                    <a:gd name="T65" fmla="*/ 17 h 24"/>
                    <a:gd name="T66" fmla="*/ 16 w 17"/>
                    <a:gd name="T67" fmla="*/ 15 h 24"/>
                    <a:gd name="T68" fmla="*/ 16 w 17"/>
                    <a:gd name="T69" fmla="*/ 13 h 24"/>
                    <a:gd name="T70" fmla="*/ 16 w 17"/>
                    <a:gd name="T71" fmla="*/ 11 h 24"/>
                    <a:gd name="T72" fmla="*/ 15 w 17"/>
                    <a:gd name="T73" fmla="*/ 9 h 2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"/>
                    <a:gd name="T112" fmla="*/ 0 h 24"/>
                    <a:gd name="T113" fmla="*/ 17 w 17"/>
                    <a:gd name="T114" fmla="*/ 24 h 2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5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9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56" name="Group 813"/>
              <p:cNvGrpSpPr>
                <a:grpSpLocks/>
              </p:cNvGrpSpPr>
              <p:nvPr/>
            </p:nvGrpSpPr>
            <p:grpSpPr bwMode="auto">
              <a:xfrm>
                <a:off x="3837" y="1417"/>
                <a:ext cx="19" cy="22"/>
                <a:chOff x="3837" y="1417"/>
                <a:chExt cx="19" cy="22"/>
              </a:xfrm>
            </p:grpSpPr>
            <p:sp>
              <p:nvSpPr>
                <p:cNvPr id="3357" name="Freeform 814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>
                    <a:gd name="T0" fmla="*/ 17 w 19"/>
                    <a:gd name="T1" fmla="*/ 8 h 22"/>
                    <a:gd name="T2" fmla="*/ 17 w 19"/>
                    <a:gd name="T3" fmla="*/ 7 h 22"/>
                    <a:gd name="T4" fmla="*/ 16 w 19"/>
                    <a:gd name="T5" fmla="*/ 5 h 22"/>
                    <a:gd name="T6" fmla="*/ 15 w 19"/>
                    <a:gd name="T7" fmla="*/ 4 h 22"/>
                    <a:gd name="T8" fmla="*/ 13 w 19"/>
                    <a:gd name="T9" fmla="*/ 2 h 22"/>
                    <a:gd name="T10" fmla="*/ 12 w 19"/>
                    <a:gd name="T11" fmla="*/ 1 h 22"/>
                    <a:gd name="T12" fmla="*/ 10 w 19"/>
                    <a:gd name="T13" fmla="*/ 1 h 22"/>
                    <a:gd name="T14" fmla="*/ 9 w 19"/>
                    <a:gd name="T15" fmla="*/ 0 h 22"/>
                    <a:gd name="T16" fmla="*/ 7 w 19"/>
                    <a:gd name="T17" fmla="*/ 0 h 22"/>
                    <a:gd name="T18" fmla="*/ 6 w 19"/>
                    <a:gd name="T19" fmla="*/ 0 h 22"/>
                    <a:gd name="T20" fmla="*/ 4 w 19"/>
                    <a:gd name="T21" fmla="*/ 1 h 22"/>
                    <a:gd name="T22" fmla="*/ 3 w 19"/>
                    <a:gd name="T23" fmla="*/ 2 h 22"/>
                    <a:gd name="T24" fmla="*/ 2 w 19"/>
                    <a:gd name="T25" fmla="*/ 3 h 22"/>
                    <a:gd name="T26" fmla="*/ 1 w 19"/>
                    <a:gd name="T27" fmla="*/ 4 h 22"/>
                    <a:gd name="T28" fmla="*/ 0 w 19"/>
                    <a:gd name="T29" fmla="*/ 6 h 22"/>
                    <a:gd name="T30" fmla="*/ 0 w 19"/>
                    <a:gd name="T31" fmla="*/ 7 h 22"/>
                    <a:gd name="T32" fmla="*/ 0 w 19"/>
                    <a:gd name="T33" fmla="*/ 9 h 22"/>
                    <a:gd name="T34" fmla="*/ 0 w 19"/>
                    <a:gd name="T35" fmla="*/ 11 h 22"/>
                    <a:gd name="T36" fmla="*/ 1 w 19"/>
                    <a:gd name="T37" fmla="*/ 13 h 22"/>
                    <a:gd name="T38" fmla="*/ 1 w 19"/>
                    <a:gd name="T39" fmla="*/ 14 h 22"/>
                    <a:gd name="T40" fmla="*/ 2 w 19"/>
                    <a:gd name="T41" fmla="*/ 16 h 22"/>
                    <a:gd name="T42" fmla="*/ 3 w 19"/>
                    <a:gd name="T43" fmla="*/ 17 h 22"/>
                    <a:gd name="T44" fmla="*/ 5 w 19"/>
                    <a:gd name="T45" fmla="*/ 19 h 22"/>
                    <a:gd name="T46" fmla="*/ 6 w 19"/>
                    <a:gd name="T47" fmla="*/ 20 h 22"/>
                    <a:gd name="T48" fmla="*/ 8 w 19"/>
                    <a:gd name="T49" fmla="*/ 20 h 22"/>
                    <a:gd name="T50" fmla="*/ 9 w 19"/>
                    <a:gd name="T51" fmla="*/ 21 h 22"/>
                    <a:gd name="T52" fmla="*/ 11 w 19"/>
                    <a:gd name="T53" fmla="*/ 21 h 22"/>
                    <a:gd name="T54" fmla="*/ 12 w 19"/>
                    <a:gd name="T55" fmla="*/ 21 h 22"/>
                    <a:gd name="T56" fmla="*/ 14 w 19"/>
                    <a:gd name="T57" fmla="*/ 20 h 22"/>
                    <a:gd name="T58" fmla="*/ 15 w 19"/>
                    <a:gd name="T59" fmla="*/ 19 h 22"/>
                    <a:gd name="T60" fmla="*/ 16 w 19"/>
                    <a:gd name="T61" fmla="*/ 18 h 22"/>
                    <a:gd name="T62" fmla="*/ 17 w 19"/>
                    <a:gd name="T63" fmla="*/ 17 h 22"/>
                    <a:gd name="T64" fmla="*/ 18 w 19"/>
                    <a:gd name="T65" fmla="*/ 15 h 22"/>
                    <a:gd name="T66" fmla="*/ 18 w 19"/>
                    <a:gd name="T67" fmla="*/ 14 h 22"/>
                    <a:gd name="T68" fmla="*/ 18 w 19"/>
                    <a:gd name="T69" fmla="*/ 12 h 22"/>
                    <a:gd name="T70" fmla="*/ 18 w 19"/>
                    <a:gd name="T71" fmla="*/ 10 h 22"/>
                    <a:gd name="T72" fmla="*/ 17 w 19"/>
                    <a:gd name="T73" fmla="*/ 8 h 2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22"/>
                    <a:gd name="T113" fmla="*/ 19 w 19"/>
                    <a:gd name="T114" fmla="*/ 22 h 2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8" name="Freeform 815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>
                    <a:gd name="T0" fmla="*/ 17 w 19"/>
                    <a:gd name="T1" fmla="*/ 8 h 22"/>
                    <a:gd name="T2" fmla="*/ 17 w 19"/>
                    <a:gd name="T3" fmla="*/ 7 h 22"/>
                    <a:gd name="T4" fmla="*/ 16 w 19"/>
                    <a:gd name="T5" fmla="*/ 5 h 22"/>
                    <a:gd name="T6" fmla="*/ 15 w 19"/>
                    <a:gd name="T7" fmla="*/ 4 h 22"/>
                    <a:gd name="T8" fmla="*/ 13 w 19"/>
                    <a:gd name="T9" fmla="*/ 2 h 22"/>
                    <a:gd name="T10" fmla="*/ 12 w 19"/>
                    <a:gd name="T11" fmla="*/ 1 h 22"/>
                    <a:gd name="T12" fmla="*/ 10 w 19"/>
                    <a:gd name="T13" fmla="*/ 1 h 22"/>
                    <a:gd name="T14" fmla="*/ 9 w 19"/>
                    <a:gd name="T15" fmla="*/ 0 h 22"/>
                    <a:gd name="T16" fmla="*/ 7 w 19"/>
                    <a:gd name="T17" fmla="*/ 0 h 22"/>
                    <a:gd name="T18" fmla="*/ 6 w 19"/>
                    <a:gd name="T19" fmla="*/ 0 h 22"/>
                    <a:gd name="T20" fmla="*/ 4 w 19"/>
                    <a:gd name="T21" fmla="*/ 1 h 22"/>
                    <a:gd name="T22" fmla="*/ 3 w 19"/>
                    <a:gd name="T23" fmla="*/ 2 h 22"/>
                    <a:gd name="T24" fmla="*/ 2 w 19"/>
                    <a:gd name="T25" fmla="*/ 3 h 22"/>
                    <a:gd name="T26" fmla="*/ 1 w 19"/>
                    <a:gd name="T27" fmla="*/ 4 h 22"/>
                    <a:gd name="T28" fmla="*/ 0 w 19"/>
                    <a:gd name="T29" fmla="*/ 6 h 22"/>
                    <a:gd name="T30" fmla="*/ 0 w 19"/>
                    <a:gd name="T31" fmla="*/ 7 h 22"/>
                    <a:gd name="T32" fmla="*/ 0 w 19"/>
                    <a:gd name="T33" fmla="*/ 9 h 22"/>
                    <a:gd name="T34" fmla="*/ 0 w 19"/>
                    <a:gd name="T35" fmla="*/ 11 h 22"/>
                    <a:gd name="T36" fmla="*/ 1 w 19"/>
                    <a:gd name="T37" fmla="*/ 13 h 22"/>
                    <a:gd name="T38" fmla="*/ 1 w 19"/>
                    <a:gd name="T39" fmla="*/ 14 h 22"/>
                    <a:gd name="T40" fmla="*/ 2 w 19"/>
                    <a:gd name="T41" fmla="*/ 16 h 22"/>
                    <a:gd name="T42" fmla="*/ 3 w 19"/>
                    <a:gd name="T43" fmla="*/ 17 h 22"/>
                    <a:gd name="T44" fmla="*/ 5 w 19"/>
                    <a:gd name="T45" fmla="*/ 19 h 22"/>
                    <a:gd name="T46" fmla="*/ 6 w 19"/>
                    <a:gd name="T47" fmla="*/ 20 h 22"/>
                    <a:gd name="T48" fmla="*/ 8 w 19"/>
                    <a:gd name="T49" fmla="*/ 20 h 22"/>
                    <a:gd name="T50" fmla="*/ 9 w 19"/>
                    <a:gd name="T51" fmla="*/ 21 h 22"/>
                    <a:gd name="T52" fmla="*/ 11 w 19"/>
                    <a:gd name="T53" fmla="*/ 21 h 22"/>
                    <a:gd name="T54" fmla="*/ 12 w 19"/>
                    <a:gd name="T55" fmla="*/ 21 h 22"/>
                    <a:gd name="T56" fmla="*/ 14 w 19"/>
                    <a:gd name="T57" fmla="*/ 20 h 22"/>
                    <a:gd name="T58" fmla="*/ 15 w 19"/>
                    <a:gd name="T59" fmla="*/ 19 h 22"/>
                    <a:gd name="T60" fmla="*/ 16 w 19"/>
                    <a:gd name="T61" fmla="*/ 18 h 22"/>
                    <a:gd name="T62" fmla="*/ 17 w 19"/>
                    <a:gd name="T63" fmla="*/ 17 h 22"/>
                    <a:gd name="T64" fmla="*/ 18 w 19"/>
                    <a:gd name="T65" fmla="*/ 15 h 22"/>
                    <a:gd name="T66" fmla="*/ 18 w 19"/>
                    <a:gd name="T67" fmla="*/ 14 h 22"/>
                    <a:gd name="T68" fmla="*/ 18 w 19"/>
                    <a:gd name="T69" fmla="*/ 12 h 22"/>
                    <a:gd name="T70" fmla="*/ 18 w 19"/>
                    <a:gd name="T71" fmla="*/ 10 h 22"/>
                    <a:gd name="T72" fmla="*/ 17 w 19"/>
                    <a:gd name="T73" fmla="*/ 8 h 2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22"/>
                    <a:gd name="T113" fmla="*/ 19 w 19"/>
                    <a:gd name="T114" fmla="*/ 22 h 2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22" name="Group 816"/>
            <p:cNvGrpSpPr>
              <a:grpSpLocks/>
            </p:cNvGrpSpPr>
            <p:nvPr/>
          </p:nvGrpSpPr>
          <p:grpSpPr bwMode="auto">
            <a:xfrm>
              <a:off x="3807" y="1360"/>
              <a:ext cx="89" cy="70"/>
              <a:chOff x="3807" y="1360"/>
              <a:chExt cx="89" cy="70"/>
            </a:xfrm>
          </p:grpSpPr>
          <p:sp>
            <p:nvSpPr>
              <p:cNvPr id="3351" name="Freeform 817"/>
              <p:cNvSpPr>
                <a:spLocks/>
              </p:cNvSpPr>
              <p:nvPr/>
            </p:nvSpPr>
            <p:spPr bwMode="auto">
              <a:xfrm>
                <a:off x="3820" y="1360"/>
                <a:ext cx="76" cy="69"/>
              </a:xfrm>
              <a:custGeom>
                <a:avLst/>
                <a:gdLst>
                  <a:gd name="T0" fmla="*/ 65 w 76"/>
                  <a:gd name="T1" fmla="*/ 0 h 69"/>
                  <a:gd name="T2" fmla="*/ 69 w 76"/>
                  <a:gd name="T3" fmla="*/ 6 h 69"/>
                  <a:gd name="T4" fmla="*/ 73 w 76"/>
                  <a:gd name="T5" fmla="*/ 13 h 69"/>
                  <a:gd name="T6" fmla="*/ 75 w 76"/>
                  <a:gd name="T7" fmla="*/ 21 h 69"/>
                  <a:gd name="T8" fmla="*/ 75 w 76"/>
                  <a:gd name="T9" fmla="*/ 28 h 69"/>
                  <a:gd name="T10" fmla="*/ 20 w 76"/>
                  <a:gd name="T11" fmla="*/ 68 h 69"/>
                  <a:gd name="T12" fmla="*/ 11 w 76"/>
                  <a:gd name="T13" fmla="*/ 59 h 69"/>
                  <a:gd name="T14" fmla="*/ 2 w 76"/>
                  <a:gd name="T15" fmla="*/ 39 h 69"/>
                  <a:gd name="T16" fmla="*/ 1 w 76"/>
                  <a:gd name="T17" fmla="*/ 25 h 69"/>
                  <a:gd name="T18" fmla="*/ 0 w 76"/>
                  <a:gd name="T19" fmla="*/ 10 h 69"/>
                  <a:gd name="T20" fmla="*/ 65 w 76"/>
                  <a:gd name="T21" fmla="*/ 0 h 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"/>
                  <a:gd name="T34" fmla="*/ 0 h 69"/>
                  <a:gd name="T35" fmla="*/ 76 w 76"/>
                  <a:gd name="T36" fmla="*/ 69 h 6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" h="69">
                    <a:moveTo>
                      <a:pt x="65" y="0"/>
                    </a:moveTo>
                    <a:lnTo>
                      <a:pt x="69" y="6"/>
                    </a:lnTo>
                    <a:lnTo>
                      <a:pt x="73" y="13"/>
                    </a:lnTo>
                    <a:lnTo>
                      <a:pt x="75" y="21"/>
                    </a:lnTo>
                    <a:lnTo>
                      <a:pt x="75" y="28"/>
                    </a:lnTo>
                    <a:lnTo>
                      <a:pt x="20" y="68"/>
                    </a:lnTo>
                    <a:lnTo>
                      <a:pt x="11" y="59"/>
                    </a:lnTo>
                    <a:lnTo>
                      <a:pt x="2" y="39"/>
                    </a:lnTo>
                    <a:lnTo>
                      <a:pt x="1" y="25"/>
                    </a:lnTo>
                    <a:lnTo>
                      <a:pt x="0" y="10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52" name="Group 818"/>
              <p:cNvGrpSpPr>
                <a:grpSpLocks/>
              </p:cNvGrpSpPr>
              <p:nvPr/>
            </p:nvGrpSpPr>
            <p:grpSpPr bwMode="auto">
              <a:xfrm>
                <a:off x="3807" y="1368"/>
                <a:ext cx="47" cy="62"/>
                <a:chOff x="3807" y="1368"/>
                <a:chExt cx="47" cy="62"/>
              </a:xfrm>
            </p:grpSpPr>
            <p:sp>
              <p:nvSpPr>
                <p:cNvPr id="3353" name="Freeform 819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>
                    <a:gd name="T0" fmla="*/ 44 w 47"/>
                    <a:gd name="T1" fmla="*/ 24 h 62"/>
                    <a:gd name="T2" fmla="*/ 43 w 47"/>
                    <a:gd name="T3" fmla="*/ 19 h 62"/>
                    <a:gd name="T4" fmla="*/ 40 w 47"/>
                    <a:gd name="T5" fmla="*/ 15 h 62"/>
                    <a:gd name="T6" fmla="*/ 37 w 47"/>
                    <a:gd name="T7" fmla="*/ 10 h 62"/>
                    <a:gd name="T8" fmla="*/ 34 w 47"/>
                    <a:gd name="T9" fmla="*/ 7 h 62"/>
                    <a:gd name="T10" fmla="*/ 30 w 47"/>
                    <a:gd name="T11" fmla="*/ 4 h 62"/>
                    <a:gd name="T12" fmla="*/ 26 w 47"/>
                    <a:gd name="T13" fmla="*/ 2 h 62"/>
                    <a:gd name="T14" fmla="*/ 23 w 47"/>
                    <a:gd name="T15" fmla="*/ 0 h 62"/>
                    <a:gd name="T16" fmla="*/ 18 w 47"/>
                    <a:gd name="T17" fmla="*/ 0 h 62"/>
                    <a:gd name="T18" fmla="*/ 15 w 47"/>
                    <a:gd name="T19" fmla="*/ 1 h 62"/>
                    <a:gd name="T20" fmla="*/ 11 w 47"/>
                    <a:gd name="T21" fmla="*/ 2 h 62"/>
                    <a:gd name="T22" fmla="*/ 8 w 47"/>
                    <a:gd name="T23" fmla="*/ 5 h 62"/>
                    <a:gd name="T24" fmla="*/ 5 w 47"/>
                    <a:gd name="T25" fmla="*/ 8 h 62"/>
                    <a:gd name="T26" fmla="*/ 3 w 47"/>
                    <a:gd name="T27" fmla="*/ 12 h 62"/>
                    <a:gd name="T28" fmla="*/ 1 w 47"/>
                    <a:gd name="T29" fmla="*/ 16 h 62"/>
                    <a:gd name="T30" fmla="*/ 0 w 47"/>
                    <a:gd name="T31" fmla="*/ 21 h 62"/>
                    <a:gd name="T32" fmla="*/ 0 w 47"/>
                    <a:gd name="T33" fmla="*/ 26 h 62"/>
                    <a:gd name="T34" fmla="*/ 1 w 47"/>
                    <a:gd name="T35" fmla="*/ 31 h 62"/>
                    <a:gd name="T36" fmla="*/ 2 w 47"/>
                    <a:gd name="T37" fmla="*/ 37 h 62"/>
                    <a:gd name="T38" fmla="*/ 3 w 47"/>
                    <a:gd name="T39" fmla="*/ 42 h 62"/>
                    <a:gd name="T40" fmla="*/ 6 w 47"/>
                    <a:gd name="T41" fmla="*/ 46 h 62"/>
                    <a:gd name="T42" fmla="*/ 9 w 47"/>
                    <a:gd name="T43" fmla="*/ 51 h 62"/>
                    <a:gd name="T44" fmla="*/ 12 w 47"/>
                    <a:gd name="T45" fmla="*/ 54 h 62"/>
                    <a:gd name="T46" fmla="*/ 16 w 47"/>
                    <a:gd name="T47" fmla="*/ 57 h 62"/>
                    <a:gd name="T48" fmla="*/ 20 w 47"/>
                    <a:gd name="T49" fmla="*/ 59 h 62"/>
                    <a:gd name="T50" fmla="*/ 23 w 47"/>
                    <a:gd name="T51" fmla="*/ 61 h 62"/>
                    <a:gd name="T52" fmla="*/ 28 w 47"/>
                    <a:gd name="T53" fmla="*/ 61 h 62"/>
                    <a:gd name="T54" fmla="*/ 31 w 47"/>
                    <a:gd name="T55" fmla="*/ 60 h 62"/>
                    <a:gd name="T56" fmla="*/ 35 w 47"/>
                    <a:gd name="T57" fmla="*/ 59 h 62"/>
                    <a:gd name="T58" fmla="*/ 38 w 47"/>
                    <a:gd name="T59" fmla="*/ 56 h 62"/>
                    <a:gd name="T60" fmla="*/ 41 w 47"/>
                    <a:gd name="T61" fmla="*/ 53 h 62"/>
                    <a:gd name="T62" fmla="*/ 43 w 47"/>
                    <a:gd name="T63" fmla="*/ 49 h 62"/>
                    <a:gd name="T64" fmla="*/ 45 w 47"/>
                    <a:gd name="T65" fmla="*/ 45 h 62"/>
                    <a:gd name="T66" fmla="*/ 46 w 47"/>
                    <a:gd name="T67" fmla="*/ 40 h 62"/>
                    <a:gd name="T68" fmla="*/ 46 w 47"/>
                    <a:gd name="T69" fmla="*/ 35 h 62"/>
                    <a:gd name="T70" fmla="*/ 45 w 47"/>
                    <a:gd name="T71" fmla="*/ 30 h 62"/>
                    <a:gd name="T72" fmla="*/ 44 w 47"/>
                    <a:gd name="T73" fmla="*/ 24 h 6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7"/>
                    <a:gd name="T112" fmla="*/ 0 h 62"/>
                    <a:gd name="T113" fmla="*/ 47 w 47"/>
                    <a:gd name="T114" fmla="*/ 62 h 6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8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30"/>
                      </a:lnTo>
                      <a:lnTo>
                        <a:pt x="44" y="24"/>
                      </a:lnTo>
                    </a:path>
                  </a:pathLst>
                </a:custGeom>
                <a:gradFill rotWithShape="0">
                  <a:gsLst>
                    <a:gs pos="0">
                      <a:srgbClr val="919191"/>
                    </a:gs>
                    <a:gs pos="100000">
                      <a:srgbClr val="000000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4" name="Freeform 820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>
                    <a:gd name="T0" fmla="*/ 44 w 47"/>
                    <a:gd name="T1" fmla="*/ 24 h 62"/>
                    <a:gd name="T2" fmla="*/ 43 w 47"/>
                    <a:gd name="T3" fmla="*/ 19 h 62"/>
                    <a:gd name="T4" fmla="*/ 40 w 47"/>
                    <a:gd name="T5" fmla="*/ 15 h 62"/>
                    <a:gd name="T6" fmla="*/ 37 w 47"/>
                    <a:gd name="T7" fmla="*/ 10 h 62"/>
                    <a:gd name="T8" fmla="*/ 34 w 47"/>
                    <a:gd name="T9" fmla="*/ 7 h 62"/>
                    <a:gd name="T10" fmla="*/ 30 w 47"/>
                    <a:gd name="T11" fmla="*/ 4 h 62"/>
                    <a:gd name="T12" fmla="*/ 26 w 47"/>
                    <a:gd name="T13" fmla="*/ 2 h 62"/>
                    <a:gd name="T14" fmla="*/ 23 w 47"/>
                    <a:gd name="T15" fmla="*/ 0 h 62"/>
                    <a:gd name="T16" fmla="*/ 19 w 47"/>
                    <a:gd name="T17" fmla="*/ 0 h 62"/>
                    <a:gd name="T18" fmla="*/ 15 w 47"/>
                    <a:gd name="T19" fmla="*/ 1 h 62"/>
                    <a:gd name="T20" fmla="*/ 11 w 47"/>
                    <a:gd name="T21" fmla="*/ 2 h 62"/>
                    <a:gd name="T22" fmla="*/ 8 w 47"/>
                    <a:gd name="T23" fmla="*/ 5 h 62"/>
                    <a:gd name="T24" fmla="*/ 5 w 47"/>
                    <a:gd name="T25" fmla="*/ 8 h 62"/>
                    <a:gd name="T26" fmla="*/ 3 w 47"/>
                    <a:gd name="T27" fmla="*/ 12 h 62"/>
                    <a:gd name="T28" fmla="*/ 1 w 47"/>
                    <a:gd name="T29" fmla="*/ 16 h 62"/>
                    <a:gd name="T30" fmla="*/ 0 w 47"/>
                    <a:gd name="T31" fmla="*/ 21 h 62"/>
                    <a:gd name="T32" fmla="*/ 0 w 47"/>
                    <a:gd name="T33" fmla="*/ 26 h 62"/>
                    <a:gd name="T34" fmla="*/ 1 w 47"/>
                    <a:gd name="T35" fmla="*/ 32 h 62"/>
                    <a:gd name="T36" fmla="*/ 2 w 47"/>
                    <a:gd name="T37" fmla="*/ 37 h 62"/>
                    <a:gd name="T38" fmla="*/ 3 w 47"/>
                    <a:gd name="T39" fmla="*/ 42 h 62"/>
                    <a:gd name="T40" fmla="*/ 6 w 47"/>
                    <a:gd name="T41" fmla="*/ 46 h 62"/>
                    <a:gd name="T42" fmla="*/ 9 w 47"/>
                    <a:gd name="T43" fmla="*/ 51 h 62"/>
                    <a:gd name="T44" fmla="*/ 12 w 47"/>
                    <a:gd name="T45" fmla="*/ 54 h 62"/>
                    <a:gd name="T46" fmla="*/ 16 w 47"/>
                    <a:gd name="T47" fmla="*/ 57 h 62"/>
                    <a:gd name="T48" fmla="*/ 20 w 47"/>
                    <a:gd name="T49" fmla="*/ 59 h 62"/>
                    <a:gd name="T50" fmla="*/ 23 w 47"/>
                    <a:gd name="T51" fmla="*/ 61 h 62"/>
                    <a:gd name="T52" fmla="*/ 27 w 47"/>
                    <a:gd name="T53" fmla="*/ 61 h 62"/>
                    <a:gd name="T54" fmla="*/ 31 w 47"/>
                    <a:gd name="T55" fmla="*/ 60 h 62"/>
                    <a:gd name="T56" fmla="*/ 35 w 47"/>
                    <a:gd name="T57" fmla="*/ 59 h 62"/>
                    <a:gd name="T58" fmla="*/ 38 w 47"/>
                    <a:gd name="T59" fmla="*/ 56 h 62"/>
                    <a:gd name="T60" fmla="*/ 41 w 47"/>
                    <a:gd name="T61" fmla="*/ 53 h 62"/>
                    <a:gd name="T62" fmla="*/ 43 w 47"/>
                    <a:gd name="T63" fmla="*/ 49 h 62"/>
                    <a:gd name="T64" fmla="*/ 45 w 47"/>
                    <a:gd name="T65" fmla="*/ 45 h 62"/>
                    <a:gd name="T66" fmla="*/ 46 w 47"/>
                    <a:gd name="T67" fmla="*/ 40 h 62"/>
                    <a:gd name="T68" fmla="*/ 46 w 47"/>
                    <a:gd name="T69" fmla="*/ 35 h 62"/>
                    <a:gd name="T70" fmla="*/ 45 w 47"/>
                    <a:gd name="T71" fmla="*/ 29 h 62"/>
                    <a:gd name="T72" fmla="*/ 44 w 47"/>
                    <a:gd name="T73" fmla="*/ 24 h 6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7"/>
                    <a:gd name="T112" fmla="*/ 0 h 62"/>
                    <a:gd name="T113" fmla="*/ 47 w 47"/>
                    <a:gd name="T114" fmla="*/ 62 h 6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2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7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29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323" name="Line 821"/>
            <p:cNvSpPr>
              <a:spLocks noChangeShapeType="1"/>
            </p:cNvSpPr>
            <p:nvPr/>
          </p:nvSpPr>
          <p:spPr bwMode="auto">
            <a:xfrm flipV="1">
              <a:off x="3921" y="13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4" name="Line 822"/>
            <p:cNvSpPr>
              <a:spLocks noChangeShapeType="1"/>
            </p:cNvSpPr>
            <p:nvPr/>
          </p:nvSpPr>
          <p:spPr bwMode="auto">
            <a:xfrm flipV="1">
              <a:off x="3854" y="11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25" name="Group 823"/>
            <p:cNvGrpSpPr>
              <a:grpSpLocks/>
            </p:cNvGrpSpPr>
            <p:nvPr/>
          </p:nvGrpSpPr>
          <p:grpSpPr bwMode="auto">
            <a:xfrm>
              <a:off x="3913" y="965"/>
              <a:ext cx="310" cy="484"/>
              <a:chOff x="3913" y="965"/>
              <a:chExt cx="310" cy="484"/>
            </a:xfrm>
          </p:grpSpPr>
          <p:sp>
            <p:nvSpPr>
              <p:cNvPr id="3326" name="Freeform 824"/>
              <p:cNvSpPr>
                <a:spLocks/>
              </p:cNvSpPr>
              <p:nvPr/>
            </p:nvSpPr>
            <p:spPr bwMode="auto">
              <a:xfrm>
                <a:off x="3913" y="965"/>
                <a:ext cx="310" cy="484"/>
              </a:xfrm>
              <a:custGeom>
                <a:avLst/>
                <a:gdLst>
                  <a:gd name="T0" fmla="*/ 0 w 310"/>
                  <a:gd name="T1" fmla="*/ 60 h 484"/>
                  <a:gd name="T2" fmla="*/ 144 w 310"/>
                  <a:gd name="T3" fmla="*/ 483 h 484"/>
                  <a:gd name="T4" fmla="*/ 309 w 310"/>
                  <a:gd name="T5" fmla="*/ 435 h 484"/>
                  <a:gd name="T6" fmla="*/ 159 w 310"/>
                  <a:gd name="T7" fmla="*/ 0 h 484"/>
                  <a:gd name="T8" fmla="*/ 0 w 310"/>
                  <a:gd name="T9" fmla="*/ 60 h 4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0"/>
                  <a:gd name="T16" fmla="*/ 0 h 484"/>
                  <a:gd name="T17" fmla="*/ 310 w 310"/>
                  <a:gd name="T18" fmla="*/ 484 h 4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0" h="484">
                    <a:moveTo>
                      <a:pt x="0" y="60"/>
                    </a:moveTo>
                    <a:lnTo>
                      <a:pt x="144" y="483"/>
                    </a:lnTo>
                    <a:lnTo>
                      <a:pt x="309" y="435"/>
                    </a:lnTo>
                    <a:lnTo>
                      <a:pt x="159" y="0"/>
                    </a:lnTo>
                    <a:lnTo>
                      <a:pt x="0" y="6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" name="Freeform 825"/>
              <p:cNvSpPr>
                <a:spLocks/>
              </p:cNvSpPr>
              <p:nvPr/>
            </p:nvSpPr>
            <p:spPr bwMode="auto">
              <a:xfrm>
                <a:off x="3972" y="1142"/>
                <a:ext cx="166" cy="83"/>
              </a:xfrm>
              <a:custGeom>
                <a:avLst/>
                <a:gdLst>
                  <a:gd name="T0" fmla="*/ 0 w 166"/>
                  <a:gd name="T1" fmla="*/ 58 h 83"/>
                  <a:gd name="T2" fmla="*/ 158 w 166"/>
                  <a:gd name="T3" fmla="*/ 0 h 83"/>
                  <a:gd name="T4" fmla="*/ 165 w 166"/>
                  <a:gd name="T5" fmla="*/ 23 h 83"/>
                  <a:gd name="T6" fmla="*/ 8 w 166"/>
                  <a:gd name="T7" fmla="*/ 82 h 83"/>
                  <a:gd name="T8" fmla="*/ 0 w 166"/>
                  <a:gd name="T9" fmla="*/ 58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83"/>
                  <a:gd name="T17" fmla="*/ 166 w 166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83">
                    <a:moveTo>
                      <a:pt x="0" y="58"/>
                    </a:moveTo>
                    <a:lnTo>
                      <a:pt x="158" y="0"/>
                    </a:lnTo>
                    <a:lnTo>
                      <a:pt x="165" y="23"/>
                    </a:lnTo>
                    <a:lnTo>
                      <a:pt x="8" y="8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28" name="Group 826"/>
              <p:cNvGrpSpPr>
                <a:grpSpLocks/>
              </p:cNvGrpSpPr>
              <p:nvPr/>
            </p:nvGrpSpPr>
            <p:grpSpPr bwMode="auto">
              <a:xfrm>
                <a:off x="3933" y="1168"/>
                <a:ext cx="216" cy="97"/>
                <a:chOff x="3933" y="1168"/>
                <a:chExt cx="216" cy="97"/>
              </a:xfrm>
            </p:grpSpPr>
            <p:sp>
              <p:nvSpPr>
                <p:cNvPr id="3349" name="Freeform 827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4" cy="96"/>
                </a:xfrm>
                <a:custGeom>
                  <a:avLst/>
                  <a:gdLst>
                    <a:gd name="T0" fmla="*/ 0 w 214"/>
                    <a:gd name="T1" fmla="*/ 77 h 96"/>
                    <a:gd name="T2" fmla="*/ 207 w 214"/>
                    <a:gd name="T3" fmla="*/ 0 h 96"/>
                    <a:gd name="T4" fmla="*/ 211 w 214"/>
                    <a:gd name="T5" fmla="*/ 10 h 96"/>
                    <a:gd name="T6" fmla="*/ 213 w 214"/>
                    <a:gd name="T7" fmla="*/ 21 h 96"/>
                    <a:gd name="T8" fmla="*/ 7 w 214"/>
                    <a:gd name="T9" fmla="*/ 95 h 96"/>
                    <a:gd name="T10" fmla="*/ 0 w 214"/>
                    <a:gd name="T11" fmla="*/ 86 h 96"/>
                    <a:gd name="T12" fmla="*/ 0 w 214"/>
                    <a:gd name="T13" fmla="*/ 77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4"/>
                    <a:gd name="T22" fmla="*/ 0 h 96"/>
                    <a:gd name="T23" fmla="*/ 214 w 214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4" h="96">
                      <a:moveTo>
                        <a:pt x="0" y="77"/>
                      </a:moveTo>
                      <a:lnTo>
                        <a:pt x="207" y="0"/>
                      </a:lnTo>
                      <a:lnTo>
                        <a:pt x="211" y="10"/>
                      </a:lnTo>
                      <a:lnTo>
                        <a:pt x="213" y="21"/>
                      </a:lnTo>
                      <a:lnTo>
                        <a:pt x="7" y="95"/>
                      </a:lnTo>
                      <a:lnTo>
                        <a:pt x="0" y="86"/>
                      </a:lnTo>
                      <a:lnTo>
                        <a:pt x="0" y="77"/>
                      </a:lnTo>
                    </a:path>
                  </a:pathLst>
                </a:custGeom>
                <a:gradFill rotWithShape="0">
                  <a:gsLst>
                    <a:gs pos="0">
                      <a:srgbClr val="F6F9FF"/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0" name="Freeform 828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6" cy="97"/>
                </a:xfrm>
                <a:custGeom>
                  <a:avLst/>
                  <a:gdLst>
                    <a:gd name="T0" fmla="*/ 0 w 216"/>
                    <a:gd name="T1" fmla="*/ 78 h 97"/>
                    <a:gd name="T2" fmla="*/ 209 w 216"/>
                    <a:gd name="T3" fmla="*/ 0 h 97"/>
                    <a:gd name="T4" fmla="*/ 213 w 216"/>
                    <a:gd name="T5" fmla="*/ 10 h 97"/>
                    <a:gd name="T6" fmla="*/ 215 w 216"/>
                    <a:gd name="T7" fmla="*/ 21 h 97"/>
                    <a:gd name="T8" fmla="*/ 7 w 216"/>
                    <a:gd name="T9" fmla="*/ 96 h 97"/>
                    <a:gd name="T10" fmla="*/ 0 w 216"/>
                    <a:gd name="T11" fmla="*/ 87 h 97"/>
                    <a:gd name="T12" fmla="*/ 0 w 216"/>
                    <a:gd name="T13" fmla="*/ 78 h 9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6"/>
                    <a:gd name="T22" fmla="*/ 0 h 97"/>
                    <a:gd name="T23" fmla="*/ 216 w 216"/>
                    <a:gd name="T24" fmla="*/ 97 h 9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" h="97">
                      <a:moveTo>
                        <a:pt x="0" y="78"/>
                      </a:moveTo>
                      <a:lnTo>
                        <a:pt x="209" y="0"/>
                      </a:lnTo>
                      <a:lnTo>
                        <a:pt x="213" y="10"/>
                      </a:lnTo>
                      <a:lnTo>
                        <a:pt x="215" y="21"/>
                      </a:lnTo>
                      <a:lnTo>
                        <a:pt x="7" y="96"/>
                      </a:lnTo>
                      <a:lnTo>
                        <a:pt x="0" y="87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29" name="Freeform 829"/>
              <p:cNvSpPr>
                <a:spLocks/>
              </p:cNvSpPr>
              <p:nvPr/>
            </p:nvSpPr>
            <p:spPr bwMode="auto">
              <a:xfrm>
                <a:off x="3989" y="1190"/>
                <a:ext cx="168" cy="84"/>
              </a:xfrm>
              <a:custGeom>
                <a:avLst/>
                <a:gdLst>
                  <a:gd name="T0" fmla="*/ 0 w 168"/>
                  <a:gd name="T1" fmla="*/ 59 h 84"/>
                  <a:gd name="T2" fmla="*/ 159 w 168"/>
                  <a:gd name="T3" fmla="*/ 0 h 84"/>
                  <a:gd name="T4" fmla="*/ 167 w 168"/>
                  <a:gd name="T5" fmla="*/ 26 h 84"/>
                  <a:gd name="T6" fmla="*/ 8 w 168"/>
                  <a:gd name="T7" fmla="*/ 83 h 84"/>
                  <a:gd name="T8" fmla="*/ 0 w 168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84"/>
                  <a:gd name="T17" fmla="*/ 168 w 168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84">
                    <a:moveTo>
                      <a:pt x="0" y="59"/>
                    </a:moveTo>
                    <a:lnTo>
                      <a:pt x="159" y="0"/>
                    </a:lnTo>
                    <a:lnTo>
                      <a:pt x="167" y="26"/>
                    </a:lnTo>
                    <a:lnTo>
                      <a:pt x="8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30" name="Group 830"/>
              <p:cNvGrpSpPr>
                <a:grpSpLocks/>
              </p:cNvGrpSpPr>
              <p:nvPr/>
            </p:nvGrpSpPr>
            <p:grpSpPr bwMode="auto">
              <a:xfrm>
                <a:off x="3946" y="1063"/>
                <a:ext cx="164" cy="72"/>
                <a:chOff x="3946" y="1063"/>
                <a:chExt cx="164" cy="72"/>
              </a:xfrm>
            </p:grpSpPr>
            <p:sp>
              <p:nvSpPr>
                <p:cNvPr id="3344" name="Freeform 831"/>
                <p:cNvSpPr>
                  <a:spLocks/>
                </p:cNvSpPr>
                <p:nvPr/>
              </p:nvSpPr>
              <p:spPr bwMode="auto">
                <a:xfrm>
                  <a:off x="3946" y="1063"/>
                  <a:ext cx="164" cy="72"/>
                </a:xfrm>
                <a:custGeom>
                  <a:avLst/>
                  <a:gdLst>
                    <a:gd name="T0" fmla="*/ 0 w 164"/>
                    <a:gd name="T1" fmla="*/ 59 h 72"/>
                    <a:gd name="T2" fmla="*/ 4 w 164"/>
                    <a:gd name="T3" fmla="*/ 71 h 72"/>
                    <a:gd name="T4" fmla="*/ 163 w 164"/>
                    <a:gd name="T5" fmla="*/ 11 h 72"/>
                    <a:gd name="T6" fmla="*/ 160 w 164"/>
                    <a:gd name="T7" fmla="*/ 0 h 72"/>
                    <a:gd name="T8" fmla="*/ 0 w 164"/>
                    <a:gd name="T9" fmla="*/ 59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72"/>
                    <a:gd name="T17" fmla="*/ 164 w 164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72">
                      <a:moveTo>
                        <a:pt x="0" y="59"/>
                      </a:moveTo>
                      <a:lnTo>
                        <a:pt x="4" y="71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5" name="Line 832"/>
                <p:cNvSpPr>
                  <a:spLocks noChangeShapeType="1"/>
                </p:cNvSpPr>
                <p:nvPr/>
              </p:nvSpPr>
              <p:spPr bwMode="auto">
                <a:xfrm>
                  <a:off x="3956" y="1120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6" name="Line 833"/>
                <p:cNvSpPr>
                  <a:spLocks noChangeShapeType="1"/>
                </p:cNvSpPr>
                <p:nvPr/>
              </p:nvSpPr>
              <p:spPr bwMode="auto">
                <a:xfrm>
                  <a:off x="3996" y="110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7" name="Line 834"/>
                <p:cNvSpPr>
                  <a:spLocks noChangeShapeType="1"/>
                </p:cNvSpPr>
                <p:nvPr/>
              </p:nvSpPr>
              <p:spPr bwMode="auto">
                <a:xfrm>
                  <a:off x="4045" y="108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8" name="Line 835"/>
                <p:cNvSpPr>
                  <a:spLocks noChangeShapeType="1"/>
                </p:cNvSpPr>
                <p:nvPr/>
              </p:nvSpPr>
              <p:spPr bwMode="auto">
                <a:xfrm>
                  <a:off x="4096" y="106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31" name="Group 836"/>
              <p:cNvGrpSpPr>
                <a:grpSpLocks/>
              </p:cNvGrpSpPr>
              <p:nvPr/>
            </p:nvGrpSpPr>
            <p:grpSpPr bwMode="auto">
              <a:xfrm>
                <a:off x="4024" y="1288"/>
                <a:ext cx="164" cy="73"/>
                <a:chOff x="4024" y="1288"/>
                <a:chExt cx="164" cy="73"/>
              </a:xfrm>
            </p:grpSpPr>
            <p:sp>
              <p:nvSpPr>
                <p:cNvPr id="3339" name="Freeform 837"/>
                <p:cNvSpPr>
                  <a:spLocks/>
                </p:cNvSpPr>
                <p:nvPr/>
              </p:nvSpPr>
              <p:spPr bwMode="auto">
                <a:xfrm>
                  <a:off x="4024" y="1288"/>
                  <a:ext cx="164" cy="73"/>
                </a:xfrm>
                <a:custGeom>
                  <a:avLst/>
                  <a:gdLst>
                    <a:gd name="T0" fmla="*/ 0 w 164"/>
                    <a:gd name="T1" fmla="*/ 60 h 73"/>
                    <a:gd name="T2" fmla="*/ 4 w 164"/>
                    <a:gd name="T3" fmla="*/ 72 h 73"/>
                    <a:gd name="T4" fmla="*/ 163 w 164"/>
                    <a:gd name="T5" fmla="*/ 11 h 73"/>
                    <a:gd name="T6" fmla="*/ 160 w 164"/>
                    <a:gd name="T7" fmla="*/ 0 h 73"/>
                    <a:gd name="T8" fmla="*/ 0 w 164"/>
                    <a:gd name="T9" fmla="*/ 60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73"/>
                    <a:gd name="T17" fmla="*/ 164 w 164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73">
                      <a:moveTo>
                        <a:pt x="0" y="60"/>
                      </a:moveTo>
                      <a:lnTo>
                        <a:pt x="4" y="72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6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0" name="Line 838"/>
                <p:cNvSpPr>
                  <a:spLocks noChangeShapeType="1"/>
                </p:cNvSpPr>
                <p:nvPr/>
              </p:nvSpPr>
              <p:spPr bwMode="auto">
                <a:xfrm>
                  <a:off x="4034" y="134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1" name="Line 839"/>
                <p:cNvSpPr>
                  <a:spLocks noChangeShapeType="1"/>
                </p:cNvSpPr>
                <p:nvPr/>
              </p:nvSpPr>
              <p:spPr bwMode="auto">
                <a:xfrm>
                  <a:off x="4074" y="1329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2" name="Line 840"/>
                <p:cNvSpPr>
                  <a:spLocks noChangeShapeType="1"/>
                </p:cNvSpPr>
                <p:nvPr/>
              </p:nvSpPr>
              <p:spPr bwMode="auto">
                <a:xfrm>
                  <a:off x="4124" y="1310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3" name="Line 841"/>
                <p:cNvSpPr>
                  <a:spLocks noChangeShapeType="1"/>
                </p:cNvSpPr>
                <p:nvPr/>
              </p:nvSpPr>
              <p:spPr bwMode="auto">
                <a:xfrm>
                  <a:off x="4170" y="1292"/>
                  <a:ext cx="7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32" name="Freeform 842"/>
              <p:cNvSpPr>
                <a:spLocks/>
              </p:cNvSpPr>
              <p:nvPr/>
            </p:nvSpPr>
            <p:spPr bwMode="auto">
              <a:xfrm>
                <a:off x="3917" y="969"/>
                <a:ext cx="187" cy="153"/>
              </a:xfrm>
              <a:custGeom>
                <a:avLst/>
                <a:gdLst>
                  <a:gd name="T0" fmla="*/ 0 w 187"/>
                  <a:gd name="T1" fmla="*/ 58 h 153"/>
                  <a:gd name="T2" fmla="*/ 154 w 187"/>
                  <a:gd name="T3" fmla="*/ 0 h 153"/>
                  <a:gd name="T4" fmla="*/ 186 w 187"/>
                  <a:gd name="T5" fmla="*/ 93 h 153"/>
                  <a:gd name="T6" fmla="*/ 32 w 187"/>
                  <a:gd name="T7" fmla="*/ 152 h 153"/>
                  <a:gd name="T8" fmla="*/ 0 w 187"/>
                  <a:gd name="T9" fmla="*/ 58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7"/>
                  <a:gd name="T16" fmla="*/ 0 h 153"/>
                  <a:gd name="T17" fmla="*/ 187 w 187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7" h="153">
                    <a:moveTo>
                      <a:pt x="0" y="58"/>
                    </a:moveTo>
                    <a:lnTo>
                      <a:pt x="154" y="0"/>
                    </a:lnTo>
                    <a:lnTo>
                      <a:pt x="186" y="93"/>
                    </a:lnTo>
                    <a:lnTo>
                      <a:pt x="32" y="15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" name="Freeform 843"/>
              <p:cNvSpPr>
                <a:spLocks/>
              </p:cNvSpPr>
              <p:nvPr/>
            </p:nvSpPr>
            <p:spPr bwMode="auto">
              <a:xfrm>
                <a:off x="4029" y="1304"/>
                <a:ext cx="189" cy="141"/>
              </a:xfrm>
              <a:custGeom>
                <a:avLst/>
                <a:gdLst>
                  <a:gd name="T0" fmla="*/ 0 w 189"/>
                  <a:gd name="T1" fmla="*/ 56 h 141"/>
                  <a:gd name="T2" fmla="*/ 156 w 189"/>
                  <a:gd name="T3" fmla="*/ 0 h 141"/>
                  <a:gd name="T4" fmla="*/ 188 w 189"/>
                  <a:gd name="T5" fmla="*/ 93 h 141"/>
                  <a:gd name="T6" fmla="*/ 29 w 189"/>
                  <a:gd name="T7" fmla="*/ 140 h 141"/>
                  <a:gd name="T8" fmla="*/ 0 w 189"/>
                  <a:gd name="T9" fmla="*/ 56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141"/>
                  <a:gd name="T17" fmla="*/ 189 w 18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141">
                    <a:moveTo>
                      <a:pt x="0" y="56"/>
                    </a:moveTo>
                    <a:lnTo>
                      <a:pt x="156" y="0"/>
                    </a:lnTo>
                    <a:lnTo>
                      <a:pt x="188" y="93"/>
                    </a:lnTo>
                    <a:lnTo>
                      <a:pt x="29" y="14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" name="Freeform 844"/>
              <p:cNvSpPr>
                <a:spLocks/>
              </p:cNvSpPr>
              <p:nvPr/>
            </p:nvSpPr>
            <p:spPr bwMode="auto">
              <a:xfrm>
                <a:off x="3952" y="1077"/>
                <a:ext cx="167" cy="84"/>
              </a:xfrm>
              <a:custGeom>
                <a:avLst/>
                <a:gdLst>
                  <a:gd name="T0" fmla="*/ 0 w 167"/>
                  <a:gd name="T1" fmla="*/ 59 h 84"/>
                  <a:gd name="T2" fmla="*/ 158 w 167"/>
                  <a:gd name="T3" fmla="*/ 0 h 84"/>
                  <a:gd name="T4" fmla="*/ 166 w 167"/>
                  <a:gd name="T5" fmla="*/ 26 h 84"/>
                  <a:gd name="T6" fmla="*/ 7 w 167"/>
                  <a:gd name="T7" fmla="*/ 83 h 84"/>
                  <a:gd name="T8" fmla="*/ 0 w 167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7"/>
                  <a:gd name="T16" fmla="*/ 0 h 84"/>
                  <a:gd name="T17" fmla="*/ 167 w 16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7" h="84">
                    <a:moveTo>
                      <a:pt x="0" y="59"/>
                    </a:moveTo>
                    <a:lnTo>
                      <a:pt x="158" y="0"/>
                    </a:lnTo>
                    <a:lnTo>
                      <a:pt x="166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" name="Line 845"/>
              <p:cNvSpPr>
                <a:spLocks noChangeShapeType="1"/>
              </p:cNvSpPr>
              <p:nvPr/>
            </p:nvSpPr>
            <p:spPr bwMode="auto">
              <a:xfrm flipH="1">
                <a:off x="3952" y="1083"/>
                <a:ext cx="157" cy="5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36" name="Freeform 846"/>
              <p:cNvSpPr>
                <a:spLocks/>
              </p:cNvSpPr>
              <p:nvPr/>
            </p:nvSpPr>
            <p:spPr bwMode="auto">
              <a:xfrm>
                <a:off x="4015" y="1262"/>
                <a:ext cx="166" cy="84"/>
              </a:xfrm>
              <a:custGeom>
                <a:avLst/>
                <a:gdLst>
                  <a:gd name="T0" fmla="*/ 0 w 166"/>
                  <a:gd name="T1" fmla="*/ 59 h 84"/>
                  <a:gd name="T2" fmla="*/ 157 w 166"/>
                  <a:gd name="T3" fmla="*/ 0 h 84"/>
                  <a:gd name="T4" fmla="*/ 165 w 166"/>
                  <a:gd name="T5" fmla="*/ 26 h 84"/>
                  <a:gd name="T6" fmla="*/ 7 w 166"/>
                  <a:gd name="T7" fmla="*/ 83 h 84"/>
                  <a:gd name="T8" fmla="*/ 0 w 166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84"/>
                  <a:gd name="T17" fmla="*/ 166 w 16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84">
                    <a:moveTo>
                      <a:pt x="0" y="59"/>
                    </a:moveTo>
                    <a:lnTo>
                      <a:pt x="157" y="0"/>
                    </a:lnTo>
                    <a:lnTo>
                      <a:pt x="165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" name="Line 847"/>
              <p:cNvSpPr>
                <a:spLocks noChangeShapeType="1"/>
              </p:cNvSpPr>
              <p:nvPr/>
            </p:nvSpPr>
            <p:spPr bwMode="auto">
              <a:xfrm flipH="1">
                <a:off x="4023" y="1291"/>
                <a:ext cx="157" cy="4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38" name="Freeform 848"/>
              <p:cNvSpPr>
                <a:spLocks/>
              </p:cNvSpPr>
              <p:nvPr/>
            </p:nvSpPr>
            <p:spPr bwMode="auto">
              <a:xfrm>
                <a:off x="4140" y="1170"/>
                <a:ext cx="7" cy="19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3 w 7"/>
                  <a:gd name="T5" fmla="*/ 13 h 19"/>
                  <a:gd name="T6" fmla="*/ 6 w 7"/>
                  <a:gd name="T7" fmla="*/ 18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9"/>
                  <a:gd name="T14" fmla="*/ 7 w 7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9">
                    <a:moveTo>
                      <a:pt x="0" y="0"/>
                    </a:moveTo>
                    <a:lnTo>
                      <a:pt x="0" y="6"/>
                    </a:lnTo>
                    <a:lnTo>
                      <a:pt x="3" y="13"/>
                    </a:lnTo>
                    <a:lnTo>
                      <a:pt x="6" y="1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79" name="Group 849"/>
          <p:cNvGrpSpPr>
            <a:grpSpLocks/>
          </p:cNvGrpSpPr>
          <p:nvPr/>
        </p:nvGrpSpPr>
        <p:grpSpPr bwMode="auto">
          <a:xfrm>
            <a:off x="8188325" y="1004888"/>
            <a:ext cx="304800" cy="152400"/>
            <a:chOff x="3579" y="965"/>
            <a:chExt cx="644" cy="595"/>
          </a:xfrm>
        </p:grpSpPr>
        <p:grpSp>
          <p:nvGrpSpPr>
            <p:cNvPr id="3080" name="Group 850"/>
            <p:cNvGrpSpPr>
              <a:grpSpLocks/>
            </p:cNvGrpSpPr>
            <p:nvPr/>
          </p:nvGrpSpPr>
          <p:grpSpPr bwMode="auto">
            <a:xfrm>
              <a:off x="3716" y="1085"/>
              <a:ext cx="382" cy="373"/>
              <a:chOff x="3716" y="1085"/>
              <a:chExt cx="382" cy="373"/>
            </a:xfrm>
          </p:grpSpPr>
          <p:sp>
            <p:nvSpPr>
              <p:cNvPr id="3288" name="Freeform 851"/>
              <p:cNvSpPr>
                <a:spLocks/>
              </p:cNvSpPr>
              <p:nvPr/>
            </p:nvSpPr>
            <p:spPr bwMode="auto">
              <a:xfrm>
                <a:off x="3716" y="1085"/>
                <a:ext cx="381" cy="372"/>
              </a:xfrm>
              <a:custGeom>
                <a:avLst/>
                <a:gdLst>
                  <a:gd name="T0" fmla="*/ 380 w 381"/>
                  <a:gd name="T1" fmla="*/ 275 h 372"/>
                  <a:gd name="T2" fmla="*/ 290 w 381"/>
                  <a:gd name="T3" fmla="*/ 0 h 372"/>
                  <a:gd name="T4" fmla="*/ 18 w 381"/>
                  <a:gd name="T5" fmla="*/ 105 h 372"/>
                  <a:gd name="T6" fmla="*/ 0 w 381"/>
                  <a:gd name="T7" fmla="*/ 168 h 372"/>
                  <a:gd name="T8" fmla="*/ 72 w 381"/>
                  <a:gd name="T9" fmla="*/ 368 h 372"/>
                  <a:gd name="T10" fmla="*/ 120 w 381"/>
                  <a:gd name="T11" fmla="*/ 371 h 372"/>
                  <a:gd name="T12" fmla="*/ 380 w 381"/>
                  <a:gd name="T13" fmla="*/ 275 h 3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1"/>
                  <a:gd name="T22" fmla="*/ 0 h 372"/>
                  <a:gd name="T23" fmla="*/ 381 w 381"/>
                  <a:gd name="T24" fmla="*/ 372 h 3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1" h="372">
                    <a:moveTo>
                      <a:pt x="380" y="275"/>
                    </a:moveTo>
                    <a:lnTo>
                      <a:pt x="290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8"/>
                    </a:lnTo>
                    <a:lnTo>
                      <a:pt x="120" y="371"/>
                    </a:lnTo>
                    <a:lnTo>
                      <a:pt x="380" y="275"/>
                    </a:lnTo>
                  </a:path>
                </a:pathLst>
              </a:custGeom>
              <a:gradFill rotWithShape="0">
                <a:gsLst>
                  <a:gs pos="0">
                    <a:srgbClr val="618FFD"/>
                  </a:gs>
                  <a:gs pos="100000">
                    <a:srgbClr val="5780E3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" name="Freeform 852"/>
              <p:cNvSpPr>
                <a:spLocks/>
              </p:cNvSpPr>
              <p:nvPr/>
            </p:nvSpPr>
            <p:spPr bwMode="auto">
              <a:xfrm>
                <a:off x="3716" y="1085"/>
                <a:ext cx="382" cy="373"/>
              </a:xfrm>
              <a:custGeom>
                <a:avLst/>
                <a:gdLst>
                  <a:gd name="T0" fmla="*/ 381 w 382"/>
                  <a:gd name="T1" fmla="*/ 276 h 373"/>
                  <a:gd name="T2" fmla="*/ 291 w 382"/>
                  <a:gd name="T3" fmla="*/ 0 h 373"/>
                  <a:gd name="T4" fmla="*/ 18 w 382"/>
                  <a:gd name="T5" fmla="*/ 105 h 373"/>
                  <a:gd name="T6" fmla="*/ 0 w 382"/>
                  <a:gd name="T7" fmla="*/ 168 h 373"/>
                  <a:gd name="T8" fmla="*/ 72 w 382"/>
                  <a:gd name="T9" fmla="*/ 369 h 373"/>
                  <a:gd name="T10" fmla="*/ 120 w 382"/>
                  <a:gd name="T11" fmla="*/ 372 h 373"/>
                  <a:gd name="T12" fmla="*/ 381 w 382"/>
                  <a:gd name="T13" fmla="*/ 276 h 3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2"/>
                  <a:gd name="T22" fmla="*/ 0 h 373"/>
                  <a:gd name="T23" fmla="*/ 382 w 382"/>
                  <a:gd name="T24" fmla="*/ 373 h 3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2" h="373">
                    <a:moveTo>
                      <a:pt x="381" y="276"/>
                    </a:moveTo>
                    <a:lnTo>
                      <a:pt x="291" y="0"/>
                    </a:lnTo>
                    <a:lnTo>
                      <a:pt x="18" y="105"/>
                    </a:lnTo>
                    <a:lnTo>
                      <a:pt x="0" y="168"/>
                    </a:lnTo>
                    <a:lnTo>
                      <a:pt x="72" y="369"/>
                    </a:lnTo>
                    <a:lnTo>
                      <a:pt x="120" y="372"/>
                    </a:lnTo>
                    <a:lnTo>
                      <a:pt x="381" y="276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1" name="Group 853"/>
            <p:cNvGrpSpPr>
              <a:grpSpLocks/>
            </p:cNvGrpSpPr>
            <p:nvPr/>
          </p:nvGrpSpPr>
          <p:grpSpPr bwMode="auto">
            <a:xfrm>
              <a:off x="3579" y="1106"/>
              <a:ext cx="291" cy="454"/>
              <a:chOff x="3579" y="1106"/>
              <a:chExt cx="291" cy="454"/>
            </a:xfrm>
          </p:grpSpPr>
          <p:sp>
            <p:nvSpPr>
              <p:cNvPr id="3266" name="Freeform 854"/>
              <p:cNvSpPr>
                <a:spLocks/>
              </p:cNvSpPr>
              <p:nvPr/>
            </p:nvSpPr>
            <p:spPr bwMode="auto">
              <a:xfrm>
                <a:off x="3579" y="1106"/>
                <a:ext cx="291" cy="454"/>
              </a:xfrm>
              <a:custGeom>
                <a:avLst/>
                <a:gdLst>
                  <a:gd name="T0" fmla="*/ 0 w 291"/>
                  <a:gd name="T1" fmla="*/ 56 h 454"/>
                  <a:gd name="T2" fmla="*/ 135 w 291"/>
                  <a:gd name="T3" fmla="*/ 453 h 454"/>
                  <a:gd name="T4" fmla="*/ 290 w 291"/>
                  <a:gd name="T5" fmla="*/ 408 h 454"/>
                  <a:gd name="T6" fmla="*/ 149 w 291"/>
                  <a:gd name="T7" fmla="*/ 0 h 454"/>
                  <a:gd name="T8" fmla="*/ 0 w 291"/>
                  <a:gd name="T9" fmla="*/ 56 h 4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454"/>
                  <a:gd name="T17" fmla="*/ 291 w 291"/>
                  <a:gd name="T18" fmla="*/ 454 h 4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454">
                    <a:moveTo>
                      <a:pt x="0" y="56"/>
                    </a:moveTo>
                    <a:lnTo>
                      <a:pt x="135" y="453"/>
                    </a:lnTo>
                    <a:lnTo>
                      <a:pt x="290" y="408"/>
                    </a:lnTo>
                    <a:lnTo>
                      <a:pt x="149" y="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67" name="Group 855"/>
              <p:cNvGrpSpPr>
                <a:grpSpLocks/>
              </p:cNvGrpSpPr>
              <p:nvPr/>
            </p:nvGrpSpPr>
            <p:grpSpPr bwMode="auto">
              <a:xfrm>
                <a:off x="3619" y="1202"/>
                <a:ext cx="135" cy="62"/>
                <a:chOff x="3619" y="1202"/>
                <a:chExt cx="135" cy="62"/>
              </a:xfrm>
            </p:grpSpPr>
            <p:sp>
              <p:nvSpPr>
                <p:cNvPr id="3284" name="Line 856"/>
                <p:cNvSpPr>
                  <a:spLocks noChangeShapeType="1"/>
                </p:cNvSpPr>
                <p:nvPr/>
              </p:nvSpPr>
              <p:spPr bwMode="auto">
                <a:xfrm>
                  <a:off x="3619" y="1252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5" name="Line 857"/>
                <p:cNvSpPr>
                  <a:spLocks noChangeShapeType="1"/>
                </p:cNvSpPr>
                <p:nvPr/>
              </p:nvSpPr>
              <p:spPr bwMode="auto">
                <a:xfrm>
                  <a:off x="3657" y="1236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6" name="Line 858"/>
                <p:cNvSpPr>
                  <a:spLocks noChangeShapeType="1"/>
                </p:cNvSpPr>
                <p:nvPr/>
              </p:nvSpPr>
              <p:spPr bwMode="auto">
                <a:xfrm>
                  <a:off x="3703" y="1219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7" name="Line 859"/>
                <p:cNvSpPr>
                  <a:spLocks noChangeShapeType="1"/>
                </p:cNvSpPr>
                <p:nvPr/>
              </p:nvSpPr>
              <p:spPr bwMode="auto">
                <a:xfrm>
                  <a:off x="3747" y="1202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68" name="Freeform 860"/>
              <p:cNvSpPr>
                <a:spLocks/>
              </p:cNvSpPr>
              <p:nvPr/>
            </p:nvSpPr>
            <p:spPr bwMode="auto">
              <a:xfrm>
                <a:off x="3583" y="1110"/>
                <a:ext cx="175" cy="143"/>
              </a:xfrm>
              <a:custGeom>
                <a:avLst/>
                <a:gdLst>
                  <a:gd name="T0" fmla="*/ 0 w 175"/>
                  <a:gd name="T1" fmla="*/ 54 h 143"/>
                  <a:gd name="T2" fmla="*/ 144 w 175"/>
                  <a:gd name="T3" fmla="*/ 0 h 143"/>
                  <a:gd name="T4" fmla="*/ 174 w 175"/>
                  <a:gd name="T5" fmla="*/ 87 h 143"/>
                  <a:gd name="T6" fmla="*/ 29 w 175"/>
                  <a:gd name="T7" fmla="*/ 142 h 143"/>
                  <a:gd name="T8" fmla="*/ 0 w 175"/>
                  <a:gd name="T9" fmla="*/ 54 h 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5"/>
                  <a:gd name="T16" fmla="*/ 0 h 143"/>
                  <a:gd name="T17" fmla="*/ 175 w 175"/>
                  <a:gd name="T18" fmla="*/ 143 h 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5" h="143">
                    <a:moveTo>
                      <a:pt x="0" y="54"/>
                    </a:moveTo>
                    <a:lnTo>
                      <a:pt x="144" y="0"/>
                    </a:lnTo>
                    <a:lnTo>
                      <a:pt x="174" y="87"/>
                    </a:lnTo>
                    <a:lnTo>
                      <a:pt x="29" y="142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" name="Freeform 861"/>
              <p:cNvSpPr>
                <a:spLocks/>
              </p:cNvSpPr>
              <p:nvPr/>
            </p:nvSpPr>
            <p:spPr bwMode="auto">
              <a:xfrm>
                <a:off x="3636" y="1272"/>
                <a:ext cx="158" cy="78"/>
              </a:xfrm>
              <a:custGeom>
                <a:avLst/>
                <a:gdLst>
                  <a:gd name="T0" fmla="*/ 0 w 158"/>
                  <a:gd name="T1" fmla="*/ 55 h 78"/>
                  <a:gd name="T2" fmla="*/ 149 w 158"/>
                  <a:gd name="T3" fmla="*/ 0 h 78"/>
                  <a:gd name="T4" fmla="*/ 157 w 158"/>
                  <a:gd name="T5" fmla="*/ 24 h 78"/>
                  <a:gd name="T6" fmla="*/ 7 w 158"/>
                  <a:gd name="T7" fmla="*/ 77 h 78"/>
                  <a:gd name="T8" fmla="*/ 0 w 158"/>
                  <a:gd name="T9" fmla="*/ 55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0" y="55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" name="Freeform 862"/>
              <p:cNvSpPr>
                <a:spLocks/>
              </p:cNvSpPr>
              <p:nvPr/>
            </p:nvSpPr>
            <p:spPr bwMode="auto">
              <a:xfrm>
                <a:off x="3615" y="1211"/>
                <a:ext cx="158" cy="78"/>
              </a:xfrm>
              <a:custGeom>
                <a:avLst/>
                <a:gdLst>
                  <a:gd name="T0" fmla="*/ 0 w 158"/>
                  <a:gd name="T1" fmla="*/ 57 h 78"/>
                  <a:gd name="T2" fmla="*/ 149 w 158"/>
                  <a:gd name="T3" fmla="*/ 0 h 78"/>
                  <a:gd name="T4" fmla="*/ 157 w 158"/>
                  <a:gd name="T5" fmla="*/ 24 h 78"/>
                  <a:gd name="T6" fmla="*/ 7 w 158"/>
                  <a:gd name="T7" fmla="*/ 77 h 78"/>
                  <a:gd name="T8" fmla="*/ 0 w 158"/>
                  <a:gd name="T9" fmla="*/ 57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0" y="57"/>
                    </a:moveTo>
                    <a:lnTo>
                      <a:pt x="149" y="0"/>
                    </a:lnTo>
                    <a:lnTo>
                      <a:pt x="157" y="24"/>
                    </a:lnTo>
                    <a:lnTo>
                      <a:pt x="7" y="77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71" name="Group 863"/>
              <p:cNvGrpSpPr>
                <a:grpSpLocks/>
              </p:cNvGrpSpPr>
              <p:nvPr/>
            </p:nvGrpSpPr>
            <p:grpSpPr bwMode="auto">
              <a:xfrm>
                <a:off x="3645" y="1296"/>
                <a:ext cx="153" cy="76"/>
                <a:chOff x="3645" y="1296"/>
                <a:chExt cx="153" cy="76"/>
              </a:xfrm>
            </p:grpSpPr>
            <p:sp>
              <p:nvSpPr>
                <p:cNvPr id="3282" name="Freeform 864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2" cy="74"/>
                </a:xfrm>
                <a:custGeom>
                  <a:avLst/>
                  <a:gdLst>
                    <a:gd name="T0" fmla="*/ 0 w 152"/>
                    <a:gd name="T1" fmla="*/ 54 h 74"/>
                    <a:gd name="T2" fmla="*/ 145 w 152"/>
                    <a:gd name="T3" fmla="*/ 0 h 74"/>
                    <a:gd name="T4" fmla="*/ 151 w 152"/>
                    <a:gd name="T5" fmla="*/ 19 h 74"/>
                    <a:gd name="T6" fmla="*/ 6 w 152"/>
                    <a:gd name="T7" fmla="*/ 73 h 74"/>
                    <a:gd name="T8" fmla="*/ 0 w 152"/>
                    <a:gd name="T9" fmla="*/ 54 h 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74"/>
                    <a:gd name="T17" fmla="*/ 152 w 152"/>
                    <a:gd name="T18" fmla="*/ 74 h 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74">
                      <a:moveTo>
                        <a:pt x="0" y="54"/>
                      </a:moveTo>
                      <a:lnTo>
                        <a:pt x="145" y="0"/>
                      </a:lnTo>
                      <a:lnTo>
                        <a:pt x="151" y="19"/>
                      </a:lnTo>
                      <a:lnTo>
                        <a:pt x="6" y="73"/>
                      </a:lnTo>
                      <a:lnTo>
                        <a:pt x="0" y="54"/>
                      </a:lnTo>
                    </a:path>
                  </a:pathLst>
                </a:custGeom>
                <a:gradFill rotWithShape="0">
                  <a:gsLst>
                    <a:gs pos="0">
                      <a:srgbClr val="B5CDFE"/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3" name="Freeform 865"/>
                <p:cNvSpPr>
                  <a:spLocks/>
                </p:cNvSpPr>
                <p:nvPr/>
              </p:nvSpPr>
              <p:spPr bwMode="auto">
                <a:xfrm>
                  <a:off x="3645" y="1296"/>
                  <a:ext cx="153" cy="76"/>
                </a:xfrm>
                <a:custGeom>
                  <a:avLst/>
                  <a:gdLst>
                    <a:gd name="T0" fmla="*/ 0 w 153"/>
                    <a:gd name="T1" fmla="*/ 56 h 76"/>
                    <a:gd name="T2" fmla="*/ 146 w 153"/>
                    <a:gd name="T3" fmla="*/ 0 h 76"/>
                    <a:gd name="T4" fmla="*/ 152 w 153"/>
                    <a:gd name="T5" fmla="*/ 19 h 76"/>
                    <a:gd name="T6" fmla="*/ 6 w 153"/>
                    <a:gd name="T7" fmla="*/ 75 h 76"/>
                    <a:gd name="T8" fmla="*/ 0 w 153"/>
                    <a:gd name="T9" fmla="*/ 56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3"/>
                    <a:gd name="T16" fmla="*/ 0 h 76"/>
                    <a:gd name="T17" fmla="*/ 153 w 153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3" h="76">
                      <a:moveTo>
                        <a:pt x="0" y="56"/>
                      </a:moveTo>
                      <a:lnTo>
                        <a:pt x="146" y="0"/>
                      </a:lnTo>
                      <a:lnTo>
                        <a:pt x="152" y="19"/>
                      </a:lnTo>
                      <a:lnTo>
                        <a:pt x="6" y="75"/>
                      </a:lnTo>
                      <a:lnTo>
                        <a:pt x="0" y="5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72" name="Freeform 866"/>
              <p:cNvSpPr>
                <a:spLocks/>
              </p:cNvSpPr>
              <p:nvPr/>
            </p:nvSpPr>
            <p:spPr bwMode="auto">
              <a:xfrm>
                <a:off x="3653" y="1317"/>
                <a:ext cx="156" cy="78"/>
              </a:xfrm>
              <a:custGeom>
                <a:avLst/>
                <a:gdLst>
                  <a:gd name="T0" fmla="*/ 0 w 156"/>
                  <a:gd name="T1" fmla="*/ 55 h 78"/>
                  <a:gd name="T2" fmla="*/ 147 w 156"/>
                  <a:gd name="T3" fmla="*/ 0 h 78"/>
                  <a:gd name="T4" fmla="*/ 155 w 156"/>
                  <a:gd name="T5" fmla="*/ 24 h 78"/>
                  <a:gd name="T6" fmla="*/ 6 w 156"/>
                  <a:gd name="T7" fmla="*/ 77 h 78"/>
                  <a:gd name="T8" fmla="*/ 0 w 156"/>
                  <a:gd name="T9" fmla="*/ 55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78"/>
                  <a:gd name="T17" fmla="*/ 156 w 156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78">
                    <a:moveTo>
                      <a:pt x="0" y="55"/>
                    </a:moveTo>
                    <a:lnTo>
                      <a:pt x="147" y="0"/>
                    </a:lnTo>
                    <a:lnTo>
                      <a:pt x="155" y="24"/>
                    </a:lnTo>
                    <a:lnTo>
                      <a:pt x="6" y="77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73" name="Group 867"/>
              <p:cNvGrpSpPr>
                <a:grpSpLocks/>
              </p:cNvGrpSpPr>
              <p:nvPr/>
            </p:nvGrpSpPr>
            <p:grpSpPr bwMode="auto">
              <a:xfrm>
                <a:off x="3683" y="1409"/>
                <a:ext cx="155" cy="69"/>
                <a:chOff x="3683" y="1409"/>
                <a:chExt cx="155" cy="69"/>
              </a:xfrm>
            </p:grpSpPr>
            <p:sp>
              <p:nvSpPr>
                <p:cNvPr id="3277" name="Freeform 868"/>
                <p:cNvSpPr>
                  <a:spLocks/>
                </p:cNvSpPr>
                <p:nvPr/>
              </p:nvSpPr>
              <p:spPr bwMode="auto">
                <a:xfrm>
                  <a:off x="3683" y="1409"/>
                  <a:ext cx="155" cy="69"/>
                </a:xfrm>
                <a:custGeom>
                  <a:avLst/>
                  <a:gdLst>
                    <a:gd name="T0" fmla="*/ 0 w 155"/>
                    <a:gd name="T1" fmla="*/ 57 h 69"/>
                    <a:gd name="T2" fmla="*/ 4 w 155"/>
                    <a:gd name="T3" fmla="*/ 68 h 69"/>
                    <a:gd name="T4" fmla="*/ 154 w 155"/>
                    <a:gd name="T5" fmla="*/ 11 h 69"/>
                    <a:gd name="T6" fmla="*/ 151 w 155"/>
                    <a:gd name="T7" fmla="*/ 0 h 69"/>
                    <a:gd name="T8" fmla="*/ 0 w 155"/>
                    <a:gd name="T9" fmla="*/ 57 h 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69"/>
                    <a:gd name="T17" fmla="*/ 155 w 155"/>
                    <a:gd name="T18" fmla="*/ 69 h 6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69">
                      <a:moveTo>
                        <a:pt x="0" y="57"/>
                      </a:moveTo>
                      <a:lnTo>
                        <a:pt x="4" y="68"/>
                      </a:lnTo>
                      <a:lnTo>
                        <a:pt x="154" y="11"/>
                      </a:lnTo>
                      <a:lnTo>
                        <a:pt x="151" y="0"/>
                      </a:lnTo>
                      <a:lnTo>
                        <a:pt x="0" y="5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" name="Line 869"/>
                <p:cNvSpPr>
                  <a:spLocks noChangeShapeType="1"/>
                </p:cNvSpPr>
                <p:nvPr/>
              </p:nvSpPr>
              <p:spPr bwMode="auto">
                <a:xfrm>
                  <a:off x="3693" y="1464"/>
                  <a:ext cx="6" cy="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9" name="Line 870"/>
                <p:cNvSpPr>
                  <a:spLocks noChangeShapeType="1"/>
                </p:cNvSpPr>
                <p:nvPr/>
              </p:nvSpPr>
              <p:spPr bwMode="auto">
                <a:xfrm>
                  <a:off x="3730" y="1448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0" name="Line 871"/>
                <p:cNvSpPr>
                  <a:spLocks noChangeShapeType="1"/>
                </p:cNvSpPr>
                <p:nvPr/>
              </p:nvSpPr>
              <p:spPr bwMode="auto">
                <a:xfrm>
                  <a:off x="3777" y="1430"/>
                  <a:ext cx="6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" name="Line 872"/>
                <p:cNvSpPr>
                  <a:spLocks noChangeShapeType="1"/>
                </p:cNvSpPr>
                <p:nvPr/>
              </p:nvSpPr>
              <p:spPr bwMode="auto">
                <a:xfrm>
                  <a:off x="3821" y="141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74" name="Freeform 873"/>
              <p:cNvSpPr>
                <a:spLocks/>
              </p:cNvSpPr>
              <p:nvPr/>
            </p:nvSpPr>
            <p:spPr bwMode="auto">
              <a:xfrm>
                <a:off x="3674" y="1385"/>
                <a:ext cx="157" cy="79"/>
              </a:xfrm>
              <a:custGeom>
                <a:avLst/>
                <a:gdLst>
                  <a:gd name="T0" fmla="*/ 0 w 157"/>
                  <a:gd name="T1" fmla="*/ 57 h 79"/>
                  <a:gd name="T2" fmla="*/ 148 w 157"/>
                  <a:gd name="T3" fmla="*/ 0 h 79"/>
                  <a:gd name="T4" fmla="*/ 156 w 157"/>
                  <a:gd name="T5" fmla="*/ 24 h 79"/>
                  <a:gd name="T6" fmla="*/ 7 w 157"/>
                  <a:gd name="T7" fmla="*/ 78 h 79"/>
                  <a:gd name="T8" fmla="*/ 0 w 157"/>
                  <a:gd name="T9" fmla="*/ 57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79"/>
                  <a:gd name="T17" fmla="*/ 157 w 157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79">
                    <a:moveTo>
                      <a:pt x="0" y="57"/>
                    </a:moveTo>
                    <a:lnTo>
                      <a:pt x="148" y="0"/>
                    </a:lnTo>
                    <a:lnTo>
                      <a:pt x="156" y="24"/>
                    </a:lnTo>
                    <a:lnTo>
                      <a:pt x="7" y="78"/>
                    </a:lnTo>
                    <a:lnTo>
                      <a:pt x="0" y="57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" name="Freeform 874"/>
              <p:cNvSpPr>
                <a:spLocks/>
              </p:cNvSpPr>
              <p:nvPr/>
            </p:nvSpPr>
            <p:spPr bwMode="auto">
              <a:xfrm>
                <a:off x="3688" y="1425"/>
                <a:ext cx="178" cy="131"/>
              </a:xfrm>
              <a:custGeom>
                <a:avLst/>
                <a:gdLst>
                  <a:gd name="T0" fmla="*/ 0 w 178"/>
                  <a:gd name="T1" fmla="*/ 52 h 131"/>
                  <a:gd name="T2" fmla="*/ 147 w 178"/>
                  <a:gd name="T3" fmla="*/ 0 h 131"/>
                  <a:gd name="T4" fmla="*/ 177 w 178"/>
                  <a:gd name="T5" fmla="*/ 87 h 131"/>
                  <a:gd name="T6" fmla="*/ 27 w 178"/>
                  <a:gd name="T7" fmla="*/ 130 h 131"/>
                  <a:gd name="T8" fmla="*/ 0 w 178"/>
                  <a:gd name="T9" fmla="*/ 52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131"/>
                  <a:gd name="T17" fmla="*/ 178 w 178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131">
                    <a:moveTo>
                      <a:pt x="0" y="52"/>
                    </a:moveTo>
                    <a:lnTo>
                      <a:pt x="147" y="0"/>
                    </a:lnTo>
                    <a:lnTo>
                      <a:pt x="177" y="87"/>
                    </a:lnTo>
                    <a:lnTo>
                      <a:pt x="27" y="130"/>
                    </a:lnTo>
                    <a:lnTo>
                      <a:pt x="0" y="52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" name="Line 875"/>
              <p:cNvSpPr>
                <a:spLocks noChangeShapeType="1"/>
              </p:cNvSpPr>
              <p:nvPr/>
            </p:nvSpPr>
            <p:spPr bwMode="auto">
              <a:xfrm flipH="1">
                <a:off x="3617" y="1215"/>
                <a:ext cx="148" cy="4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82" name="Group 876"/>
            <p:cNvGrpSpPr>
              <a:grpSpLocks/>
            </p:cNvGrpSpPr>
            <p:nvPr/>
          </p:nvGrpSpPr>
          <p:grpSpPr bwMode="auto">
            <a:xfrm>
              <a:off x="3806" y="1111"/>
              <a:ext cx="60" cy="50"/>
              <a:chOff x="3806" y="1111"/>
              <a:chExt cx="60" cy="50"/>
            </a:xfrm>
          </p:grpSpPr>
          <p:grpSp>
            <p:nvGrpSpPr>
              <p:cNvPr id="3254" name="Group 877"/>
              <p:cNvGrpSpPr>
                <a:grpSpLocks/>
              </p:cNvGrpSpPr>
              <p:nvPr/>
            </p:nvGrpSpPr>
            <p:grpSpPr bwMode="auto">
              <a:xfrm>
                <a:off x="3843" y="1121"/>
                <a:ext cx="23" cy="16"/>
                <a:chOff x="3843" y="1121"/>
                <a:chExt cx="23" cy="16"/>
              </a:xfrm>
            </p:grpSpPr>
            <p:sp>
              <p:nvSpPr>
                <p:cNvPr id="3264" name="Freeform 878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1" cy="14"/>
                </a:xfrm>
                <a:custGeom>
                  <a:avLst/>
                  <a:gdLst>
                    <a:gd name="T0" fmla="*/ 0 w 21"/>
                    <a:gd name="T1" fmla="*/ 5 h 14"/>
                    <a:gd name="T2" fmla="*/ 2 w 21"/>
                    <a:gd name="T3" fmla="*/ 4 h 14"/>
                    <a:gd name="T4" fmla="*/ 4 w 21"/>
                    <a:gd name="T5" fmla="*/ 6 h 14"/>
                    <a:gd name="T6" fmla="*/ 11 w 21"/>
                    <a:gd name="T7" fmla="*/ 3 h 14"/>
                    <a:gd name="T8" fmla="*/ 12 w 21"/>
                    <a:gd name="T9" fmla="*/ 1 h 14"/>
                    <a:gd name="T10" fmla="*/ 14 w 21"/>
                    <a:gd name="T11" fmla="*/ 0 h 14"/>
                    <a:gd name="T12" fmla="*/ 16 w 21"/>
                    <a:gd name="T13" fmla="*/ 2 h 14"/>
                    <a:gd name="T14" fmla="*/ 20 w 21"/>
                    <a:gd name="T15" fmla="*/ 2 h 14"/>
                    <a:gd name="T16" fmla="*/ 17 w 21"/>
                    <a:gd name="T17" fmla="*/ 6 h 14"/>
                    <a:gd name="T18" fmla="*/ 17 w 21"/>
                    <a:gd name="T19" fmla="*/ 8 h 14"/>
                    <a:gd name="T20" fmla="*/ 15 w 21"/>
                    <a:gd name="T21" fmla="*/ 9 h 14"/>
                    <a:gd name="T22" fmla="*/ 13 w 21"/>
                    <a:gd name="T23" fmla="*/ 7 h 14"/>
                    <a:gd name="T24" fmla="*/ 6 w 21"/>
                    <a:gd name="T25" fmla="*/ 10 h 14"/>
                    <a:gd name="T26" fmla="*/ 6 w 21"/>
                    <a:gd name="T27" fmla="*/ 12 h 14"/>
                    <a:gd name="T28" fmla="*/ 3 w 21"/>
                    <a:gd name="T29" fmla="*/ 13 h 14"/>
                    <a:gd name="T30" fmla="*/ 0 w 21"/>
                    <a:gd name="T31" fmla="*/ 5 h 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"/>
                    <a:gd name="T49" fmla="*/ 0 h 14"/>
                    <a:gd name="T50" fmla="*/ 21 w 21"/>
                    <a:gd name="T51" fmla="*/ 14 h 1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" h="14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1" y="3"/>
                      </a:lnTo>
                      <a:lnTo>
                        <a:pt x="12" y="1"/>
                      </a:lnTo>
                      <a:lnTo>
                        <a:pt x="14" y="0"/>
                      </a:lnTo>
                      <a:lnTo>
                        <a:pt x="16" y="2"/>
                      </a:lnTo>
                      <a:lnTo>
                        <a:pt x="20" y="2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3" y="7"/>
                      </a:lnTo>
                      <a:lnTo>
                        <a:pt x="6" y="10"/>
                      </a:lnTo>
                      <a:lnTo>
                        <a:pt x="6" y="12"/>
                      </a:lnTo>
                      <a:lnTo>
                        <a:pt x="3" y="13"/>
                      </a:lnTo>
                      <a:lnTo>
                        <a:pt x="0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B0C7FE"/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5" name="Freeform 879"/>
                <p:cNvSpPr>
                  <a:spLocks/>
                </p:cNvSpPr>
                <p:nvPr/>
              </p:nvSpPr>
              <p:spPr bwMode="auto">
                <a:xfrm>
                  <a:off x="3843" y="1121"/>
                  <a:ext cx="23" cy="16"/>
                </a:xfrm>
                <a:custGeom>
                  <a:avLst/>
                  <a:gdLst>
                    <a:gd name="T0" fmla="*/ 0 w 23"/>
                    <a:gd name="T1" fmla="*/ 6 h 16"/>
                    <a:gd name="T2" fmla="*/ 2 w 23"/>
                    <a:gd name="T3" fmla="*/ 4 h 16"/>
                    <a:gd name="T4" fmla="*/ 5 w 23"/>
                    <a:gd name="T5" fmla="*/ 7 h 16"/>
                    <a:gd name="T6" fmla="*/ 12 w 23"/>
                    <a:gd name="T7" fmla="*/ 4 h 16"/>
                    <a:gd name="T8" fmla="*/ 13 w 23"/>
                    <a:gd name="T9" fmla="*/ 1 h 16"/>
                    <a:gd name="T10" fmla="*/ 15 w 23"/>
                    <a:gd name="T11" fmla="*/ 0 h 16"/>
                    <a:gd name="T12" fmla="*/ 18 w 23"/>
                    <a:gd name="T13" fmla="*/ 2 h 16"/>
                    <a:gd name="T14" fmla="*/ 22 w 23"/>
                    <a:gd name="T15" fmla="*/ 2 h 16"/>
                    <a:gd name="T16" fmla="*/ 19 w 23"/>
                    <a:gd name="T17" fmla="*/ 7 h 16"/>
                    <a:gd name="T18" fmla="*/ 19 w 23"/>
                    <a:gd name="T19" fmla="*/ 10 h 16"/>
                    <a:gd name="T20" fmla="*/ 16 w 23"/>
                    <a:gd name="T21" fmla="*/ 10 h 16"/>
                    <a:gd name="T22" fmla="*/ 14 w 23"/>
                    <a:gd name="T23" fmla="*/ 8 h 16"/>
                    <a:gd name="T24" fmla="*/ 6 w 23"/>
                    <a:gd name="T25" fmla="*/ 11 h 16"/>
                    <a:gd name="T26" fmla="*/ 6 w 23"/>
                    <a:gd name="T27" fmla="*/ 14 h 16"/>
                    <a:gd name="T28" fmla="*/ 4 w 23"/>
                    <a:gd name="T29" fmla="*/ 15 h 16"/>
                    <a:gd name="T30" fmla="*/ 0 w 23"/>
                    <a:gd name="T31" fmla="*/ 6 h 1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"/>
                    <a:gd name="T49" fmla="*/ 0 h 16"/>
                    <a:gd name="T50" fmla="*/ 23 w 23"/>
                    <a:gd name="T51" fmla="*/ 16 h 1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" h="16">
                      <a:moveTo>
                        <a:pt x="0" y="6"/>
                      </a:moveTo>
                      <a:lnTo>
                        <a:pt x="2" y="4"/>
                      </a:lnTo>
                      <a:lnTo>
                        <a:pt x="5" y="7"/>
                      </a:lnTo>
                      <a:lnTo>
                        <a:pt x="12" y="4"/>
                      </a:lnTo>
                      <a:lnTo>
                        <a:pt x="13" y="1"/>
                      </a:lnTo>
                      <a:lnTo>
                        <a:pt x="15" y="0"/>
                      </a:lnTo>
                      <a:lnTo>
                        <a:pt x="18" y="2"/>
                      </a:lnTo>
                      <a:lnTo>
                        <a:pt x="22" y="2"/>
                      </a:lnTo>
                      <a:lnTo>
                        <a:pt x="19" y="7"/>
                      </a:lnTo>
                      <a:lnTo>
                        <a:pt x="19" y="10"/>
                      </a:lnTo>
                      <a:lnTo>
                        <a:pt x="16" y="10"/>
                      </a:lnTo>
                      <a:lnTo>
                        <a:pt x="14" y="8"/>
                      </a:lnTo>
                      <a:lnTo>
                        <a:pt x="6" y="11"/>
                      </a:lnTo>
                      <a:lnTo>
                        <a:pt x="6" y="14"/>
                      </a:lnTo>
                      <a:lnTo>
                        <a:pt x="4" y="15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55" name="Group 880"/>
              <p:cNvGrpSpPr>
                <a:grpSpLocks/>
              </p:cNvGrpSpPr>
              <p:nvPr/>
            </p:nvGrpSpPr>
            <p:grpSpPr bwMode="auto">
              <a:xfrm>
                <a:off x="3810" y="1120"/>
                <a:ext cx="44" cy="41"/>
                <a:chOff x="3810" y="1120"/>
                <a:chExt cx="44" cy="41"/>
              </a:xfrm>
            </p:grpSpPr>
            <p:sp>
              <p:nvSpPr>
                <p:cNvPr id="3262" name="Freeform 881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2" cy="39"/>
                </a:xfrm>
                <a:custGeom>
                  <a:avLst/>
                  <a:gdLst>
                    <a:gd name="T0" fmla="*/ 8 w 42"/>
                    <a:gd name="T1" fmla="*/ 38 h 39"/>
                    <a:gd name="T2" fmla="*/ 0 w 42"/>
                    <a:gd name="T3" fmla="*/ 13 h 39"/>
                    <a:gd name="T4" fmla="*/ 32 w 42"/>
                    <a:gd name="T5" fmla="*/ 0 h 39"/>
                    <a:gd name="T6" fmla="*/ 41 w 42"/>
                    <a:gd name="T7" fmla="*/ 25 h 39"/>
                    <a:gd name="T8" fmla="*/ 8 w 42"/>
                    <a:gd name="T9" fmla="*/ 38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"/>
                    <a:gd name="T16" fmla="*/ 0 h 39"/>
                    <a:gd name="T17" fmla="*/ 42 w 42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" h="39">
                      <a:moveTo>
                        <a:pt x="8" y="38"/>
                      </a:moveTo>
                      <a:lnTo>
                        <a:pt x="0" y="13"/>
                      </a:lnTo>
                      <a:lnTo>
                        <a:pt x="32" y="0"/>
                      </a:lnTo>
                      <a:lnTo>
                        <a:pt x="41" y="25"/>
                      </a:lnTo>
                      <a:lnTo>
                        <a:pt x="8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DFE9FF"/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3" name="Freeform 882"/>
                <p:cNvSpPr>
                  <a:spLocks/>
                </p:cNvSpPr>
                <p:nvPr/>
              </p:nvSpPr>
              <p:spPr bwMode="auto">
                <a:xfrm>
                  <a:off x="3810" y="1120"/>
                  <a:ext cx="44" cy="41"/>
                </a:xfrm>
                <a:custGeom>
                  <a:avLst/>
                  <a:gdLst>
                    <a:gd name="T0" fmla="*/ 8 w 44"/>
                    <a:gd name="T1" fmla="*/ 40 h 41"/>
                    <a:gd name="T2" fmla="*/ 0 w 44"/>
                    <a:gd name="T3" fmla="*/ 14 h 41"/>
                    <a:gd name="T4" fmla="*/ 33 w 44"/>
                    <a:gd name="T5" fmla="*/ 0 h 41"/>
                    <a:gd name="T6" fmla="*/ 43 w 44"/>
                    <a:gd name="T7" fmla="*/ 26 h 41"/>
                    <a:gd name="T8" fmla="*/ 8 w 44"/>
                    <a:gd name="T9" fmla="*/ 40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41"/>
                    <a:gd name="T17" fmla="*/ 44 w 44"/>
                    <a:gd name="T18" fmla="*/ 41 h 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41">
                      <a:moveTo>
                        <a:pt x="8" y="40"/>
                      </a:moveTo>
                      <a:lnTo>
                        <a:pt x="0" y="14"/>
                      </a:lnTo>
                      <a:lnTo>
                        <a:pt x="33" y="0"/>
                      </a:lnTo>
                      <a:lnTo>
                        <a:pt x="43" y="26"/>
                      </a:lnTo>
                      <a:lnTo>
                        <a:pt x="8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56" name="Group 883"/>
              <p:cNvGrpSpPr>
                <a:grpSpLocks/>
              </p:cNvGrpSpPr>
              <p:nvPr/>
            </p:nvGrpSpPr>
            <p:grpSpPr bwMode="auto">
              <a:xfrm>
                <a:off x="3827" y="1111"/>
                <a:ext cx="13" cy="14"/>
                <a:chOff x="3827" y="1111"/>
                <a:chExt cx="13" cy="14"/>
              </a:xfrm>
            </p:grpSpPr>
            <p:sp>
              <p:nvSpPr>
                <p:cNvPr id="3260" name="Freeform 884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1" cy="13"/>
                </a:xfrm>
                <a:custGeom>
                  <a:avLst/>
                  <a:gdLst>
                    <a:gd name="T0" fmla="*/ 3 w 11"/>
                    <a:gd name="T1" fmla="*/ 12 h 13"/>
                    <a:gd name="T2" fmla="*/ 0 w 11"/>
                    <a:gd name="T3" fmla="*/ 3 h 13"/>
                    <a:gd name="T4" fmla="*/ 7 w 11"/>
                    <a:gd name="T5" fmla="*/ 0 h 13"/>
                    <a:gd name="T6" fmla="*/ 10 w 11"/>
                    <a:gd name="T7" fmla="*/ 10 h 13"/>
                    <a:gd name="T8" fmla="*/ 3 w 11"/>
                    <a:gd name="T9" fmla="*/ 12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13"/>
                    <a:gd name="T17" fmla="*/ 11 w 11"/>
                    <a:gd name="T18" fmla="*/ 13 h 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13">
                      <a:moveTo>
                        <a:pt x="3" y="12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0" y="10"/>
                      </a:lnTo>
                      <a:lnTo>
                        <a:pt x="3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DFE9FF"/>
                    </a:gs>
                    <a:gs pos="100000">
                      <a:srgbClr val="618FFD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1" name="Freeform 885"/>
                <p:cNvSpPr>
                  <a:spLocks/>
                </p:cNvSpPr>
                <p:nvPr/>
              </p:nvSpPr>
              <p:spPr bwMode="auto">
                <a:xfrm>
                  <a:off x="3827" y="1111"/>
                  <a:ext cx="13" cy="14"/>
                </a:xfrm>
                <a:custGeom>
                  <a:avLst/>
                  <a:gdLst>
                    <a:gd name="T0" fmla="*/ 4 w 13"/>
                    <a:gd name="T1" fmla="*/ 13 h 14"/>
                    <a:gd name="T2" fmla="*/ 0 w 13"/>
                    <a:gd name="T3" fmla="*/ 3 h 14"/>
                    <a:gd name="T4" fmla="*/ 8 w 13"/>
                    <a:gd name="T5" fmla="*/ 0 h 14"/>
                    <a:gd name="T6" fmla="*/ 12 w 13"/>
                    <a:gd name="T7" fmla="*/ 10 h 14"/>
                    <a:gd name="T8" fmla="*/ 4 w 13"/>
                    <a:gd name="T9" fmla="*/ 13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14"/>
                    <a:gd name="T17" fmla="*/ 13 w 13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14">
                      <a:moveTo>
                        <a:pt x="4" y="1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2" y="10"/>
                      </a:lnTo>
                      <a:lnTo>
                        <a:pt x="4" y="13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57" name="Group 886"/>
              <p:cNvGrpSpPr>
                <a:grpSpLocks/>
              </p:cNvGrpSpPr>
              <p:nvPr/>
            </p:nvGrpSpPr>
            <p:grpSpPr bwMode="auto">
              <a:xfrm>
                <a:off x="3806" y="1136"/>
                <a:ext cx="10" cy="7"/>
                <a:chOff x="3806" y="1136"/>
                <a:chExt cx="10" cy="7"/>
              </a:xfrm>
            </p:grpSpPr>
            <p:sp>
              <p:nvSpPr>
                <p:cNvPr id="3258" name="Freeform 887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8" cy="5"/>
                </a:xfrm>
                <a:custGeom>
                  <a:avLst/>
                  <a:gdLst>
                    <a:gd name="T0" fmla="*/ 1 w 8"/>
                    <a:gd name="T1" fmla="*/ 4 h 5"/>
                    <a:gd name="T2" fmla="*/ 0 w 8"/>
                    <a:gd name="T3" fmla="*/ 2 h 5"/>
                    <a:gd name="T4" fmla="*/ 6 w 8"/>
                    <a:gd name="T5" fmla="*/ 0 h 5"/>
                    <a:gd name="T6" fmla="*/ 7 w 8"/>
                    <a:gd name="T7" fmla="*/ 3 h 5"/>
                    <a:gd name="T8" fmla="*/ 1 w 8"/>
                    <a:gd name="T9" fmla="*/ 4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5"/>
                    <a:gd name="T17" fmla="*/ 8 w 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5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" y="3"/>
                      </a:lnTo>
                      <a:lnTo>
                        <a:pt x="1" y="4"/>
                      </a:lnTo>
                    </a:path>
                  </a:pathLst>
                </a:custGeom>
                <a:gradFill rotWithShape="0">
                  <a:gsLst>
                    <a:gs pos="0">
                      <a:srgbClr val="CFDDFE"/>
                    </a:gs>
                    <a:gs pos="100000">
                      <a:srgbClr val="618FFD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" name="Freeform 888"/>
                <p:cNvSpPr>
                  <a:spLocks/>
                </p:cNvSpPr>
                <p:nvPr/>
              </p:nvSpPr>
              <p:spPr bwMode="auto">
                <a:xfrm>
                  <a:off x="3806" y="1136"/>
                  <a:ext cx="10" cy="7"/>
                </a:xfrm>
                <a:custGeom>
                  <a:avLst/>
                  <a:gdLst>
                    <a:gd name="T0" fmla="*/ 2 w 10"/>
                    <a:gd name="T1" fmla="*/ 6 h 7"/>
                    <a:gd name="T2" fmla="*/ 0 w 10"/>
                    <a:gd name="T3" fmla="*/ 3 h 7"/>
                    <a:gd name="T4" fmla="*/ 8 w 10"/>
                    <a:gd name="T5" fmla="*/ 0 h 7"/>
                    <a:gd name="T6" fmla="*/ 9 w 10"/>
                    <a:gd name="T7" fmla="*/ 4 h 7"/>
                    <a:gd name="T8" fmla="*/ 2 w 10"/>
                    <a:gd name="T9" fmla="*/ 6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"/>
                    <a:gd name="T16" fmla="*/ 0 h 7"/>
                    <a:gd name="T17" fmla="*/ 10 w 10"/>
                    <a:gd name="T18" fmla="*/ 7 h 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" h="7">
                      <a:moveTo>
                        <a:pt x="2" y="6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" y="4"/>
                      </a:lnTo>
                      <a:lnTo>
                        <a:pt x="2" y="6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83" name="Group 889"/>
            <p:cNvGrpSpPr>
              <a:grpSpLocks/>
            </p:cNvGrpSpPr>
            <p:nvPr/>
          </p:nvGrpSpPr>
          <p:grpSpPr bwMode="auto">
            <a:xfrm>
              <a:off x="3716" y="1163"/>
              <a:ext cx="202" cy="296"/>
              <a:chOff x="3716" y="1163"/>
              <a:chExt cx="202" cy="296"/>
            </a:xfrm>
          </p:grpSpPr>
          <p:sp>
            <p:nvSpPr>
              <p:cNvPr id="3252" name="Freeform 890"/>
              <p:cNvSpPr>
                <a:spLocks/>
              </p:cNvSpPr>
              <p:nvPr/>
            </p:nvSpPr>
            <p:spPr bwMode="auto">
              <a:xfrm>
                <a:off x="3716" y="1163"/>
                <a:ext cx="201" cy="295"/>
              </a:xfrm>
              <a:custGeom>
                <a:avLst/>
                <a:gdLst>
                  <a:gd name="T0" fmla="*/ 18 w 201"/>
                  <a:gd name="T1" fmla="*/ 27 h 295"/>
                  <a:gd name="T2" fmla="*/ 90 w 201"/>
                  <a:gd name="T3" fmla="*/ 0 h 295"/>
                  <a:gd name="T4" fmla="*/ 133 w 201"/>
                  <a:gd name="T5" fmla="*/ 14 h 295"/>
                  <a:gd name="T6" fmla="*/ 200 w 201"/>
                  <a:gd name="T7" fmla="*/ 212 h 295"/>
                  <a:gd name="T8" fmla="*/ 181 w 201"/>
                  <a:gd name="T9" fmla="*/ 271 h 295"/>
                  <a:gd name="T10" fmla="*/ 120 w 201"/>
                  <a:gd name="T11" fmla="*/ 294 h 295"/>
                  <a:gd name="T12" fmla="*/ 72 w 201"/>
                  <a:gd name="T13" fmla="*/ 292 h 295"/>
                  <a:gd name="T14" fmla="*/ 0 w 201"/>
                  <a:gd name="T15" fmla="*/ 90 h 295"/>
                  <a:gd name="T16" fmla="*/ 18 w 201"/>
                  <a:gd name="T17" fmla="*/ 27 h 2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1"/>
                  <a:gd name="T28" fmla="*/ 0 h 295"/>
                  <a:gd name="T29" fmla="*/ 201 w 201"/>
                  <a:gd name="T30" fmla="*/ 295 h 2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1" h="295">
                    <a:moveTo>
                      <a:pt x="18" y="27"/>
                    </a:moveTo>
                    <a:lnTo>
                      <a:pt x="90" y="0"/>
                    </a:lnTo>
                    <a:lnTo>
                      <a:pt x="133" y="14"/>
                    </a:lnTo>
                    <a:lnTo>
                      <a:pt x="200" y="212"/>
                    </a:lnTo>
                    <a:lnTo>
                      <a:pt x="181" y="271"/>
                    </a:lnTo>
                    <a:lnTo>
                      <a:pt x="120" y="294"/>
                    </a:lnTo>
                    <a:lnTo>
                      <a:pt x="72" y="292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gradFill rotWithShape="0">
                <a:gsLst>
                  <a:gs pos="0">
                    <a:srgbClr val="B0C7FE"/>
                  </a:gs>
                  <a:gs pos="100000">
                    <a:srgbClr val="618FFD"/>
                  </a:gs>
                </a:gsLst>
                <a:lin ang="0" scaled="1"/>
              </a:gra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" name="Freeform 891"/>
              <p:cNvSpPr>
                <a:spLocks/>
              </p:cNvSpPr>
              <p:nvPr/>
            </p:nvSpPr>
            <p:spPr bwMode="auto">
              <a:xfrm>
                <a:off x="3716" y="1163"/>
                <a:ext cx="202" cy="296"/>
              </a:xfrm>
              <a:custGeom>
                <a:avLst/>
                <a:gdLst>
                  <a:gd name="T0" fmla="*/ 18 w 202"/>
                  <a:gd name="T1" fmla="*/ 27 h 296"/>
                  <a:gd name="T2" fmla="*/ 90 w 202"/>
                  <a:gd name="T3" fmla="*/ 0 h 296"/>
                  <a:gd name="T4" fmla="*/ 134 w 202"/>
                  <a:gd name="T5" fmla="*/ 14 h 296"/>
                  <a:gd name="T6" fmla="*/ 201 w 202"/>
                  <a:gd name="T7" fmla="*/ 213 h 296"/>
                  <a:gd name="T8" fmla="*/ 182 w 202"/>
                  <a:gd name="T9" fmla="*/ 272 h 296"/>
                  <a:gd name="T10" fmla="*/ 121 w 202"/>
                  <a:gd name="T11" fmla="*/ 295 h 296"/>
                  <a:gd name="T12" fmla="*/ 72 w 202"/>
                  <a:gd name="T13" fmla="*/ 293 h 296"/>
                  <a:gd name="T14" fmla="*/ 0 w 202"/>
                  <a:gd name="T15" fmla="*/ 90 h 296"/>
                  <a:gd name="T16" fmla="*/ 18 w 202"/>
                  <a:gd name="T17" fmla="*/ 27 h 2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2"/>
                  <a:gd name="T28" fmla="*/ 0 h 296"/>
                  <a:gd name="T29" fmla="*/ 202 w 202"/>
                  <a:gd name="T30" fmla="*/ 296 h 2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2" h="296">
                    <a:moveTo>
                      <a:pt x="18" y="27"/>
                    </a:moveTo>
                    <a:lnTo>
                      <a:pt x="90" y="0"/>
                    </a:lnTo>
                    <a:lnTo>
                      <a:pt x="134" y="14"/>
                    </a:lnTo>
                    <a:lnTo>
                      <a:pt x="201" y="213"/>
                    </a:lnTo>
                    <a:lnTo>
                      <a:pt x="182" y="272"/>
                    </a:lnTo>
                    <a:lnTo>
                      <a:pt x="121" y="295"/>
                    </a:lnTo>
                    <a:lnTo>
                      <a:pt x="72" y="293"/>
                    </a:lnTo>
                    <a:lnTo>
                      <a:pt x="0" y="90"/>
                    </a:lnTo>
                    <a:lnTo>
                      <a:pt x="18" y="27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4" name="Group 892"/>
            <p:cNvGrpSpPr>
              <a:grpSpLocks/>
            </p:cNvGrpSpPr>
            <p:nvPr/>
          </p:nvGrpSpPr>
          <p:grpSpPr bwMode="auto">
            <a:xfrm>
              <a:off x="3859" y="1166"/>
              <a:ext cx="66" cy="97"/>
              <a:chOff x="3859" y="1166"/>
              <a:chExt cx="66" cy="97"/>
            </a:xfrm>
          </p:grpSpPr>
          <p:grpSp>
            <p:nvGrpSpPr>
              <p:cNvPr id="3244" name="Group 893"/>
              <p:cNvGrpSpPr>
                <a:grpSpLocks/>
              </p:cNvGrpSpPr>
              <p:nvPr/>
            </p:nvGrpSpPr>
            <p:grpSpPr bwMode="auto">
              <a:xfrm>
                <a:off x="3859" y="1166"/>
                <a:ext cx="66" cy="97"/>
                <a:chOff x="3859" y="1166"/>
                <a:chExt cx="66" cy="97"/>
              </a:xfrm>
            </p:grpSpPr>
            <p:sp>
              <p:nvSpPr>
                <p:cNvPr id="3250" name="Freeform 894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1" name="Freeform 895"/>
                <p:cNvSpPr>
                  <a:spLocks/>
                </p:cNvSpPr>
                <p:nvPr/>
              </p:nvSpPr>
              <p:spPr bwMode="auto">
                <a:xfrm>
                  <a:off x="3859" y="1166"/>
                  <a:ext cx="66" cy="97"/>
                </a:xfrm>
                <a:custGeom>
                  <a:avLst/>
                  <a:gdLst>
                    <a:gd name="T0" fmla="*/ 0 w 66"/>
                    <a:gd name="T1" fmla="*/ 14 h 97"/>
                    <a:gd name="T2" fmla="*/ 27 w 66"/>
                    <a:gd name="T3" fmla="*/ 96 h 97"/>
                    <a:gd name="T4" fmla="*/ 65 w 66"/>
                    <a:gd name="T5" fmla="*/ 81 h 97"/>
                    <a:gd name="T6" fmla="*/ 39 w 66"/>
                    <a:gd name="T7" fmla="*/ 0 h 97"/>
                    <a:gd name="T8" fmla="*/ 0 w 66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7"/>
                    <a:gd name="T17" fmla="*/ 66 w 66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5" y="81"/>
                      </a:lnTo>
                      <a:lnTo>
                        <a:pt x="39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45" name="Line 896"/>
              <p:cNvSpPr>
                <a:spLocks noChangeShapeType="1"/>
              </p:cNvSpPr>
              <p:nvPr/>
            </p:nvSpPr>
            <p:spPr bwMode="auto">
              <a:xfrm flipV="1">
                <a:off x="3876" y="120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6" name="Line 897"/>
              <p:cNvSpPr>
                <a:spLocks noChangeShapeType="1"/>
              </p:cNvSpPr>
              <p:nvPr/>
            </p:nvSpPr>
            <p:spPr bwMode="auto">
              <a:xfrm>
                <a:off x="3871" y="118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7" name="Line 898"/>
              <p:cNvSpPr>
                <a:spLocks noChangeShapeType="1"/>
              </p:cNvSpPr>
              <p:nvPr/>
            </p:nvSpPr>
            <p:spPr bwMode="auto">
              <a:xfrm>
                <a:off x="3879" y="117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8" name="Line 899"/>
              <p:cNvSpPr>
                <a:spLocks noChangeShapeType="1"/>
              </p:cNvSpPr>
              <p:nvPr/>
            </p:nvSpPr>
            <p:spPr bwMode="auto">
              <a:xfrm>
                <a:off x="3887" y="1176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9" name="Line 900"/>
              <p:cNvSpPr>
                <a:spLocks noChangeShapeType="1"/>
              </p:cNvSpPr>
              <p:nvPr/>
            </p:nvSpPr>
            <p:spPr bwMode="auto">
              <a:xfrm>
                <a:off x="3894" y="117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85" name="Group 901"/>
            <p:cNvGrpSpPr>
              <a:grpSpLocks/>
            </p:cNvGrpSpPr>
            <p:nvPr/>
          </p:nvGrpSpPr>
          <p:grpSpPr bwMode="auto">
            <a:xfrm>
              <a:off x="3895" y="1271"/>
              <a:ext cx="67" cy="97"/>
              <a:chOff x="3895" y="1271"/>
              <a:chExt cx="67" cy="97"/>
            </a:xfrm>
          </p:grpSpPr>
          <p:grpSp>
            <p:nvGrpSpPr>
              <p:cNvPr id="3236" name="Group 902"/>
              <p:cNvGrpSpPr>
                <a:grpSpLocks/>
              </p:cNvGrpSpPr>
              <p:nvPr/>
            </p:nvGrpSpPr>
            <p:grpSpPr bwMode="auto">
              <a:xfrm>
                <a:off x="3895" y="1271"/>
                <a:ext cx="67" cy="97"/>
                <a:chOff x="3895" y="1271"/>
                <a:chExt cx="67" cy="97"/>
              </a:xfrm>
            </p:grpSpPr>
            <p:sp>
              <p:nvSpPr>
                <p:cNvPr id="3242" name="Freeform 903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6" cy="95"/>
                </a:xfrm>
                <a:custGeom>
                  <a:avLst/>
                  <a:gdLst>
                    <a:gd name="T0" fmla="*/ 0 w 66"/>
                    <a:gd name="T1" fmla="*/ 13 h 95"/>
                    <a:gd name="T2" fmla="*/ 27 w 66"/>
                    <a:gd name="T3" fmla="*/ 94 h 95"/>
                    <a:gd name="T4" fmla="*/ 65 w 66"/>
                    <a:gd name="T5" fmla="*/ 79 h 95"/>
                    <a:gd name="T6" fmla="*/ 39 w 66"/>
                    <a:gd name="T7" fmla="*/ 0 h 95"/>
                    <a:gd name="T8" fmla="*/ 0 w 66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5"/>
                    <a:gd name="T17" fmla="*/ 66 w 66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5">
                      <a:moveTo>
                        <a:pt x="0" y="13"/>
                      </a:moveTo>
                      <a:lnTo>
                        <a:pt x="27" y="94"/>
                      </a:lnTo>
                      <a:lnTo>
                        <a:pt x="65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909090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" name="Freeform 904"/>
                <p:cNvSpPr>
                  <a:spLocks/>
                </p:cNvSpPr>
                <p:nvPr/>
              </p:nvSpPr>
              <p:spPr bwMode="auto">
                <a:xfrm>
                  <a:off x="3895" y="1271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37" name="Line 905"/>
              <p:cNvSpPr>
                <a:spLocks noChangeShapeType="1"/>
              </p:cNvSpPr>
              <p:nvPr/>
            </p:nvSpPr>
            <p:spPr bwMode="auto">
              <a:xfrm flipV="1">
                <a:off x="3912" y="1311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8" name="Line 906"/>
              <p:cNvSpPr>
                <a:spLocks noChangeShapeType="1"/>
              </p:cNvSpPr>
              <p:nvPr/>
            </p:nvSpPr>
            <p:spPr bwMode="auto">
              <a:xfrm>
                <a:off x="3908" y="1287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9" name="Line 907"/>
              <p:cNvSpPr>
                <a:spLocks noChangeShapeType="1"/>
              </p:cNvSpPr>
              <p:nvPr/>
            </p:nvSpPr>
            <p:spPr bwMode="auto">
              <a:xfrm>
                <a:off x="3916" y="1284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0" name="Line 908"/>
              <p:cNvSpPr>
                <a:spLocks noChangeShapeType="1"/>
              </p:cNvSpPr>
              <p:nvPr/>
            </p:nvSpPr>
            <p:spPr bwMode="auto">
              <a:xfrm>
                <a:off x="3923" y="1280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1" name="Line 909"/>
              <p:cNvSpPr>
                <a:spLocks noChangeShapeType="1"/>
              </p:cNvSpPr>
              <p:nvPr/>
            </p:nvSpPr>
            <p:spPr bwMode="auto">
              <a:xfrm>
                <a:off x="3931" y="1278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86" name="Group 910"/>
            <p:cNvGrpSpPr>
              <a:grpSpLocks/>
            </p:cNvGrpSpPr>
            <p:nvPr/>
          </p:nvGrpSpPr>
          <p:grpSpPr bwMode="auto">
            <a:xfrm>
              <a:off x="3956" y="1247"/>
              <a:ext cx="67" cy="97"/>
              <a:chOff x="3956" y="1247"/>
              <a:chExt cx="67" cy="97"/>
            </a:xfrm>
          </p:grpSpPr>
          <p:grpSp>
            <p:nvGrpSpPr>
              <p:cNvPr id="3228" name="Group 911"/>
              <p:cNvGrpSpPr>
                <a:grpSpLocks/>
              </p:cNvGrpSpPr>
              <p:nvPr/>
            </p:nvGrpSpPr>
            <p:grpSpPr bwMode="auto">
              <a:xfrm>
                <a:off x="3956" y="1247"/>
                <a:ext cx="67" cy="97"/>
                <a:chOff x="3956" y="1247"/>
                <a:chExt cx="67" cy="97"/>
              </a:xfrm>
            </p:grpSpPr>
            <p:sp>
              <p:nvSpPr>
                <p:cNvPr id="3234" name="Freeform 912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" name="Freeform 913"/>
                <p:cNvSpPr>
                  <a:spLocks/>
                </p:cNvSpPr>
                <p:nvPr/>
              </p:nvSpPr>
              <p:spPr bwMode="auto">
                <a:xfrm>
                  <a:off x="3956" y="1247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29" name="Line 914"/>
              <p:cNvSpPr>
                <a:spLocks noChangeShapeType="1"/>
              </p:cNvSpPr>
              <p:nvPr/>
            </p:nvSpPr>
            <p:spPr bwMode="auto">
              <a:xfrm flipV="1">
                <a:off x="3973" y="1287"/>
                <a:ext cx="34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0" name="Line 915"/>
              <p:cNvSpPr>
                <a:spLocks noChangeShapeType="1"/>
              </p:cNvSpPr>
              <p:nvPr/>
            </p:nvSpPr>
            <p:spPr bwMode="auto">
              <a:xfrm>
                <a:off x="3968" y="1263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1" name="Line 916"/>
              <p:cNvSpPr>
                <a:spLocks noChangeShapeType="1"/>
              </p:cNvSpPr>
              <p:nvPr/>
            </p:nvSpPr>
            <p:spPr bwMode="auto">
              <a:xfrm>
                <a:off x="3976" y="1260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2" name="Line 917"/>
              <p:cNvSpPr>
                <a:spLocks noChangeShapeType="1"/>
              </p:cNvSpPr>
              <p:nvPr/>
            </p:nvSpPr>
            <p:spPr bwMode="auto">
              <a:xfrm>
                <a:off x="3984" y="12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3" name="Line 918"/>
              <p:cNvSpPr>
                <a:spLocks noChangeShapeType="1"/>
              </p:cNvSpPr>
              <p:nvPr/>
            </p:nvSpPr>
            <p:spPr bwMode="auto">
              <a:xfrm>
                <a:off x="3992" y="1253"/>
                <a:ext cx="18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87" name="Group 919"/>
            <p:cNvGrpSpPr>
              <a:grpSpLocks/>
            </p:cNvGrpSpPr>
            <p:nvPr/>
          </p:nvGrpSpPr>
          <p:grpSpPr bwMode="auto">
            <a:xfrm>
              <a:off x="3917" y="1146"/>
              <a:ext cx="67" cy="97"/>
              <a:chOff x="3917" y="1146"/>
              <a:chExt cx="67" cy="97"/>
            </a:xfrm>
          </p:grpSpPr>
          <p:grpSp>
            <p:nvGrpSpPr>
              <p:cNvPr id="3220" name="Group 920"/>
              <p:cNvGrpSpPr>
                <a:grpSpLocks/>
              </p:cNvGrpSpPr>
              <p:nvPr/>
            </p:nvGrpSpPr>
            <p:grpSpPr bwMode="auto">
              <a:xfrm>
                <a:off x="3917" y="1146"/>
                <a:ext cx="67" cy="97"/>
                <a:chOff x="3917" y="1146"/>
                <a:chExt cx="67" cy="97"/>
              </a:xfrm>
            </p:grpSpPr>
            <p:sp>
              <p:nvSpPr>
                <p:cNvPr id="3226" name="Freeform 921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5" cy="95"/>
                </a:xfrm>
                <a:custGeom>
                  <a:avLst/>
                  <a:gdLst>
                    <a:gd name="T0" fmla="*/ 0 w 65"/>
                    <a:gd name="T1" fmla="*/ 13 h 95"/>
                    <a:gd name="T2" fmla="*/ 26 w 65"/>
                    <a:gd name="T3" fmla="*/ 94 h 95"/>
                    <a:gd name="T4" fmla="*/ 64 w 65"/>
                    <a:gd name="T5" fmla="*/ 79 h 95"/>
                    <a:gd name="T6" fmla="*/ 39 w 65"/>
                    <a:gd name="T7" fmla="*/ 0 h 95"/>
                    <a:gd name="T8" fmla="*/ 0 w 65"/>
                    <a:gd name="T9" fmla="*/ 13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95"/>
                    <a:gd name="T17" fmla="*/ 65 w 65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95">
                      <a:moveTo>
                        <a:pt x="0" y="13"/>
                      </a:moveTo>
                      <a:lnTo>
                        <a:pt x="26" y="94"/>
                      </a:lnTo>
                      <a:lnTo>
                        <a:pt x="64" y="79"/>
                      </a:lnTo>
                      <a:lnTo>
                        <a:pt x="39" y="0"/>
                      </a:lnTo>
                      <a:lnTo>
                        <a:pt x="0" y="13"/>
                      </a:lnTo>
                    </a:path>
                  </a:pathLst>
                </a:custGeom>
                <a:gradFill rotWithShape="0">
                  <a:gsLst>
                    <a:gs pos="0">
                      <a:srgbClr val="CECECE"/>
                    </a:gs>
                    <a:gs pos="100000">
                      <a:srgbClr val="A5A5A5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7" name="Freeform 922"/>
                <p:cNvSpPr>
                  <a:spLocks/>
                </p:cNvSpPr>
                <p:nvPr/>
              </p:nvSpPr>
              <p:spPr bwMode="auto">
                <a:xfrm>
                  <a:off x="3917" y="1146"/>
                  <a:ext cx="67" cy="97"/>
                </a:xfrm>
                <a:custGeom>
                  <a:avLst/>
                  <a:gdLst>
                    <a:gd name="T0" fmla="*/ 0 w 67"/>
                    <a:gd name="T1" fmla="*/ 14 h 97"/>
                    <a:gd name="T2" fmla="*/ 27 w 67"/>
                    <a:gd name="T3" fmla="*/ 96 h 97"/>
                    <a:gd name="T4" fmla="*/ 66 w 67"/>
                    <a:gd name="T5" fmla="*/ 81 h 97"/>
                    <a:gd name="T6" fmla="*/ 40 w 67"/>
                    <a:gd name="T7" fmla="*/ 0 h 97"/>
                    <a:gd name="T8" fmla="*/ 0 w 67"/>
                    <a:gd name="T9" fmla="*/ 14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7"/>
                    <a:gd name="T17" fmla="*/ 67 w 67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7">
                      <a:moveTo>
                        <a:pt x="0" y="14"/>
                      </a:moveTo>
                      <a:lnTo>
                        <a:pt x="27" y="96"/>
                      </a:lnTo>
                      <a:lnTo>
                        <a:pt x="66" y="81"/>
                      </a:lnTo>
                      <a:lnTo>
                        <a:pt x="40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21" name="Line 923"/>
              <p:cNvSpPr>
                <a:spLocks noChangeShapeType="1"/>
              </p:cNvSpPr>
              <p:nvPr/>
            </p:nvSpPr>
            <p:spPr bwMode="auto">
              <a:xfrm flipV="1">
                <a:off x="3935" y="1187"/>
                <a:ext cx="33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2" name="Line 924"/>
              <p:cNvSpPr>
                <a:spLocks noChangeShapeType="1"/>
              </p:cNvSpPr>
              <p:nvPr/>
            </p:nvSpPr>
            <p:spPr bwMode="auto">
              <a:xfrm>
                <a:off x="3929" y="1162"/>
                <a:ext cx="19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3" name="Line 925"/>
              <p:cNvSpPr>
                <a:spLocks noChangeShapeType="1"/>
              </p:cNvSpPr>
              <p:nvPr/>
            </p:nvSpPr>
            <p:spPr bwMode="auto">
              <a:xfrm>
                <a:off x="3937" y="1159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" name="Line 926"/>
              <p:cNvSpPr>
                <a:spLocks noChangeShapeType="1"/>
              </p:cNvSpPr>
              <p:nvPr/>
            </p:nvSpPr>
            <p:spPr bwMode="auto">
              <a:xfrm>
                <a:off x="3945" y="1156"/>
                <a:ext cx="19" cy="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5" name="Line 927"/>
              <p:cNvSpPr>
                <a:spLocks noChangeShapeType="1"/>
              </p:cNvSpPr>
              <p:nvPr/>
            </p:nvSpPr>
            <p:spPr bwMode="auto">
              <a:xfrm>
                <a:off x="3952" y="1153"/>
                <a:ext cx="20" cy="7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88" name="Freeform 928"/>
            <p:cNvSpPr>
              <a:spLocks/>
            </p:cNvSpPr>
            <p:nvPr/>
          </p:nvSpPr>
          <p:spPr bwMode="auto">
            <a:xfrm>
              <a:off x="3740" y="1187"/>
              <a:ext cx="122" cy="171"/>
            </a:xfrm>
            <a:custGeom>
              <a:avLst/>
              <a:gdLst>
                <a:gd name="T0" fmla="*/ 114 w 122"/>
                <a:gd name="T1" fmla="*/ 63 h 171"/>
                <a:gd name="T2" fmla="*/ 110 w 122"/>
                <a:gd name="T3" fmla="*/ 52 h 171"/>
                <a:gd name="T4" fmla="*/ 104 w 122"/>
                <a:gd name="T5" fmla="*/ 42 h 171"/>
                <a:gd name="T6" fmla="*/ 98 w 122"/>
                <a:gd name="T7" fmla="*/ 32 h 171"/>
                <a:gd name="T8" fmla="*/ 91 w 122"/>
                <a:gd name="T9" fmla="*/ 23 h 171"/>
                <a:gd name="T10" fmla="*/ 84 w 122"/>
                <a:gd name="T11" fmla="*/ 16 h 171"/>
                <a:gd name="T12" fmla="*/ 76 w 122"/>
                <a:gd name="T13" fmla="*/ 9 h 171"/>
                <a:gd name="T14" fmla="*/ 67 w 122"/>
                <a:gd name="T15" fmla="*/ 5 h 171"/>
                <a:gd name="T16" fmla="*/ 59 w 122"/>
                <a:gd name="T17" fmla="*/ 2 h 171"/>
                <a:gd name="T18" fmla="*/ 51 w 122"/>
                <a:gd name="T19" fmla="*/ 0 h 171"/>
                <a:gd name="T20" fmla="*/ 42 w 122"/>
                <a:gd name="T21" fmla="*/ 0 h 171"/>
                <a:gd name="T22" fmla="*/ 35 w 122"/>
                <a:gd name="T23" fmla="*/ 2 h 171"/>
                <a:gd name="T24" fmla="*/ 27 w 122"/>
                <a:gd name="T25" fmla="*/ 6 h 171"/>
                <a:gd name="T26" fmla="*/ 21 w 122"/>
                <a:gd name="T27" fmla="*/ 10 h 171"/>
                <a:gd name="T28" fmla="*/ 15 w 122"/>
                <a:gd name="T29" fmla="*/ 17 h 171"/>
                <a:gd name="T30" fmla="*/ 10 w 122"/>
                <a:gd name="T31" fmla="*/ 25 h 171"/>
                <a:gd name="T32" fmla="*/ 6 w 122"/>
                <a:gd name="T33" fmla="*/ 34 h 171"/>
                <a:gd name="T34" fmla="*/ 3 w 122"/>
                <a:gd name="T35" fmla="*/ 43 h 171"/>
                <a:gd name="T36" fmla="*/ 1 w 122"/>
                <a:gd name="T37" fmla="*/ 54 h 171"/>
                <a:gd name="T38" fmla="*/ 0 w 122"/>
                <a:gd name="T39" fmla="*/ 66 h 171"/>
                <a:gd name="T40" fmla="*/ 1 w 122"/>
                <a:gd name="T41" fmla="*/ 77 h 171"/>
                <a:gd name="T42" fmla="*/ 2 w 122"/>
                <a:gd name="T43" fmla="*/ 89 h 171"/>
                <a:gd name="T44" fmla="*/ 5 w 122"/>
                <a:gd name="T45" fmla="*/ 101 h 171"/>
                <a:gd name="T46" fmla="*/ 9 w 122"/>
                <a:gd name="T47" fmla="*/ 113 h 171"/>
                <a:gd name="T48" fmla="*/ 14 w 122"/>
                <a:gd name="T49" fmla="*/ 123 h 171"/>
                <a:gd name="T50" fmla="*/ 20 w 122"/>
                <a:gd name="T51" fmla="*/ 133 h 171"/>
                <a:gd name="T52" fmla="*/ 26 w 122"/>
                <a:gd name="T53" fmla="*/ 143 h 171"/>
                <a:gd name="T54" fmla="*/ 34 w 122"/>
                <a:gd name="T55" fmla="*/ 151 h 171"/>
                <a:gd name="T56" fmla="*/ 41 w 122"/>
                <a:gd name="T57" fmla="*/ 158 h 171"/>
                <a:gd name="T58" fmla="*/ 49 w 122"/>
                <a:gd name="T59" fmla="*/ 163 h 171"/>
                <a:gd name="T60" fmla="*/ 58 w 122"/>
                <a:gd name="T61" fmla="*/ 167 h 171"/>
                <a:gd name="T62" fmla="*/ 66 w 122"/>
                <a:gd name="T63" fmla="*/ 170 h 171"/>
                <a:gd name="T64" fmla="*/ 74 w 122"/>
                <a:gd name="T65" fmla="*/ 170 h 171"/>
                <a:gd name="T66" fmla="*/ 82 w 122"/>
                <a:gd name="T67" fmla="*/ 169 h 171"/>
                <a:gd name="T68" fmla="*/ 90 w 122"/>
                <a:gd name="T69" fmla="*/ 167 h 171"/>
                <a:gd name="T70" fmla="*/ 97 w 122"/>
                <a:gd name="T71" fmla="*/ 162 h 171"/>
                <a:gd name="T72" fmla="*/ 103 w 122"/>
                <a:gd name="T73" fmla="*/ 156 h 171"/>
                <a:gd name="T74" fmla="*/ 109 w 122"/>
                <a:gd name="T75" fmla="*/ 149 h 171"/>
                <a:gd name="T76" fmla="*/ 114 w 122"/>
                <a:gd name="T77" fmla="*/ 141 h 171"/>
                <a:gd name="T78" fmla="*/ 117 w 122"/>
                <a:gd name="T79" fmla="*/ 132 h 171"/>
                <a:gd name="T80" fmla="*/ 120 w 122"/>
                <a:gd name="T81" fmla="*/ 121 h 171"/>
                <a:gd name="T82" fmla="*/ 121 w 122"/>
                <a:gd name="T83" fmla="*/ 110 h 171"/>
                <a:gd name="T84" fmla="*/ 121 w 122"/>
                <a:gd name="T85" fmla="*/ 99 h 171"/>
                <a:gd name="T86" fmla="*/ 120 w 122"/>
                <a:gd name="T87" fmla="*/ 87 h 171"/>
                <a:gd name="T88" fmla="*/ 117 w 122"/>
                <a:gd name="T89" fmla="*/ 75 h 17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2"/>
                <a:gd name="T136" fmla="*/ 0 h 171"/>
                <a:gd name="T137" fmla="*/ 122 w 122"/>
                <a:gd name="T138" fmla="*/ 171 h 17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2" h="171">
                  <a:moveTo>
                    <a:pt x="116" y="69"/>
                  </a:moveTo>
                  <a:lnTo>
                    <a:pt x="114" y="63"/>
                  </a:lnTo>
                  <a:lnTo>
                    <a:pt x="112" y="57"/>
                  </a:lnTo>
                  <a:lnTo>
                    <a:pt x="110" y="52"/>
                  </a:lnTo>
                  <a:lnTo>
                    <a:pt x="107" y="47"/>
                  </a:lnTo>
                  <a:lnTo>
                    <a:pt x="104" y="42"/>
                  </a:lnTo>
                  <a:lnTo>
                    <a:pt x="101" y="37"/>
                  </a:lnTo>
                  <a:lnTo>
                    <a:pt x="98" y="32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7" y="19"/>
                  </a:lnTo>
                  <a:lnTo>
                    <a:pt x="84" y="16"/>
                  </a:lnTo>
                  <a:lnTo>
                    <a:pt x="80" y="12"/>
                  </a:lnTo>
                  <a:lnTo>
                    <a:pt x="76" y="9"/>
                  </a:lnTo>
                  <a:lnTo>
                    <a:pt x="72" y="7"/>
                  </a:lnTo>
                  <a:lnTo>
                    <a:pt x="67" y="5"/>
                  </a:lnTo>
                  <a:lnTo>
                    <a:pt x="63" y="3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5" y="2"/>
                  </a:lnTo>
                  <a:lnTo>
                    <a:pt x="31" y="3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1" y="10"/>
                  </a:lnTo>
                  <a:lnTo>
                    <a:pt x="18" y="14"/>
                  </a:lnTo>
                  <a:lnTo>
                    <a:pt x="15" y="17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7" y="29"/>
                  </a:lnTo>
                  <a:lnTo>
                    <a:pt x="6" y="34"/>
                  </a:lnTo>
                  <a:lnTo>
                    <a:pt x="4" y="38"/>
                  </a:lnTo>
                  <a:lnTo>
                    <a:pt x="3" y="43"/>
                  </a:lnTo>
                  <a:lnTo>
                    <a:pt x="1" y="49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2" y="89"/>
                  </a:lnTo>
                  <a:lnTo>
                    <a:pt x="4" y="95"/>
                  </a:lnTo>
                  <a:lnTo>
                    <a:pt x="5" y="101"/>
                  </a:lnTo>
                  <a:lnTo>
                    <a:pt x="7" y="107"/>
                  </a:lnTo>
                  <a:lnTo>
                    <a:pt x="9" y="113"/>
                  </a:lnTo>
                  <a:lnTo>
                    <a:pt x="11" y="118"/>
                  </a:lnTo>
                  <a:lnTo>
                    <a:pt x="14" y="123"/>
                  </a:lnTo>
                  <a:lnTo>
                    <a:pt x="17" y="128"/>
                  </a:lnTo>
                  <a:lnTo>
                    <a:pt x="20" y="133"/>
                  </a:lnTo>
                  <a:lnTo>
                    <a:pt x="23" y="138"/>
                  </a:lnTo>
                  <a:lnTo>
                    <a:pt x="26" y="143"/>
                  </a:lnTo>
                  <a:lnTo>
                    <a:pt x="30" y="147"/>
                  </a:lnTo>
                  <a:lnTo>
                    <a:pt x="34" y="151"/>
                  </a:lnTo>
                  <a:lnTo>
                    <a:pt x="37" y="154"/>
                  </a:lnTo>
                  <a:lnTo>
                    <a:pt x="41" y="158"/>
                  </a:lnTo>
                  <a:lnTo>
                    <a:pt x="45" y="161"/>
                  </a:lnTo>
                  <a:lnTo>
                    <a:pt x="49" y="163"/>
                  </a:lnTo>
                  <a:lnTo>
                    <a:pt x="54" y="165"/>
                  </a:lnTo>
                  <a:lnTo>
                    <a:pt x="58" y="167"/>
                  </a:lnTo>
                  <a:lnTo>
                    <a:pt x="62" y="168"/>
                  </a:lnTo>
                  <a:lnTo>
                    <a:pt x="66" y="170"/>
                  </a:lnTo>
                  <a:lnTo>
                    <a:pt x="70" y="170"/>
                  </a:lnTo>
                  <a:lnTo>
                    <a:pt x="74" y="170"/>
                  </a:lnTo>
                  <a:lnTo>
                    <a:pt x="79" y="170"/>
                  </a:lnTo>
                  <a:lnTo>
                    <a:pt x="82" y="169"/>
                  </a:lnTo>
                  <a:lnTo>
                    <a:pt x="86" y="168"/>
                  </a:lnTo>
                  <a:lnTo>
                    <a:pt x="90" y="167"/>
                  </a:lnTo>
                  <a:lnTo>
                    <a:pt x="94" y="164"/>
                  </a:lnTo>
                  <a:lnTo>
                    <a:pt x="97" y="162"/>
                  </a:lnTo>
                  <a:lnTo>
                    <a:pt x="100" y="160"/>
                  </a:lnTo>
                  <a:lnTo>
                    <a:pt x="103" y="156"/>
                  </a:lnTo>
                  <a:lnTo>
                    <a:pt x="106" y="153"/>
                  </a:lnTo>
                  <a:lnTo>
                    <a:pt x="109" y="149"/>
                  </a:lnTo>
                  <a:lnTo>
                    <a:pt x="111" y="145"/>
                  </a:lnTo>
                  <a:lnTo>
                    <a:pt x="114" y="141"/>
                  </a:lnTo>
                  <a:lnTo>
                    <a:pt x="115" y="136"/>
                  </a:lnTo>
                  <a:lnTo>
                    <a:pt x="117" y="132"/>
                  </a:lnTo>
                  <a:lnTo>
                    <a:pt x="118" y="127"/>
                  </a:lnTo>
                  <a:lnTo>
                    <a:pt x="120" y="121"/>
                  </a:lnTo>
                  <a:lnTo>
                    <a:pt x="120" y="116"/>
                  </a:lnTo>
                  <a:lnTo>
                    <a:pt x="121" y="110"/>
                  </a:lnTo>
                  <a:lnTo>
                    <a:pt x="121" y="104"/>
                  </a:lnTo>
                  <a:lnTo>
                    <a:pt x="121" y="99"/>
                  </a:lnTo>
                  <a:lnTo>
                    <a:pt x="120" y="93"/>
                  </a:lnTo>
                  <a:lnTo>
                    <a:pt x="120" y="87"/>
                  </a:lnTo>
                  <a:lnTo>
                    <a:pt x="119" y="81"/>
                  </a:lnTo>
                  <a:lnTo>
                    <a:pt x="117" y="75"/>
                  </a:lnTo>
                  <a:lnTo>
                    <a:pt x="116" y="69"/>
                  </a:lnTo>
                </a:path>
              </a:pathLst>
            </a:custGeom>
            <a:solidFill>
              <a:srgbClr val="C0C0C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89" name="Group 929"/>
            <p:cNvGrpSpPr>
              <a:grpSpLocks/>
            </p:cNvGrpSpPr>
            <p:nvPr/>
          </p:nvGrpSpPr>
          <p:grpSpPr bwMode="auto">
            <a:xfrm>
              <a:off x="3745" y="1204"/>
              <a:ext cx="77" cy="42"/>
              <a:chOff x="3745" y="1204"/>
              <a:chExt cx="77" cy="42"/>
            </a:xfrm>
          </p:grpSpPr>
          <p:sp>
            <p:nvSpPr>
              <p:cNvPr id="3215" name="Freeform 930"/>
              <p:cNvSpPr>
                <a:spLocks/>
              </p:cNvSpPr>
              <p:nvPr/>
            </p:nvSpPr>
            <p:spPr bwMode="auto">
              <a:xfrm>
                <a:off x="3745" y="1208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" name="Line 931"/>
              <p:cNvSpPr>
                <a:spLocks noChangeShapeType="1"/>
              </p:cNvSpPr>
              <p:nvPr/>
            </p:nvSpPr>
            <p:spPr bwMode="auto">
              <a:xfrm flipH="1" flipV="1">
                <a:off x="3765" y="123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7" name="Line 932"/>
              <p:cNvSpPr>
                <a:spLocks noChangeShapeType="1"/>
              </p:cNvSpPr>
              <p:nvPr/>
            </p:nvSpPr>
            <p:spPr bwMode="auto">
              <a:xfrm flipH="1" flipV="1">
                <a:off x="3779" y="122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8" name="Line 933"/>
              <p:cNvSpPr>
                <a:spLocks noChangeShapeType="1"/>
              </p:cNvSpPr>
              <p:nvPr/>
            </p:nvSpPr>
            <p:spPr bwMode="auto">
              <a:xfrm flipH="1" flipV="1">
                <a:off x="3749" y="123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9" name="Freeform 934"/>
              <p:cNvSpPr>
                <a:spLocks/>
              </p:cNvSpPr>
              <p:nvPr/>
            </p:nvSpPr>
            <p:spPr bwMode="auto">
              <a:xfrm>
                <a:off x="3789" y="1204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90" name="Freeform 935"/>
            <p:cNvSpPr>
              <a:spLocks/>
            </p:cNvSpPr>
            <p:nvPr/>
          </p:nvSpPr>
          <p:spPr bwMode="auto">
            <a:xfrm>
              <a:off x="3769" y="1244"/>
              <a:ext cx="75" cy="38"/>
            </a:xfrm>
            <a:custGeom>
              <a:avLst/>
              <a:gdLst>
                <a:gd name="T0" fmla="*/ 71 w 75"/>
                <a:gd name="T1" fmla="*/ 0 h 38"/>
                <a:gd name="T2" fmla="*/ 0 w 75"/>
                <a:gd name="T3" fmla="*/ 31 h 38"/>
                <a:gd name="T4" fmla="*/ 0 w 75"/>
                <a:gd name="T5" fmla="*/ 35 h 38"/>
                <a:gd name="T6" fmla="*/ 3 w 75"/>
                <a:gd name="T7" fmla="*/ 37 h 38"/>
                <a:gd name="T8" fmla="*/ 74 w 75"/>
                <a:gd name="T9" fmla="*/ 6 h 38"/>
                <a:gd name="T10" fmla="*/ 74 w 75"/>
                <a:gd name="T11" fmla="*/ 3 h 38"/>
                <a:gd name="T12" fmla="*/ 71 w 75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38"/>
                <a:gd name="T23" fmla="*/ 75 w 75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38">
                  <a:moveTo>
                    <a:pt x="71" y="0"/>
                  </a:moveTo>
                  <a:lnTo>
                    <a:pt x="0" y="31"/>
                  </a:lnTo>
                  <a:lnTo>
                    <a:pt x="0" y="35"/>
                  </a:lnTo>
                  <a:lnTo>
                    <a:pt x="3" y="37"/>
                  </a:lnTo>
                  <a:lnTo>
                    <a:pt x="74" y="6"/>
                  </a:lnTo>
                  <a:lnTo>
                    <a:pt x="74" y="3"/>
                  </a:lnTo>
                  <a:lnTo>
                    <a:pt x="71" y="0"/>
                  </a:lnTo>
                </a:path>
              </a:pathLst>
            </a:custGeom>
            <a:solidFill>
              <a:srgbClr val="608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Freeform 936"/>
            <p:cNvSpPr>
              <a:spLocks/>
            </p:cNvSpPr>
            <p:nvPr/>
          </p:nvSpPr>
          <p:spPr bwMode="auto">
            <a:xfrm>
              <a:off x="3813" y="1240"/>
              <a:ext cx="33" cy="25"/>
            </a:xfrm>
            <a:custGeom>
              <a:avLst/>
              <a:gdLst>
                <a:gd name="T0" fmla="*/ 5 w 33"/>
                <a:gd name="T1" fmla="*/ 24 h 25"/>
                <a:gd name="T2" fmla="*/ 32 w 33"/>
                <a:gd name="T3" fmla="*/ 13 h 25"/>
                <a:gd name="T4" fmla="*/ 32 w 33"/>
                <a:gd name="T5" fmla="*/ 7 h 25"/>
                <a:gd name="T6" fmla="*/ 30 w 33"/>
                <a:gd name="T7" fmla="*/ 2 h 25"/>
                <a:gd name="T8" fmla="*/ 25 w 33"/>
                <a:gd name="T9" fmla="*/ 0 h 25"/>
                <a:gd name="T10" fmla="*/ 2 w 33"/>
                <a:gd name="T11" fmla="*/ 11 h 25"/>
                <a:gd name="T12" fmla="*/ 0 w 33"/>
                <a:gd name="T13" fmla="*/ 15 h 25"/>
                <a:gd name="T14" fmla="*/ 2 w 33"/>
                <a:gd name="T15" fmla="*/ 15 h 25"/>
                <a:gd name="T16" fmla="*/ 5 w 33"/>
                <a:gd name="T17" fmla="*/ 17 h 25"/>
                <a:gd name="T18" fmla="*/ 5 w 33"/>
                <a:gd name="T19" fmla="*/ 21 h 25"/>
                <a:gd name="T20" fmla="*/ 3 w 33"/>
                <a:gd name="T21" fmla="*/ 22 h 25"/>
                <a:gd name="T22" fmla="*/ 5 w 33"/>
                <a:gd name="T23" fmla="*/ 24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"/>
                <a:gd name="T37" fmla="*/ 0 h 25"/>
                <a:gd name="T38" fmla="*/ 33 w 33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" h="25">
                  <a:moveTo>
                    <a:pt x="5" y="24"/>
                  </a:moveTo>
                  <a:lnTo>
                    <a:pt x="32" y="13"/>
                  </a:lnTo>
                  <a:lnTo>
                    <a:pt x="32" y="7"/>
                  </a:lnTo>
                  <a:lnTo>
                    <a:pt x="30" y="2"/>
                  </a:lnTo>
                  <a:lnTo>
                    <a:pt x="25" y="0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5" y="21"/>
                  </a:lnTo>
                  <a:lnTo>
                    <a:pt x="3" y="22"/>
                  </a:lnTo>
                  <a:lnTo>
                    <a:pt x="5" y="24"/>
                  </a:lnTo>
                </a:path>
              </a:pathLst>
            </a:custGeom>
            <a:solidFill>
              <a:srgbClr val="A0C0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92" name="Group 937"/>
            <p:cNvGrpSpPr>
              <a:grpSpLocks/>
            </p:cNvGrpSpPr>
            <p:nvPr/>
          </p:nvGrpSpPr>
          <p:grpSpPr bwMode="auto">
            <a:xfrm>
              <a:off x="3777" y="1294"/>
              <a:ext cx="77" cy="42"/>
              <a:chOff x="3777" y="1294"/>
              <a:chExt cx="77" cy="42"/>
            </a:xfrm>
          </p:grpSpPr>
          <p:sp>
            <p:nvSpPr>
              <p:cNvPr id="3210" name="Freeform 938"/>
              <p:cNvSpPr>
                <a:spLocks/>
              </p:cNvSpPr>
              <p:nvPr/>
            </p:nvSpPr>
            <p:spPr bwMode="auto">
              <a:xfrm>
                <a:off x="3777" y="1297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" name="Line 939"/>
              <p:cNvSpPr>
                <a:spLocks noChangeShapeType="1"/>
              </p:cNvSpPr>
              <p:nvPr/>
            </p:nvSpPr>
            <p:spPr bwMode="auto">
              <a:xfrm flipH="1" flipV="1">
                <a:off x="3797" y="1321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2" name="Line 940"/>
              <p:cNvSpPr>
                <a:spLocks noChangeShapeType="1"/>
              </p:cNvSpPr>
              <p:nvPr/>
            </p:nvSpPr>
            <p:spPr bwMode="auto">
              <a:xfrm flipH="1" flipV="1">
                <a:off x="3811" y="1314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3" name="Line 941"/>
              <p:cNvSpPr>
                <a:spLocks noChangeShapeType="1"/>
              </p:cNvSpPr>
              <p:nvPr/>
            </p:nvSpPr>
            <p:spPr bwMode="auto">
              <a:xfrm flipH="1" flipV="1">
                <a:off x="3781" y="132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4" name="Freeform 942"/>
              <p:cNvSpPr>
                <a:spLocks/>
              </p:cNvSpPr>
              <p:nvPr/>
            </p:nvSpPr>
            <p:spPr bwMode="auto">
              <a:xfrm>
                <a:off x="3821" y="1294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93" name="Freeform 943"/>
            <p:cNvSpPr>
              <a:spLocks/>
            </p:cNvSpPr>
            <p:nvPr/>
          </p:nvSpPr>
          <p:spPr bwMode="auto">
            <a:xfrm>
              <a:off x="3721" y="1196"/>
              <a:ext cx="120" cy="169"/>
            </a:xfrm>
            <a:custGeom>
              <a:avLst/>
              <a:gdLst>
                <a:gd name="T0" fmla="*/ 110 w 120"/>
                <a:gd name="T1" fmla="*/ 57 h 169"/>
                <a:gd name="T2" fmla="*/ 103 w 120"/>
                <a:gd name="T3" fmla="*/ 41 h 169"/>
                <a:gd name="T4" fmla="*/ 93 w 120"/>
                <a:gd name="T5" fmla="*/ 27 h 169"/>
                <a:gd name="T6" fmla="*/ 82 w 120"/>
                <a:gd name="T7" fmla="*/ 16 h 169"/>
                <a:gd name="T8" fmla="*/ 70 w 120"/>
                <a:gd name="T9" fmla="*/ 7 h 169"/>
                <a:gd name="T10" fmla="*/ 58 w 120"/>
                <a:gd name="T11" fmla="*/ 2 h 169"/>
                <a:gd name="T12" fmla="*/ 46 w 120"/>
                <a:gd name="T13" fmla="*/ 0 h 169"/>
                <a:gd name="T14" fmla="*/ 34 w 120"/>
                <a:gd name="T15" fmla="*/ 2 h 169"/>
                <a:gd name="T16" fmla="*/ 24 w 120"/>
                <a:gd name="T17" fmla="*/ 8 h 169"/>
                <a:gd name="T18" fmla="*/ 14 w 120"/>
                <a:gd name="T19" fmla="*/ 17 h 169"/>
                <a:gd name="T20" fmla="*/ 7 w 120"/>
                <a:gd name="T21" fmla="*/ 29 h 169"/>
                <a:gd name="T22" fmla="*/ 2 w 120"/>
                <a:gd name="T23" fmla="*/ 43 h 169"/>
                <a:gd name="T24" fmla="*/ 0 w 120"/>
                <a:gd name="T25" fmla="*/ 59 h 169"/>
                <a:gd name="T26" fmla="*/ 1 w 120"/>
                <a:gd name="T27" fmla="*/ 76 h 169"/>
                <a:gd name="T28" fmla="*/ 4 w 120"/>
                <a:gd name="T29" fmla="*/ 94 h 169"/>
                <a:gd name="T30" fmla="*/ 9 w 120"/>
                <a:gd name="T31" fmla="*/ 111 h 169"/>
                <a:gd name="T32" fmla="*/ 16 w 120"/>
                <a:gd name="T33" fmla="*/ 127 h 169"/>
                <a:gd name="T34" fmla="*/ 26 w 120"/>
                <a:gd name="T35" fmla="*/ 141 h 169"/>
                <a:gd name="T36" fmla="*/ 37 w 120"/>
                <a:gd name="T37" fmla="*/ 152 h 169"/>
                <a:gd name="T38" fmla="*/ 49 w 120"/>
                <a:gd name="T39" fmla="*/ 161 h 169"/>
                <a:gd name="T40" fmla="*/ 61 w 120"/>
                <a:gd name="T41" fmla="*/ 166 h 169"/>
                <a:gd name="T42" fmla="*/ 73 w 120"/>
                <a:gd name="T43" fmla="*/ 168 h 169"/>
                <a:gd name="T44" fmla="*/ 85 w 120"/>
                <a:gd name="T45" fmla="*/ 166 h 169"/>
                <a:gd name="T46" fmla="*/ 95 w 120"/>
                <a:gd name="T47" fmla="*/ 160 h 169"/>
                <a:gd name="T48" fmla="*/ 105 w 120"/>
                <a:gd name="T49" fmla="*/ 151 h 169"/>
                <a:gd name="T50" fmla="*/ 112 w 120"/>
                <a:gd name="T51" fmla="*/ 139 h 169"/>
                <a:gd name="T52" fmla="*/ 117 w 120"/>
                <a:gd name="T53" fmla="*/ 125 h 169"/>
                <a:gd name="T54" fmla="*/ 119 w 120"/>
                <a:gd name="T55" fmla="*/ 109 h 169"/>
                <a:gd name="T56" fmla="*/ 118 w 120"/>
                <a:gd name="T57" fmla="*/ 92 h 169"/>
                <a:gd name="T58" fmla="*/ 115 w 120"/>
                <a:gd name="T59" fmla="*/ 74 h 169"/>
                <a:gd name="T60" fmla="*/ 112 w 120"/>
                <a:gd name="T61" fmla="*/ 75 h 169"/>
                <a:gd name="T62" fmla="*/ 115 w 120"/>
                <a:gd name="T63" fmla="*/ 92 h 169"/>
                <a:gd name="T64" fmla="*/ 116 w 120"/>
                <a:gd name="T65" fmla="*/ 106 h 169"/>
                <a:gd name="T66" fmla="*/ 113 w 120"/>
                <a:gd name="T67" fmla="*/ 124 h 169"/>
                <a:gd name="T68" fmla="*/ 109 w 120"/>
                <a:gd name="T69" fmla="*/ 138 h 169"/>
                <a:gd name="T70" fmla="*/ 102 w 120"/>
                <a:gd name="T71" fmla="*/ 149 h 169"/>
                <a:gd name="T72" fmla="*/ 93 w 120"/>
                <a:gd name="T73" fmla="*/ 157 h 169"/>
                <a:gd name="T74" fmla="*/ 84 w 120"/>
                <a:gd name="T75" fmla="*/ 163 h 169"/>
                <a:gd name="T76" fmla="*/ 73 w 120"/>
                <a:gd name="T77" fmla="*/ 165 h 169"/>
                <a:gd name="T78" fmla="*/ 62 w 120"/>
                <a:gd name="T79" fmla="*/ 163 h 169"/>
                <a:gd name="T80" fmla="*/ 50 w 120"/>
                <a:gd name="T81" fmla="*/ 158 h 169"/>
                <a:gd name="T82" fmla="*/ 39 w 120"/>
                <a:gd name="T83" fmla="*/ 150 h 169"/>
                <a:gd name="T84" fmla="*/ 28 w 120"/>
                <a:gd name="T85" fmla="*/ 139 h 169"/>
                <a:gd name="T86" fmla="*/ 19 w 120"/>
                <a:gd name="T87" fmla="*/ 125 h 169"/>
                <a:gd name="T88" fmla="*/ 12 w 120"/>
                <a:gd name="T89" fmla="*/ 110 h 169"/>
                <a:gd name="T90" fmla="*/ 7 w 120"/>
                <a:gd name="T91" fmla="*/ 93 h 169"/>
                <a:gd name="T92" fmla="*/ 4 w 120"/>
                <a:gd name="T93" fmla="*/ 76 h 169"/>
                <a:gd name="T94" fmla="*/ 3 w 120"/>
                <a:gd name="T95" fmla="*/ 62 h 169"/>
                <a:gd name="T96" fmla="*/ 6 w 120"/>
                <a:gd name="T97" fmla="*/ 44 h 169"/>
                <a:gd name="T98" fmla="*/ 10 w 120"/>
                <a:gd name="T99" fmla="*/ 30 h 169"/>
                <a:gd name="T100" fmla="*/ 17 w 120"/>
                <a:gd name="T101" fmla="*/ 19 h 169"/>
                <a:gd name="T102" fmla="*/ 26 w 120"/>
                <a:gd name="T103" fmla="*/ 11 h 169"/>
                <a:gd name="T104" fmla="*/ 35 w 120"/>
                <a:gd name="T105" fmla="*/ 5 h 169"/>
                <a:gd name="T106" fmla="*/ 46 w 120"/>
                <a:gd name="T107" fmla="*/ 3 h 169"/>
                <a:gd name="T108" fmla="*/ 57 w 120"/>
                <a:gd name="T109" fmla="*/ 5 h 169"/>
                <a:gd name="T110" fmla="*/ 69 w 120"/>
                <a:gd name="T111" fmla="*/ 10 h 169"/>
                <a:gd name="T112" fmla="*/ 80 w 120"/>
                <a:gd name="T113" fmla="*/ 18 h 169"/>
                <a:gd name="T114" fmla="*/ 91 w 120"/>
                <a:gd name="T115" fmla="*/ 29 h 169"/>
                <a:gd name="T116" fmla="*/ 100 w 120"/>
                <a:gd name="T117" fmla="*/ 43 h 169"/>
                <a:gd name="T118" fmla="*/ 107 w 120"/>
                <a:gd name="T119" fmla="*/ 58 h 169"/>
                <a:gd name="T120" fmla="*/ 114 w 120"/>
                <a:gd name="T121" fmla="*/ 68 h 1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0"/>
                <a:gd name="T184" fmla="*/ 0 h 169"/>
                <a:gd name="T185" fmla="*/ 120 w 120"/>
                <a:gd name="T186" fmla="*/ 169 h 16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0" h="169">
                  <a:moveTo>
                    <a:pt x="114" y="68"/>
                  </a:moveTo>
                  <a:lnTo>
                    <a:pt x="112" y="63"/>
                  </a:lnTo>
                  <a:lnTo>
                    <a:pt x="110" y="57"/>
                  </a:lnTo>
                  <a:lnTo>
                    <a:pt x="108" y="51"/>
                  </a:lnTo>
                  <a:lnTo>
                    <a:pt x="105" y="46"/>
                  </a:lnTo>
                  <a:lnTo>
                    <a:pt x="103" y="41"/>
                  </a:lnTo>
                  <a:lnTo>
                    <a:pt x="100" y="36"/>
                  </a:lnTo>
                  <a:lnTo>
                    <a:pt x="96" y="32"/>
                  </a:lnTo>
                  <a:lnTo>
                    <a:pt x="93" y="27"/>
                  </a:lnTo>
                  <a:lnTo>
                    <a:pt x="90" y="23"/>
                  </a:lnTo>
                  <a:lnTo>
                    <a:pt x="86" y="19"/>
                  </a:lnTo>
                  <a:lnTo>
                    <a:pt x="82" y="16"/>
                  </a:lnTo>
                  <a:lnTo>
                    <a:pt x="78" y="13"/>
                  </a:lnTo>
                  <a:lnTo>
                    <a:pt x="74" y="10"/>
                  </a:lnTo>
                  <a:lnTo>
                    <a:pt x="70" y="7"/>
                  </a:lnTo>
                  <a:lnTo>
                    <a:pt x="66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4" y="1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7" y="6"/>
                  </a:lnTo>
                  <a:lnTo>
                    <a:pt x="24" y="8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0"/>
                  </a:lnTo>
                  <a:lnTo>
                    <a:pt x="9" y="25"/>
                  </a:lnTo>
                  <a:lnTo>
                    <a:pt x="7" y="29"/>
                  </a:lnTo>
                  <a:lnTo>
                    <a:pt x="6" y="33"/>
                  </a:lnTo>
                  <a:lnTo>
                    <a:pt x="4" y="38"/>
                  </a:lnTo>
                  <a:lnTo>
                    <a:pt x="2" y="43"/>
                  </a:lnTo>
                  <a:lnTo>
                    <a:pt x="2" y="48"/>
                  </a:lnTo>
                  <a:lnTo>
                    <a:pt x="1" y="54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1" y="76"/>
                  </a:lnTo>
                  <a:lnTo>
                    <a:pt x="1" y="82"/>
                  </a:lnTo>
                  <a:lnTo>
                    <a:pt x="2" y="88"/>
                  </a:lnTo>
                  <a:lnTo>
                    <a:pt x="4" y="94"/>
                  </a:lnTo>
                  <a:lnTo>
                    <a:pt x="5" y="100"/>
                  </a:lnTo>
                  <a:lnTo>
                    <a:pt x="7" y="105"/>
                  </a:lnTo>
                  <a:lnTo>
                    <a:pt x="9" y="111"/>
                  </a:lnTo>
                  <a:lnTo>
                    <a:pt x="11" y="117"/>
                  </a:lnTo>
                  <a:lnTo>
                    <a:pt x="14" y="122"/>
                  </a:lnTo>
                  <a:lnTo>
                    <a:pt x="16" y="127"/>
                  </a:lnTo>
                  <a:lnTo>
                    <a:pt x="19" y="132"/>
                  </a:lnTo>
                  <a:lnTo>
                    <a:pt x="23" y="136"/>
                  </a:lnTo>
                  <a:lnTo>
                    <a:pt x="26" y="141"/>
                  </a:lnTo>
                  <a:lnTo>
                    <a:pt x="29" y="145"/>
                  </a:lnTo>
                  <a:lnTo>
                    <a:pt x="33" y="149"/>
                  </a:lnTo>
                  <a:lnTo>
                    <a:pt x="37" y="152"/>
                  </a:lnTo>
                  <a:lnTo>
                    <a:pt x="41" y="155"/>
                  </a:lnTo>
                  <a:lnTo>
                    <a:pt x="45" y="158"/>
                  </a:lnTo>
                  <a:lnTo>
                    <a:pt x="49" y="161"/>
                  </a:lnTo>
                  <a:lnTo>
                    <a:pt x="53" y="163"/>
                  </a:lnTo>
                  <a:lnTo>
                    <a:pt x="57" y="165"/>
                  </a:lnTo>
                  <a:lnTo>
                    <a:pt x="61" y="166"/>
                  </a:lnTo>
                  <a:lnTo>
                    <a:pt x="65" y="167"/>
                  </a:lnTo>
                  <a:lnTo>
                    <a:pt x="69" y="168"/>
                  </a:lnTo>
                  <a:lnTo>
                    <a:pt x="73" y="168"/>
                  </a:lnTo>
                  <a:lnTo>
                    <a:pt x="77" y="168"/>
                  </a:lnTo>
                  <a:lnTo>
                    <a:pt x="81" y="167"/>
                  </a:lnTo>
                  <a:lnTo>
                    <a:pt x="85" y="166"/>
                  </a:lnTo>
                  <a:lnTo>
                    <a:pt x="89" y="164"/>
                  </a:lnTo>
                  <a:lnTo>
                    <a:pt x="92" y="162"/>
                  </a:lnTo>
                  <a:lnTo>
                    <a:pt x="95" y="160"/>
                  </a:lnTo>
                  <a:lnTo>
                    <a:pt x="99" y="157"/>
                  </a:lnTo>
                  <a:lnTo>
                    <a:pt x="102" y="154"/>
                  </a:lnTo>
                  <a:lnTo>
                    <a:pt x="105" y="151"/>
                  </a:lnTo>
                  <a:lnTo>
                    <a:pt x="107" y="148"/>
                  </a:lnTo>
                  <a:lnTo>
                    <a:pt x="110" y="143"/>
                  </a:lnTo>
                  <a:lnTo>
                    <a:pt x="112" y="139"/>
                  </a:lnTo>
                  <a:lnTo>
                    <a:pt x="113" y="135"/>
                  </a:lnTo>
                  <a:lnTo>
                    <a:pt x="115" y="130"/>
                  </a:lnTo>
                  <a:lnTo>
                    <a:pt x="117" y="125"/>
                  </a:lnTo>
                  <a:lnTo>
                    <a:pt x="117" y="120"/>
                  </a:lnTo>
                  <a:lnTo>
                    <a:pt x="118" y="114"/>
                  </a:lnTo>
                  <a:lnTo>
                    <a:pt x="119" y="109"/>
                  </a:lnTo>
                  <a:lnTo>
                    <a:pt x="119" y="103"/>
                  </a:lnTo>
                  <a:lnTo>
                    <a:pt x="119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7" y="80"/>
                  </a:lnTo>
                  <a:lnTo>
                    <a:pt x="115" y="74"/>
                  </a:lnTo>
                  <a:lnTo>
                    <a:pt x="114" y="68"/>
                  </a:lnTo>
                  <a:lnTo>
                    <a:pt x="111" y="69"/>
                  </a:lnTo>
                  <a:lnTo>
                    <a:pt x="112" y="75"/>
                  </a:lnTo>
                  <a:lnTo>
                    <a:pt x="113" y="80"/>
                  </a:lnTo>
                  <a:lnTo>
                    <a:pt x="115" y="87"/>
                  </a:lnTo>
                  <a:lnTo>
                    <a:pt x="115" y="92"/>
                  </a:lnTo>
                  <a:lnTo>
                    <a:pt x="116" y="98"/>
                  </a:lnTo>
                  <a:lnTo>
                    <a:pt x="116" y="103"/>
                  </a:lnTo>
                  <a:lnTo>
                    <a:pt x="116" y="106"/>
                  </a:lnTo>
                  <a:lnTo>
                    <a:pt x="115" y="114"/>
                  </a:lnTo>
                  <a:lnTo>
                    <a:pt x="114" y="119"/>
                  </a:lnTo>
                  <a:lnTo>
                    <a:pt x="113" y="124"/>
                  </a:lnTo>
                  <a:lnTo>
                    <a:pt x="112" y="129"/>
                  </a:lnTo>
                  <a:lnTo>
                    <a:pt x="111" y="133"/>
                  </a:lnTo>
                  <a:lnTo>
                    <a:pt x="109" y="138"/>
                  </a:lnTo>
                  <a:lnTo>
                    <a:pt x="107" y="142"/>
                  </a:lnTo>
                  <a:lnTo>
                    <a:pt x="105" y="146"/>
                  </a:lnTo>
                  <a:lnTo>
                    <a:pt x="102" y="149"/>
                  </a:lnTo>
                  <a:lnTo>
                    <a:pt x="99" y="152"/>
                  </a:lnTo>
                  <a:lnTo>
                    <a:pt x="97" y="155"/>
                  </a:lnTo>
                  <a:lnTo>
                    <a:pt x="93" y="157"/>
                  </a:lnTo>
                  <a:lnTo>
                    <a:pt x="90" y="160"/>
                  </a:lnTo>
                  <a:lnTo>
                    <a:pt x="87" y="161"/>
                  </a:lnTo>
                  <a:lnTo>
                    <a:pt x="84" y="163"/>
                  </a:lnTo>
                  <a:lnTo>
                    <a:pt x="80" y="164"/>
                  </a:lnTo>
                  <a:lnTo>
                    <a:pt x="77" y="164"/>
                  </a:lnTo>
                  <a:lnTo>
                    <a:pt x="73" y="165"/>
                  </a:lnTo>
                  <a:lnTo>
                    <a:pt x="70" y="164"/>
                  </a:lnTo>
                  <a:lnTo>
                    <a:pt x="66" y="164"/>
                  </a:lnTo>
                  <a:lnTo>
                    <a:pt x="62" y="163"/>
                  </a:lnTo>
                  <a:lnTo>
                    <a:pt x="58" y="162"/>
                  </a:lnTo>
                  <a:lnTo>
                    <a:pt x="54" y="160"/>
                  </a:lnTo>
                  <a:lnTo>
                    <a:pt x="50" y="158"/>
                  </a:lnTo>
                  <a:lnTo>
                    <a:pt x="46" y="156"/>
                  </a:lnTo>
                  <a:lnTo>
                    <a:pt x="43" y="153"/>
                  </a:lnTo>
                  <a:lnTo>
                    <a:pt x="39" y="150"/>
                  </a:lnTo>
                  <a:lnTo>
                    <a:pt x="35" y="147"/>
                  </a:lnTo>
                  <a:lnTo>
                    <a:pt x="32" y="143"/>
                  </a:lnTo>
                  <a:lnTo>
                    <a:pt x="28" y="139"/>
                  </a:lnTo>
                  <a:lnTo>
                    <a:pt x="25" y="134"/>
                  </a:lnTo>
                  <a:lnTo>
                    <a:pt x="22" y="130"/>
                  </a:lnTo>
                  <a:lnTo>
                    <a:pt x="19" y="125"/>
                  </a:lnTo>
                  <a:lnTo>
                    <a:pt x="16" y="120"/>
                  </a:lnTo>
                  <a:lnTo>
                    <a:pt x="14" y="115"/>
                  </a:lnTo>
                  <a:lnTo>
                    <a:pt x="12" y="110"/>
                  </a:lnTo>
                  <a:lnTo>
                    <a:pt x="10" y="104"/>
                  </a:lnTo>
                  <a:lnTo>
                    <a:pt x="8" y="99"/>
                  </a:lnTo>
                  <a:lnTo>
                    <a:pt x="7" y="93"/>
                  </a:lnTo>
                  <a:lnTo>
                    <a:pt x="6" y="88"/>
                  </a:lnTo>
                  <a:lnTo>
                    <a:pt x="4" y="81"/>
                  </a:lnTo>
                  <a:lnTo>
                    <a:pt x="4" y="76"/>
                  </a:lnTo>
                  <a:lnTo>
                    <a:pt x="3" y="70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4" y="54"/>
                  </a:lnTo>
                  <a:lnTo>
                    <a:pt x="5" y="49"/>
                  </a:lnTo>
                  <a:lnTo>
                    <a:pt x="6" y="44"/>
                  </a:lnTo>
                  <a:lnTo>
                    <a:pt x="7" y="39"/>
                  </a:lnTo>
                  <a:lnTo>
                    <a:pt x="9" y="35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2"/>
                  </a:lnTo>
                  <a:lnTo>
                    <a:pt x="17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8"/>
                  </a:lnTo>
                  <a:lnTo>
                    <a:pt x="32" y="7"/>
                  </a:lnTo>
                  <a:lnTo>
                    <a:pt x="35" y="5"/>
                  </a:lnTo>
                  <a:lnTo>
                    <a:pt x="39" y="4"/>
                  </a:lnTo>
                  <a:lnTo>
                    <a:pt x="42" y="4"/>
                  </a:lnTo>
                  <a:lnTo>
                    <a:pt x="46" y="3"/>
                  </a:lnTo>
                  <a:lnTo>
                    <a:pt x="49" y="4"/>
                  </a:lnTo>
                  <a:lnTo>
                    <a:pt x="53" y="4"/>
                  </a:lnTo>
                  <a:lnTo>
                    <a:pt x="57" y="5"/>
                  </a:lnTo>
                  <a:lnTo>
                    <a:pt x="61" y="6"/>
                  </a:lnTo>
                  <a:lnTo>
                    <a:pt x="65" y="8"/>
                  </a:lnTo>
                  <a:lnTo>
                    <a:pt x="69" y="10"/>
                  </a:lnTo>
                  <a:lnTo>
                    <a:pt x="73" y="12"/>
                  </a:lnTo>
                  <a:lnTo>
                    <a:pt x="77" y="15"/>
                  </a:lnTo>
                  <a:lnTo>
                    <a:pt x="80" y="18"/>
                  </a:lnTo>
                  <a:lnTo>
                    <a:pt x="84" y="21"/>
                  </a:lnTo>
                  <a:lnTo>
                    <a:pt x="87" y="25"/>
                  </a:lnTo>
                  <a:lnTo>
                    <a:pt x="91" y="29"/>
                  </a:lnTo>
                  <a:lnTo>
                    <a:pt x="94" y="34"/>
                  </a:lnTo>
                  <a:lnTo>
                    <a:pt x="97" y="38"/>
                  </a:lnTo>
                  <a:lnTo>
                    <a:pt x="100" y="43"/>
                  </a:lnTo>
                  <a:lnTo>
                    <a:pt x="103" y="48"/>
                  </a:lnTo>
                  <a:lnTo>
                    <a:pt x="105" y="53"/>
                  </a:lnTo>
                  <a:lnTo>
                    <a:pt x="107" y="58"/>
                  </a:lnTo>
                  <a:lnTo>
                    <a:pt x="109" y="64"/>
                  </a:lnTo>
                  <a:lnTo>
                    <a:pt x="111" y="69"/>
                  </a:lnTo>
                  <a:lnTo>
                    <a:pt x="114" y="68"/>
                  </a:lnTo>
                </a:path>
              </a:pathLst>
            </a:custGeom>
            <a:solidFill>
              <a:srgbClr val="80808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94" name="Group 944"/>
            <p:cNvGrpSpPr>
              <a:grpSpLocks/>
            </p:cNvGrpSpPr>
            <p:nvPr/>
          </p:nvGrpSpPr>
          <p:grpSpPr bwMode="auto">
            <a:xfrm>
              <a:off x="3711" y="1322"/>
              <a:ext cx="78" cy="42"/>
              <a:chOff x="3711" y="1322"/>
              <a:chExt cx="78" cy="42"/>
            </a:xfrm>
          </p:grpSpPr>
          <p:sp>
            <p:nvSpPr>
              <p:cNvPr id="3205" name="Freeform 945"/>
              <p:cNvSpPr>
                <a:spLocks/>
              </p:cNvSpPr>
              <p:nvPr/>
            </p:nvSpPr>
            <p:spPr bwMode="auto">
              <a:xfrm>
                <a:off x="3711" y="1325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" name="Line 946"/>
              <p:cNvSpPr>
                <a:spLocks noChangeShapeType="1"/>
              </p:cNvSpPr>
              <p:nvPr/>
            </p:nvSpPr>
            <p:spPr bwMode="auto">
              <a:xfrm flipH="1" flipV="1">
                <a:off x="3731" y="134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7" name="Line 947"/>
              <p:cNvSpPr>
                <a:spLocks noChangeShapeType="1"/>
              </p:cNvSpPr>
              <p:nvPr/>
            </p:nvSpPr>
            <p:spPr bwMode="auto">
              <a:xfrm flipH="1" flipV="1">
                <a:off x="3745" y="134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8" name="Line 948"/>
              <p:cNvSpPr>
                <a:spLocks noChangeShapeType="1"/>
              </p:cNvSpPr>
              <p:nvPr/>
            </p:nvSpPr>
            <p:spPr bwMode="auto">
              <a:xfrm flipH="1" flipV="1">
                <a:off x="3715" y="1355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9" name="Freeform 949"/>
              <p:cNvSpPr>
                <a:spLocks/>
              </p:cNvSpPr>
              <p:nvPr/>
            </p:nvSpPr>
            <p:spPr bwMode="auto">
              <a:xfrm>
                <a:off x="3755" y="1322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95" name="Group 950"/>
            <p:cNvGrpSpPr>
              <a:grpSpLocks/>
            </p:cNvGrpSpPr>
            <p:nvPr/>
          </p:nvGrpSpPr>
          <p:grpSpPr bwMode="auto">
            <a:xfrm>
              <a:off x="3703" y="1196"/>
              <a:ext cx="77" cy="41"/>
              <a:chOff x="3703" y="1196"/>
              <a:chExt cx="77" cy="41"/>
            </a:xfrm>
          </p:grpSpPr>
          <p:sp>
            <p:nvSpPr>
              <p:cNvPr id="3200" name="Freeform 951"/>
              <p:cNvSpPr>
                <a:spLocks/>
              </p:cNvSpPr>
              <p:nvPr/>
            </p:nvSpPr>
            <p:spPr bwMode="auto">
              <a:xfrm>
                <a:off x="3703" y="1199"/>
                <a:ext cx="75" cy="38"/>
              </a:xfrm>
              <a:custGeom>
                <a:avLst/>
                <a:gdLst>
                  <a:gd name="T0" fmla="*/ 71 w 75"/>
                  <a:gd name="T1" fmla="*/ 0 h 38"/>
                  <a:gd name="T2" fmla="*/ 0 w 75"/>
                  <a:gd name="T3" fmla="*/ 31 h 38"/>
                  <a:gd name="T4" fmla="*/ 0 w 75"/>
                  <a:gd name="T5" fmla="*/ 35 h 38"/>
                  <a:gd name="T6" fmla="*/ 3 w 75"/>
                  <a:gd name="T7" fmla="*/ 37 h 38"/>
                  <a:gd name="T8" fmla="*/ 74 w 75"/>
                  <a:gd name="T9" fmla="*/ 6 h 38"/>
                  <a:gd name="T10" fmla="*/ 73 w 75"/>
                  <a:gd name="T11" fmla="*/ 3 h 38"/>
                  <a:gd name="T12" fmla="*/ 71 w 75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8"/>
                  <a:gd name="T23" fmla="*/ 75 w 75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8">
                    <a:moveTo>
                      <a:pt x="71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4" y="6"/>
                    </a:lnTo>
                    <a:lnTo>
                      <a:pt x="73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" name="Line 952"/>
              <p:cNvSpPr>
                <a:spLocks noChangeShapeType="1"/>
              </p:cNvSpPr>
              <p:nvPr/>
            </p:nvSpPr>
            <p:spPr bwMode="auto">
              <a:xfrm flipH="1" flipV="1">
                <a:off x="3723" y="1222"/>
                <a:ext cx="1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2" name="Line 953"/>
              <p:cNvSpPr>
                <a:spLocks noChangeShapeType="1"/>
              </p:cNvSpPr>
              <p:nvPr/>
            </p:nvSpPr>
            <p:spPr bwMode="auto">
              <a:xfrm flipH="1" flipV="1">
                <a:off x="3737" y="121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3" name="Line 954"/>
              <p:cNvSpPr>
                <a:spLocks noChangeShapeType="1"/>
              </p:cNvSpPr>
              <p:nvPr/>
            </p:nvSpPr>
            <p:spPr bwMode="auto">
              <a:xfrm flipH="1" flipV="1">
                <a:off x="3707" y="122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4" name="Freeform 955"/>
              <p:cNvSpPr>
                <a:spLocks/>
              </p:cNvSpPr>
              <p:nvPr/>
            </p:nvSpPr>
            <p:spPr bwMode="auto">
              <a:xfrm>
                <a:off x="3747" y="1196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96" name="Group 956"/>
            <p:cNvGrpSpPr>
              <a:grpSpLocks/>
            </p:cNvGrpSpPr>
            <p:nvPr/>
          </p:nvGrpSpPr>
          <p:grpSpPr bwMode="auto">
            <a:xfrm>
              <a:off x="3752" y="1336"/>
              <a:ext cx="78" cy="41"/>
              <a:chOff x="3752" y="1336"/>
              <a:chExt cx="78" cy="41"/>
            </a:xfrm>
          </p:grpSpPr>
          <p:sp>
            <p:nvSpPr>
              <p:cNvPr id="3195" name="Freeform 957"/>
              <p:cNvSpPr>
                <a:spLocks/>
              </p:cNvSpPr>
              <p:nvPr/>
            </p:nvSpPr>
            <p:spPr bwMode="auto">
              <a:xfrm>
                <a:off x="3752" y="1339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" name="Line 958"/>
              <p:cNvSpPr>
                <a:spLocks noChangeShapeType="1"/>
              </p:cNvSpPr>
              <p:nvPr/>
            </p:nvSpPr>
            <p:spPr bwMode="auto">
              <a:xfrm flipH="1" flipV="1">
                <a:off x="3772" y="1362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7" name="Line 959"/>
              <p:cNvSpPr>
                <a:spLocks noChangeShapeType="1"/>
              </p:cNvSpPr>
              <p:nvPr/>
            </p:nvSpPr>
            <p:spPr bwMode="auto">
              <a:xfrm flipH="1" flipV="1">
                <a:off x="3786" y="1356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8" name="Line 960"/>
              <p:cNvSpPr>
                <a:spLocks noChangeShapeType="1"/>
              </p:cNvSpPr>
              <p:nvPr/>
            </p:nvSpPr>
            <p:spPr bwMode="auto">
              <a:xfrm flipH="1" flipV="1">
                <a:off x="3757" y="136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9" name="Freeform 961"/>
              <p:cNvSpPr>
                <a:spLocks/>
              </p:cNvSpPr>
              <p:nvPr/>
            </p:nvSpPr>
            <p:spPr bwMode="auto">
              <a:xfrm>
                <a:off x="3796" y="1336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97" name="Group 962"/>
            <p:cNvGrpSpPr>
              <a:grpSpLocks/>
            </p:cNvGrpSpPr>
            <p:nvPr/>
          </p:nvGrpSpPr>
          <p:grpSpPr bwMode="auto">
            <a:xfrm>
              <a:off x="3680" y="1247"/>
              <a:ext cx="77" cy="42"/>
              <a:chOff x="3680" y="1247"/>
              <a:chExt cx="77" cy="42"/>
            </a:xfrm>
          </p:grpSpPr>
          <p:sp>
            <p:nvSpPr>
              <p:cNvPr id="3190" name="Freeform 963"/>
              <p:cNvSpPr>
                <a:spLocks/>
              </p:cNvSpPr>
              <p:nvPr/>
            </p:nvSpPr>
            <p:spPr bwMode="auto">
              <a:xfrm>
                <a:off x="3680" y="1250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" name="Line 964"/>
              <p:cNvSpPr>
                <a:spLocks noChangeShapeType="1"/>
              </p:cNvSpPr>
              <p:nvPr/>
            </p:nvSpPr>
            <p:spPr bwMode="auto">
              <a:xfrm flipH="1" flipV="1">
                <a:off x="3700" y="1273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2" name="Line 965"/>
              <p:cNvSpPr>
                <a:spLocks noChangeShapeType="1"/>
              </p:cNvSpPr>
              <p:nvPr/>
            </p:nvSpPr>
            <p:spPr bwMode="auto">
              <a:xfrm flipH="1" flipV="1">
                <a:off x="3714" y="1267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3" name="Line 966"/>
              <p:cNvSpPr>
                <a:spLocks noChangeShapeType="1"/>
              </p:cNvSpPr>
              <p:nvPr/>
            </p:nvSpPr>
            <p:spPr bwMode="auto">
              <a:xfrm flipH="1" flipV="1">
                <a:off x="3684" y="1280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4" name="Freeform 967"/>
              <p:cNvSpPr>
                <a:spLocks/>
              </p:cNvSpPr>
              <p:nvPr/>
            </p:nvSpPr>
            <p:spPr bwMode="auto">
              <a:xfrm>
                <a:off x="3724" y="1247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98" name="Group 968"/>
            <p:cNvGrpSpPr>
              <a:grpSpLocks/>
            </p:cNvGrpSpPr>
            <p:nvPr/>
          </p:nvGrpSpPr>
          <p:grpSpPr bwMode="auto">
            <a:xfrm>
              <a:off x="3685" y="1286"/>
              <a:ext cx="78" cy="42"/>
              <a:chOff x="3685" y="1286"/>
              <a:chExt cx="78" cy="42"/>
            </a:xfrm>
          </p:grpSpPr>
          <p:sp>
            <p:nvSpPr>
              <p:cNvPr id="3185" name="Freeform 969"/>
              <p:cNvSpPr>
                <a:spLocks/>
              </p:cNvSpPr>
              <p:nvPr/>
            </p:nvSpPr>
            <p:spPr bwMode="auto">
              <a:xfrm>
                <a:off x="3685" y="1289"/>
                <a:ext cx="77" cy="39"/>
              </a:xfrm>
              <a:custGeom>
                <a:avLst/>
                <a:gdLst>
                  <a:gd name="T0" fmla="*/ 73 w 77"/>
                  <a:gd name="T1" fmla="*/ 0 h 39"/>
                  <a:gd name="T2" fmla="*/ 0 w 77"/>
                  <a:gd name="T3" fmla="*/ 32 h 39"/>
                  <a:gd name="T4" fmla="*/ 0 w 77"/>
                  <a:gd name="T5" fmla="*/ 36 h 39"/>
                  <a:gd name="T6" fmla="*/ 3 w 77"/>
                  <a:gd name="T7" fmla="*/ 38 h 39"/>
                  <a:gd name="T8" fmla="*/ 76 w 77"/>
                  <a:gd name="T9" fmla="*/ 7 h 39"/>
                  <a:gd name="T10" fmla="*/ 76 w 77"/>
                  <a:gd name="T11" fmla="*/ 3 h 39"/>
                  <a:gd name="T12" fmla="*/ 73 w 77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7"/>
                  <a:gd name="T22" fmla="*/ 0 h 39"/>
                  <a:gd name="T23" fmla="*/ 77 w 77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7" h="39">
                    <a:moveTo>
                      <a:pt x="73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6" y="7"/>
                    </a:lnTo>
                    <a:lnTo>
                      <a:pt x="76" y="3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" name="Line 970"/>
              <p:cNvSpPr>
                <a:spLocks noChangeShapeType="1"/>
              </p:cNvSpPr>
              <p:nvPr/>
            </p:nvSpPr>
            <p:spPr bwMode="auto">
              <a:xfrm flipH="1" flipV="1">
                <a:off x="3705" y="131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7" name="Line 971"/>
              <p:cNvSpPr>
                <a:spLocks noChangeShapeType="1"/>
              </p:cNvSpPr>
              <p:nvPr/>
            </p:nvSpPr>
            <p:spPr bwMode="auto">
              <a:xfrm flipH="1" flipV="1">
                <a:off x="3720" y="130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8" name="Line 972"/>
              <p:cNvSpPr>
                <a:spLocks noChangeShapeType="1"/>
              </p:cNvSpPr>
              <p:nvPr/>
            </p:nvSpPr>
            <p:spPr bwMode="auto">
              <a:xfrm flipH="1" flipV="1">
                <a:off x="3690" y="1319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9" name="Freeform 973"/>
              <p:cNvSpPr>
                <a:spLocks/>
              </p:cNvSpPr>
              <p:nvPr/>
            </p:nvSpPr>
            <p:spPr bwMode="auto">
              <a:xfrm>
                <a:off x="3729" y="1286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99" name="Group 974"/>
            <p:cNvGrpSpPr>
              <a:grpSpLocks/>
            </p:cNvGrpSpPr>
            <p:nvPr/>
          </p:nvGrpSpPr>
          <p:grpSpPr bwMode="auto">
            <a:xfrm>
              <a:off x="3707" y="1254"/>
              <a:ext cx="78" cy="42"/>
              <a:chOff x="3707" y="1254"/>
              <a:chExt cx="78" cy="42"/>
            </a:xfrm>
          </p:grpSpPr>
          <p:sp>
            <p:nvSpPr>
              <p:cNvPr id="3180" name="Freeform 975"/>
              <p:cNvSpPr>
                <a:spLocks/>
              </p:cNvSpPr>
              <p:nvPr/>
            </p:nvSpPr>
            <p:spPr bwMode="auto">
              <a:xfrm>
                <a:off x="3707" y="1257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" name="Line 976"/>
              <p:cNvSpPr>
                <a:spLocks noChangeShapeType="1"/>
              </p:cNvSpPr>
              <p:nvPr/>
            </p:nvSpPr>
            <p:spPr bwMode="auto">
              <a:xfrm flipH="1" flipV="1">
                <a:off x="3727" y="1280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" name="Line 977"/>
              <p:cNvSpPr>
                <a:spLocks noChangeShapeType="1"/>
              </p:cNvSpPr>
              <p:nvPr/>
            </p:nvSpPr>
            <p:spPr bwMode="auto">
              <a:xfrm flipH="1" flipV="1">
                <a:off x="3741" y="127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3" name="Line 978"/>
              <p:cNvSpPr>
                <a:spLocks noChangeShapeType="1"/>
              </p:cNvSpPr>
              <p:nvPr/>
            </p:nvSpPr>
            <p:spPr bwMode="auto">
              <a:xfrm flipH="1" flipV="1">
                <a:off x="3711" y="1287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4" name="Freeform 979"/>
              <p:cNvSpPr>
                <a:spLocks/>
              </p:cNvSpPr>
              <p:nvPr/>
            </p:nvSpPr>
            <p:spPr bwMode="auto">
              <a:xfrm>
                <a:off x="3751" y="1254"/>
                <a:ext cx="34" cy="25"/>
              </a:xfrm>
              <a:custGeom>
                <a:avLst/>
                <a:gdLst>
                  <a:gd name="T0" fmla="*/ 6 w 34"/>
                  <a:gd name="T1" fmla="*/ 24 h 25"/>
                  <a:gd name="T2" fmla="*/ 33 w 34"/>
                  <a:gd name="T3" fmla="*/ 13 h 25"/>
                  <a:gd name="T4" fmla="*/ 33 w 34"/>
                  <a:gd name="T5" fmla="*/ 7 h 25"/>
                  <a:gd name="T6" fmla="*/ 31 w 34"/>
                  <a:gd name="T7" fmla="*/ 2 h 25"/>
                  <a:gd name="T8" fmla="*/ 26 w 34"/>
                  <a:gd name="T9" fmla="*/ 0 h 25"/>
                  <a:gd name="T10" fmla="*/ 2 w 34"/>
                  <a:gd name="T11" fmla="*/ 11 h 25"/>
                  <a:gd name="T12" fmla="*/ 0 w 34"/>
                  <a:gd name="T13" fmla="*/ 15 h 25"/>
                  <a:gd name="T14" fmla="*/ 2 w 34"/>
                  <a:gd name="T15" fmla="*/ 15 h 25"/>
                  <a:gd name="T16" fmla="*/ 5 w 34"/>
                  <a:gd name="T17" fmla="*/ 17 h 25"/>
                  <a:gd name="T18" fmla="*/ 5 w 34"/>
                  <a:gd name="T19" fmla="*/ 21 h 25"/>
                  <a:gd name="T20" fmla="*/ 3 w 34"/>
                  <a:gd name="T21" fmla="*/ 22 h 25"/>
                  <a:gd name="T22" fmla="*/ 6 w 34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5"/>
                  <a:gd name="T38" fmla="*/ 34 w 34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5">
                    <a:moveTo>
                      <a:pt x="6" y="24"/>
                    </a:moveTo>
                    <a:lnTo>
                      <a:pt x="33" y="13"/>
                    </a:lnTo>
                    <a:lnTo>
                      <a:pt x="33" y="7"/>
                    </a:lnTo>
                    <a:lnTo>
                      <a:pt x="31" y="2"/>
                    </a:lnTo>
                    <a:lnTo>
                      <a:pt x="26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00" name="Group 980"/>
            <p:cNvGrpSpPr>
              <a:grpSpLocks/>
            </p:cNvGrpSpPr>
            <p:nvPr/>
          </p:nvGrpSpPr>
          <p:grpSpPr bwMode="auto">
            <a:xfrm>
              <a:off x="3709" y="1290"/>
              <a:ext cx="77" cy="42"/>
              <a:chOff x="3709" y="1290"/>
              <a:chExt cx="77" cy="42"/>
            </a:xfrm>
          </p:grpSpPr>
          <p:sp>
            <p:nvSpPr>
              <p:cNvPr id="3175" name="Freeform 981"/>
              <p:cNvSpPr>
                <a:spLocks/>
              </p:cNvSpPr>
              <p:nvPr/>
            </p:nvSpPr>
            <p:spPr bwMode="auto">
              <a:xfrm>
                <a:off x="3709" y="1293"/>
                <a:ext cx="75" cy="39"/>
              </a:xfrm>
              <a:custGeom>
                <a:avLst/>
                <a:gdLst>
                  <a:gd name="T0" fmla="*/ 71 w 75"/>
                  <a:gd name="T1" fmla="*/ 0 h 39"/>
                  <a:gd name="T2" fmla="*/ 0 w 75"/>
                  <a:gd name="T3" fmla="*/ 32 h 39"/>
                  <a:gd name="T4" fmla="*/ 0 w 75"/>
                  <a:gd name="T5" fmla="*/ 36 h 39"/>
                  <a:gd name="T6" fmla="*/ 3 w 75"/>
                  <a:gd name="T7" fmla="*/ 38 h 39"/>
                  <a:gd name="T8" fmla="*/ 74 w 75"/>
                  <a:gd name="T9" fmla="*/ 7 h 39"/>
                  <a:gd name="T10" fmla="*/ 74 w 75"/>
                  <a:gd name="T11" fmla="*/ 3 h 39"/>
                  <a:gd name="T12" fmla="*/ 71 w 75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39"/>
                  <a:gd name="T23" fmla="*/ 75 w 75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39">
                    <a:moveTo>
                      <a:pt x="71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4" y="7"/>
                    </a:lnTo>
                    <a:lnTo>
                      <a:pt x="74" y="3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" name="Line 982"/>
              <p:cNvSpPr>
                <a:spLocks noChangeShapeType="1"/>
              </p:cNvSpPr>
              <p:nvPr/>
            </p:nvSpPr>
            <p:spPr bwMode="auto">
              <a:xfrm flipH="1" flipV="1">
                <a:off x="3729" y="1316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" name="Line 983"/>
              <p:cNvSpPr>
                <a:spLocks noChangeShapeType="1"/>
              </p:cNvSpPr>
              <p:nvPr/>
            </p:nvSpPr>
            <p:spPr bwMode="auto">
              <a:xfrm flipH="1" flipV="1">
                <a:off x="3743" y="1310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" name="Line 984"/>
              <p:cNvSpPr>
                <a:spLocks noChangeShapeType="1"/>
              </p:cNvSpPr>
              <p:nvPr/>
            </p:nvSpPr>
            <p:spPr bwMode="auto">
              <a:xfrm flipH="1" flipV="1">
                <a:off x="3713" y="1323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9" name="Freeform 985"/>
              <p:cNvSpPr>
                <a:spLocks/>
              </p:cNvSpPr>
              <p:nvPr/>
            </p:nvSpPr>
            <p:spPr bwMode="auto">
              <a:xfrm>
                <a:off x="3753" y="1290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01" name="Group 986"/>
            <p:cNvGrpSpPr>
              <a:grpSpLocks/>
            </p:cNvGrpSpPr>
            <p:nvPr/>
          </p:nvGrpSpPr>
          <p:grpSpPr bwMode="auto">
            <a:xfrm>
              <a:off x="3737" y="1281"/>
              <a:ext cx="77" cy="42"/>
              <a:chOff x="3737" y="1281"/>
              <a:chExt cx="77" cy="42"/>
            </a:xfrm>
          </p:grpSpPr>
          <p:sp>
            <p:nvSpPr>
              <p:cNvPr id="3170" name="Freeform 987"/>
              <p:cNvSpPr>
                <a:spLocks/>
              </p:cNvSpPr>
              <p:nvPr/>
            </p:nvSpPr>
            <p:spPr bwMode="auto">
              <a:xfrm>
                <a:off x="3737" y="1284"/>
                <a:ext cx="76" cy="39"/>
              </a:xfrm>
              <a:custGeom>
                <a:avLst/>
                <a:gdLst>
                  <a:gd name="T0" fmla="*/ 72 w 76"/>
                  <a:gd name="T1" fmla="*/ 0 h 39"/>
                  <a:gd name="T2" fmla="*/ 0 w 76"/>
                  <a:gd name="T3" fmla="*/ 32 h 39"/>
                  <a:gd name="T4" fmla="*/ 0 w 76"/>
                  <a:gd name="T5" fmla="*/ 36 h 39"/>
                  <a:gd name="T6" fmla="*/ 3 w 76"/>
                  <a:gd name="T7" fmla="*/ 38 h 39"/>
                  <a:gd name="T8" fmla="*/ 75 w 76"/>
                  <a:gd name="T9" fmla="*/ 7 h 39"/>
                  <a:gd name="T10" fmla="*/ 74 w 76"/>
                  <a:gd name="T11" fmla="*/ 3 h 39"/>
                  <a:gd name="T12" fmla="*/ 72 w 76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9"/>
                  <a:gd name="T23" fmla="*/ 76 w 76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9">
                    <a:moveTo>
                      <a:pt x="72" y="0"/>
                    </a:moveTo>
                    <a:lnTo>
                      <a:pt x="0" y="32"/>
                    </a:lnTo>
                    <a:lnTo>
                      <a:pt x="0" y="36"/>
                    </a:lnTo>
                    <a:lnTo>
                      <a:pt x="3" y="38"/>
                    </a:lnTo>
                    <a:lnTo>
                      <a:pt x="75" y="7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" name="Line 988"/>
              <p:cNvSpPr>
                <a:spLocks noChangeShapeType="1"/>
              </p:cNvSpPr>
              <p:nvPr/>
            </p:nvSpPr>
            <p:spPr bwMode="auto">
              <a:xfrm flipH="1" flipV="1">
                <a:off x="3757" y="1308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2" name="Line 989"/>
              <p:cNvSpPr>
                <a:spLocks noChangeShapeType="1"/>
              </p:cNvSpPr>
              <p:nvPr/>
            </p:nvSpPr>
            <p:spPr bwMode="auto">
              <a:xfrm flipH="1" flipV="1">
                <a:off x="3771" y="1301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3" name="Line 990"/>
              <p:cNvSpPr>
                <a:spLocks noChangeShapeType="1"/>
              </p:cNvSpPr>
              <p:nvPr/>
            </p:nvSpPr>
            <p:spPr bwMode="auto">
              <a:xfrm flipH="1" flipV="1">
                <a:off x="3741" y="1314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4" name="Freeform 991"/>
              <p:cNvSpPr>
                <a:spLocks/>
              </p:cNvSpPr>
              <p:nvPr/>
            </p:nvSpPr>
            <p:spPr bwMode="auto">
              <a:xfrm>
                <a:off x="3781" y="1281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02" name="Group 992"/>
            <p:cNvGrpSpPr>
              <a:grpSpLocks/>
            </p:cNvGrpSpPr>
            <p:nvPr/>
          </p:nvGrpSpPr>
          <p:grpSpPr bwMode="auto">
            <a:xfrm>
              <a:off x="3726" y="1252"/>
              <a:ext cx="77" cy="41"/>
              <a:chOff x="3726" y="1252"/>
              <a:chExt cx="77" cy="41"/>
            </a:xfrm>
          </p:grpSpPr>
          <p:sp>
            <p:nvSpPr>
              <p:cNvPr id="3165" name="Freeform 993"/>
              <p:cNvSpPr>
                <a:spLocks/>
              </p:cNvSpPr>
              <p:nvPr/>
            </p:nvSpPr>
            <p:spPr bwMode="auto">
              <a:xfrm>
                <a:off x="3726" y="1255"/>
                <a:ext cx="76" cy="38"/>
              </a:xfrm>
              <a:custGeom>
                <a:avLst/>
                <a:gdLst>
                  <a:gd name="T0" fmla="*/ 72 w 76"/>
                  <a:gd name="T1" fmla="*/ 0 h 38"/>
                  <a:gd name="T2" fmla="*/ 0 w 76"/>
                  <a:gd name="T3" fmla="*/ 31 h 38"/>
                  <a:gd name="T4" fmla="*/ 0 w 76"/>
                  <a:gd name="T5" fmla="*/ 35 h 38"/>
                  <a:gd name="T6" fmla="*/ 3 w 76"/>
                  <a:gd name="T7" fmla="*/ 37 h 38"/>
                  <a:gd name="T8" fmla="*/ 75 w 76"/>
                  <a:gd name="T9" fmla="*/ 6 h 38"/>
                  <a:gd name="T10" fmla="*/ 74 w 76"/>
                  <a:gd name="T11" fmla="*/ 3 h 38"/>
                  <a:gd name="T12" fmla="*/ 72 w 7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6"/>
                  <a:gd name="T22" fmla="*/ 0 h 38"/>
                  <a:gd name="T23" fmla="*/ 76 w 76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6" h="38">
                    <a:moveTo>
                      <a:pt x="72" y="0"/>
                    </a:moveTo>
                    <a:lnTo>
                      <a:pt x="0" y="31"/>
                    </a:lnTo>
                    <a:lnTo>
                      <a:pt x="0" y="35"/>
                    </a:lnTo>
                    <a:lnTo>
                      <a:pt x="3" y="37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" name="Line 994"/>
              <p:cNvSpPr>
                <a:spLocks noChangeShapeType="1"/>
              </p:cNvSpPr>
              <p:nvPr/>
            </p:nvSpPr>
            <p:spPr bwMode="auto">
              <a:xfrm flipH="1" flipV="1">
                <a:off x="3746" y="1278"/>
                <a:ext cx="11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7" name="Line 995"/>
              <p:cNvSpPr>
                <a:spLocks noChangeShapeType="1"/>
              </p:cNvSpPr>
              <p:nvPr/>
            </p:nvSpPr>
            <p:spPr bwMode="auto">
              <a:xfrm flipH="1" flipV="1">
                <a:off x="3760" y="1272"/>
                <a:ext cx="1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8" name="Line 996"/>
              <p:cNvSpPr>
                <a:spLocks noChangeShapeType="1"/>
              </p:cNvSpPr>
              <p:nvPr/>
            </p:nvSpPr>
            <p:spPr bwMode="auto">
              <a:xfrm flipH="1" flipV="1">
                <a:off x="3730" y="1284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9" name="Freeform 997"/>
              <p:cNvSpPr>
                <a:spLocks/>
              </p:cNvSpPr>
              <p:nvPr/>
            </p:nvSpPr>
            <p:spPr bwMode="auto">
              <a:xfrm>
                <a:off x="3770" y="1252"/>
                <a:ext cx="33" cy="25"/>
              </a:xfrm>
              <a:custGeom>
                <a:avLst/>
                <a:gdLst>
                  <a:gd name="T0" fmla="*/ 5 w 33"/>
                  <a:gd name="T1" fmla="*/ 24 h 25"/>
                  <a:gd name="T2" fmla="*/ 32 w 33"/>
                  <a:gd name="T3" fmla="*/ 13 h 25"/>
                  <a:gd name="T4" fmla="*/ 32 w 33"/>
                  <a:gd name="T5" fmla="*/ 7 h 25"/>
                  <a:gd name="T6" fmla="*/ 30 w 33"/>
                  <a:gd name="T7" fmla="*/ 2 h 25"/>
                  <a:gd name="T8" fmla="*/ 25 w 33"/>
                  <a:gd name="T9" fmla="*/ 0 h 25"/>
                  <a:gd name="T10" fmla="*/ 2 w 33"/>
                  <a:gd name="T11" fmla="*/ 11 h 25"/>
                  <a:gd name="T12" fmla="*/ 0 w 33"/>
                  <a:gd name="T13" fmla="*/ 15 h 25"/>
                  <a:gd name="T14" fmla="*/ 2 w 33"/>
                  <a:gd name="T15" fmla="*/ 15 h 25"/>
                  <a:gd name="T16" fmla="*/ 5 w 33"/>
                  <a:gd name="T17" fmla="*/ 17 h 25"/>
                  <a:gd name="T18" fmla="*/ 5 w 33"/>
                  <a:gd name="T19" fmla="*/ 21 h 25"/>
                  <a:gd name="T20" fmla="*/ 3 w 33"/>
                  <a:gd name="T21" fmla="*/ 22 h 25"/>
                  <a:gd name="T22" fmla="*/ 5 w 33"/>
                  <a:gd name="T23" fmla="*/ 24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25"/>
                  <a:gd name="T38" fmla="*/ 33 w 33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25">
                    <a:moveTo>
                      <a:pt x="5" y="24"/>
                    </a:moveTo>
                    <a:lnTo>
                      <a:pt x="32" y="13"/>
                    </a:lnTo>
                    <a:lnTo>
                      <a:pt x="32" y="7"/>
                    </a:lnTo>
                    <a:lnTo>
                      <a:pt x="30" y="2"/>
                    </a:lnTo>
                    <a:lnTo>
                      <a:pt x="25" y="0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7"/>
                    </a:lnTo>
                    <a:lnTo>
                      <a:pt x="5" y="21"/>
                    </a:lnTo>
                    <a:lnTo>
                      <a:pt x="3" y="22"/>
                    </a:lnTo>
                    <a:lnTo>
                      <a:pt x="5" y="24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03" name="Line 998"/>
            <p:cNvSpPr>
              <a:spLocks noChangeShapeType="1"/>
            </p:cNvSpPr>
            <p:nvPr/>
          </p:nvSpPr>
          <p:spPr bwMode="auto">
            <a:xfrm flipV="1">
              <a:off x="3847" y="1302"/>
              <a:ext cx="7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Line 999"/>
            <p:cNvSpPr>
              <a:spLocks noChangeShapeType="1"/>
            </p:cNvSpPr>
            <p:nvPr/>
          </p:nvSpPr>
          <p:spPr bwMode="auto">
            <a:xfrm flipV="1">
              <a:off x="3827" y="1225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5" name="Line 1000"/>
            <p:cNvSpPr>
              <a:spLocks noChangeShapeType="1"/>
            </p:cNvSpPr>
            <p:nvPr/>
          </p:nvSpPr>
          <p:spPr bwMode="auto">
            <a:xfrm flipV="1">
              <a:off x="3789" y="1194"/>
              <a:ext cx="16" cy="9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6" name="Line 1001"/>
            <p:cNvSpPr>
              <a:spLocks noChangeShapeType="1"/>
            </p:cNvSpPr>
            <p:nvPr/>
          </p:nvSpPr>
          <p:spPr bwMode="auto">
            <a:xfrm flipV="1">
              <a:off x="3831" y="1342"/>
              <a:ext cx="10" cy="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Freeform 1002"/>
            <p:cNvSpPr>
              <a:spLocks/>
            </p:cNvSpPr>
            <p:nvPr/>
          </p:nvSpPr>
          <p:spPr bwMode="auto">
            <a:xfrm>
              <a:off x="3805" y="1334"/>
              <a:ext cx="28" cy="27"/>
            </a:xfrm>
            <a:custGeom>
              <a:avLst/>
              <a:gdLst>
                <a:gd name="T0" fmla="*/ 27 w 28"/>
                <a:gd name="T1" fmla="*/ 0 h 27"/>
                <a:gd name="T2" fmla="*/ 15 w 28"/>
                <a:gd name="T3" fmla="*/ 16 h 27"/>
                <a:gd name="T4" fmla="*/ 0 w 28"/>
                <a:gd name="T5" fmla="*/ 26 h 27"/>
                <a:gd name="T6" fmla="*/ 0 60000 65536"/>
                <a:gd name="T7" fmla="*/ 0 60000 65536"/>
                <a:gd name="T8" fmla="*/ 0 60000 65536"/>
                <a:gd name="T9" fmla="*/ 0 w 28"/>
                <a:gd name="T10" fmla="*/ 0 h 27"/>
                <a:gd name="T11" fmla="*/ 28 w 2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27">
                  <a:moveTo>
                    <a:pt x="27" y="0"/>
                  </a:moveTo>
                  <a:lnTo>
                    <a:pt x="15" y="16"/>
                  </a:lnTo>
                  <a:lnTo>
                    <a:pt x="0" y="26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8" name="Freeform 1003"/>
            <p:cNvSpPr>
              <a:spLocks/>
            </p:cNvSpPr>
            <p:nvPr/>
          </p:nvSpPr>
          <p:spPr bwMode="auto">
            <a:xfrm>
              <a:off x="3760" y="1199"/>
              <a:ext cx="28" cy="5"/>
            </a:xfrm>
            <a:custGeom>
              <a:avLst/>
              <a:gdLst>
                <a:gd name="T0" fmla="*/ 0 w 28"/>
                <a:gd name="T1" fmla="*/ 0 h 5"/>
                <a:gd name="T2" fmla="*/ 13 w 28"/>
                <a:gd name="T3" fmla="*/ 0 h 5"/>
                <a:gd name="T4" fmla="*/ 27 w 28"/>
                <a:gd name="T5" fmla="*/ 4 h 5"/>
                <a:gd name="T6" fmla="*/ 0 60000 65536"/>
                <a:gd name="T7" fmla="*/ 0 60000 65536"/>
                <a:gd name="T8" fmla="*/ 0 60000 65536"/>
                <a:gd name="T9" fmla="*/ 0 w 28"/>
                <a:gd name="T10" fmla="*/ 0 h 5"/>
                <a:gd name="T11" fmla="*/ 28 w 28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5">
                  <a:moveTo>
                    <a:pt x="0" y="0"/>
                  </a:moveTo>
                  <a:lnTo>
                    <a:pt x="13" y="0"/>
                  </a:lnTo>
                  <a:lnTo>
                    <a:pt x="27" y="4"/>
                  </a:lnTo>
                </a:path>
              </a:pathLst>
            </a:custGeom>
            <a:noFill/>
            <a:ln w="254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09" name="Group 1004"/>
            <p:cNvGrpSpPr>
              <a:grpSpLocks/>
            </p:cNvGrpSpPr>
            <p:nvPr/>
          </p:nvGrpSpPr>
          <p:grpSpPr bwMode="auto">
            <a:xfrm>
              <a:off x="3768" y="1255"/>
              <a:ext cx="50" cy="27"/>
              <a:chOff x="3768" y="1255"/>
              <a:chExt cx="50" cy="27"/>
            </a:xfrm>
          </p:grpSpPr>
          <p:sp>
            <p:nvSpPr>
              <p:cNvPr id="3161" name="Freeform 1005"/>
              <p:cNvSpPr>
                <a:spLocks/>
              </p:cNvSpPr>
              <p:nvPr/>
            </p:nvSpPr>
            <p:spPr bwMode="auto">
              <a:xfrm>
                <a:off x="3768" y="1255"/>
                <a:ext cx="50" cy="27"/>
              </a:xfrm>
              <a:custGeom>
                <a:avLst/>
                <a:gdLst>
                  <a:gd name="T0" fmla="*/ 45 w 50"/>
                  <a:gd name="T1" fmla="*/ 0 h 27"/>
                  <a:gd name="T2" fmla="*/ 0 w 50"/>
                  <a:gd name="T3" fmla="*/ 20 h 27"/>
                  <a:gd name="T4" fmla="*/ 0 w 50"/>
                  <a:gd name="T5" fmla="*/ 24 h 27"/>
                  <a:gd name="T6" fmla="*/ 3 w 50"/>
                  <a:gd name="T7" fmla="*/ 26 h 27"/>
                  <a:gd name="T8" fmla="*/ 49 w 50"/>
                  <a:gd name="T9" fmla="*/ 5 h 27"/>
                  <a:gd name="T10" fmla="*/ 49 w 50"/>
                  <a:gd name="T11" fmla="*/ 1 h 27"/>
                  <a:gd name="T12" fmla="*/ 45 w 50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27"/>
                  <a:gd name="T23" fmla="*/ 50 w 50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27">
                    <a:moveTo>
                      <a:pt x="45" y="0"/>
                    </a:moveTo>
                    <a:lnTo>
                      <a:pt x="0" y="20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49" y="5"/>
                    </a:lnTo>
                    <a:lnTo>
                      <a:pt x="49" y="1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" name="Line 1006"/>
              <p:cNvSpPr>
                <a:spLocks noChangeShapeType="1"/>
              </p:cNvSpPr>
              <p:nvPr/>
            </p:nvSpPr>
            <p:spPr bwMode="auto">
              <a:xfrm flipH="1" flipV="1">
                <a:off x="3789" y="1266"/>
                <a:ext cx="12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3" name="Line 1007"/>
              <p:cNvSpPr>
                <a:spLocks noChangeShapeType="1"/>
              </p:cNvSpPr>
              <p:nvPr/>
            </p:nvSpPr>
            <p:spPr bwMode="auto">
              <a:xfrm flipH="1" flipV="1">
                <a:off x="3804" y="1260"/>
                <a:ext cx="11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4" name="Line 1008"/>
              <p:cNvSpPr>
                <a:spLocks noChangeShapeType="1"/>
              </p:cNvSpPr>
              <p:nvPr/>
            </p:nvSpPr>
            <p:spPr bwMode="auto">
              <a:xfrm flipH="1" flipV="1">
                <a:off x="3773" y="1272"/>
                <a:ext cx="12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10" name="Group 1009"/>
            <p:cNvGrpSpPr>
              <a:grpSpLocks/>
            </p:cNvGrpSpPr>
            <p:nvPr/>
          </p:nvGrpSpPr>
          <p:grpSpPr bwMode="auto">
            <a:xfrm>
              <a:off x="3609" y="1412"/>
              <a:ext cx="196" cy="80"/>
              <a:chOff x="3609" y="1412"/>
              <a:chExt cx="196" cy="80"/>
            </a:xfrm>
          </p:grpSpPr>
          <p:sp>
            <p:nvSpPr>
              <p:cNvPr id="3151" name="Freeform 1010"/>
              <p:cNvSpPr>
                <a:spLocks/>
              </p:cNvSpPr>
              <p:nvPr/>
            </p:nvSpPr>
            <p:spPr bwMode="auto">
              <a:xfrm>
                <a:off x="3626" y="1414"/>
                <a:ext cx="177" cy="74"/>
              </a:xfrm>
              <a:custGeom>
                <a:avLst/>
                <a:gdLst>
                  <a:gd name="T0" fmla="*/ 174 w 177"/>
                  <a:gd name="T1" fmla="*/ 0 h 74"/>
                  <a:gd name="T2" fmla="*/ 0 w 177"/>
                  <a:gd name="T3" fmla="*/ 67 h 74"/>
                  <a:gd name="T4" fmla="*/ 1 w 177"/>
                  <a:gd name="T5" fmla="*/ 73 h 74"/>
                  <a:gd name="T6" fmla="*/ 176 w 177"/>
                  <a:gd name="T7" fmla="*/ 6 h 74"/>
                  <a:gd name="T8" fmla="*/ 176 w 177"/>
                  <a:gd name="T9" fmla="*/ 3 h 74"/>
                  <a:gd name="T10" fmla="*/ 174 w 177"/>
                  <a:gd name="T11" fmla="*/ 0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7"/>
                  <a:gd name="T19" fmla="*/ 0 h 74"/>
                  <a:gd name="T20" fmla="*/ 177 w 177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7" h="74">
                    <a:moveTo>
                      <a:pt x="174" y="0"/>
                    </a:moveTo>
                    <a:lnTo>
                      <a:pt x="0" y="67"/>
                    </a:lnTo>
                    <a:lnTo>
                      <a:pt x="1" y="73"/>
                    </a:lnTo>
                    <a:lnTo>
                      <a:pt x="176" y="6"/>
                    </a:lnTo>
                    <a:lnTo>
                      <a:pt x="176" y="3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A0C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52" name="Group 1011"/>
              <p:cNvGrpSpPr>
                <a:grpSpLocks/>
              </p:cNvGrpSpPr>
              <p:nvPr/>
            </p:nvGrpSpPr>
            <p:grpSpPr bwMode="auto">
              <a:xfrm>
                <a:off x="3709" y="1442"/>
                <a:ext cx="17" cy="14"/>
                <a:chOff x="3709" y="1442"/>
                <a:chExt cx="17" cy="14"/>
              </a:xfrm>
            </p:grpSpPr>
            <p:sp>
              <p:nvSpPr>
                <p:cNvPr id="3159" name="Freeform 1012"/>
                <p:cNvSpPr>
                  <a:spLocks/>
                </p:cNvSpPr>
                <p:nvPr/>
              </p:nvSpPr>
              <p:spPr bwMode="auto">
                <a:xfrm>
                  <a:off x="3709" y="1442"/>
                  <a:ext cx="17" cy="14"/>
                </a:xfrm>
                <a:custGeom>
                  <a:avLst/>
                  <a:gdLst>
                    <a:gd name="T0" fmla="*/ 0 w 17"/>
                    <a:gd name="T1" fmla="*/ 7 h 14"/>
                    <a:gd name="T2" fmla="*/ 2 w 17"/>
                    <a:gd name="T3" fmla="*/ 9 h 14"/>
                    <a:gd name="T4" fmla="*/ 2 w 17"/>
                    <a:gd name="T5" fmla="*/ 13 h 14"/>
                    <a:gd name="T6" fmla="*/ 7 w 17"/>
                    <a:gd name="T7" fmla="*/ 13 h 14"/>
                    <a:gd name="T8" fmla="*/ 16 w 17"/>
                    <a:gd name="T9" fmla="*/ 10 h 14"/>
                    <a:gd name="T10" fmla="*/ 16 w 17"/>
                    <a:gd name="T11" fmla="*/ 4 h 14"/>
                    <a:gd name="T12" fmla="*/ 13 w 17"/>
                    <a:gd name="T13" fmla="*/ 0 h 14"/>
                    <a:gd name="T14" fmla="*/ 4 w 17"/>
                    <a:gd name="T15" fmla="*/ 4 h 14"/>
                    <a:gd name="T16" fmla="*/ 0 w 17"/>
                    <a:gd name="T17" fmla="*/ 7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4"/>
                    <a:gd name="T29" fmla="*/ 17 w 17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0" name="Freeform 1013"/>
                <p:cNvSpPr>
                  <a:spLocks/>
                </p:cNvSpPr>
                <p:nvPr/>
              </p:nvSpPr>
              <p:spPr bwMode="auto">
                <a:xfrm>
                  <a:off x="3713" y="1447"/>
                  <a:ext cx="4" cy="9"/>
                </a:xfrm>
                <a:custGeom>
                  <a:avLst/>
                  <a:gdLst>
                    <a:gd name="T0" fmla="*/ 3 w 4"/>
                    <a:gd name="T1" fmla="*/ 8 h 9"/>
                    <a:gd name="T2" fmla="*/ 3 w 4"/>
                    <a:gd name="T3" fmla="*/ 3 h 9"/>
                    <a:gd name="T4" fmla="*/ 0 w 4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9"/>
                    <a:gd name="T11" fmla="*/ 4 w 4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9"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53" name="Group 1014"/>
              <p:cNvGrpSpPr>
                <a:grpSpLocks/>
              </p:cNvGrpSpPr>
              <p:nvPr/>
            </p:nvGrpSpPr>
            <p:grpSpPr bwMode="auto">
              <a:xfrm>
                <a:off x="3788" y="1412"/>
                <a:ext cx="17" cy="14"/>
                <a:chOff x="3788" y="1412"/>
                <a:chExt cx="17" cy="14"/>
              </a:xfrm>
            </p:grpSpPr>
            <p:sp>
              <p:nvSpPr>
                <p:cNvPr id="3157" name="Freeform 1015"/>
                <p:cNvSpPr>
                  <a:spLocks/>
                </p:cNvSpPr>
                <p:nvPr/>
              </p:nvSpPr>
              <p:spPr bwMode="auto">
                <a:xfrm>
                  <a:off x="3788" y="1412"/>
                  <a:ext cx="17" cy="14"/>
                </a:xfrm>
                <a:custGeom>
                  <a:avLst/>
                  <a:gdLst>
                    <a:gd name="T0" fmla="*/ 0 w 17"/>
                    <a:gd name="T1" fmla="*/ 7 h 14"/>
                    <a:gd name="T2" fmla="*/ 2 w 17"/>
                    <a:gd name="T3" fmla="*/ 9 h 14"/>
                    <a:gd name="T4" fmla="*/ 2 w 17"/>
                    <a:gd name="T5" fmla="*/ 13 h 14"/>
                    <a:gd name="T6" fmla="*/ 7 w 17"/>
                    <a:gd name="T7" fmla="*/ 13 h 14"/>
                    <a:gd name="T8" fmla="*/ 16 w 17"/>
                    <a:gd name="T9" fmla="*/ 10 h 14"/>
                    <a:gd name="T10" fmla="*/ 16 w 17"/>
                    <a:gd name="T11" fmla="*/ 4 h 14"/>
                    <a:gd name="T12" fmla="*/ 13 w 17"/>
                    <a:gd name="T13" fmla="*/ 0 h 14"/>
                    <a:gd name="T14" fmla="*/ 4 w 17"/>
                    <a:gd name="T15" fmla="*/ 4 h 14"/>
                    <a:gd name="T16" fmla="*/ 0 w 17"/>
                    <a:gd name="T17" fmla="*/ 7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14"/>
                    <a:gd name="T29" fmla="*/ 17 w 17"/>
                    <a:gd name="T30" fmla="*/ 14 h 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14">
                      <a:moveTo>
                        <a:pt x="0" y="7"/>
                      </a:move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16" y="10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4" y="4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8" name="Freeform 1016"/>
                <p:cNvSpPr>
                  <a:spLocks/>
                </p:cNvSpPr>
                <p:nvPr/>
              </p:nvSpPr>
              <p:spPr bwMode="auto">
                <a:xfrm>
                  <a:off x="3792" y="1416"/>
                  <a:ext cx="4" cy="10"/>
                </a:xfrm>
                <a:custGeom>
                  <a:avLst/>
                  <a:gdLst>
                    <a:gd name="T0" fmla="*/ 3 w 4"/>
                    <a:gd name="T1" fmla="*/ 9 h 10"/>
                    <a:gd name="T2" fmla="*/ 3 w 4"/>
                    <a:gd name="T3" fmla="*/ 3 h 10"/>
                    <a:gd name="T4" fmla="*/ 0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3" y="9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54" name="Group 1017"/>
              <p:cNvGrpSpPr>
                <a:grpSpLocks/>
              </p:cNvGrpSpPr>
              <p:nvPr/>
            </p:nvGrpSpPr>
            <p:grpSpPr bwMode="auto">
              <a:xfrm>
                <a:off x="3609" y="1473"/>
                <a:ext cx="35" cy="19"/>
                <a:chOff x="3609" y="1473"/>
                <a:chExt cx="35" cy="19"/>
              </a:xfrm>
            </p:grpSpPr>
            <p:sp>
              <p:nvSpPr>
                <p:cNvPr id="3155" name="Freeform 1018"/>
                <p:cNvSpPr>
                  <a:spLocks/>
                </p:cNvSpPr>
                <p:nvPr/>
              </p:nvSpPr>
              <p:spPr bwMode="auto">
                <a:xfrm>
                  <a:off x="3609" y="1473"/>
                  <a:ext cx="35" cy="19"/>
                </a:xfrm>
                <a:custGeom>
                  <a:avLst/>
                  <a:gdLst>
                    <a:gd name="T0" fmla="*/ 34 w 35"/>
                    <a:gd name="T1" fmla="*/ 11 h 19"/>
                    <a:gd name="T2" fmla="*/ 34 w 35"/>
                    <a:gd name="T3" fmla="*/ 7 h 19"/>
                    <a:gd name="T4" fmla="*/ 32 w 35"/>
                    <a:gd name="T5" fmla="*/ 3 h 19"/>
                    <a:gd name="T6" fmla="*/ 30 w 35"/>
                    <a:gd name="T7" fmla="*/ 0 h 19"/>
                    <a:gd name="T8" fmla="*/ 14 w 35"/>
                    <a:gd name="T9" fmla="*/ 6 h 19"/>
                    <a:gd name="T10" fmla="*/ 0 w 35"/>
                    <a:gd name="T11" fmla="*/ 18 h 19"/>
                    <a:gd name="T12" fmla="*/ 19 w 35"/>
                    <a:gd name="T13" fmla="*/ 17 h 19"/>
                    <a:gd name="T14" fmla="*/ 34 w 35"/>
                    <a:gd name="T15" fmla="*/ 11 h 1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5"/>
                    <a:gd name="T25" fmla="*/ 0 h 19"/>
                    <a:gd name="T26" fmla="*/ 35 w 35"/>
                    <a:gd name="T27" fmla="*/ 19 h 1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5" h="19">
                      <a:moveTo>
                        <a:pt x="34" y="11"/>
                      </a:moveTo>
                      <a:lnTo>
                        <a:pt x="34" y="7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14" y="6"/>
                      </a:lnTo>
                      <a:lnTo>
                        <a:pt x="0" y="18"/>
                      </a:lnTo>
                      <a:lnTo>
                        <a:pt x="19" y="17"/>
                      </a:lnTo>
                      <a:lnTo>
                        <a:pt x="34" y="11"/>
                      </a:lnTo>
                    </a:path>
                  </a:pathLst>
                </a:custGeom>
                <a:solidFill>
                  <a:srgbClr val="608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6" name="Freeform 1019"/>
                <p:cNvSpPr>
                  <a:spLocks/>
                </p:cNvSpPr>
                <p:nvPr/>
              </p:nvSpPr>
              <p:spPr bwMode="auto">
                <a:xfrm>
                  <a:off x="3624" y="1480"/>
                  <a:ext cx="5" cy="11"/>
                </a:xfrm>
                <a:custGeom>
                  <a:avLst/>
                  <a:gdLst>
                    <a:gd name="T0" fmla="*/ 3 w 5"/>
                    <a:gd name="T1" fmla="*/ 10 h 11"/>
                    <a:gd name="T2" fmla="*/ 4 w 5"/>
                    <a:gd name="T3" fmla="*/ 5 h 11"/>
                    <a:gd name="T4" fmla="*/ 2 w 5"/>
                    <a:gd name="T5" fmla="*/ 2 h 11"/>
                    <a:gd name="T6" fmla="*/ 0 w 5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1"/>
                    <a:gd name="T14" fmla="*/ 5 w 5"/>
                    <a:gd name="T15" fmla="*/ 11 h 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1">
                      <a:moveTo>
                        <a:pt x="3" y="10"/>
                      </a:moveTo>
                      <a:lnTo>
                        <a:pt x="4" y="5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11" name="Group 1020"/>
            <p:cNvGrpSpPr>
              <a:grpSpLocks/>
            </p:cNvGrpSpPr>
            <p:nvPr/>
          </p:nvGrpSpPr>
          <p:grpSpPr bwMode="auto">
            <a:xfrm>
              <a:off x="3837" y="1414"/>
              <a:ext cx="24" cy="25"/>
              <a:chOff x="3837" y="1414"/>
              <a:chExt cx="24" cy="25"/>
            </a:xfrm>
          </p:grpSpPr>
          <p:grpSp>
            <p:nvGrpSpPr>
              <p:cNvPr id="3145" name="Group 1021"/>
              <p:cNvGrpSpPr>
                <a:grpSpLocks/>
              </p:cNvGrpSpPr>
              <p:nvPr/>
            </p:nvGrpSpPr>
            <p:grpSpPr bwMode="auto">
              <a:xfrm>
                <a:off x="3844" y="1414"/>
                <a:ext cx="17" cy="24"/>
                <a:chOff x="3844" y="1414"/>
                <a:chExt cx="17" cy="24"/>
              </a:xfrm>
            </p:grpSpPr>
            <p:sp>
              <p:nvSpPr>
                <p:cNvPr id="3149" name="Freeform 1022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>
                    <a:gd name="T0" fmla="*/ 15 w 17"/>
                    <a:gd name="T1" fmla="*/ 9 h 24"/>
                    <a:gd name="T2" fmla="*/ 15 w 17"/>
                    <a:gd name="T3" fmla="*/ 7 h 24"/>
                    <a:gd name="T4" fmla="*/ 14 w 17"/>
                    <a:gd name="T5" fmla="*/ 6 h 24"/>
                    <a:gd name="T6" fmla="*/ 13 w 17"/>
                    <a:gd name="T7" fmla="*/ 4 h 24"/>
                    <a:gd name="T8" fmla="*/ 12 w 17"/>
                    <a:gd name="T9" fmla="*/ 3 h 24"/>
                    <a:gd name="T10" fmla="*/ 10 w 17"/>
                    <a:gd name="T11" fmla="*/ 1 h 24"/>
                    <a:gd name="T12" fmla="*/ 9 w 17"/>
                    <a:gd name="T13" fmla="*/ 1 h 24"/>
                    <a:gd name="T14" fmla="*/ 8 w 17"/>
                    <a:gd name="T15" fmla="*/ 0 h 24"/>
                    <a:gd name="T16" fmla="*/ 6 w 17"/>
                    <a:gd name="T17" fmla="*/ 0 h 24"/>
                    <a:gd name="T18" fmla="*/ 5 w 17"/>
                    <a:gd name="T19" fmla="*/ 0 h 24"/>
                    <a:gd name="T20" fmla="*/ 4 w 17"/>
                    <a:gd name="T21" fmla="*/ 1 h 24"/>
                    <a:gd name="T22" fmla="*/ 3 w 17"/>
                    <a:gd name="T23" fmla="*/ 2 h 24"/>
                    <a:gd name="T24" fmla="*/ 2 w 17"/>
                    <a:gd name="T25" fmla="*/ 3 h 24"/>
                    <a:gd name="T26" fmla="*/ 1 w 17"/>
                    <a:gd name="T27" fmla="*/ 5 h 24"/>
                    <a:gd name="T28" fmla="*/ 0 w 17"/>
                    <a:gd name="T29" fmla="*/ 6 h 24"/>
                    <a:gd name="T30" fmla="*/ 0 w 17"/>
                    <a:gd name="T31" fmla="*/ 8 h 24"/>
                    <a:gd name="T32" fmla="*/ 0 w 17"/>
                    <a:gd name="T33" fmla="*/ 10 h 24"/>
                    <a:gd name="T34" fmla="*/ 0 w 17"/>
                    <a:gd name="T35" fmla="*/ 12 h 24"/>
                    <a:gd name="T36" fmla="*/ 1 w 17"/>
                    <a:gd name="T37" fmla="*/ 14 h 24"/>
                    <a:gd name="T38" fmla="*/ 1 w 17"/>
                    <a:gd name="T39" fmla="*/ 16 h 24"/>
                    <a:gd name="T40" fmla="*/ 2 w 17"/>
                    <a:gd name="T41" fmla="*/ 17 h 24"/>
                    <a:gd name="T42" fmla="*/ 3 w 17"/>
                    <a:gd name="T43" fmla="*/ 19 h 24"/>
                    <a:gd name="T44" fmla="*/ 4 w 17"/>
                    <a:gd name="T45" fmla="*/ 20 h 24"/>
                    <a:gd name="T46" fmla="*/ 6 w 17"/>
                    <a:gd name="T47" fmla="*/ 22 h 24"/>
                    <a:gd name="T48" fmla="*/ 7 w 17"/>
                    <a:gd name="T49" fmla="*/ 22 h 24"/>
                    <a:gd name="T50" fmla="*/ 8 w 17"/>
                    <a:gd name="T51" fmla="*/ 23 h 24"/>
                    <a:gd name="T52" fmla="*/ 10 w 17"/>
                    <a:gd name="T53" fmla="*/ 23 h 24"/>
                    <a:gd name="T54" fmla="*/ 11 w 17"/>
                    <a:gd name="T55" fmla="*/ 23 h 24"/>
                    <a:gd name="T56" fmla="*/ 12 w 17"/>
                    <a:gd name="T57" fmla="*/ 22 h 24"/>
                    <a:gd name="T58" fmla="*/ 13 w 17"/>
                    <a:gd name="T59" fmla="*/ 21 h 24"/>
                    <a:gd name="T60" fmla="*/ 14 w 17"/>
                    <a:gd name="T61" fmla="*/ 20 h 24"/>
                    <a:gd name="T62" fmla="*/ 15 w 17"/>
                    <a:gd name="T63" fmla="*/ 18 h 24"/>
                    <a:gd name="T64" fmla="*/ 16 w 17"/>
                    <a:gd name="T65" fmla="*/ 17 h 24"/>
                    <a:gd name="T66" fmla="*/ 16 w 17"/>
                    <a:gd name="T67" fmla="*/ 15 h 24"/>
                    <a:gd name="T68" fmla="*/ 16 w 17"/>
                    <a:gd name="T69" fmla="*/ 13 h 24"/>
                    <a:gd name="T70" fmla="*/ 16 w 17"/>
                    <a:gd name="T71" fmla="*/ 11 h 24"/>
                    <a:gd name="T72" fmla="*/ 15 w 17"/>
                    <a:gd name="T73" fmla="*/ 9 h 2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"/>
                    <a:gd name="T112" fmla="*/ 0 h 24"/>
                    <a:gd name="T113" fmla="*/ 17 w 17"/>
                    <a:gd name="T114" fmla="*/ 24 h 2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6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10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8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0" name="Freeform 1023"/>
                <p:cNvSpPr>
                  <a:spLocks/>
                </p:cNvSpPr>
                <p:nvPr/>
              </p:nvSpPr>
              <p:spPr bwMode="auto">
                <a:xfrm>
                  <a:off x="3844" y="1414"/>
                  <a:ext cx="17" cy="24"/>
                </a:xfrm>
                <a:custGeom>
                  <a:avLst/>
                  <a:gdLst>
                    <a:gd name="T0" fmla="*/ 15 w 17"/>
                    <a:gd name="T1" fmla="*/ 9 h 24"/>
                    <a:gd name="T2" fmla="*/ 15 w 17"/>
                    <a:gd name="T3" fmla="*/ 7 h 24"/>
                    <a:gd name="T4" fmla="*/ 14 w 17"/>
                    <a:gd name="T5" fmla="*/ 5 h 24"/>
                    <a:gd name="T6" fmla="*/ 13 w 17"/>
                    <a:gd name="T7" fmla="*/ 4 h 24"/>
                    <a:gd name="T8" fmla="*/ 12 w 17"/>
                    <a:gd name="T9" fmla="*/ 3 h 24"/>
                    <a:gd name="T10" fmla="*/ 10 w 17"/>
                    <a:gd name="T11" fmla="*/ 1 h 24"/>
                    <a:gd name="T12" fmla="*/ 9 w 17"/>
                    <a:gd name="T13" fmla="*/ 1 h 24"/>
                    <a:gd name="T14" fmla="*/ 8 w 17"/>
                    <a:gd name="T15" fmla="*/ 0 h 24"/>
                    <a:gd name="T16" fmla="*/ 7 w 17"/>
                    <a:gd name="T17" fmla="*/ 0 h 24"/>
                    <a:gd name="T18" fmla="*/ 5 w 17"/>
                    <a:gd name="T19" fmla="*/ 0 h 24"/>
                    <a:gd name="T20" fmla="*/ 4 w 17"/>
                    <a:gd name="T21" fmla="*/ 1 h 24"/>
                    <a:gd name="T22" fmla="*/ 3 w 17"/>
                    <a:gd name="T23" fmla="*/ 2 h 24"/>
                    <a:gd name="T24" fmla="*/ 2 w 17"/>
                    <a:gd name="T25" fmla="*/ 3 h 24"/>
                    <a:gd name="T26" fmla="*/ 1 w 17"/>
                    <a:gd name="T27" fmla="*/ 4 h 24"/>
                    <a:gd name="T28" fmla="*/ 0 w 17"/>
                    <a:gd name="T29" fmla="*/ 6 h 24"/>
                    <a:gd name="T30" fmla="*/ 0 w 17"/>
                    <a:gd name="T31" fmla="*/ 8 h 24"/>
                    <a:gd name="T32" fmla="*/ 0 w 17"/>
                    <a:gd name="T33" fmla="*/ 10 h 24"/>
                    <a:gd name="T34" fmla="*/ 0 w 17"/>
                    <a:gd name="T35" fmla="*/ 12 h 24"/>
                    <a:gd name="T36" fmla="*/ 1 w 17"/>
                    <a:gd name="T37" fmla="*/ 14 h 24"/>
                    <a:gd name="T38" fmla="*/ 1 w 17"/>
                    <a:gd name="T39" fmla="*/ 16 h 24"/>
                    <a:gd name="T40" fmla="*/ 2 w 17"/>
                    <a:gd name="T41" fmla="*/ 18 h 24"/>
                    <a:gd name="T42" fmla="*/ 3 w 17"/>
                    <a:gd name="T43" fmla="*/ 19 h 24"/>
                    <a:gd name="T44" fmla="*/ 4 w 17"/>
                    <a:gd name="T45" fmla="*/ 20 h 24"/>
                    <a:gd name="T46" fmla="*/ 6 w 17"/>
                    <a:gd name="T47" fmla="*/ 22 h 24"/>
                    <a:gd name="T48" fmla="*/ 7 w 17"/>
                    <a:gd name="T49" fmla="*/ 22 h 24"/>
                    <a:gd name="T50" fmla="*/ 8 w 17"/>
                    <a:gd name="T51" fmla="*/ 23 h 24"/>
                    <a:gd name="T52" fmla="*/ 9 w 17"/>
                    <a:gd name="T53" fmla="*/ 23 h 24"/>
                    <a:gd name="T54" fmla="*/ 11 w 17"/>
                    <a:gd name="T55" fmla="*/ 23 h 24"/>
                    <a:gd name="T56" fmla="*/ 12 w 17"/>
                    <a:gd name="T57" fmla="*/ 22 h 24"/>
                    <a:gd name="T58" fmla="*/ 13 w 17"/>
                    <a:gd name="T59" fmla="*/ 21 h 24"/>
                    <a:gd name="T60" fmla="*/ 14 w 17"/>
                    <a:gd name="T61" fmla="*/ 20 h 24"/>
                    <a:gd name="T62" fmla="*/ 15 w 17"/>
                    <a:gd name="T63" fmla="*/ 19 h 24"/>
                    <a:gd name="T64" fmla="*/ 16 w 17"/>
                    <a:gd name="T65" fmla="*/ 17 h 24"/>
                    <a:gd name="T66" fmla="*/ 16 w 17"/>
                    <a:gd name="T67" fmla="*/ 15 h 24"/>
                    <a:gd name="T68" fmla="*/ 16 w 17"/>
                    <a:gd name="T69" fmla="*/ 13 h 24"/>
                    <a:gd name="T70" fmla="*/ 16 w 17"/>
                    <a:gd name="T71" fmla="*/ 11 h 24"/>
                    <a:gd name="T72" fmla="*/ 15 w 17"/>
                    <a:gd name="T73" fmla="*/ 9 h 2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"/>
                    <a:gd name="T112" fmla="*/ 0 h 24"/>
                    <a:gd name="T113" fmla="*/ 17 w 17"/>
                    <a:gd name="T114" fmla="*/ 24 h 2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" h="24">
                      <a:moveTo>
                        <a:pt x="15" y="9"/>
                      </a:moveTo>
                      <a:lnTo>
                        <a:pt x="15" y="7"/>
                      </a:lnTo>
                      <a:lnTo>
                        <a:pt x="14" y="5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1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6"/>
                      </a:lnTo>
                      <a:lnTo>
                        <a:pt x="2" y="18"/>
                      </a:lnTo>
                      <a:lnTo>
                        <a:pt x="3" y="19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7" y="22"/>
                      </a:lnTo>
                      <a:lnTo>
                        <a:pt x="8" y="23"/>
                      </a:lnTo>
                      <a:lnTo>
                        <a:pt x="9" y="23"/>
                      </a:lnTo>
                      <a:lnTo>
                        <a:pt x="11" y="23"/>
                      </a:lnTo>
                      <a:lnTo>
                        <a:pt x="12" y="22"/>
                      </a:lnTo>
                      <a:lnTo>
                        <a:pt x="13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7"/>
                      </a:lnTo>
                      <a:lnTo>
                        <a:pt x="16" y="15"/>
                      </a:lnTo>
                      <a:lnTo>
                        <a:pt x="16" y="13"/>
                      </a:lnTo>
                      <a:lnTo>
                        <a:pt x="16" y="11"/>
                      </a:lnTo>
                      <a:lnTo>
                        <a:pt x="15" y="9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46" name="Group 1024"/>
              <p:cNvGrpSpPr>
                <a:grpSpLocks/>
              </p:cNvGrpSpPr>
              <p:nvPr/>
            </p:nvGrpSpPr>
            <p:grpSpPr bwMode="auto">
              <a:xfrm>
                <a:off x="3837" y="1417"/>
                <a:ext cx="19" cy="22"/>
                <a:chOff x="3837" y="1417"/>
                <a:chExt cx="19" cy="22"/>
              </a:xfrm>
            </p:grpSpPr>
            <p:sp>
              <p:nvSpPr>
                <p:cNvPr id="3147" name="Freeform 1025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>
                    <a:gd name="T0" fmla="*/ 17 w 19"/>
                    <a:gd name="T1" fmla="*/ 8 h 22"/>
                    <a:gd name="T2" fmla="*/ 17 w 19"/>
                    <a:gd name="T3" fmla="*/ 7 h 22"/>
                    <a:gd name="T4" fmla="*/ 16 w 19"/>
                    <a:gd name="T5" fmla="*/ 5 h 22"/>
                    <a:gd name="T6" fmla="*/ 15 w 19"/>
                    <a:gd name="T7" fmla="*/ 4 h 22"/>
                    <a:gd name="T8" fmla="*/ 13 w 19"/>
                    <a:gd name="T9" fmla="*/ 2 h 22"/>
                    <a:gd name="T10" fmla="*/ 12 w 19"/>
                    <a:gd name="T11" fmla="*/ 1 h 22"/>
                    <a:gd name="T12" fmla="*/ 10 w 19"/>
                    <a:gd name="T13" fmla="*/ 1 h 22"/>
                    <a:gd name="T14" fmla="*/ 9 w 19"/>
                    <a:gd name="T15" fmla="*/ 0 h 22"/>
                    <a:gd name="T16" fmla="*/ 7 w 19"/>
                    <a:gd name="T17" fmla="*/ 0 h 22"/>
                    <a:gd name="T18" fmla="*/ 6 w 19"/>
                    <a:gd name="T19" fmla="*/ 0 h 22"/>
                    <a:gd name="T20" fmla="*/ 4 w 19"/>
                    <a:gd name="T21" fmla="*/ 1 h 22"/>
                    <a:gd name="T22" fmla="*/ 3 w 19"/>
                    <a:gd name="T23" fmla="*/ 2 h 22"/>
                    <a:gd name="T24" fmla="*/ 2 w 19"/>
                    <a:gd name="T25" fmla="*/ 3 h 22"/>
                    <a:gd name="T26" fmla="*/ 1 w 19"/>
                    <a:gd name="T27" fmla="*/ 4 h 22"/>
                    <a:gd name="T28" fmla="*/ 0 w 19"/>
                    <a:gd name="T29" fmla="*/ 6 h 22"/>
                    <a:gd name="T30" fmla="*/ 0 w 19"/>
                    <a:gd name="T31" fmla="*/ 7 h 22"/>
                    <a:gd name="T32" fmla="*/ 0 w 19"/>
                    <a:gd name="T33" fmla="*/ 9 h 22"/>
                    <a:gd name="T34" fmla="*/ 0 w 19"/>
                    <a:gd name="T35" fmla="*/ 11 h 22"/>
                    <a:gd name="T36" fmla="*/ 1 w 19"/>
                    <a:gd name="T37" fmla="*/ 13 h 22"/>
                    <a:gd name="T38" fmla="*/ 1 w 19"/>
                    <a:gd name="T39" fmla="*/ 14 h 22"/>
                    <a:gd name="T40" fmla="*/ 2 w 19"/>
                    <a:gd name="T41" fmla="*/ 16 h 22"/>
                    <a:gd name="T42" fmla="*/ 3 w 19"/>
                    <a:gd name="T43" fmla="*/ 17 h 22"/>
                    <a:gd name="T44" fmla="*/ 5 w 19"/>
                    <a:gd name="T45" fmla="*/ 19 h 22"/>
                    <a:gd name="T46" fmla="*/ 6 w 19"/>
                    <a:gd name="T47" fmla="*/ 20 h 22"/>
                    <a:gd name="T48" fmla="*/ 8 w 19"/>
                    <a:gd name="T49" fmla="*/ 20 h 22"/>
                    <a:gd name="T50" fmla="*/ 9 w 19"/>
                    <a:gd name="T51" fmla="*/ 21 h 22"/>
                    <a:gd name="T52" fmla="*/ 11 w 19"/>
                    <a:gd name="T53" fmla="*/ 21 h 22"/>
                    <a:gd name="T54" fmla="*/ 12 w 19"/>
                    <a:gd name="T55" fmla="*/ 21 h 22"/>
                    <a:gd name="T56" fmla="*/ 14 w 19"/>
                    <a:gd name="T57" fmla="*/ 20 h 22"/>
                    <a:gd name="T58" fmla="*/ 15 w 19"/>
                    <a:gd name="T59" fmla="*/ 19 h 22"/>
                    <a:gd name="T60" fmla="*/ 16 w 19"/>
                    <a:gd name="T61" fmla="*/ 18 h 22"/>
                    <a:gd name="T62" fmla="*/ 17 w 19"/>
                    <a:gd name="T63" fmla="*/ 17 h 22"/>
                    <a:gd name="T64" fmla="*/ 18 w 19"/>
                    <a:gd name="T65" fmla="*/ 15 h 22"/>
                    <a:gd name="T66" fmla="*/ 18 w 19"/>
                    <a:gd name="T67" fmla="*/ 14 h 22"/>
                    <a:gd name="T68" fmla="*/ 18 w 19"/>
                    <a:gd name="T69" fmla="*/ 12 h 22"/>
                    <a:gd name="T70" fmla="*/ 18 w 19"/>
                    <a:gd name="T71" fmla="*/ 10 h 22"/>
                    <a:gd name="T72" fmla="*/ 17 w 19"/>
                    <a:gd name="T73" fmla="*/ 8 h 2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22"/>
                    <a:gd name="T113" fmla="*/ 19 w 19"/>
                    <a:gd name="T114" fmla="*/ 22 h 2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8" name="Freeform 1026"/>
                <p:cNvSpPr>
                  <a:spLocks/>
                </p:cNvSpPr>
                <p:nvPr/>
              </p:nvSpPr>
              <p:spPr bwMode="auto">
                <a:xfrm>
                  <a:off x="3837" y="1417"/>
                  <a:ext cx="19" cy="22"/>
                </a:xfrm>
                <a:custGeom>
                  <a:avLst/>
                  <a:gdLst>
                    <a:gd name="T0" fmla="*/ 17 w 19"/>
                    <a:gd name="T1" fmla="*/ 8 h 22"/>
                    <a:gd name="T2" fmla="*/ 17 w 19"/>
                    <a:gd name="T3" fmla="*/ 7 h 22"/>
                    <a:gd name="T4" fmla="*/ 16 w 19"/>
                    <a:gd name="T5" fmla="*/ 5 h 22"/>
                    <a:gd name="T6" fmla="*/ 15 w 19"/>
                    <a:gd name="T7" fmla="*/ 4 h 22"/>
                    <a:gd name="T8" fmla="*/ 13 w 19"/>
                    <a:gd name="T9" fmla="*/ 2 h 22"/>
                    <a:gd name="T10" fmla="*/ 12 w 19"/>
                    <a:gd name="T11" fmla="*/ 1 h 22"/>
                    <a:gd name="T12" fmla="*/ 10 w 19"/>
                    <a:gd name="T13" fmla="*/ 1 h 22"/>
                    <a:gd name="T14" fmla="*/ 9 w 19"/>
                    <a:gd name="T15" fmla="*/ 0 h 22"/>
                    <a:gd name="T16" fmla="*/ 7 w 19"/>
                    <a:gd name="T17" fmla="*/ 0 h 22"/>
                    <a:gd name="T18" fmla="*/ 6 w 19"/>
                    <a:gd name="T19" fmla="*/ 0 h 22"/>
                    <a:gd name="T20" fmla="*/ 4 w 19"/>
                    <a:gd name="T21" fmla="*/ 1 h 22"/>
                    <a:gd name="T22" fmla="*/ 3 w 19"/>
                    <a:gd name="T23" fmla="*/ 2 h 22"/>
                    <a:gd name="T24" fmla="*/ 2 w 19"/>
                    <a:gd name="T25" fmla="*/ 3 h 22"/>
                    <a:gd name="T26" fmla="*/ 1 w 19"/>
                    <a:gd name="T27" fmla="*/ 4 h 22"/>
                    <a:gd name="T28" fmla="*/ 0 w 19"/>
                    <a:gd name="T29" fmla="*/ 6 h 22"/>
                    <a:gd name="T30" fmla="*/ 0 w 19"/>
                    <a:gd name="T31" fmla="*/ 7 h 22"/>
                    <a:gd name="T32" fmla="*/ 0 w 19"/>
                    <a:gd name="T33" fmla="*/ 9 h 22"/>
                    <a:gd name="T34" fmla="*/ 0 w 19"/>
                    <a:gd name="T35" fmla="*/ 11 h 22"/>
                    <a:gd name="T36" fmla="*/ 1 w 19"/>
                    <a:gd name="T37" fmla="*/ 13 h 22"/>
                    <a:gd name="T38" fmla="*/ 1 w 19"/>
                    <a:gd name="T39" fmla="*/ 14 h 22"/>
                    <a:gd name="T40" fmla="*/ 2 w 19"/>
                    <a:gd name="T41" fmla="*/ 16 h 22"/>
                    <a:gd name="T42" fmla="*/ 3 w 19"/>
                    <a:gd name="T43" fmla="*/ 17 h 22"/>
                    <a:gd name="T44" fmla="*/ 5 w 19"/>
                    <a:gd name="T45" fmla="*/ 19 h 22"/>
                    <a:gd name="T46" fmla="*/ 6 w 19"/>
                    <a:gd name="T47" fmla="*/ 20 h 22"/>
                    <a:gd name="T48" fmla="*/ 8 w 19"/>
                    <a:gd name="T49" fmla="*/ 20 h 22"/>
                    <a:gd name="T50" fmla="*/ 9 w 19"/>
                    <a:gd name="T51" fmla="*/ 21 h 22"/>
                    <a:gd name="T52" fmla="*/ 11 w 19"/>
                    <a:gd name="T53" fmla="*/ 21 h 22"/>
                    <a:gd name="T54" fmla="*/ 12 w 19"/>
                    <a:gd name="T55" fmla="*/ 21 h 22"/>
                    <a:gd name="T56" fmla="*/ 14 w 19"/>
                    <a:gd name="T57" fmla="*/ 20 h 22"/>
                    <a:gd name="T58" fmla="*/ 15 w 19"/>
                    <a:gd name="T59" fmla="*/ 19 h 22"/>
                    <a:gd name="T60" fmla="*/ 16 w 19"/>
                    <a:gd name="T61" fmla="*/ 18 h 22"/>
                    <a:gd name="T62" fmla="*/ 17 w 19"/>
                    <a:gd name="T63" fmla="*/ 17 h 22"/>
                    <a:gd name="T64" fmla="*/ 18 w 19"/>
                    <a:gd name="T65" fmla="*/ 15 h 22"/>
                    <a:gd name="T66" fmla="*/ 18 w 19"/>
                    <a:gd name="T67" fmla="*/ 14 h 22"/>
                    <a:gd name="T68" fmla="*/ 18 w 19"/>
                    <a:gd name="T69" fmla="*/ 12 h 22"/>
                    <a:gd name="T70" fmla="*/ 18 w 19"/>
                    <a:gd name="T71" fmla="*/ 10 h 22"/>
                    <a:gd name="T72" fmla="*/ 17 w 19"/>
                    <a:gd name="T73" fmla="*/ 8 h 2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22"/>
                    <a:gd name="T113" fmla="*/ 19 w 19"/>
                    <a:gd name="T114" fmla="*/ 22 h 2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22">
                      <a:moveTo>
                        <a:pt x="17" y="8"/>
                      </a:move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4"/>
                      </a:lnTo>
                      <a:lnTo>
                        <a:pt x="0" y="6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2" y="16"/>
                      </a:lnTo>
                      <a:lnTo>
                        <a:pt x="3" y="17"/>
                      </a:lnTo>
                      <a:lnTo>
                        <a:pt x="5" y="19"/>
                      </a:lnTo>
                      <a:lnTo>
                        <a:pt x="6" y="20"/>
                      </a:lnTo>
                      <a:lnTo>
                        <a:pt x="8" y="20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2" y="21"/>
                      </a:lnTo>
                      <a:lnTo>
                        <a:pt x="14" y="20"/>
                      </a:lnTo>
                      <a:lnTo>
                        <a:pt x="15" y="19"/>
                      </a:lnTo>
                      <a:lnTo>
                        <a:pt x="16" y="18"/>
                      </a:lnTo>
                      <a:lnTo>
                        <a:pt x="17" y="17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8" y="10"/>
                      </a:lnTo>
                      <a:lnTo>
                        <a:pt x="17" y="8"/>
                      </a:lnTo>
                    </a:path>
                  </a:pathLst>
                </a:custGeom>
                <a:solidFill>
                  <a:srgbClr val="A0C0FF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12" name="Group 1027"/>
            <p:cNvGrpSpPr>
              <a:grpSpLocks/>
            </p:cNvGrpSpPr>
            <p:nvPr/>
          </p:nvGrpSpPr>
          <p:grpSpPr bwMode="auto">
            <a:xfrm>
              <a:off x="3807" y="1360"/>
              <a:ext cx="89" cy="70"/>
              <a:chOff x="3807" y="1360"/>
              <a:chExt cx="89" cy="70"/>
            </a:xfrm>
          </p:grpSpPr>
          <p:sp>
            <p:nvSpPr>
              <p:cNvPr id="3141" name="Freeform 1028"/>
              <p:cNvSpPr>
                <a:spLocks/>
              </p:cNvSpPr>
              <p:nvPr/>
            </p:nvSpPr>
            <p:spPr bwMode="auto">
              <a:xfrm>
                <a:off x="3820" y="1360"/>
                <a:ext cx="76" cy="69"/>
              </a:xfrm>
              <a:custGeom>
                <a:avLst/>
                <a:gdLst>
                  <a:gd name="T0" fmla="*/ 65 w 76"/>
                  <a:gd name="T1" fmla="*/ 0 h 69"/>
                  <a:gd name="T2" fmla="*/ 69 w 76"/>
                  <a:gd name="T3" fmla="*/ 6 h 69"/>
                  <a:gd name="T4" fmla="*/ 73 w 76"/>
                  <a:gd name="T5" fmla="*/ 13 h 69"/>
                  <a:gd name="T6" fmla="*/ 75 w 76"/>
                  <a:gd name="T7" fmla="*/ 21 h 69"/>
                  <a:gd name="T8" fmla="*/ 75 w 76"/>
                  <a:gd name="T9" fmla="*/ 28 h 69"/>
                  <a:gd name="T10" fmla="*/ 20 w 76"/>
                  <a:gd name="T11" fmla="*/ 68 h 69"/>
                  <a:gd name="T12" fmla="*/ 11 w 76"/>
                  <a:gd name="T13" fmla="*/ 59 h 69"/>
                  <a:gd name="T14" fmla="*/ 2 w 76"/>
                  <a:gd name="T15" fmla="*/ 39 h 69"/>
                  <a:gd name="T16" fmla="*/ 1 w 76"/>
                  <a:gd name="T17" fmla="*/ 25 h 69"/>
                  <a:gd name="T18" fmla="*/ 0 w 76"/>
                  <a:gd name="T19" fmla="*/ 10 h 69"/>
                  <a:gd name="T20" fmla="*/ 65 w 76"/>
                  <a:gd name="T21" fmla="*/ 0 h 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"/>
                  <a:gd name="T34" fmla="*/ 0 h 69"/>
                  <a:gd name="T35" fmla="*/ 76 w 76"/>
                  <a:gd name="T36" fmla="*/ 69 h 6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" h="69">
                    <a:moveTo>
                      <a:pt x="65" y="0"/>
                    </a:moveTo>
                    <a:lnTo>
                      <a:pt x="69" y="6"/>
                    </a:lnTo>
                    <a:lnTo>
                      <a:pt x="73" y="13"/>
                    </a:lnTo>
                    <a:lnTo>
                      <a:pt x="75" y="21"/>
                    </a:lnTo>
                    <a:lnTo>
                      <a:pt x="75" y="28"/>
                    </a:lnTo>
                    <a:lnTo>
                      <a:pt x="20" y="68"/>
                    </a:lnTo>
                    <a:lnTo>
                      <a:pt x="11" y="59"/>
                    </a:lnTo>
                    <a:lnTo>
                      <a:pt x="2" y="39"/>
                    </a:lnTo>
                    <a:lnTo>
                      <a:pt x="1" y="25"/>
                    </a:lnTo>
                    <a:lnTo>
                      <a:pt x="0" y="10"/>
                    </a:lnTo>
                    <a:lnTo>
                      <a:pt x="65" y="0"/>
                    </a:lnTo>
                  </a:path>
                </a:pathLst>
              </a:custGeom>
              <a:solidFill>
                <a:srgbClr val="6080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42" name="Group 1029"/>
              <p:cNvGrpSpPr>
                <a:grpSpLocks/>
              </p:cNvGrpSpPr>
              <p:nvPr/>
            </p:nvGrpSpPr>
            <p:grpSpPr bwMode="auto">
              <a:xfrm>
                <a:off x="3807" y="1368"/>
                <a:ext cx="47" cy="62"/>
                <a:chOff x="3807" y="1368"/>
                <a:chExt cx="47" cy="62"/>
              </a:xfrm>
            </p:grpSpPr>
            <p:sp>
              <p:nvSpPr>
                <p:cNvPr id="3143" name="Freeform 1030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>
                    <a:gd name="T0" fmla="*/ 44 w 47"/>
                    <a:gd name="T1" fmla="*/ 24 h 62"/>
                    <a:gd name="T2" fmla="*/ 43 w 47"/>
                    <a:gd name="T3" fmla="*/ 19 h 62"/>
                    <a:gd name="T4" fmla="*/ 40 w 47"/>
                    <a:gd name="T5" fmla="*/ 15 h 62"/>
                    <a:gd name="T6" fmla="*/ 37 w 47"/>
                    <a:gd name="T7" fmla="*/ 10 h 62"/>
                    <a:gd name="T8" fmla="*/ 34 w 47"/>
                    <a:gd name="T9" fmla="*/ 7 h 62"/>
                    <a:gd name="T10" fmla="*/ 30 w 47"/>
                    <a:gd name="T11" fmla="*/ 4 h 62"/>
                    <a:gd name="T12" fmla="*/ 26 w 47"/>
                    <a:gd name="T13" fmla="*/ 2 h 62"/>
                    <a:gd name="T14" fmla="*/ 23 w 47"/>
                    <a:gd name="T15" fmla="*/ 0 h 62"/>
                    <a:gd name="T16" fmla="*/ 18 w 47"/>
                    <a:gd name="T17" fmla="*/ 0 h 62"/>
                    <a:gd name="T18" fmla="*/ 15 w 47"/>
                    <a:gd name="T19" fmla="*/ 1 h 62"/>
                    <a:gd name="T20" fmla="*/ 11 w 47"/>
                    <a:gd name="T21" fmla="*/ 2 h 62"/>
                    <a:gd name="T22" fmla="*/ 8 w 47"/>
                    <a:gd name="T23" fmla="*/ 5 h 62"/>
                    <a:gd name="T24" fmla="*/ 5 w 47"/>
                    <a:gd name="T25" fmla="*/ 8 h 62"/>
                    <a:gd name="T26" fmla="*/ 3 w 47"/>
                    <a:gd name="T27" fmla="*/ 12 h 62"/>
                    <a:gd name="T28" fmla="*/ 1 w 47"/>
                    <a:gd name="T29" fmla="*/ 16 h 62"/>
                    <a:gd name="T30" fmla="*/ 0 w 47"/>
                    <a:gd name="T31" fmla="*/ 21 h 62"/>
                    <a:gd name="T32" fmla="*/ 0 w 47"/>
                    <a:gd name="T33" fmla="*/ 26 h 62"/>
                    <a:gd name="T34" fmla="*/ 1 w 47"/>
                    <a:gd name="T35" fmla="*/ 31 h 62"/>
                    <a:gd name="T36" fmla="*/ 2 w 47"/>
                    <a:gd name="T37" fmla="*/ 37 h 62"/>
                    <a:gd name="T38" fmla="*/ 3 w 47"/>
                    <a:gd name="T39" fmla="*/ 42 h 62"/>
                    <a:gd name="T40" fmla="*/ 6 w 47"/>
                    <a:gd name="T41" fmla="*/ 46 h 62"/>
                    <a:gd name="T42" fmla="*/ 9 w 47"/>
                    <a:gd name="T43" fmla="*/ 51 h 62"/>
                    <a:gd name="T44" fmla="*/ 12 w 47"/>
                    <a:gd name="T45" fmla="*/ 54 h 62"/>
                    <a:gd name="T46" fmla="*/ 16 w 47"/>
                    <a:gd name="T47" fmla="*/ 57 h 62"/>
                    <a:gd name="T48" fmla="*/ 20 w 47"/>
                    <a:gd name="T49" fmla="*/ 59 h 62"/>
                    <a:gd name="T50" fmla="*/ 23 w 47"/>
                    <a:gd name="T51" fmla="*/ 61 h 62"/>
                    <a:gd name="T52" fmla="*/ 28 w 47"/>
                    <a:gd name="T53" fmla="*/ 61 h 62"/>
                    <a:gd name="T54" fmla="*/ 31 w 47"/>
                    <a:gd name="T55" fmla="*/ 60 h 62"/>
                    <a:gd name="T56" fmla="*/ 35 w 47"/>
                    <a:gd name="T57" fmla="*/ 59 h 62"/>
                    <a:gd name="T58" fmla="*/ 38 w 47"/>
                    <a:gd name="T59" fmla="*/ 56 h 62"/>
                    <a:gd name="T60" fmla="*/ 41 w 47"/>
                    <a:gd name="T61" fmla="*/ 53 h 62"/>
                    <a:gd name="T62" fmla="*/ 43 w 47"/>
                    <a:gd name="T63" fmla="*/ 49 h 62"/>
                    <a:gd name="T64" fmla="*/ 45 w 47"/>
                    <a:gd name="T65" fmla="*/ 45 h 62"/>
                    <a:gd name="T66" fmla="*/ 46 w 47"/>
                    <a:gd name="T67" fmla="*/ 40 h 62"/>
                    <a:gd name="T68" fmla="*/ 46 w 47"/>
                    <a:gd name="T69" fmla="*/ 35 h 62"/>
                    <a:gd name="T70" fmla="*/ 45 w 47"/>
                    <a:gd name="T71" fmla="*/ 30 h 62"/>
                    <a:gd name="T72" fmla="*/ 44 w 47"/>
                    <a:gd name="T73" fmla="*/ 24 h 6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7"/>
                    <a:gd name="T112" fmla="*/ 0 h 62"/>
                    <a:gd name="T113" fmla="*/ 47 w 47"/>
                    <a:gd name="T114" fmla="*/ 62 h 6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1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8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30"/>
                      </a:lnTo>
                      <a:lnTo>
                        <a:pt x="44" y="24"/>
                      </a:lnTo>
                    </a:path>
                  </a:pathLst>
                </a:custGeom>
                <a:gradFill rotWithShape="0">
                  <a:gsLst>
                    <a:gs pos="0">
                      <a:srgbClr val="919191"/>
                    </a:gs>
                    <a:gs pos="100000">
                      <a:srgbClr val="000000"/>
                    </a:gs>
                  </a:gsLst>
                  <a:lin ang="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4" name="Freeform 1031"/>
                <p:cNvSpPr>
                  <a:spLocks/>
                </p:cNvSpPr>
                <p:nvPr/>
              </p:nvSpPr>
              <p:spPr bwMode="auto">
                <a:xfrm>
                  <a:off x="3807" y="1368"/>
                  <a:ext cx="47" cy="62"/>
                </a:xfrm>
                <a:custGeom>
                  <a:avLst/>
                  <a:gdLst>
                    <a:gd name="T0" fmla="*/ 44 w 47"/>
                    <a:gd name="T1" fmla="*/ 24 h 62"/>
                    <a:gd name="T2" fmla="*/ 43 w 47"/>
                    <a:gd name="T3" fmla="*/ 19 h 62"/>
                    <a:gd name="T4" fmla="*/ 40 w 47"/>
                    <a:gd name="T5" fmla="*/ 15 h 62"/>
                    <a:gd name="T6" fmla="*/ 37 w 47"/>
                    <a:gd name="T7" fmla="*/ 10 h 62"/>
                    <a:gd name="T8" fmla="*/ 34 w 47"/>
                    <a:gd name="T9" fmla="*/ 7 h 62"/>
                    <a:gd name="T10" fmla="*/ 30 w 47"/>
                    <a:gd name="T11" fmla="*/ 4 h 62"/>
                    <a:gd name="T12" fmla="*/ 26 w 47"/>
                    <a:gd name="T13" fmla="*/ 2 h 62"/>
                    <a:gd name="T14" fmla="*/ 23 w 47"/>
                    <a:gd name="T15" fmla="*/ 0 h 62"/>
                    <a:gd name="T16" fmla="*/ 19 w 47"/>
                    <a:gd name="T17" fmla="*/ 0 h 62"/>
                    <a:gd name="T18" fmla="*/ 15 w 47"/>
                    <a:gd name="T19" fmla="*/ 1 h 62"/>
                    <a:gd name="T20" fmla="*/ 11 w 47"/>
                    <a:gd name="T21" fmla="*/ 2 h 62"/>
                    <a:gd name="T22" fmla="*/ 8 w 47"/>
                    <a:gd name="T23" fmla="*/ 5 h 62"/>
                    <a:gd name="T24" fmla="*/ 5 w 47"/>
                    <a:gd name="T25" fmla="*/ 8 h 62"/>
                    <a:gd name="T26" fmla="*/ 3 w 47"/>
                    <a:gd name="T27" fmla="*/ 12 h 62"/>
                    <a:gd name="T28" fmla="*/ 1 w 47"/>
                    <a:gd name="T29" fmla="*/ 16 h 62"/>
                    <a:gd name="T30" fmla="*/ 0 w 47"/>
                    <a:gd name="T31" fmla="*/ 21 h 62"/>
                    <a:gd name="T32" fmla="*/ 0 w 47"/>
                    <a:gd name="T33" fmla="*/ 26 h 62"/>
                    <a:gd name="T34" fmla="*/ 1 w 47"/>
                    <a:gd name="T35" fmla="*/ 32 h 62"/>
                    <a:gd name="T36" fmla="*/ 2 w 47"/>
                    <a:gd name="T37" fmla="*/ 37 h 62"/>
                    <a:gd name="T38" fmla="*/ 3 w 47"/>
                    <a:gd name="T39" fmla="*/ 42 h 62"/>
                    <a:gd name="T40" fmla="*/ 6 w 47"/>
                    <a:gd name="T41" fmla="*/ 46 h 62"/>
                    <a:gd name="T42" fmla="*/ 9 w 47"/>
                    <a:gd name="T43" fmla="*/ 51 h 62"/>
                    <a:gd name="T44" fmla="*/ 12 w 47"/>
                    <a:gd name="T45" fmla="*/ 54 h 62"/>
                    <a:gd name="T46" fmla="*/ 16 w 47"/>
                    <a:gd name="T47" fmla="*/ 57 h 62"/>
                    <a:gd name="T48" fmla="*/ 20 w 47"/>
                    <a:gd name="T49" fmla="*/ 59 h 62"/>
                    <a:gd name="T50" fmla="*/ 23 w 47"/>
                    <a:gd name="T51" fmla="*/ 61 h 62"/>
                    <a:gd name="T52" fmla="*/ 27 w 47"/>
                    <a:gd name="T53" fmla="*/ 61 h 62"/>
                    <a:gd name="T54" fmla="*/ 31 w 47"/>
                    <a:gd name="T55" fmla="*/ 60 h 62"/>
                    <a:gd name="T56" fmla="*/ 35 w 47"/>
                    <a:gd name="T57" fmla="*/ 59 h 62"/>
                    <a:gd name="T58" fmla="*/ 38 w 47"/>
                    <a:gd name="T59" fmla="*/ 56 h 62"/>
                    <a:gd name="T60" fmla="*/ 41 w 47"/>
                    <a:gd name="T61" fmla="*/ 53 h 62"/>
                    <a:gd name="T62" fmla="*/ 43 w 47"/>
                    <a:gd name="T63" fmla="*/ 49 h 62"/>
                    <a:gd name="T64" fmla="*/ 45 w 47"/>
                    <a:gd name="T65" fmla="*/ 45 h 62"/>
                    <a:gd name="T66" fmla="*/ 46 w 47"/>
                    <a:gd name="T67" fmla="*/ 40 h 62"/>
                    <a:gd name="T68" fmla="*/ 46 w 47"/>
                    <a:gd name="T69" fmla="*/ 35 h 62"/>
                    <a:gd name="T70" fmla="*/ 45 w 47"/>
                    <a:gd name="T71" fmla="*/ 29 h 62"/>
                    <a:gd name="T72" fmla="*/ 44 w 47"/>
                    <a:gd name="T73" fmla="*/ 24 h 6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7"/>
                    <a:gd name="T112" fmla="*/ 0 h 62"/>
                    <a:gd name="T113" fmla="*/ 47 w 47"/>
                    <a:gd name="T114" fmla="*/ 62 h 6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7" h="62">
                      <a:moveTo>
                        <a:pt x="44" y="24"/>
                      </a:moveTo>
                      <a:lnTo>
                        <a:pt x="43" y="19"/>
                      </a:lnTo>
                      <a:lnTo>
                        <a:pt x="40" y="15"/>
                      </a:lnTo>
                      <a:lnTo>
                        <a:pt x="37" y="10"/>
                      </a:lnTo>
                      <a:lnTo>
                        <a:pt x="34" y="7"/>
                      </a:lnTo>
                      <a:lnTo>
                        <a:pt x="30" y="4"/>
                      </a:lnTo>
                      <a:lnTo>
                        <a:pt x="26" y="2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1"/>
                      </a:lnTo>
                      <a:lnTo>
                        <a:pt x="11" y="2"/>
                      </a:lnTo>
                      <a:lnTo>
                        <a:pt x="8" y="5"/>
                      </a:lnTo>
                      <a:lnTo>
                        <a:pt x="5" y="8"/>
                      </a:lnTo>
                      <a:lnTo>
                        <a:pt x="3" y="12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6"/>
                      </a:lnTo>
                      <a:lnTo>
                        <a:pt x="1" y="32"/>
                      </a:lnTo>
                      <a:lnTo>
                        <a:pt x="2" y="37"/>
                      </a:lnTo>
                      <a:lnTo>
                        <a:pt x="3" y="42"/>
                      </a:lnTo>
                      <a:lnTo>
                        <a:pt x="6" y="46"/>
                      </a:lnTo>
                      <a:lnTo>
                        <a:pt x="9" y="51"/>
                      </a:lnTo>
                      <a:lnTo>
                        <a:pt x="12" y="54"/>
                      </a:lnTo>
                      <a:lnTo>
                        <a:pt x="16" y="57"/>
                      </a:lnTo>
                      <a:lnTo>
                        <a:pt x="20" y="59"/>
                      </a:lnTo>
                      <a:lnTo>
                        <a:pt x="23" y="61"/>
                      </a:lnTo>
                      <a:lnTo>
                        <a:pt x="27" y="61"/>
                      </a:lnTo>
                      <a:lnTo>
                        <a:pt x="31" y="60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41" y="53"/>
                      </a:lnTo>
                      <a:lnTo>
                        <a:pt x="43" y="49"/>
                      </a:lnTo>
                      <a:lnTo>
                        <a:pt x="45" y="45"/>
                      </a:lnTo>
                      <a:lnTo>
                        <a:pt x="46" y="40"/>
                      </a:lnTo>
                      <a:lnTo>
                        <a:pt x="46" y="35"/>
                      </a:lnTo>
                      <a:lnTo>
                        <a:pt x="45" y="29"/>
                      </a:lnTo>
                      <a:lnTo>
                        <a:pt x="44" y="24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113" name="Line 1032"/>
            <p:cNvSpPr>
              <a:spLocks noChangeShapeType="1"/>
            </p:cNvSpPr>
            <p:nvPr/>
          </p:nvSpPr>
          <p:spPr bwMode="auto">
            <a:xfrm flipV="1">
              <a:off x="3921" y="13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4" name="Line 1033"/>
            <p:cNvSpPr>
              <a:spLocks noChangeShapeType="1"/>
            </p:cNvSpPr>
            <p:nvPr/>
          </p:nvSpPr>
          <p:spPr bwMode="auto">
            <a:xfrm flipV="1">
              <a:off x="3854" y="1124"/>
              <a:ext cx="134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15" name="Group 1034"/>
            <p:cNvGrpSpPr>
              <a:grpSpLocks/>
            </p:cNvGrpSpPr>
            <p:nvPr/>
          </p:nvGrpSpPr>
          <p:grpSpPr bwMode="auto">
            <a:xfrm>
              <a:off x="3913" y="965"/>
              <a:ext cx="310" cy="484"/>
              <a:chOff x="3913" y="965"/>
              <a:chExt cx="310" cy="484"/>
            </a:xfrm>
          </p:grpSpPr>
          <p:sp>
            <p:nvSpPr>
              <p:cNvPr id="3116" name="Freeform 1035"/>
              <p:cNvSpPr>
                <a:spLocks/>
              </p:cNvSpPr>
              <p:nvPr/>
            </p:nvSpPr>
            <p:spPr bwMode="auto">
              <a:xfrm>
                <a:off x="3913" y="965"/>
                <a:ext cx="310" cy="484"/>
              </a:xfrm>
              <a:custGeom>
                <a:avLst/>
                <a:gdLst>
                  <a:gd name="T0" fmla="*/ 0 w 310"/>
                  <a:gd name="T1" fmla="*/ 60 h 484"/>
                  <a:gd name="T2" fmla="*/ 144 w 310"/>
                  <a:gd name="T3" fmla="*/ 483 h 484"/>
                  <a:gd name="T4" fmla="*/ 309 w 310"/>
                  <a:gd name="T5" fmla="*/ 435 h 484"/>
                  <a:gd name="T6" fmla="*/ 159 w 310"/>
                  <a:gd name="T7" fmla="*/ 0 h 484"/>
                  <a:gd name="T8" fmla="*/ 0 w 310"/>
                  <a:gd name="T9" fmla="*/ 60 h 4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0"/>
                  <a:gd name="T16" fmla="*/ 0 h 484"/>
                  <a:gd name="T17" fmla="*/ 310 w 310"/>
                  <a:gd name="T18" fmla="*/ 484 h 4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0" h="484">
                    <a:moveTo>
                      <a:pt x="0" y="60"/>
                    </a:moveTo>
                    <a:lnTo>
                      <a:pt x="144" y="483"/>
                    </a:lnTo>
                    <a:lnTo>
                      <a:pt x="309" y="435"/>
                    </a:lnTo>
                    <a:lnTo>
                      <a:pt x="159" y="0"/>
                    </a:lnTo>
                    <a:lnTo>
                      <a:pt x="0" y="6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Freeform 1036"/>
              <p:cNvSpPr>
                <a:spLocks/>
              </p:cNvSpPr>
              <p:nvPr/>
            </p:nvSpPr>
            <p:spPr bwMode="auto">
              <a:xfrm>
                <a:off x="3972" y="1142"/>
                <a:ext cx="166" cy="83"/>
              </a:xfrm>
              <a:custGeom>
                <a:avLst/>
                <a:gdLst>
                  <a:gd name="T0" fmla="*/ 0 w 166"/>
                  <a:gd name="T1" fmla="*/ 58 h 83"/>
                  <a:gd name="T2" fmla="*/ 158 w 166"/>
                  <a:gd name="T3" fmla="*/ 0 h 83"/>
                  <a:gd name="T4" fmla="*/ 165 w 166"/>
                  <a:gd name="T5" fmla="*/ 23 h 83"/>
                  <a:gd name="T6" fmla="*/ 8 w 166"/>
                  <a:gd name="T7" fmla="*/ 82 h 83"/>
                  <a:gd name="T8" fmla="*/ 0 w 166"/>
                  <a:gd name="T9" fmla="*/ 58 h 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83"/>
                  <a:gd name="T17" fmla="*/ 166 w 166"/>
                  <a:gd name="T18" fmla="*/ 83 h 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83">
                    <a:moveTo>
                      <a:pt x="0" y="58"/>
                    </a:moveTo>
                    <a:lnTo>
                      <a:pt x="158" y="0"/>
                    </a:lnTo>
                    <a:lnTo>
                      <a:pt x="165" y="23"/>
                    </a:lnTo>
                    <a:lnTo>
                      <a:pt x="8" y="8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18" name="Group 1037"/>
              <p:cNvGrpSpPr>
                <a:grpSpLocks/>
              </p:cNvGrpSpPr>
              <p:nvPr/>
            </p:nvGrpSpPr>
            <p:grpSpPr bwMode="auto">
              <a:xfrm>
                <a:off x="3933" y="1168"/>
                <a:ext cx="216" cy="97"/>
                <a:chOff x="3933" y="1168"/>
                <a:chExt cx="216" cy="97"/>
              </a:xfrm>
            </p:grpSpPr>
            <p:sp>
              <p:nvSpPr>
                <p:cNvPr id="3139" name="Freeform 1038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4" cy="96"/>
                </a:xfrm>
                <a:custGeom>
                  <a:avLst/>
                  <a:gdLst>
                    <a:gd name="T0" fmla="*/ 0 w 214"/>
                    <a:gd name="T1" fmla="*/ 77 h 96"/>
                    <a:gd name="T2" fmla="*/ 207 w 214"/>
                    <a:gd name="T3" fmla="*/ 0 h 96"/>
                    <a:gd name="T4" fmla="*/ 211 w 214"/>
                    <a:gd name="T5" fmla="*/ 10 h 96"/>
                    <a:gd name="T6" fmla="*/ 213 w 214"/>
                    <a:gd name="T7" fmla="*/ 21 h 96"/>
                    <a:gd name="T8" fmla="*/ 7 w 214"/>
                    <a:gd name="T9" fmla="*/ 95 h 96"/>
                    <a:gd name="T10" fmla="*/ 0 w 214"/>
                    <a:gd name="T11" fmla="*/ 86 h 96"/>
                    <a:gd name="T12" fmla="*/ 0 w 214"/>
                    <a:gd name="T13" fmla="*/ 77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4"/>
                    <a:gd name="T22" fmla="*/ 0 h 96"/>
                    <a:gd name="T23" fmla="*/ 214 w 214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4" h="96">
                      <a:moveTo>
                        <a:pt x="0" y="77"/>
                      </a:moveTo>
                      <a:lnTo>
                        <a:pt x="207" y="0"/>
                      </a:lnTo>
                      <a:lnTo>
                        <a:pt x="211" y="10"/>
                      </a:lnTo>
                      <a:lnTo>
                        <a:pt x="213" y="21"/>
                      </a:lnTo>
                      <a:lnTo>
                        <a:pt x="7" y="95"/>
                      </a:lnTo>
                      <a:lnTo>
                        <a:pt x="0" y="86"/>
                      </a:lnTo>
                      <a:lnTo>
                        <a:pt x="0" y="77"/>
                      </a:lnTo>
                    </a:path>
                  </a:pathLst>
                </a:custGeom>
                <a:gradFill rotWithShape="0">
                  <a:gsLst>
                    <a:gs pos="0">
                      <a:srgbClr val="F6F9FF"/>
                    </a:gs>
                    <a:gs pos="100000">
                      <a:srgbClr val="A2C1FE"/>
                    </a:gs>
                  </a:gsLst>
                  <a:lin ang="5400000" scaled="1"/>
                </a:gradFill>
                <a:ln w="12700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0" name="Freeform 1039"/>
                <p:cNvSpPr>
                  <a:spLocks/>
                </p:cNvSpPr>
                <p:nvPr/>
              </p:nvSpPr>
              <p:spPr bwMode="auto">
                <a:xfrm>
                  <a:off x="3933" y="1168"/>
                  <a:ext cx="216" cy="97"/>
                </a:xfrm>
                <a:custGeom>
                  <a:avLst/>
                  <a:gdLst>
                    <a:gd name="T0" fmla="*/ 0 w 216"/>
                    <a:gd name="T1" fmla="*/ 78 h 97"/>
                    <a:gd name="T2" fmla="*/ 209 w 216"/>
                    <a:gd name="T3" fmla="*/ 0 h 97"/>
                    <a:gd name="T4" fmla="*/ 213 w 216"/>
                    <a:gd name="T5" fmla="*/ 10 h 97"/>
                    <a:gd name="T6" fmla="*/ 215 w 216"/>
                    <a:gd name="T7" fmla="*/ 21 h 97"/>
                    <a:gd name="T8" fmla="*/ 7 w 216"/>
                    <a:gd name="T9" fmla="*/ 96 h 97"/>
                    <a:gd name="T10" fmla="*/ 0 w 216"/>
                    <a:gd name="T11" fmla="*/ 87 h 97"/>
                    <a:gd name="T12" fmla="*/ 0 w 216"/>
                    <a:gd name="T13" fmla="*/ 78 h 9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6"/>
                    <a:gd name="T22" fmla="*/ 0 h 97"/>
                    <a:gd name="T23" fmla="*/ 216 w 216"/>
                    <a:gd name="T24" fmla="*/ 97 h 9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" h="97">
                      <a:moveTo>
                        <a:pt x="0" y="78"/>
                      </a:moveTo>
                      <a:lnTo>
                        <a:pt x="209" y="0"/>
                      </a:lnTo>
                      <a:lnTo>
                        <a:pt x="213" y="10"/>
                      </a:lnTo>
                      <a:lnTo>
                        <a:pt x="215" y="21"/>
                      </a:lnTo>
                      <a:lnTo>
                        <a:pt x="7" y="96"/>
                      </a:lnTo>
                      <a:lnTo>
                        <a:pt x="0" y="87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19" name="Freeform 1040"/>
              <p:cNvSpPr>
                <a:spLocks/>
              </p:cNvSpPr>
              <p:nvPr/>
            </p:nvSpPr>
            <p:spPr bwMode="auto">
              <a:xfrm>
                <a:off x="3989" y="1190"/>
                <a:ext cx="168" cy="84"/>
              </a:xfrm>
              <a:custGeom>
                <a:avLst/>
                <a:gdLst>
                  <a:gd name="T0" fmla="*/ 0 w 168"/>
                  <a:gd name="T1" fmla="*/ 59 h 84"/>
                  <a:gd name="T2" fmla="*/ 159 w 168"/>
                  <a:gd name="T3" fmla="*/ 0 h 84"/>
                  <a:gd name="T4" fmla="*/ 167 w 168"/>
                  <a:gd name="T5" fmla="*/ 26 h 84"/>
                  <a:gd name="T6" fmla="*/ 8 w 168"/>
                  <a:gd name="T7" fmla="*/ 83 h 84"/>
                  <a:gd name="T8" fmla="*/ 0 w 168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84"/>
                  <a:gd name="T17" fmla="*/ 168 w 168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84">
                    <a:moveTo>
                      <a:pt x="0" y="59"/>
                    </a:moveTo>
                    <a:lnTo>
                      <a:pt x="159" y="0"/>
                    </a:lnTo>
                    <a:lnTo>
                      <a:pt x="167" y="26"/>
                    </a:lnTo>
                    <a:lnTo>
                      <a:pt x="8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20" name="Group 1041"/>
              <p:cNvGrpSpPr>
                <a:grpSpLocks/>
              </p:cNvGrpSpPr>
              <p:nvPr/>
            </p:nvGrpSpPr>
            <p:grpSpPr bwMode="auto">
              <a:xfrm>
                <a:off x="3946" y="1063"/>
                <a:ext cx="164" cy="72"/>
                <a:chOff x="3946" y="1063"/>
                <a:chExt cx="164" cy="72"/>
              </a:xfrm>
            </p:grpSpPr>
            <p:sp>
              <p:nvSpPr>
                <p:cNvPr id="3134" name="Freeform 1042"/>
                <p:cNvSpPr>
                  <a:spLocks/>
                </p:cNvSpPr>
                <p:nvPr/>
              </p:nvSpPr>
              <p:spPr bwMode="auto">
                <a:xfrm>
                  <a:off x="3946" y="1063"/>
                  <a:ext cx="164" cy="72"/>
                </a:xfrm>
                <a:custGeom>
                  <a:avLst/>
                  <a:gdLst>
                    <a:gd name="T0" fmla="*/ 0 w 164"/>
                    <a:gd name="T1" fmla="*/ 59 h 72"/>
                    <a:gd name="T2" fmla="*/ 4 w 164"/>
                    <a:gd name="T3" fmla="*/ 71 h 72"/>
                    <a:gd name="T4" fmla="*/ 163 w 164"/>
                    <a:gd name="T5" fmla="*/ 11 h 72"/>
                    <a:gd name="T6" fmla="*/ 160 w 164"/>
                    <a:gd name="T7" fmla="*/ 0 h 72"/>
                    <a:gd name="T8" fmla="*/ 0 w 164"/>
                    <a:gd name="T9" fmla="*/ 59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72"/>
                    <a:gd name="T17" fmla="*/ 164 w 164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72">
                      <a:moveTo>
                        <a:pt x="0" y="59"/>
                      </a:moveTo>
                      <a:lnTo>
                        <a:pt x="4" y="71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5" name="Line 1043"/>
                <p:cNvSpPr>
                  <a:spLocks noChangeShapeType="1"/>
                </p:cNvSpPr>
                <p:nvPr/>
              </p:nvSpPr>
              <p:spPr bwMode="auto">
                <a:xfrm>
                  <a:off x="3956" y="1120"/>
                  <a:ext cx="7" cy="13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6" name="Line 1044"/>
                <p:cNvSpPr>
                  <a:spLocks noChangeShapeType="1"/>
                </p:cNvSpPr>
                <p:nvPr/>
              </p:nvSpPr>
              <p:spPr bwMode="auto">
                <a:xfrm>
                  <a:off x="3996" y="1103"/>
                  <a:ext cx="7" cy="15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7" name="Line 1045"/>
                <p:cNvSpPr>
                  <a:spLocks noChangeShapeType="1"/>
                </p:cNvSpPr>
                <p:nvPr/>
              </p:nvSpPr>
              <p:spPr bwMode="auto">
                <a:xfrm>
                  <a:off x="4045" y="108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8" name="Line 1046"/>
                <p:cNvSpPr>
                  <a:spLocks noChangeShapeType="1"/>
                </p:cNvSpPr>
                <p:nvPr/>
              </p:nvSpPr>
              <p:spPr bwMode="auto">
                <a:xfrm>
                  <a:off x="4096" y="1067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21" name="Group 1047"/>
              <p:cNvGrpSpPr>
                <a:grpSpLocks/>
              </p:cNvGrpSpPr>
              <p:nvPr/>
            </p:nvGrpSpPr>
            <p:grpSpPr bwMode="auto">
              <a:xfrm>
                <a:off x="4024" y="1288"/>
                <a:ext cx="164" cy="73"/>
                <a:chOff x="4024" y="1288"/>
                <a:chExt cx="164" cy="73"/>
              </a:xfrm>
            </p:grpSpPr>
            <p:sp>
              <p:nvSpPr>
                <p:cNvPr id="3129" name="Freeform 1048"/>
                <p:cNvSpPr>
                  <a:spLocks/>
                </p:cNvSpPr>
                <p:nvPr/>
              </p:nvSpPr>
              <p:spPr bwMode="auto">
                <a:xfrm>
                  <a:off x="4024" y="1288"/>
                  <a:ext cx="164" cy="73"/>
                </a:xfrm>
                <a:custGeom>
                  <a:avLst/>
                  <a:gdLst>
                    <a:gd name="T0" fmla="*/ 0 w 164"/>
                    <a:gd name="T1" fmla="*/ 60 h 73"/>
                    <a:gd name="T2" fmla="*/ 4 w 164"/>
                    <a:gd name="T3" fmla="*/ 72 h 73"/>
                    <a:gd name="T4" fmla="*/ 163 w 164"/>
                    <a:gd name="T5" fmla="*/ 11 h 73"/>
                    <a:gd name="T6" fmla="*/ 160 w 164"/>
                    <a:gd name="T7" fmla="*/ 0 h 73"/>
                    <a:gd name="T8" fmla="*/ 0 w 164"/>
                    <a:gd name="T9" fmla="*/ 60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"/>
                    <a:gd name="T16" fmla="*/ 0 h 73"/>
                    <a:gd name="T17" fmla="*/ 164 w 164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" h="73">
                      <a:moveTo>
                        <a:pt x="0" y="60"/>
                      </a:moveTo>
                      <a:lnTo>
                        <a:pt x="4" y="72"/>
                      </a:lnTo>
                      <a:lnTo>
                        <a:pt x="163" y="11"/>
                      </a:lnTo>
                      <a:lnTo>
                        <a:pt x="160" y="0"/>
                      </a:lnTo>
                      <a:lnTo>
                        <a:pt x="0" y="6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0" name="Line 1049"/>
                <p:cNvSpPr>
                  <a:spLocks noChangeShapeType="1"/>
                </p:cNvSpPr>
                <p:nvPr/>
              </p:nvSpPr>
              <p:spPr bwMode="auto">
                <a:xfrm>
                  <a:off x="4034" y="1345"/>
                  <a:ext cx="7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1" name="Line 1050"/>
                <p:cNvSpPr>
                  <a:spLocks noChangeShapeType="1"/>
                </p:cNvSpPr>
                <p:nvPr/>
              </p:nvSpPr>
              <p:spPr bwMode="auto">
                <a:xfrm>
                  <a:off x="4074" y="1329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2" name="Line 1051"/>
                <p:cNvSpPr>
                  <a:spLocks noChangeShapeType="1"/>
                </p:cNvSpPr>
                <p:nvPr/>
              </p:nvSpPr>
              <p:spPr bwMode="auto">
                <a:xfrm>
                  <a:off x="4124" y="1310"/>
                  <a:ext cx="6" cy="14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3" name="Line 1052"/>
                <p:cNvSpPr>
                  <a:spLocks noChangeShapeType="1"/>
                </p:cNvSpPr>
                <p:nvPr/>
              </p:nvSpPr>
              <p:spPr bwMode="auto">
                <a:xfrm>
                  <a:off x="4170" y="1292"/>
                  <a:ext cx="7" cy="16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22" name="Freeform 1053"/>
              <p:cNvSpPr>
                <a:spLocks/>
              </p:cNvSpPr>
              <p:nvPr/>
            </p:nvSpPr>
            <p:spPr bwMode="auto">
              <a:xfrm>
                <a:off x="3917" y="969"/>
                <a:ext cx="187" cy="153"/>
              </a:xfrm>
              <a:custGeom>
                <a:avLst/>
                <a:gdLst>
                  <a:gd name="T0" fmla="*/ 0 w 187"/>
                  <a:gd name="T1" fmla="*/ 58 h 153"/>
                  <a:gd name="T2" fmla="*/ 154 w 187"/>
                  <a:gd name="T3" fmla="*/ 0 h 153"/>
                  <a:gd name="T4" fmla="*/ 186 w 187"/>
                  <a:gd name="T5" fmla="*/ 93 h 153"/>
                  <a:gd name="T6" fmla="*/ 32 w 187"/>
                  <a:gd name="T7" fmla="*/ 152 h 153"/>
                  <a:gd name="T8" fmla="*/ 0 w 187"/>
                  <a:gd name="T9" fmla="*/ 58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7"/>
                  <a:gd name="T16" fmla="*/ 0 h 153"/>
                  <a:gd name="T17" fmla="*/ 187 w 187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7" h="153">
                    <a:moveTo>
                      <a:pt x="0" y="58"/>
                    </a:moveTo>
                    <a:lnTo>
                      <a:pt x="154" y="0"/>
                    </a:lnTo>
                    <a:lnTo>
                      <a:pt x="186" y="93"/>
                    </a:lnTo>
                    <a:lnTo>
                      <a:pt x="32" y="152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" name="Freeform 1054"/>
              <p:cNvSpPr>
                <a:spLocks/>
              </p:cNvSpPr>
              <p:nvPr/>
            </p:nvSpPr>
            <p:spPr bwMode="auto">
              <a:xfrm>
                <a:off x="4029" y="1304"/>
                <a:ext cx="189" cy="141"/>
              </a:xfrm>
              <a:custGeom>
                <a:avLst/>
                <a:gdLst>
                  <a:gd name="T0" fmla="*/ 0 w 189"/>
                  <a:gd name="T1" fmla="*/ 56 h 141"/>
                  <a:gd name="T2" fmla="*/ 156 w 189"/>
                  <a:gd name="T3" fmla="*/ 0 h 141"/>
                  <a:gd name="T4" fmla="*/ 188 w 189"/>
                  <a:gd name="T5" fmla="*/ 93 h 141"/>
                  <a:gd name="T6" fmla="*/ 29 w 189"/>
                  <a:gd name="T7" fmla="*/ 140 h 141"/>
                  <a:gd name="T8" fmla="*/ 0 w 189"/>
                  <a:gd name="T9" fmla="*/ 56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141"/>
                  <a:gd name="T17" fmla="*/ 189 w 18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141">
                    <a:moveTo>
                      <a:pt x="0" y="56"/>
                    </a:moveTo>
                    <a:lnTo>
                      <a:pt x="156" y="0"/>
                    </a:lnTo>
                    <a:lnTo>
                      <a:pt x="188" y="93"/>
                    </a:lnTo>
                    <a:lnTo>
                      <a:pt x="29" y="140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" name="Freeform 1055"/>
              <p:cNvSpPr>
                <a:spLocks/>
              </p:cNvSpPr>
              <p:nvPr/>
            </p:nvSpPr>
            <p:spPr bwMode="auto">
              <a:xfrm>
                <a:off x="3952" y="1077"/>
                <a:ext cx="167" cy="84"/>
              </a:xfrm>
              <a:custGeom>
                <a:avLst/>
                <a:gdLst>
                  <a:gd name="T0" fmla="*/ 0 w 167"/>
                  <a:gd name="T1" fmla="*/ 59 h 84"/>
                  <a:gd name="T2" fmla="*/ 158 w 167"/>
                  <a:gd name="T3" fmla="*/ 0 h 84"/>
                  <a:gd name="T4" fmla="*/ 166 w 167"/>
                  <a:gd name="T5" fmla="*/ 26 h 84"/>
                  <a:gd name="T6" fmla="*/ 7 w 167"/>
                  <a:gd name="T7" fmla="*/ 83 h 84"/>
                  <a:gd name="T8" fmla="*/ 0 w 167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7"/>
                  <a:gd name="T16" fmla="*/ 0 h 84"/>
                  <a:gd name="T17" fmla="*/ 167 w 167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7" h="84">
                    <a:moveTo>
                      <a:pt x="0" y="59"/>
                    </a:moveTo>
                    <a:lnTo>
                      <a:pt x="158" y="0"/>
                    </a:lnTo>
                    <a:lnTo>
                      <a:pt x="166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Line 1056"/>
              <p:cNvSpPr>
                <a:spLocks noChangeShapeType="1"/>
              </p:cNvSpPr>
              <p:nvPr/>
            </p:nvSpPr>
            <p:spPr bwMode="auto">
              <a:xfrm flipH="1">
                <a:off x="3952" y="1083"/>
                <a:ext cx="157" cy="5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6" name="Freeform 1057"/>
              <p:cNvSpPr>
                <a:spLocks/>
              </p:cNvSpPr>
              <p:nvPr/>
            </p:nvSpPr>
            <p:spPr bwMode="auto">
              <a:xfrm>
                <a:off x="4015" y="1262"/>
                <a:ext cx="166" cy="84"/>
              </a:xfrm>
              <a:custGeom>
                <a:avLst/>
                <a:gdLst>
                  <a:gd name="T0" fmla="*/ 0 w 166"/>
                  <a:gd name="T1" fmla="*/ 59 h 84"/>
                  <a:gd name="T2" fmla="*/ 157 w 166"/>
                  <a:gd name="T3" fmla="*/ 0 h 84"/>
                  <a:gd name="T4" fmla="*/ 165 w 166"/>
                  <a:gd name="T5" fmla="*/ 26 h 84"/>
                  <a:gd name="T6" fmla="*/ 7 w 166"/>
                  <a:gd name="T7" fmla="*/ 83 h 84"/>
                  <a:gd name="T8" fmla="*/ 0 w 166"/>
                  <a:gd name="T9" fmla="*/ 59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"/>
                  <a:gd name="T16" fmla="*/ 0 h 84"/>
                  <a:gd name="T17" fmla="*/ 166 w 16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" h="84">
                    <a:moveTo>
                      <a:pt x="0" y="59"/>
                    </a:moveTo>
                    <a:lnTo>
                      <a:pt x="157" y="0"/>
                    </a:lnTo>
                    <a:lnTo>
                      <a:pt x="165" y="26"/>
                    </a:lnTo>
                    <a:lnTo>
                      <a:pt x="7" y="83"/>
                    </a:lnTo>
                    <a:lnTo>
                      <a:pt x="0" y="59"/>
                    </a:lnTo>
                  </a:path>
                </a:pathLst>
              </a:custGeom>
              <a:solidFill>
                <a:srgbClr val="C0C0C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" name="Line 1058"/>
              <p:cNvSpPr>
                <a:spLocks noChangeShapeType="1"/>
              </p:cNvSpPr>
              <p:nvPr/>
            </p:nvSpPr>
            <p:spPr bwMode="auto">
              <a:xfrm flipH="1">
                <a:off x="4023" y="1291"/>
                <a:ext cx="157" cy="49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8" name="Freeform 1059"/>
              <p:cNvSpPr>
                <a:spLocks/>
              </p:cNvSpPr>
              <p:nvPr/>
            </p:nvSpPr>
            <p:spPr bwMode="auto">
              <a:xfrm>
                <a:off x="4140" y="1170"/>
                <a:ext cx="7" cy="19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3 w 7"/>
                  <a:gd name="T5" fmla="*/ 13 h 19"/>
                  <a:gd name="T6" fmla="*/ 6 w 7"/>
                  <a:gd name="T7" fmla="*/ 18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9"/>
                  <a:gd name="T14" fmla="*/ 7 w 7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9">
                    <a:moveTo>
                      <a:pt x="0" y="0"/>
                    </a:moveTo>
                    <a:lnTo>
                      <a:pt x="0" y="6"/>
                    </a:lnTo>
                    <a:lnTo>
                      <a:pt x="3" y="13"/>
                    </a:lnTo>
                    <a:lnTo>
                      <a:pt x="6" y="1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0"/>
          <p:cNvSpPr txBox="1">
            <a:spLocks noChangeArrowheads="1"/>
          </p:cNvSpPr>
          <p:nvPr/>
        </p:nvSpPr>
        <p:spPr bwMode="auto">
          <a:xfrm>
            <a:off x="0" y="273050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Arial" charset="0"/>
              </a:rPr>
              <a:t>International Terrestrial Reference Frame (ITRF)</a:t>
            </a:r>
          </a:p>
          <a:p>
            <a:pPr algn="ctr"/>
            <a:r>
              <a:rPr lang="en-US" sz="2000">
                <a:latin typeface="Arial" charset="0"/>
              </a:rPr>
              <a:t>space-based techniques: VLBI, DORIS, SLR, GNSS</a:t>
            </a:r>
          </a:p>
          <a:p>
            <a:pPr algn="ctr"/>
            <a:endParaRPr lang="en-US" sz="1600" b="1">
              <a:latin typeface="Arial" charset="0"/>
            </a:endParaRPr>
          </a:p>
          <a:p>
            <a:pPr algn="ctr"/>
            <a:r>
              <a:rPr lang="en-US" sz="2000" b="1">
                <a:latin typeface="Arial" charset="0"/>
              </a:rPr>
              <a:t>Current Realization: ITRF2008 (epoch 2005.0)</a:t>
            </a:r>
          </a:p>
        </p:txBody>
      </p:sp>
      <p:pic>
        <p:nvPicPr>
          <p:cNvPr id="14339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" y="1665288"/>
            <a:ext cx="82804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6197600"/>
            <a:ext cx="9144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Verdana" pitchFamily="34" charset="0"/>
              </a:rPr>
              <a:t>International Earth Rotation and Reference System Service(IERS)</a:t>
            </a:r>
            <a:br>
              <a:rPr lang="en-US" b="1">
                <a:solidFill>
                  <a:srgbClr val="000000"/>
                </a:solidFill>
                <a:latin typeface="Verdana" pitchFamily="34" charset="0"/>
              </a:rPr>
            </a:br>
            <a:r>
              <a:rPr lang="en-US" b="1">
                <a:solidFill>
                  <a:srgbClr val="000000"/>
                </a:solidFill>
                <a:latin typeface="Verdana" pitchFamily="34" charset="0"/>
                <a:hlinkClick r:id="rId4"/>
              </a:rPr>
              <a:t>(http://www.iers.org)</a:t>
            </a:r>
            <a:endParaRPr lang="en-US" b="1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4341" name="Picture 17" descr="itrf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2850" y="1063625"/>
            <a:ext cx="15049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5" descr="IERS Map index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84863" y="4270375"/>
            <a:ext cx="1038225" cy="1952625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3"/>
          <p:cNvSpPr>
            <a:spLocks noChangeShapeType="1"/>
          </p:cNvSpPr>
          <p:nvPr/>
        </p:nvSpPr>
        <p:spPr bwMode="auto">
          <a:xfrm flipV="1">
            <a:off x="254000" y="1355725"/>
            <a:ext cx="0" cy="442595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Line 4"/>
          <p:cNvSpPr>
            <a:spLocks noChangeShapeType="1"/>
          </p:cNvSpPr>
          <p:nvPr/>
        </p:nvSpPr>
        <p:spPr bwMode="auto">
          <a:xfrm>
            <a:off x="0" y="5492750"/>
            <a:ext cx="590867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Arc 5"/>
          <p:cNvSpPr>
            <a:spLocks/>
          </p:cNvSpPr>
          <p:nvPr/>
        </p:nvSpPr>
        <p:spPr bwMode="auto">
          <a:xfrm>
            <a:off x="254000" y="1644650"/>
            <a:ext cx="5402263" cy="38481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 flipV="1">
            <a:off x="1266825" y="1066800"/>
            <a:ext cx="0" cy="44259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1012825" y="5205413"/>
            <a:ext cx="5910263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Arc 8"/>
          <p:cNvSpPr>
            <a:spLocks/>
          </p:cNvSpPr>
          <p:nvPr/>
        </p:nvSpPr>
        <p:spPr bwMode="auto">
          <a:xfrm>
            <a:off x="1266825" y="1355725"/>
            <a:ext cx="5402263" cy="384968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368" name="AutoShape 9"/>
          <p:cNvCxnSpPr>
            <a:cxnSpLocks noChangeShapeType="1"/>
            <a:stCxn id="15364" idx="2"/>
            <a:endCxn id="15367" idx="2"/>
          </p:cNvCxnSpPr>
          <p:nvPr/>
        </p:nvCxnSpPr>
        <p:spPr bwMode="auto">
          <a:xfrm flipV="1">
            <a:off x="254000" y="5219700"/>
            <a:ext cx="1012825" cy="287338"/>
          </a:xfrm>
          <a:prstGeom prst="straightConnector1">
            <a:avLst/>
          </a:prstGeom>
          <a:noFill/>
          <a:ln w="38100">
            <a:solidFill>
              <a:srgbClr val="77623D"/>
            </a:solidFill>
            <a:prstDash val="sysDot"/>
            <a:round/>
            <a:headEnd type="triangle" w="med" len="med"/>
            <a:tailEnd type="triangle" w="med" len="med"/>
          </a:ln>
        </p:spPr>
      </p:cxn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4389438" y="1468438"/>
            <a:ext cx="1266825" cy="152241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1"/>
          <p:cNvSpPr>
            <a:spLocks noChangeShapeType="1"/>
          </p:cNvSpPr>
          <p:nvPr/>
        </p:nvSpPr>
        <p:spPr bwMode="auto">
          <a:xfrm flipV="1">
            <a:off x="5054600" y="1492250"/>
            <a:ext cx="590550" cy="9461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Freeform 12"/>
          <p:cNvSpPr>
            <a:spLocks/>
          </p:cNvSpPr>
          <p:nvPr/>
        </p:nvSpPr>
        <p:spPr bwMode="auto">
          <a:xfrm>
            <a:off x="4500563" y="2859088"/>
            <a:ext cx="122237" cy="258762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Freeform 13"/>
          <p:cNvSpPr>
            <a:spLocks/>
          </p:cNvSpPr>
          <p:nvPr/>
        </p:nvSpPr>
        <p:spPr bwMode="auto">
          <a:xfrm>
            <a:off x="5133975" y="2305050"/>
            <a:ext cx="120650" cy="228600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Freeform 14"/>
          <p:cNvSpPr>
            <a:spLocks/>
          </p:cNvSpPr>
          <p:nvPr/>
        </p:nvSpPr>
        <p:spPr bwMode="auto">
          <a:xfrm>
            <a:off x="4395788" y="1219200"/>
            <a:ext cx="1978025" cy="1162050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Text Box 16"/>
          <p:cNvSpPr txBox="1">
            <a:spLocks noChangeArrowheads="1"/>
          </p:cNvSpPr>
          <p:nvPr/>
        </p:nvSpPr>
        <p:spPr bwMode="auto">
          <a:xfrm rot="-762773">
            <a:off x="223838" y="4991100"/>
            <a:ext cx="965200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2.2 meters</a:t>
            </a:r>
          </a:p>
        </p:txBody>
      </p:sp>
      <p:sp>
        <p:nvSpPr>
          <p:cNvPr id="15375" name="Text Box 17"/>
          <p:cNvSpPr txBox="1">
            <a:spLocks noChangeArrowheads="1"/>
          </p:cNvSpPr>
          <p:nvPr/>
        </p:nvSpPr>
        <p:spPr bwMode="auto">
          <a:xfrm>
            <a:off x="728663" y="5629275"/>
            <a:ext cx="8763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NAD 83</a:t>
            </a:r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auto">
          <a:xfrm>
            <a:off x="674688" y="5870575"/>
            <a:ext cx="7620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15377" name="Text Box 19"/>
          <p:cNvSpPr txBox="1">
            <a:spLocks noChangeArrowheads="1"/>
          </p:cNvSpPr>
          <p:nvPr/>
        </p:nvSpPr>
        <p:spPr bwMode="auto">
          <a:xfrm>
            <a:off x="1595438" y="4522788"/>
            <a:ext cx="922337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ITRF 00</a:t>
            </a:r>
          </a:p>
        </p:txBody>
      </p:sp>
      <p:sp>
        <p:nvSpPr>
          <p:cNvPr id="15378" name="Text Box 20"/>
          <p:cNvSpPr txBox="1">
            <a:spLocks noChangeArrowheads="1"/>
          </p:cNvSpPr>
          <p:nvPr/>
        </p:nvSpPr>
        <p:spPr bwMode="auto">
          <a:xfrm>
            <a:off x="1589088" y="4795838"/>
            <a:ext cx="7620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15379" name="Line 21"/>
          <p:cNvSpPr>
            <a:spLocks noChangeShapeType="1"/>
          </p:cNvSpPr>
          <p:nvPr/>
        </p:nvSpPr>
        <p:spPr bwMode="auto">
          <a:xfrm flipH="1" flipV="1">
            <a:off x="309563" y="5589588"/>
            <a:ext cx="379412" cy="32067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2"/>
          <p:cNvSpPr>
            <a:spLocks noChangeShapeType="1"/>
          </p:cNvSpPr>
          <p:nvPr/>
        </p:nvSpPr>
        <p:spPr bwMode="auto">
          <a:xfrm flipH="1">
            <a:off x="1308100" y="4803775"/>
            <a:ext cx="352425" cy="3524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Text Box 23"/>
          <p:cNvSpPr txBox="1">
            <a:spLocks noChangeArrowheads="1"/>
          </p:cNvSpPr>
          <p:nvPr/>
        </p:nvSpPr>
        <p:spPr bwMode="auto">
          <a:xfrm>
            <a:off x="6464300" y="1925638"/>
            <a:ext cx="839788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Earth’s</a:t>
            </a:r>
          </a:p>
        </p:txBody>
      </p:sp>
      <p:sp>
        <p:nvSpPr>
          <p:cNvPr id="15382" name="Text Box 24"/>
          <p:cNvSpPr txBox="1">
            <a:spLocks noChangeArrowheads="1"/>
          </p:cNvSpPr>
          <p:nvPr/>
        </p:nvSpPr>
        <p:spPr bwMode="auto">
          <a:xfrm>
            <a:off x="6416675" y="2212975"/>
            <a:ext cx="8509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Surface</a:t>
            </a:r>
          </a:p>
        </p:txBody>
      </p:sp>
      <p:sp>
        <p:nvSpPr>
          <p:cNvPr id="15383" name="Text Box 25"/>
          <p:cNvSpPr txBox="1">
            <a:spLocks noChangeArrowheads="1"/>
          </p:cNvSpPr>
          <p:nvPr/>
        </p:nvSpPr>
        <p:spPr bwMode="auto">
          <a:xfrm>
            <a:off x="4430713" y="1663700"/>
            <a:ext cx="866775" cy="400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NAD83</a:t>
            </a:r>
            <a:endParaRPr lang="en-US" sz="200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5322888" y="1835150"/>
            <a:ext cx="735012" cy="400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ITRF</a:t>
            </a:r>
            <a:endParaRPr lang="en-US" sz="20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85" name="Text Box 27"/>
          <p:cNvSpPr txBox="1">
            <a:spLocks noChangeArrowheads="1"/>
          </p:cNvSpPr>
          <p:nvPr/>
        </p:nvSpPr>
        <p:spPr bwMode="auto">
          <a:xfrm>
            <a:off x="3948113" y="5491163"/>
            <a:ext cx="4910137" cy="1323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u="sng">
                <a:latin typeface="Times New Roman" pitchFamily="18" charset="0"/>
                <a:cs typeface="Times New Roman" pitchFamily="18" charset="0"/>
              </a:rPr>
              <a:t>Ellipsoid for both NAD83 and ITRF: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Geodetic Reference System 1980 (GRS80)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a = 6,378,137.000 meters (semi-major axis)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1/f = 298.25722210088 (flattening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9" name="Isosceles Triangle 28"/>
          <p:cNvSpPr/>
          <p:nvPr/>
        </p:nvSpPr>
        <p:spPr>
          <a:xfrm>
            <a:off x="5581650" y="1293813"/>
            <a:ext cx="236538" cy="249237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387" name="Text Box 2"/>
          <p:cNvSpPr txBox="1">
            <a:spLocks noChangeArrowheads="1"/>
          </p:cNvSpPr>
          <p:nvPr/>
        </p:nvSpPr>
        <p:spPr bwMode="auto">
          <a:xfrm>
            <a:off x="1477963" y="331788"/>
            <a:ext cx="6184900" cy="8318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Simplified Concept of  </a:t>
            </a:r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NAD 83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vs. </a:t>
            </a:r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ITRF</a:t>
            </a:r>
          </a:p>
          <a:p>
            <a:pPr algn="ctr"/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" name="Picture 2" descr="extra"/>
          <p:cNvPicPr>
            <a:picLocks noChangeAspect="1" noChangeArrowheads="1"/>
          </p:cNvPicPr>
          <p:nvPr/>
        </p:nvPicPr>
        <p:blipFill>
          <a:blip r:embed="rId3"/>
          <a:srcRect l="4765" t="11525" r="2739" b="3253"/>
          <a:stretch>
            <a:fillRect/>
          </a:stretch>
        </p:blipFill>
        <p:spPr bwMode="auto">
          <a:xfrm>
            <a:off x="1325563" y="2373313"/>
            <a:ext cx="6464300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385888" y="1074738"/>
            <a:ext cx="6354762" cy="18780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1000"/>
          </a:p>
          <a:p>
            <a:pPr algn="ctr"/>
            <a:r>
              <a:rPr lang="en-US" sz="3200"/>
              <a:t>In Southwest US - NAD83 &amp; ITRF</a:t>
            </a:r>
          </a:p>
          <a:p>
            <a:pPr algn="ctr"/>
            <a:r>
              <a:rPr lang="en-US" sz="3200"/>
              <a:t> differ by</a:t>
            </a:r>
          </a:p>
          <a:p>
            <a:pPr algn="ctr"/>
            <a:r>
              <a:rPr lang="en-US" sz="3200"/>
              <a:t>ABOUT 1 meter H &amp; V</a:t>
            </a:r>
          </a:p>
          <a:p>
            <a:pPr algn="ctr"/>
            <a:endParaRPr lang="en-US" sz="1000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76238" y="6175375"/>
            <a:ext cx="838835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/>
              <a:t>WGS84 (G1150)  ~  ITRF2000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william.stone\My Documents\Presentations\UCLS 2011\ITRF2008-Ve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909638"/>
            <a:ext cx="8682038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 txBox="1">
            <a:spLocks noChangeArrowheads="1"/>
          </p:cNvSpPr>
          <p:nvPr/>
        </p:nvSpPr>
        <p:spPr bwMode="auto">
          <a:xfrm>
            <a:off x="82550" y="347663"/>
            <a:ext cx="89789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Global Velocity Field - ITRF2008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65388" y="1193800"/>
            <a:ext cx="3194050" cy="3571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6389" name="Picture 4" descr="itrf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1238" y="5132388"/>
            <a:ext cx="15049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ounded Rectangle 5"/>
          <p:cNvSpPr>
            <a:spLocks noChangeArrowheads="1"/>
          </p:cNvSpPr>
          <p:nvPr/>
        </p:nvSpPr>
        <p:spPr bwMode="auto">
          <a:xfrm>
            <a:off x="5157788" y="4732338"/>
            <a:ext cx="795337" cy="582612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6391" name="Rectangle 2"/>
          <p:cNvSpPr txBox="1">
            <a:spLocks noChangeArrowheads="1"/>
          </p:cNvSpPr>
          <p:nvPr/>
        </p:nvSpPr>
        <p:spPr bwMode="auto">
          <a:xfrm>
            <a:off x="79375" y="5665788"/>
            <a:ext cx="89789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global condition of NO Net-Rotation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orbin_VA"/>
          <p:cNvPicPr>
            <a:picLocks noChangeAspect="1" noChangeArrowheads="1"/>
          </p:cNvPicPr>
          <p:nvPr/>
        </p:nvPicPr>
        <p:blipFill>
          <a:blip r:embed="rId2"/>
          <a:srcRect l="15018" r="20513" b="5383"/>
          <a:stretch>
            <a:fillRect/>
          </a:stretch>
        </p:blipFill>
        <p:spPr>
          <a:xfrm>
            <a:off x="6932613" y="1543050"/>
            <a:ext cx="2062162" cy="40370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b="1" i="1" smtClean="0">
                <a:ea typeface="ＭＳ Ｐゴシック" pitchFamily="34" charset="-128"/>
              </a:rPr>
              <a:t>Introducing…  </a:t>
            </a:r>
            <a:r>
              <a:rPr lang="en-US" sz="2800" u="sng" smtClean="0">
                <a:ea typeface="ＭＳ Ｐゴシック" pitchFamily="34" charset="-128"/>
              </a:rPr>
              <a:t>NAD 83(2011) epoch 2010.00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" y="973138"/>
            <a:ext cx="6977063" cy="588486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7200" b="1" dirty="0" smtClean="0"/>
              <a:t>1.    Multi-Year CORS Solution (MYCS)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sz="7200" dirty="0" smtClean="0"/>
              <a:t>Reprocessed all </a:t>
            </a:r>
            <a:r>
              <a:rPr lang="en-US" sz="7200" b="1" u="sng" dirty="0" smtClean="0"/>
              <a:t>CORS</a:t>
            </a:r>
            <a:r>
              <a:rPr lang="en-US" sz="7200" dirty="0" smtClean="0"/>
              <a:t> GPS data Jan 1994-Apr 2011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sz="7200" dirty="0" smtClean="0"/>
              <a:t>2264 CORS &amp; global stations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sz="7200" dirty="0" smtClean="0"/>
              <a:t>NAD 83 computed by </a:t>
            </a:r>
            <a:r>
              <a:rPr lang="en-US" sz="7200" i="1" dirty="0" smtClean="0"/>
              <a:t>transformation</a:t>
            </a:r>
            <a:r>
              <a:rPr lang="en-US" sz="7200" dirty="0" smtClean="0"/>
              <a:t> from ITRF08(IGS08) 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sz="7200" dirty="0" smtClean="0"/>
              <a:t>New set of published CORS coordinates &amp; velocities											</a:t>
            </a:r>
            <a:endParaRPr lang="en-US" sz="7200" b="1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7200" b="1" dirty="0" smtClean="0"/>
              <a:t>2.    National Adjustment of 2011 (NA2011)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sz="7200" dirty="0" smtClean="0"/>
              <a:t>New adjustment of GNSS-observed </a:t>
            </a:r>
            <a:r>
              <a:rPr lang="en-US" sz="7200" b="1" u="sng" dirty="0" smtClean="0"/>
              <a:t>passive control</a:t>
            </a:r>
            <a:r>
              <a:rPr lang="en-US" sz="7200" b="1" dirty="0" smtClean="0"/>
              <a:t> </a:t>
            </a:r>
            <a:r>
              <a:rPr lang="en-US" sz="7200" dirty="0" smtClean="0"/>
              <a:t>stations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sz="7200" dirty="0" smtClean="0"/>
              <a:t>GNSS vectors tied (and constrained) to CORS 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sz="7200" dirty="0" smtClean="0"/>
              <a:t>Approximately 80,000 stations;  &gt; 400,000 GNSS vectors</a:t>
            </a:r>
          </a:p>
          <a:p>
            <a:pPr lvl="1" eaLnBrk="1" hangingPunct="1">
              <a:buFont typeface="Arial" charset="0"/>
              <a:buNone/>
              <a:defRPr/>
            </a:pPr>
            <a:endParaRPr lang="en-US" sz="7200" dirty="0" smtClean="0"/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en-US" sz="7200" b="1" dirty="0" smtClean="0"/>
              <a:t>SAME </a:t>
            </a:r>
            <a:r>
              <a:rPr lang="en-US" sz="7200" b="1" i="1" dirty="0" smtClean="0"/>
              <a:t>Datum Realization </a:t>
            </a:r>
            <a:r>
              <a:rPr lang="en-US" sz="7200" b="1" dirty="0" smtClean="0"/>
              <a:t>for CORS </a:t>
            </a:r>
            <a:r>
              <a:rPr lang="en-US" sz="7200" b="1" i="1" dirty="0" smtClean="0"/>
              <a:t>and</a:t>
            </a:r>
            <a:r>
              <a:rPr lang="en-US" sz="7200" b="1" dirty="0" smtClean="0"/>
              <a:t> passive marks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en-US" sz="7200" b="1" dirty="0" smtClean="0"/>
              <a:t>This is </a:t>
            </a:r>
            <a:r>
              <a:rPr lang="en-US" sz="7200" b="1" i="1" dirty="0" smtClean="0"/>
              <a:t>NOT</a:t>
            </a:r>
            <a:r>
              <a:rPr lang="en-US" sz="7200" b="1" dirty="0" smtClean="0"/>
              <a:t> a new datum! (still NAD 83)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en-US" sz="7200" b="1" dirty="0" smtClean="0"/>
              <a:t>The name: NAD 83(2011) epoch 2010.00</a:t>
            </a:r>
          </a:p>
          <a:p>
            <a:pPr lvl="1"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7200" dirty="0" smtClean="0"/>
              <a:t>“2011” is datum tag </a:t>
            </a:r>
            <a:r>
              <a:rPr lang="en-US" sz="7200" dirty="0" smtClean="0">
                <a:sym typeface="Wingdings" pitchFamily="2" charset="2"/>
              </a:rPr>
              <a:t> year adjustment complete</a:t>
            </a:r>
          </a:p>
          <a:p>
            <a:pPr lvl="1"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7200" dirty="0" smtClean="0">
                <a:sym typeface="Wingdings" pitchFamily="2" charset="2"/>
              </a:rPr>
              <a:t>“2010.00” is “epoch date” (January 1, 2010)</a:t>
            </a:r>
          </a:p>
          <a:p>
            <a:pPr lvl="2" eaLnBrk="1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en-US" sz="7200" dirty="0" smtClean="0">
                <a:sym typeface="Wingdings" pitchFamily="2" charset="2"/>
              </a:rPr>
              <a:t>Date associated with coordinates of control station</a:t>
            </a:r>
          </a:p>
          <a:p>
            <a:pPr lvl="1"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7200" dirty="0" smtClean="0"/>
              <a:t>Frame fixed to North American tectonic plate</a:t>
            </a:r>
          </a:p>
          <a:p>
            <a:pPr lvl="2" eaLnBrk="1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en-US" sz="7200" dirty="0" smtClean="0"/>
              <a:t>Includes CA, AK, Puerto Rico, US Virgin Islands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endParaRPr lang="en-US" b="1" dirty="0" smtClean="0"/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endParaRPr lang="en-US" dirty="0"/>
          </a:p>
        </p:txBody>
      </p:sp>
      <p:pic>
        <p:nvPicPr>
          <p:cNvPr id="4098" name="Picture 2" descr="C:\Survey\Control\Photographs\Monuments\FLAGSTAFF NCMN.JPG"/>
          <p:cNvPicPr>
            <a:picLocks noChangeAspect="1" noChangeArrowheads="1"/>
          </p:cNvPicPr>
          <p:nvPr/>
        </p:nvPicPr>
        <p:blipFill>
          <a:blip r:embed="rId3"/>
          <a:srcRect l="11174" t="528" r="15081" b="1928"/>
          <a:stretch>
            <a:fillRect/>
          </a:stretch>
        </p:blipFill>
        <p:spPr bwMode="auto">
          <a:xfrm>
            <a:off x="6248400" y="4289425"/>
            <a:ext cx="2397125" cy="23780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3600" smtClean="0">
                <a:ea typeface="ＭＳ Ｐゴシック" pitchFamily="34" charset="-128"/>
              </a:rPr>
              <a:t>Why a Multi-Year CORS Solution?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4575"/>
            <a:ext cx="9144000" cy="5680075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8000" dirty="0" smtClean="0"/>
              <a:t>Consistent coordinates and velocities from combined solution</a:t>
            </a:r>
          </a:p>
          <a:p>
            <a:pPr lvl="1">
              <a:defRPr/>
            </a:pPr>
            <a:r>
              <a:rPr lang="en-US" sz="8000" dirty="0" smtClean="0"/>
              <a:t>Previous solution mixture of station &amp; velocity sources</a:t>
            </a:r>
          </a:p>
          <a:p>
            <a:pPr lvl="1">
              <a:defRPr/>
            </a:pPr>
            <a:r>
              <a:rPr lang="en-US" sz="8000" dirty="0" smtClean="0"/>
              <a:t>Limited ties to global reference frame</a:t>
            </a:r>
          </a:p>
          <a:p>
            <a:pPr lvl="1">
              <a:defRPr/>
            </a:pPr>
            <a:r>
              <a:rPr lang="en-US" sz="8000" dirty="0" smtClean="0"/>
              <a:t>Previous vertical velocities for most CORS = 0</a:t>
            </a:r>
          </a:p>
          <a:p>
            <a:pPr marL="457200" lvl="1" indent="0">
              <a:buFont typeface="Arial" charset="0"/>
              <a:buNone/>
              <a:defRPr/>
            </a:pPr>
            <a:endParaRPr lang="en-US" sz="4400" dirty="0" smtClean="0"/>
          </a:p>
          <a:p>
            <a:pPr>
              <a:defRPr/>
            </a:pPr>
            <a:r>
              <a:rPr lang="en-US" sz="8000" dirty="0" smtClean="0"/>
              <a:t>Need for alignment with most recent realization of global frame (IGS08)</a:t>
            </a:r>
          </a:p>
          <a:p>
            <a:pPr lvl="1">
              <a:defRPr/>
            </a:pPr>
            <a:r>
              <a:rPr lang="en-US" sz="8000" b="1" dirty="0" smtClean="0"/>
              <a:t>IGS08 epoch 2005.0</a:t>
            </a:r>
            <a:r>
              <a:rPr lang="en-US" sz="8000" dirty="0" smtClean="0"/>
              <a:t> (previously ITRF00 at epoch 1997.0)</a:t>
            </a:r>
          </a:p>
          <a:p>
            <a:pPr lvl="1">
              <a:defRPr/>
            </a:pPr>
            <a:r>
              <a:rPr lang="en-US" sz="8000" b="1" dirty="0" smtClean="0"/>
              <a:t>NAD 83 (2011) epoch 2010.00</a:t>
            </a:r>
            <a:r>
              <a:rPr lang="en-US" sz="8000" dirty="0" smtClean="0"/>
              <a:t> (previously NAD83 (CORS96) at epoch 2002.0)</a:t>
            </a:r>
          </a:p>
          <a:p>
            <a:pPr marL="457200" lvl="1" indent="0">
              <a:buFont typeface="Arial" charset="0"/>
              <a:buNone/>
              <a:defRPr/>
            </a:pPr>
            <a:endParaRPr lang="en-US" sz="4400" dirty="0" smtClean="0"/>
          </a:p>
          <a:p>
            <a:pPr>
              <a:defRPr/>
            </a:pPr>
            <a:r>
              <a:rPr lang="en-US" sz="8000" dirty="0" smtClean="0"/>
              <a:t>Major processing algorithm, modeling, metadata improvements</a:t>
            </a:r>
          </a:p>
          <a:p>
            <a:pPr lvl="1">
              <a:defRPr/>
            </a:pPr>
            <a:r>
              <a:rPr lang="en-US" sz="8000" dirty="0" smtClean="0"/>
              <a:t>Conformance with current international conventions (IERS)</a:t>
            </a:r>
          </a:p>
          <a:p>
            <a:pPr lvl="1">
              <a:defRPr/>
            </a:pPr>
            <a:endParaRPr lang="en-US" sz="4400" dirty="0" smtClean="0"/>
          </a:p>
          <a:p>
            <a:pPr>
              <a:defRPr/>
            </a:pPr>
            <a:r>
              <a:rPr lang="en-US" sz="8000" dirty="0" smtClean="0"/>
              <a:t>Absolute phase center antenna calibrations</a:t>
            </a:r>
          </a:p>
          <a:p>
            <a:pPr lvl="1">
              <a:defRPr/>
            </a:pPr>
            <a:r>
              <a:rPr lang="en-US" sz="8000" dirty="0" smtClean="0"/>
              <a:t>Both ground (receiving) and satellite (transmitting) antennas</a:t>
            </a:r>
          </a:p>
          <a:p>
            <a:pPr lvl="1">
              <a:defRPr/>
            </a:pPr>
            <a:r>
              <a:rPr lang="en-US" sz="8000" dirty="0" smtClean="0"/>
              <a:t>Previous (NAD83(CORS96)) used relative calibrations (significant change)</a:t>
            </a:r>
          </a:p>
          <a:p>
            <a:pPr marL="457200" lvl="1" indent="0">
              <a:buFont typeface="Arial" charset="0"/>
              <a:buNone/>
              <a:defRPr/>
            </a:pPr>
            <a:endParaRPr lang="en-US" sz="4400" dirty="0" smtClean="0"/>
          </a:p>
          <a:p>
            <a:pPr>
              <a:buFont typeface="Wingdings" pitchFamily="2" charset="2"/>
              <a:buChar char="ü"/>
              <a:defRPr/>
            </a:pPr>
            <a:r>
              <a:rPr lang="en-US" sz="8000" b="1" dirty="0" smtClean="0"/>
              <a:t>RESULT:  Highly accurate </a:t>
            </a:r>
            <a:r>
              <a:rPr lang="en-US" sz="8000" b="1" i="1" dirty="0" smtClean="0"/>
              <a:t>and</a:t>
            </a:r>
            <a:r>
              <a:rPr lang="en-US" sz="8000" b="1" dirty="0" smtClean="0"/>
              <a:t> consistent CORS </a:t>
            </a:r>
            <a:r>
              <a:rPr lang="en-US" sz="8000" b="1" u="sng" dirty="0" smtClean="0"/>
              <a:t>coordinates</a:t>
            </a:r>
            <a:r>
              <a:rPr lang="en-US" sz="8000" b="1" dirty="0" smtClean="0"/>
              <a:t> </a:t>
            </a:r>
            <a:r>
              <a:rPr lang="en-US" sz="8000" b="1" i="1" dirty="0" smtClean="0"/>
              <a:t>and</a:t>
            </a:r>
            <a:r>
              <a:rPr lang="en-US" sz="8000" b="1" dirty="0" smtClean="0"/>
              <a:t> </a:t>
            </a:r>
            <a:r>
              <a:rPr lang="en-US" sz="8000" b="1" u="sng" dirty="0" smtClean="0"/>
              <a:t>velocities</a:t>
            </a:r>
            <a:r>
              <a:rPr lang="en-US" sz="8000" b="1" dirty="0" smtClean="0"/>
              <a:t> </a:t>
            </a:r>
          </a:p>
          <a:p>
            <a:pPr marL="914400" lvl="2" indent="0">
              <a:buFont typeface="Arial" charset="0"/>
              <a:buNone/>
              <a:defRPr/>
            </a:pPr>
            <a:r>
              <a:rPr lang="en-US" sz="8000" b="1" dirty="0" smtClean="0"/>
              <a:t>        determined using </a:t>
            </a:r>
            <a:r>
              <a:rPr lang="en-US" sz="8000" b="1" u="sng" dirty="0" smtClean="0"/>
              <a:t>Best Available Methods</a:t>
            </a:r>
          </a:p>
          <a:p>
            <a:pPr marL="457200" lvl="1" indent="0">
              <a:buFont typeface="Arial" charset="0"/>
              <a:buNone/>
              <a:defRPr/>
            </a:pPr>
            <a:endParaRPr lang="en-US" sz="4800" b="1" i="1" u="sng" dirty="0"/>
          </a:p>
          <a:p>
            <a:pPr lvl="1">
              <a:buFont typeface="Wingdings" pitchFamily="2" charset="2"/>
              <a:buChar char="Ø"/>
              <a:defRPr/>
            </a:pPr>
            <a:r>
              <a:rPr lang="en-US" sz="8000" b="1" i="1" u="sng" dirty="0" smtClean="0">
                <a:solidFill>
                  <a:srgbClr val="FF0000"/>
                </a:solidFill>
              </a:rPr>
              <a:t>CORS Network is Foundation of Nation’s Positioning Infrastructure</a:t>
            </a:r>
          </a:p>
          <a:p>
            <a:pPr marL="0" indent="0" algn="ctr">
              <a:buFont typeface="Arial" charset="0"/>
              <a:buNone/>
              <a:defRPr/>
            </a:pPr>
            <a:endParaRPr lang="en-US" sz="3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0850" y="309563"/>
            <a:ext cx="8229600" cy="990600"/>
          </a:xfrm>
        </p:spPr>
        <p:txBody>
          <a:bodyPr/>
          <a:lstStyle/>
          <a:p>
            <a:pPr eaLnBrk="1" hangingPunct="1"/>
            <a:r>
              <a:rPr lang="en-GB" sz="2400" smtClean="0">
                <a:ea typeface="ＭＳ Ｐゴシック" pitchFamily="34" charset="-128"/>
              </a:rPr>
              <a:t>Maintaining Coordinate Accuracy - the Multi-Year CORS Solution</a:t>
            </a:r>
            <a:br>
              <a:rPr lang="en-GB" sz="2400" smtClean="0">
                <a:ea typeface="ＭＳ Ｐゴシック" pitchFamily="34" charset="-128"/>
              </a:rPr>
            </a:br>
            <a:r>
              <a:rPr lang="en-GB" sz="2000" smtClean="0">
                <a:ea typeface="ＭＳ Ｐゴシック" pitchFamily="34" charset="-128"/>
              </a:rPr>
              <a:t>5 years in the making</a:t>
            </a:r>
            <a:r>
              <a:rPr lang="en-GB" sz="2400" smtClean="0">
                <a:solidFill>
                  <a:srgbClr val="0000FF"/>
                </a:solidFill>
                <a:ea typeface="ＭＳ Ｐゴシック" pitchFamily="34" charset="-128"/>
              </a:rPr>
              <a:t/>
            </a:r>
            <a:br>
              <a:rPr lang="en-GB" sz="2400" smtClean="0">
                <a:solidFill>
                  <a:srgbClr val="0000FF"/>
                </a:solidFill>
                <a:ea typeface="ＭＳ Ｐゴシック" pitchFamily="34" charset="-128"/>
              </a:rPr>
            </a:br>
            <a:endParaRPr lang="en-US" sz="2400" smtClean="0">
              <a:solidFill>
                <a:srgbClr val="0000FF"/>
              </a:solidFill>
              <a:ea typeface="ＭＳ Ｐゴシック" pitchFamily="34" charset="-128"/>
            </a:endParaRPr>
          </a:p>
        </p:txBody>
      </p:sp>
      <p:pic>
        <p:nvPicPr>
          <p:cNvPr id="19459" name="Picture 3" descr="global_bls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4088"/>
            <a:ext cx="5216525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3076575" y="2690813"/>
            <a:ext cx="158908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Arial" charset="0"/>
                <a:cs typeface="Arial" charset="0"/>
              </a:rPr>
              <a:t>Global</a:t>
            </a:r>
          </a:p>
        </p:txBody>
      </p:sp>
      <p:grpSp>
        <p:nvGrpSpPr>
          <p:cNvPr id="19461" name="Group 7"/>
          <p:cNvGrpSpPr>
            <a:grpSpLocks/>
          </p:cNvGrpSpPr>
          <p:nvPr/>
        </p:nvGrpSpPr>
        <p:grpSpPr bwMode="auto">
          <a:xfrm>
            <a:off x="63500" y="3560763"/>
            <a:ext cx="5257800" cy="3276600"/>
            <a:chOff x="1742746" y="3301647"/>
            <a:chExt cx="5486746" cy="3425617"/>
          </a:xfrm>
        </p:grpSpPr>
        <p:pic>
          <p:nvPicPr>
            <p:cNvPr id="19465" name="Picture 3" descr="cors_bls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2746" y="3301647"/>
              <a:ext cx="5486746" cy="3425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6" name="TextBox 7"/>
            <p:cNvSpPr txBox="1">
              <a:spLocks noChangeArrowheads="1"/>
            </p:cNvSpPr>
            <p:nvPr/>
          </p:nvSpPr>
          <p:spPr bwMode="auto">
            <a:xfrm>
              <a:off x="4321382" y="6043911"/>
              <a:ext cx="2699042" cy="424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latin typeface="Arial" charset="0"/>
                  <a:cs typeface="Arial" charset="0"/>
                </a:rPr>
                <a:t>Global+CORS</a:t>
              </a: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260975" y="1177925"/>
            <a:ext cx="3906838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5425" indent="-225425" defTabSz="9144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2000" b="1" kern="0" dirty="0">
                <a:ea typeface="ＭＳ Ｐゴシック" charset="0"/>
                <a:cs typeface="ＭＳ Ｐゴシック" charset="0"/>
              </a:rPr>
              <a:t>global tracking network used for estimating:</a:t>
            </a:r>
            <a:endParaRPr lang="en-GB" sz="2200" b="1" kern="0" dirty="0">
              <a:ea typeface="ＭＳ Ｐゴシック" charset="0"/>
              <a:cs typeface="ＭＳ Ｐゴシック" charset="0"/>
            </a:endParaRPr>
          </a:p>
          <a:p>
            <a:pPr marL="623888" lvl="1" indent="-285750" defTabSz="9144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b="1" kern="0" dirty="0">
                <a:ea typeface="ＭＳ Ｐゴシック" charset="0"/>
                <a:cs typeface="ＭＳ Ｐゴシック" charset="0"/>
              </a:rPr>
              <a:t>satellite orbits (15-min intervals)</a:t>
            </a:r>
          </a:p>
          <a:p>
            <a:pPr marL="623888" lvl="1" indent="-285750" defTabSz="9144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b="1" kern="0" dirty="0">
                <a:ea typeface="ＭＳ Ｐゴシック" charset="0"/>
                <a:cs typeface="ＭＳ Ｐゴシック" charset="0"/>
              </a:rPr>
              <a:t>terrestrial framework</a:t>
            </a:r>
          </a:p>
          <a:p>
            <a:pPr marL="623888" lvl="1" indent="-285750" defTabSz="9144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b="1" kern="0" dirty="0">
                <a:ea typeface="ＭＳ Ｐゴシック" charset="0"/>
                <a:cs typeface="ＭＳ Ｐゴシック" charset="0"/>
              </a:rPr>
              <a:t>Earth Orientation (EOPs)</a:t>
            </a:r>
          </a:p>
          <a:p>
            <a:pPr marL="623888" lvl="1" indent="-285750" defTabSz="9144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b="1" kern="0" dirty="0">
                <a:ea typeface="ＭＳ Ｐゴシック" charset="0"/>
                <a:cs typeface="ＭＳ Ｐゴシック" charset="0"/>
              </a:rPr>
              <a:t>global station positions     	(weekly averages)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278438" y="3667125"/>
            <a:ext cx="37068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5425" indent="-225425" defTabSz="9144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2000" b="1" kern="0" dirty="0">
                <a:ea typeface="ＭＳ Ｐゴシック" charset="0"/>
                <a:cs typeface="ＭＳ Ｐゴシック" charset="0"/>
              </a:rPr>
              <a:t>U.S. CORS tied to global framework via single baselines radiating from global stations</a:t>
            </a:r>
          </a:p>
          <a:p>
            <a:pPr marL="623888" lvl="1" indent="-285750" defTabSz="91440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b="1" kern="0" dirty="0">
                <a:ea typeface="ＭＳ Ｐゴシック" charset="0"/>
                <a:cs typeface="ＭＳ Ｐゴシック" charset="0"/>
              </a:rPr>
              <a:t>minimizes frame distortions from local effects in dense regional networks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5395913" y="5356225"/>
            <a:ext cx="3557587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/>
              <a:t> 1994-2010.5 tracking history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/>
              <a:t> 90 billion double-difference eqs.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/>
              <a:t> switch to absolute antenna cals.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8"/>
            <a:ext cx="9144000" cy="8001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GB" sz="2700" smtClean="0">
                <a:ea typeface="ＭＳ Ｐゴシック" pitchFamily="34" charset="-128"/>
              </a:rPr>
              <a:t>Change in NAD 83 Horizontal Position</a:t>
            </a:r>
            <a:r>
              <a:rPr lang="en-GB" sz="2800" smtClean="0">
                <a:solidFill>
                  <a:srgbClr val="FF0000"/>
                </a:solidFill>
                <a:ea typeface="ＭＳ Ｐゴシック" pitchFamily="34" charset="-128"/>
              </a:rPr>
              <a:t/>
            </a:r>
            <a:br>
              <a:rPr lang="en-GB" sz="2800" smtClean="0">
                <a:solidFill>
                  <a:srgbClr val="FF0000"/>
                </a:solidFill>
                <a:ea typeface="ＭＳ Ｐゴシック" pitchFamily="34" charset="-128"/>
              </a:rPr>
            </a:br>
            <a:r>
              <a:rPr lang="en-GB" sz="2000" b="1" u="sng" smtClean="0">
                <a:ea typeface="ＭＳ Ｐゴシック" pitchFamily="34" charset="-128"/>
              </a:rPr>
              <a:t>NAD 83(</a:t>
            </a:r>
            <a:r>
              <a:rPr lang="en-GB" sz="2000" b="1" u="sng" smtClean="0">
                <a:solidFill>
                  <a:srgbClr val="00CC00"/>
                </a:solidFill>
                <a:ea typeface="ＭＳ Ｐゴシック" pitchFamily="34" charset="-128"/>
              </a:rPr>
              <a:t>2011</a:t>
            </a:r>
            <a:r>
              <a:rPr lang="en-GB" sz="2000" b="1" u="sng" smtClean="0">
                <a:ea typeface="ＭＳ Ｐゴシック" pitchFamily="34" charset="-128"/>
              </a:rPr>
              <a:t>)</a:t>
            </a:r>
            <a:r>
              <a:rPr lang="en-GB" sz="2000" b="1" u="sng" smtClean="0">
                <a:solidFill>
                  <a:srgbClr val="00CC00"/>
                </a:solidFill>
                <a:ea typeface="ＭＳ Ｐゴシック" pitchFamily="34" charset="-128"/>
              </a:rPr>
              <a:t> </a:t>
            </a:r>
            <a:r>
              <a:rPr lang="en-GB" sz="2000" b="1" u="sng" smtClean="0">
                <a:ea typeface="ＭＳ Ｐゴシック" pitchFamily="34" charset="-128"/>
              </a:rPr>
              <a:t>epoch</a:t>
            </a:r>
            <a:r>
              <a:rPr lang="en-GB" sz="2000" b="1" u="sng" smtClean="0">
                <a:solidFill>
                  <a:srgbClr val="00CC00"/>
                </a:solidFill>
                <a:ea typeface="ＭＳ Ｐゴシック" pitchFamily="34" charset="-128"/>
              </a:rPr>
              <a:t> </a:t>
            </a:r>
            <a:r>
              <a:rPr lang="en-GB" sz="2000" b="1" u="sng" smtClean="0">
                <a:solidFill>
                  <a:srgbClr val="C00000"/>
                </a:solidFill>
                <a:ea typeface="ＭＳ Ｐゴシック" pitchFamily="34" charset="-128"/>
              </a:rPr>
              <a:t>2010.00</a:t>
            </a:r>
            <a:r>
              <a:rPr lang="en-GB" sz="2000" b="1" u="sng" smtClean="0">
                <a:ea typeface="ＭＳ Ｐゴシック" pitchFamily="34" charset="-128"/>
              </a:rPr>
              <a:t> </a:t>
            </a:r>
            <a:r>
              <a:rPr lang="en-GB" sz="2000" smtClean="0">
                <a:ea typeface="ＭＳ Ｐゴシック" pitchFamily="34" charset="-128"/>
              </a:rPr>
              <a:t>– NAD 83(</a:t>
            </a:r>
            <a:r>
              <a:rPr lang="en-GB" sz="2000" smtClean="0">
                <a:solidFill>
                  <a:srgbClr val="00B050"/>
                </a:solidFill>
                <a:ea typeface="ＭＳ Ｐゴシック" pitchFamily="34" charset="-128"/>
              </a:rPr>
              <a:t>CORS96</a:t>
            </a:r>
            <a:r>
              <a:rPr lang="en-GB" sz="2000" smtClean="0">
                <a:ea typeface="ＭＳ Ｐゴシック" pitchFamily="34" charset="-128"/>
              </a:rPr>
              <a:t>) epoch </a:t>
            </a:r>
            <a:r>
              <a:rPr lang="en-GB" sz="2000" smtClean="0">
                <a:solidFill>
                  <a:srgbClr val="C00000"/>
                </a:solidFill>
                <a:ea typeface="ＭＳ Ｐゴシック" pitchFamily="34" charset="-128"/>
              </a:rPr>
              <a:t>2002.0</a:t>
            </a:r>
            <a:endParaRPr lang="en-US" sz="200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550" y="771525"/>
            <a:ext cx="8978900" cy="1133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2000" smtClean="0">
                <a:ea typeface="ＭＳ Ｐゴシック" pitchFamily="34" charset="-128"/>
              </a:rPr>
              <a:t>Average shift: </a:t>
            </a:r>
            <a:r>
              <a:rPr lang="en-GB" sz="200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E  =</a:t>
            </a:r>
            <a:r>
              <a:rPr lang="en-GB" sz="2000" smtClean="0">
                <a:solidFill>
                  <a:srgbClr val="FF0000"/>
                </a:solidFill>
                <a:ea typeface="ＭＳ Ｐゴシック" pitchFamily="34" charset="-128"/>
              </a:rPr>
              <a:t>  0.05 cm </a:t>
            </a:r>
            <a:r>
              <a:rPr lang="en-GB" sz="200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 5.25 </a:t>
            </a:r>
            <a:r>
              <a:rPr lang="en-GB" sz="2000" smtClean="0">
                <a:solidFill>
                  <a:srgbClr val="FF0000"/>
                </a:solidFill>
                <a:ea typeface="ＭＳ Ｐゴシック" pitchFamily="34" charset="-128"/>
              </a:rPr>
              <a:t>cm     </a:t>
            </a:r>
            <a:r>
              <a:rPr lang="en-GB" sz="200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N  =  2.12 cm 6.08 </a:t>
            </a:r>
            <a:r>
              <a:rPr lang="en-GB" sz="2000" smtClean="0">
                <a:solidFill>
                  <a:srgbClr val="FF0000"/>
                </a:solidFill>
                <a:ea typeface="ＭＳ Ｐゴシック" pitchFamily="34" charset="-128"/>
              </a:rPr>
              <a:t>cm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1700" smtClean="0">
                <a:ea typeface="ＭＳ Ｐゴシック" pitchFamily="34" charset="-128"/>
              </a:rPr>
              <a:t>combination of position and velocity differences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1700" smtClean="0">
                <a:ea typeface="ＭＳ Ｐゴシック" pitchFamily="34" charset="-128"/>
              </a:rPr>
              <a:t>due mostly to updated velocities (including up to 8 more years of data)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1700" smtClean="0">
                <a:ea typeface="ＭＳ Ｐゴシック" pitchFamily="34" charset="-128"/>
              </a:rPr>
              <a:t>plate movement in far West</a:t>
            </a:r>
          </a:p>
        </p:txBody>
      </p:sp>
      <p:pic>
        <p:nvPicPr>
          <p:cNvPr id="20484" name="Picture 10" descr="nam-all-nad83-10-02-horiz.ps.png"/>
          <p:cNvPicPr>
            <a:picLocks noChangeAspect="1"/>
          </p:cNvPicPr>
          <p:nvPr/>
        </p:nvPicPr>
        <p:blipFill>
          <a:blip r:embed="rId2"/>
          <a:srcRect l="4921" t="12303" r="4921" b="7382"/>
          <a:stretch>
            <a:fillRect/>
          </a:stretch>
        </p:blipFill>
        <p:spPr bwMode="auto">
          <a:xfrm>
            <a:off x="457200" y="1905000"/>
            <a:ext cx="824388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865188" y="2163763"/>
            <a:ext cx="1014412" cy="450850"/>
          </a:xfrm>
          <a:prstGeom prst="roundRect">
            <a:avLst/>
          </a:prstGeom>
          <a:solidFill>
            <a:schemeClr val="bg2">
              <a:alpha val="48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WA+OR</a:t>
            </a:r>
          </a:p>
          <a:p>
            <a:pPr algn="ctr">
              <a:defRPr/>
            </a:pPr>
            <a:r>
              <a:rPr lang="en-US" sz="1100" dirty="0"/>
              <a:t>4.4E / 5N cm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3770313"/>
            <a:ext cx="1482725" cy="511175"/>
          </a:xfrm>
          <a:prstGeom prst="roundRect">
            <a:avLst/>
          </a:prstGeom>
          <a:solidFill>
            <a:schemeClr val="bg2">
              <a:alpha val="48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CA+NV</a:t>
            </a:r>
          </a:p>
          <a:p>
            <a:pPr algn="ctr">
              <a:defRPr/>
            </a:pPr>
            <a:r>
              <a:rPr lang="en-US" sz="1100" dirty="0"/>
              <a:t>-10.8E / 14.4N cm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50013" y="2465388"/>
            <a:ext cx="1374775" cy="454025"/>
          </a:xfrm>
          <a:prstGeom prst="roundRect">
            <a:avLst/>
          </a:prstGeom>
          <a:solidFill>
            <a:schemeClr val="bg2">
              <a:alpha val="48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East </a:t>
            </a:r>
          </a:p>
          <a:p>
            <a:pPr algn="ctr">
              <a:defRPr/>
            </a:pPr>
            <a:r>
              <a:rPr lang="en-US" sz="1100" dirty="0"/>
              <a:t>1.4E / -0.2N cm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05113" y="4848225"/>
            <a:ext cx="1200150" cy="568325"/>
          </a:xfrm>
          <a:prstGeom prst="roundRect">
            <a:avLst/>
          </a:prstGeom>
          <a:solidFill>
            <a:schemeClr val="bg2">
              <a:alpha val="48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UT+CO+NM+AZ</a:t>
            </a:r>
          </a:p>
          <a:p>
            <a:pPr algn="ctr">
              <a:defRPr/>
            </a:pPr>
            <a:r>
              <a:rPr lang="en-US" sz="1100" dirty="0"/>
              <a:t>0.5E /1.0N cm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30563" y="1982788"/>
            <a:ext cx="1443037" cy="568325"/>
          </a:xfrm>
          <a:prstGeom prst="roundRect">
            <a:avLst/>
          </a:prstGeom>
          <a:solidFill>
            <a:schemeClr val="bg2">
              <a:alpha val="48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ID+MT+ND+SD+WY</a:t>
            </a:r>
          </a:p>
          <a:p>
            <a:pPr algn="ctr">
              <a:defRPr/>
            </a:pPr>
            <a:r>
              <a:rPr lang="en-US" sz="1100" dirty="0"/>
              <a:t>1.7E / 0.5N cm</a:t>
            </a:r>
          </a:p>
        </p:txBody>
      </p:sp>
      <p:sp>
        <p:nvSpPr>
          <p:cNvPr id="20490" name="Rounded Rectangle 13"/>
          <p:cNvSpPr>
            <a:spLocks noChangeArrowheads="1"/>
          </p:cNvSpPr>
          <p:nvPr/>
        </p:nvSpPr>
        <p:spPr bwMode="auto">
          <a:xfrm>
            <a:off x="7366000" y="4025900"/>
            <a:ext cx="795338" cy="581025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288"/>
            <a:ext cx="8610600" cy="8001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GB" sz="2700" smtClean="0">
                <a:ea typeface="ＭＳ Ｐゴシック" pitchFamily="34" charset="-128"/>
              </a:rPr>
              <a:t>Change in NAD 83 Ellipsoid Height </a:t>
            </a:r>
            <a:r>
              <a:rPr lang="en-GB" sz="2800" b="1" smtClean="0">
                <a:solidFill>
                  <a:srgbClr val="0000FF"/>
                </a:solidFill>
                <a:ea typeface="ＭＳ Ｐゴシック" pitchFamily="34" charset="-128"/>
              </a:rPr>
              <a:t/>
            </a:r>
            <a:br>
              <a:rPr lang="en-GB" sz="2800" b="1" smtClean="0">
                <a:solidFill>
                  <a:srgbClr val="0000FF"/>
                </a:solidFill>
                <a:ea typeface="ＭＳ Ｐゴシック" pitchFamily="34" charset="-128"/>
              </a:rPr>
            </a:br>
            <a:r>
              <a:rPr lang="en-GB" sz="1500" smtClean="0">
                <a:ea typeface="ＭＳ Ｐゴシック" pitchFamily="34" charset="-128"/>
              </a:rPr>
              <a:t> </a:t>
            </a:r>
            <a:r>
              <a:rPr lang="en-GB" sz="2000" b="1" u="sng" smtClean="0">
                <a:ea typeface="ＭＳ Ｐゴシック" pitchFamily="34" charset="-128"/>
              </a:rPr>
              <a:t>NAD 83(</a:t>
            </a:r>
            <a:r>
              <a:rPr lang="en-GB" sz="2000" b="1" u="sng" smtClean="0">
                <a:solidFill>
                  <a:srgbClr val="00CC00"/>
                </a:solidFill>
                <a:ea typeface="ＭＳ Ｐゴシック" pitchFamily="34" charset="-128"/>
              </a:rPr>
              <a:t>2011</a:t>
            </a:r>
            <a:r>
              <a:rPr lang="en-GB" sz="2000" b="1" u="sng" smtClean="0">
                <a:ea typeface="ＭＳ Ｐゴシック" pitchFamily="34" charset="-128"/>
              </a:rPr>
              <a:t>)</a:t>
            </a:r>
            <a:r>
              <a:rPr lang="en-GB" sz="2000" b="1" u="sng" smtClean="0">
                <a:solidFill>
                  <a:srgbClr val="00CC00"/>
                </a:solidFill>
                <a:ea typeface="ＭＳ Ｐゴシック" pitchFamily="34" charset="-128"/>
              </a:rPr>
              <a:t> </a:t>
            </a:r>
            <a:r>
              <a:rPr lang="en-GB" sz="2000" b="1" u="sng" smtClean="0">
                <a:ea typeface="ＭＳ Ｐゴシック" pitchFamily="34" charset="-128"/>
              </a:rPr>
              <a:t>epoch</a:t>
            </a:r>
            <a:r>
              <a:rPr lang="en-GB" sz="2000" b="1" u="sng" smtClean="0">
                <a:solidFill>
                  <a:srgbClr val="00CC00"/>
                </a:solidFill>
                <a:ea typeface="ＭＳ Ｐゴシック" pitchFamily="34" charset="-128"/>
              </a:rPr>
              <a:t> </a:t>
            </a:r>
            <a:r>
              <a:rPr lang="en-GB" sz="2000" b="1" u="sng" smtClean="0">
                <a:solidFill>
                  <a:srgbClr val="C00000"/>
                </a:solidFill>
                <a:ea typeface="ＭＳ Ｐゴシック" pitchFamily="34" charset="-128"/>
              </a:rPr>
              <a:t>2010.00</a:t>
            </a:r>
            <a:r>
              <a:rPr lang="en-GB" sz="2000" b="1" u="sng" smtClean="0">
                <a:ea typeface="ＭＳ Ｐゴシック" pitchFamily="34" charset="-128"/>
              </a:rPr>
              <a:t> </a:t>
            </a:r>
            <a:r>
              <a:rPr lang="en-GB" sz="2000" smtClean="0">
                <a:ea typeface="ＭＳ Ｐゴシック" pitchFamily="34" charset="-128"/>
              </a:rPr>
              <a:t>– NAD 83(</a:t>
            </a:r>
            <a:r>
              <a:rPr lang="en-GB" sz="2000" smtClean="0">
                <a:solidFill>
                  <a:srgbClr val="00B050"/>
                </a:solidFill>
                <a:ea typeface="ＭＳ Ｐゴシック" pitchFamily="34" charset="-128"/>
              </a:rPr>
              <a:t>CORS96</a:t>
            </a:r>
            <a:r>
              <a:rPr lang="en-GB" sz="2000" smtClean="0">
                <a:ea typeface="ＭＳ Ｐゴシック" pitchFamily="34" charset="-128"/>
              </a:rPr>
              <a:t>) epoch </a:t>
            </a:r>
            <a:r>
              <a:rPr lang="en-GB" sz="2000" smtClean="0">
                <a:solidFill>
                  <a:srgbClr val="C00000"/>
                </a:solidFill>
                <a:ea typeface="ＭＳ Ｐゴシック" pitchFamily="34" charset="-128"/>
              </a:rPr>
              <a:t>2002.0</a:t>
            </a:r>
            <a:endParaRPr lang="en-US" sz="2000" smtClean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088" y="846138"/>
            <a:ext cx="8978900" cy="1060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2000" smtClean="0">
                <a:ea typeface="ＭＳ Ｐゴシック" pitchFamily="34" charset="-128"/>
              </a:rPr>
              <a:t>Avgerage shift:   </a:t>
            </a:r>
            <a:r>
              <a:rPr lang="en-GB" sz="200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U  =</a:t>
            </a:r>
            <a:r>
              <a:rPr lang="en-GB" sz="2000" smtClean="0">
                <a:solidFill>
                  <a:srgbClr val="FF0000"/>
                </a:solidFill>
                <a:ea typeface="ＭＳ Ｐゴシック" pitchFamily="34" charset="-128"/>
              </a:rPr>
              <a:t>  -0.66 </a:t>
            </a:r>
            <a:r>
              <a:rPr lang="en-GB" sz="200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 2.24</a:t>
            </a:r>
            <a:r>
              <a:rPr lang="en-GB" sz="2000" smtClean="0">
                <a:solidFill>
                  <a:srgbClr val="FF0000"/>
                </a:solidFill>
                <a:ea typeface="ＭＳ Ｐゴシック" pitchFamily="34" charset="-128"/>
              </a:rPr>
              <a:t> cm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1700" smtClean="0">
                <a:ea typeface="ＭＳ Ｐゴシック" pitchFamily="34" charset="-128"/>
              </a:rPr>
              <a:t>combination of position and velocity differences from additional data, tectonics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GB" sz="1700" smtClean="0">
                <a:ea typeface="ＭＳ Ｐゴシック" pitchFamily="34" charset="-128"/>
              </a:rPr>
              <a:t>assuming vertical velocity ≈ 0.00 in NAD 83(CORS96)</a:t>
            </a:r>
          </a:p>
        </p:txBody>
      </p:sp>
      <p:pic>
        <p:nvPicPr>
          <p:cNvPr id="21508" name="Picture 10" descr="nam-all-nad83-10-02-verti.ps.png"/>
          <p:cNvPicPr>
            <a:picLocks noChangeAspect="1"/>
          </p:cNvPicPr>
          <p:nvPr/>
        </p:nvPicPr>
        <p:blipFill>
          <a:blip r:embed="rId2"/>
          <a:srcRect l="4921" t="12303" r="4921" b="7382"/>
          <a:stretch>
            <a:fillRect/>
          </a:stretch>
        </p:blipFill>
        <p:spPr bwMode="auto">
          <a:xfrm>
            <a:off x="487363" y="1933575"/>
            <a:ext cx="8170862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ounded Rectangle 13"/>
          <p:cNvSpPr>
            <a:spLocks noChangeArrowheads="1"/>
          </p:cNvSpPr>
          <p:nvPr/>
        </p:nvSpPr>
        <p:spPr bwMode="auto">
          <a:xfrm>
            <a:off x="7289800" y="3892550"/>
            <a:ext cx="795338" cy="581025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/>
          <a:srcRect t="2161"/>
          <a:stretch>
            <a:fillRect/>
          </a:stretch>
        </p:blipFill>
        <p:spPr bwMode="auto">
          <a:xfrm>
            <a:off x="0" y="1276350"/>
            <a:ext cx="91440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403225"/>
            <a:ext cx="9144000" cy="847725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US" sz="2000" kern="0" dirty="0">
                <a:solidFill>
                  <a:prstClr val="black"/>
                </a:solidFill>
                <a:cs typeface="+mj-cs"/>
              </a:rPr>
              <a:t>CA &amp; NV  NAD83(2011) epoch 2010.00 </a:t>
            </a:r>
            <a:r>
              <a:rPr lang="en-US" sz="2000" i="1" u="sng" kern="0" dirty="0">
                <a:solidFill>
                  <a:prstClr val="black"/>
                </a:solidFill>
                <a:cs typeface="+mj-cs"/>
              </a:rPr>
              <a:t>minus</a:t>
            </a:r>
            <a:r>
              <a:rPr lang="en-US" sz="2000" kern="0" dirty="0">
                <a:solidFill>
                  <a:prstClr val="black"/>
                </a:solidFill>
                <a:cs typeface="+mj-cs"/>
              </a:rPr>
              <a:t> NAD83(CORS96) epoch 2002.0</a:t>
            </a:r>
          </a:p>
          <a:p>
            <a:pPr algn="ctr" defTabSz="914400">
              <a:defRPr/>
            </a:pPr>
            <a:endParaRPr lang="en-US" sz="900" kern="0" dirty="0">
              <a:solidFill>
                <a:prstClr val="black"/>
              </a:solidFill>
              <a:cs typeface="+mj-cs"/>
            </a:endParaRPr>
          </a:p>
          <a:p>
            <a:pPr algn="ctr" defTabSz="914400">
              <a:defRPr/>
            </a:pPr>
            <a:r>
              <a:rPr lang="en-US" kern="0" dirty="0">
                <a:solidFill>
                  <a:prstClr val="black"/>
                </a:solidFill>
                <a:cs typeface="+mj-cs"/>
              </a:rPr>
              <a:t>Horizontal                                                                       Vertical</a:t>
            </a:r>
          </a:p>
        </p:txBody>
      </p:sp>
      <p:sp>
        <p:nvSpPr>
          <p:cNvPr id="22532" name="Rounded Rectangle 13"/>
          <p:cNvSpPr>
            <a:spLocks noChangeArrowheads="1"/>
          </p:cNvSpPr>
          <p:nvPr/>
        </p:nvSpPr>
        <p:spPr bwMode="auto">
          <a:xfrm>
            <a:off x="4667250" y="6019800"/>
            <a:ext cx="581025" cy="434975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533" name="Rounded Rectangle 13"/>
          <p:cNvSpPr>
            <a:spLocks noChangeArrowheads="1"/>
          </p:cNvSpPr>
          <p:nvPr/>
        </p:nvSpPr>
        <p:spPr bwMode="auto">
          <a:xfrm>
            <a:off x="57150" y="6010275"/>
            <a:ext cx="581025" cy="434975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1663700"/>
            <a:ext cx="59817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89350" y="4346575"/>
            <a:ext cx="3435350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&gt; NAD83 (2011) epoch 2010.00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76650" y="2373313"/>
            <a:ext cx="3433763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&gt; IGS08 epoch 2005.0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403225"/>
            <a:ext cx="9144000" cy="588963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US" sz="2600" b="1" kern="0" dirty="0">
                <a:solidFill>
                  <a:prstClr val="black"/>
                </a:solidFill>
                <a:cs typeface="+mj-cs"/>
              </a:rPr>
              <a:t>CORS Reference Frame Changes Due to MYCS – </a:t>
            </a:r>
          </a:p>
          <a:p>
            <a:pPr algn="ctr" defTabSz="914400">
              <a:defRPr/>
            </a:pPr>
            <a:r>
              <a:rPr lang="en-US" b="1" kern="0" dirty="0">
                <a:solidFill>
                  <a:prstClr val="black"/>
                </a:solidFill>
                <a:cs typeface="+mj-cs"/>
              </a:rPr>
              <a:t>new coordinates / velocities available now</a:t>
            </a:r>
            <a:endParaRPr lang="en-US" i="1" u="sng" kern="0" dirty="0">
              <a:solidFill>
                <a:prstClr val="black"/>
              </a:solidFill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988" y="2565400"/>
            <a:ext cx="2398712" cy="21272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513" y="4560888"/>
            <a:ext cx="3030537" cy="2016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05413" y="3159125"/>
            <a:ext cx="3808412" cy="461963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IGS08 = International GNSS Service 2008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(GPS-only realization of ITRF2008)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864100" y="5365750"/>
            <a:ext cx="4225925" cy="461963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NAD83 (2011) = North American Datum 1983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(2011 Realization)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44488"/>
            <a:ext cx="8229600" cy="1143000"/>
          </a:xfrm>
        </p:spPr>
        <p:txBody>
          <a:bodyPr/>
          <a:lstStyle/>
          <a:p>
            <a:pPr eaLnBrk="1" hangingPunct="1"/>
            <a:r>
              <a:rPr lang="en-US" i="1" u="sng" smtClean="0">
                <a:ea typeface="ＭＳ Ｐゴシック" pitchFamily="34" charset="-128"/>
              </a:rPr>
              <a:t>Today’s Topics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549275" y="1528763"/>
            <a:ext cx="8529638" cy="4919662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400" b="1" i="1" dirty="0" smtClean="0">
                <a:ea typeface="ＭＳ Ｐゴシック" pitchFamily="34" charset="-128"/>
              </a:rPr>
              <a:t>    Part 1 (Bill)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ea typeface="ＭＳ Ｐゴシック" pitchFamily="34" charset="-128"/>
              </a:rPr>
              <a:t>Continuously Operating Reference Stations (CORS)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ea typeface="ＭＳ Ｐゴシック" pitchFamily="34" charset="-128"/>
              </a:rPr>
              <a:t>Multi-Year CORS Solution (new CORS network </a:t>
            </a:r>
            <a:r>
              <a:rPr lang="en-US" sz="2400" b="1" dirty="0" err="1" smtClean="0">
                <a:ea typeface="ＭＳ Ｐゴシック" pitchFamily="34" charset="-128"/>
              </a:rPr>
              <a:t>coords</a:t>
            </a:r>
            <a:r>
              <a:rPr lang="en-US" sz="2400" b="1" dirty="0" smtClean="0">
                <a:ea typeface="ＭＳ Ｐゴシック" pitchFamily="34" charset="-128"/>
              </a:rPr>
              <a:t>/</a:t>
            </a:r>
            <a:r>
              <a:rPr lang="en-US" sz="2400" b="1" dirty="0" err="1" smtClean="0">
                <a:ea typeface="ＭＳ Ｐゴシック" pitchFamily="34" charset="-128"/>
              </a:rPr>
              <a:t>vels</a:t>
            </a:r>
            <a:r>
              <a:rPr lang="en-US" sz="2400" b="1" dirty="0" smtClean="0">
                <a:ea typeface="ＭＳ Ｐゴシック" pitchFamily="34" charset="-128"/>
              </a:rPr>
              <a:t>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ea typeface="ＭＳ Ｐゴシック" pitchFamily="34" charset="-128"/>
              </a:rPr>
              <a:t>National Adjustment of 2011 (new passive network </a:t>
            </a:r>
            <a:r>
              <a:rPr lang="en-US" sz="2400" b="1" dirty="0" err="1" smtClean="0">
                <a:ea typeface="ＭＳ Ｐゴシック" pitchFamily="34" charset="-128"/>
              </a:rPr>
              <a:t>coords</a:t>
            </a:r>
            <a:r>
              <a:rPr lang="en-US" sz="2400" b="1" dirty="0" smtClean="0">
                <a:ea typeface="ＭＳ Ｐゴシック" pitchFamily="34" charset="-128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ea typeface="ＭＳ Ｐゴシック" pitchFamily="34" charset="-128"/>
              </a:rPr>
              <a:t>New </a:t>
            </a:r>
            <a:r>
              <a:rPr lang="en-US" sz="2400" b="1" dirty="0" err="1" smtClean="0">
                <a:ea typeface="ＭＳ Ｐゴシック" pitchFamily="34" charset="-128"/>
              </a:rPr>
              <a:t>Datums</a:t>
            </a:r>
            <a:r>
              <a:rPr lang="en-US" sz="2400" b="1" dirty="0" smtClean="0">
                <a:ea typeface="ＭＳ Ｐゴシック" pitchFamily="34" charset="-128"/>
              </a:rPr>
              <a:t> (NGS Ten-Year Plan)</a:t>
            </a:r>
          </a:p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endParaRPr lang="en-US" sz="800" b="1" i="1" dirty="0" smtClean="0">
              <a:ea typeface="ＭＳ Ｐゴシック" pitchFamily="34" charset="-128"/>
            </a:endParaRP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400" b="1" i="1" dirty="0" smtClean="0">
                <a:ea typeface="ＭＳ Ｐゴシック" pitchFamily="34" charset="-128"/>
              </a:rPr>
              <a:t>    Part 2 (Marti)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400" b="1" dirty="0" smtClean="0">
                <a:ea typeface="ＭＳ Ｐゴシック" pitchFamily="34" charset="-128"/>
              </a:rPr>
              <a:t>The Rest of the Story 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3638" y="636588"/>
            <a:ext cx="4268787" cy="621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04788"/>
            <a:ext cx="9144000" cy="588962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US" sz="2400" b="1" kern="0" dirty="0">
                <a:solidFill>
                  <a:prstClr val="black"/>
                </a:solidFill>
                <a:cs typeface="+mj-cs"/>
              </a:rPr>
              <a:t>CORS Coordinates – New Reference Frames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71738" y="1287463"/>
            <a:ext cx="1655762" cy="14763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9675" y="2687638"/>
            <a:ext cx="2100263" cy="17462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24475" y="1057275"/>
            <a:ext cx="3806825" cy="460375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IGS08 = International GNSS Service 2008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(GPS-only realization of ITRF2008)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84838" y="2352675"/>
            <a:ext cx="3206750" cy="461963"/>
          </a:xfrm>
          <a:prstGeom prst="rect">
            <a:avLst/>
          </a:prstGeom>
          <a:solidFill>
            <a:schemeClr val="bg2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</a:rPr>
              <a:t>NAD83 (2011) = North American Datum 1983</a:t>
            </a:r>
          </a:p>
          <a:p>
            <a:pPr algn="ctr"/>
            <a:r>
              <a:rPr lang="en-US" sz="1200">
                <a:solidFill>
                  <a:srgbClr val="000000"/>
                </a:solidFill>
              </a:rPr>
              <a:t>(2011 Realization)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velo-all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1188"/>
            <a:ext cx="9144000" cy="6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" y="58738"/>
            <a:ext cx="8978900" cy="800100"/>
          </a:xfrm>
        </p:spPr>
        <p:txBody>
          <a:bodyPr/>
          <a:lstStyle/>
          <a:p>
            <a:pPr eaLnBrk="1" hangingPunct="1"/>
            <a:r>
              <a:rPr lang="en-US" sz="2400" smtClean="0">
                <a:ea typeface="ＭＳ Ｐゴシック" pitchFamily="34" charset="-128"/>
              </a:rPr>
              <a:t>U.S. CORS Velocity Field – ITRF2008 (IGS08 epoch 2005.0)</a:t>
            </a:r>
          </a:p>
        </p:txBody>
      </p:sp>
      <p:sp>
        <p:nvSpPr>
          <p:cNvPr id="25604" name="Rounded Rectangle 4"/>
          <p:cNvSpPr>
            <a:spLocks noChangeArrowheads="1"/>
          </p:cNvSpPr>
          <p:nvPr/>
        </p:nvSpPr>
        <p:spPr bwMode="auto">
          <a:xfrm>
            <a:off x="1222375" y="5141913"/>
            <a:ext cx="796925" cy="582612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velo-nad83-all.png"/>
          <p:cNvPicPr>
            <a:picLocks noChangeAspect="1"/>
          </p:cNvPicPr>
          <p:nvPr/>
        </p:nvPicPr>
        <p:blipFill>
          <a:blip r:embed="rId2"/>
          <a:srcRect l="3181" t="10838" r="3416" b="5428"/>
          <a:stretch>
            <a:fillRect/>
          </a:stretch>
        </p:blipFill>
        <p:spPr bwMode="auto">
          <a:xfrm>
            <a:off x="-1588" y="1052513"/>
            <a:ext cx="9123363" cy="563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" y="231775"/>
            <a:ext cx="8978900" cy="800100"/>
          </a:xfrm>
        </p:spPr>
        <p:txBody>
          <a:bodyPr/>
          <a:lstStyle/>
          <a:p>
            <a:pPr eaLnBrk="1" hangingPunct="1"/>
            <a:r>
              <a:rPr lang="en-US" sz="2400" smtClean="0">
                <a:ea typeface="ＭＳ Ｐゴシック" pitchFamily="34" charset="-128"/>
              </a:rPr>
              <a:t>U.S. CORS Velocity Field - NAD83(2011) epoch 2010.00</a:t>
            </a:r>
          </a:p>
        </p:txBody>
      </p:sp>
      <p:sp>
        <p:nvSpPr>
          <p:cNvPr id="26628" name="Rounded Rectangle 4"/>
          <p:cNvSpPr>
            <a:spLocks noChangeArrowheads="1"/>
          </p:cNvSpPr>
          <p:nvPr/>
        </p:nvSpPr>
        <p:spPr bwMode="auto">
          <a:xfrm>
            <a:off x="342900" y="3425825"/>
            <a:ext cx="796925" cy="582613"/>
          </a:xfrm>
          <a:prstGeom prst="roundRect">
            <a:avLst>
              <a:gd name="adj" fmla="val 16667"/>
            </a:avLst>
          </a:prstGeom>
          <a:noFill/>
          <a:ln w="635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defTabSz="449263">
              <a:lnSpc>
                <a:spcPct val="86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/>
          <a:srcRect t="6667" b="7597"/>
          <a:stretch>
            <a:fillRect/>
          </a:stretch>
        </p:blipFill>
        <p:spPr bwMode="auto">
          <a:xfrm>
            <a:off x="1903413" y="377825"/>
            <a:ext cx="5294312" cy="642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878013" y="382588"/>
            <a:ext cx="5394325" cy="40481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algn="ctr" defTabSz="914400">
              <a:defRPr/>
            </a:pPr>
            <a:r>
              <a:rPr lang="en-US" sz="2000" dirty="0">
                <a:latin typeface="Times New Roman" pitchFamily="18" charset="0"/>
                <a:ea typeface="+mj-ea"/>
                <a:cs typeface="Times New Roman" pitchFamily="18" charset="0"/>
              </a:rPr>
              <a:t>Red Butte (RBUT) CORS: 1997 - 2011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rno1_08_long.png"/>
          <p:cNvPicPr>
            <a:picLocks noChangeAspect="1"/>
          </p:cNvPicPr>
          <p:nvPr/>
        </p:nvPicPr>
        <p:blipFill>
          <a:blip r:embed="rId2"/>
          <a:srcRect t="5579" b="7132"/>
          <a:stretch>
            <a:fillRect/>
          </a:stretch>
        </p:blipFill>
        <p:spPr bwMode="auto">
          <a:xfrm>
            <a:off x="1871663" y="427038"/>
            <a:ext cx="5400675" cy="643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878013" y="382588"/>
            <a:ext cx="5394325" cy="40481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algn="ctr" defTabSz="914400">
              <a:defRPr/>
            </a:pPr>
            <a:r>
              <a:rPr lang="en-US" sz="2000" dirty="0">
                <a:latin typeface="Times New Roman" pitchFamily="18" charset="0"/>
                <a:ea typeface="+mj-ea"/>
                <a:cs typeface="Times New Roman" pitchFamily="18" charset="0"/>
              </a:rPr>
              <a:t>Reno (RNO1) CORS: 2009 - 2011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71475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rial" charset="0"/>
                <a:ea typeface="ＭＳ Ｐゴシック" pitchFamily="34" charset="-128"/>
              </a:rPr>
              <a:t>CORS Coordinates / Velocities – </a:t>
            </a:r>
            <a:br>
              <a:rPr lang="en-US" sz="4000" smtClean="0">
                <a:latin typeface="Arial" charset="0"/>
                <a:ea typeface="ＭＳ Ｐゴシック" pitchFamily="34" charset="-128"/>
              </a:rPr>
            </a:br>
            <a:r>
              <a:rPr lang="en-US" sz="4000" i="1" smtClean="0">
                <a:latin typeface="Arial" charset="0"/>
                <a:ea typeface="ＭＳ Ｐゴシック" pitchFamily="34" charset="-128"/>
              </a:rPr>
              <a:t>Computed</a:t>
            </a:r>
            <a:r>
              <a:rPr lang="en-US" sz="4000" smtClean="0">
                <a:latin typeface="Arial" charset="0"/>
                <a:ea typeface="ＭＳ Ｐゴシック" pitchFamily="34" charset="-128"/>
              </a:rPr>
              <a:t> vs. </a:t>
            </a:r>
            <a:r>
              <a:rPr lang="en-US" sz="4000" i="1" smtClean="0">
                <a:latin typeface="Arial" charset="0"/>
                <a:ea typeface="ＭＳ Ｐゴシック" pitchFamily="34" charset="-128"/>
              </a:rPr>
              <a:t>Modeled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" y="1643063"/>
            <a:ext cx="9144000" cy="486727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US" sz="2300" dirty="0" smtClean="0">
                <a:latin typeface="Arial" charset="0"/>
                <a:ea typeface="ＭＳ Ｐゴシック" pitchFamily="34" charset="-128"/>
              </a:rPr>
              <a:t>CORS coordinates / velocities now clearly identified/distinguished as:</a:t>
            </a:r>
          </a:p>
          <a:p>
            <a:pPr eaLnBrk="1" hangingPunct="1">
              <a:buFont typeface="Arial" charset="0"/>
              <a:buNone/>
              <a:defRPr/>
            </a:pPr>
            <a:endParaRPr lang="en-US" sz="1000" dirty="0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sz="2300" dirty="0" smtClean="0">
                <a:latin typeface="Arial" charset="0"/>
                <a:ea typeface="ＭＳ Ｐゴシック" pitchFamily="34" charset="-128"/>
              </a:rPr>
              <a:t>“Computed”:   	&gt;2.5 yrs of tracking history </a:t>
            </a:r>
          </a:p>
          <a:p>
            <a:pPr lvl="1" eaLnBrk="1" hangingPunct="1">
              <a:defRPr/>
            </a:pPr>
            <a:r>
              <a:rPr lang="en-US" sz="1900" dirty="0" smtClean="0">
                <a:latin typeface="Arial" charset="0"/>
                <a:ea typeface="ＭＳ Ｐゴシック" pitchFamily="34" charset="-128"/>
              </a:rPr>
              <a:t>positions and velocities from stacked solution </a:t>
            </a:r>
          </a:p>
          <a:p>
            <a:pPr lvl="1" eaLnBrk="1" hangingPunct="1">
              <a:defRPr/>
            </a:pPr>
            <a:r>
              <a:rPr lang="en-US" sz="1900" dirty="0" smtClean="0">
                <a:latin typeface="Arial" charset="0"/>
                <a:ea typeface="ＭＳ Ｐゴシック" pitchFamily="34" charset="-128"/>
              </a:rPr>
              <a:t>valid for “fixed” coordinates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en-US" sz="1900" dirty="0" smtClean="0">
                <a:latin typeface="Arial" charset="0"/>
                <a:ea typeface="ＭＳ Ｐゴシック" pitchFamily="34" charset="-128"/>
              </a:rPr>
              <a:t>						OR</a:t>
            </a:r>
          </a:p>
          <a:p>
            <a:pPr eaLnBrk="1" hangingPunct="1">
              <a:defRPr/>
            </a:pPr>
            <a:r>
              <a:rPr lang="en-US" sz="2300" dirty="0" smtClean="0">
                <a:latin typeface="Arial" charset="0"/>
                <a:ea typeface="ＭＳ Ｐゴシック" pitchFamily="34" charset="-128"/>
              </a:rPr>
              <a:t>“Modeled”:		&lt;2.5 yrs of tracking history </a:t>
            </a:r>
          </a:p>
          <a:p>
            <a:pPr lvl="1" eaLnBrk="1" hangingPunct="1">
              <a:defRPr/>
            </a:pPr>
            <a:r>
              <a:rPr lang="en-US" sz="1900" dirty="0" smtClean="0">
                <a:latin typeface="Arial" charset="0"/>
                <a:ea typeface="ＭＳ Ｐゴシック" pitchFamily="34" charset="-128"/>
              </a:rPr>
              <a:t>positions from stacked solution</a:t>
            </a:r>
          </a:p>
          <a:p>
            <a:pPr lvl="1" eaLnBrk="1" hangingPunct="1">
              <a:defRPr/>
            </a:pPr>
            <a:r>
              <a:rPr lang="en-US" sz="1900" dirty="0" smtClean="0">
                <a:latin typeface="Arial" charset="0"/>
                <a:ea typeface="ＭＳ Ｐゴシック" pitchFamily="34" charset="-128"/>
              </a:rPr>
              <a:t>velocities via Horizontal Time-Dependent Positioning (HTDP) model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en-US" sz="1900" dirty="0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en-US" sz="2300" dirty="0" smtClean="0">
                <a:latin typeface="Arial" charset="0"/>
                <a:ea typeface="ＭＳ Ｐゴシック" pitchFamily="34" charset="-128"/>
              </a:rPr>
              <a:t>Users encouraged to avoid CORS with </a:t>
            </a:r>
            <a:r>
              <a:rPr lang="en-US" sz="2300" b="1" dirty="0" smtClean="0">
                <a:latin typeface="Arial" charset="0"/>
                <a:ea typeface="ＭＳ Ｐゴシック" pitchFamily="34" charset="-128"/>
              </a:rPr>
              <a:t>modeled</a:t>
            </a:r>
            <a:r>
              <a:rPr lang="en-US" sz="2300" dirty="0" smtClean="0">
                <a:latin typeface="Arial" charset="0"/>
                <a:ea typeface="ＭＳ Ｐゴシック" pitchFamily="34" charset="-128"/>
              </a:rPr>
              <a:t> velocities </a:t>
            </a:r>
          </a:p>
          <a:p>
            <a:pPr lvl="1" eaLnBrk="1" hangingPunct="1">
              <a:defRPr/>
            </a:pPr>
            <a:r>
              <a:rPr lang="en-US" sz="1900" dirty="0">
                <a:latin typeface="Arial" charset="0"/>
                <a:ea typeface="ＭＳ Ｐゴシック" pitchFamily="34" charset="-128"/>
              </a:rPr>
              <a:t>w</a:t>
            </a:r>
            <a:r>
              <a:rPr lang="en-US" sz="1900" dirty="0" smtClean="0">
                <a:latin typeface="Arial" charset="0"/>
                <a:ea typeface="ＭＳ Ｐゴシック" pitchFamily="34" charset="-128"/>
              </a:rPr>
              <a:t>hen possible, wait (up to 3 years) until computed velocities are available </a:t>
            </a:r>
            <a:endParaRPr lang="en-US" sz="1500" dirty="0" smtClean="0">
              <a:latin typeface="Arial" charset="0"/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lang="en-US" sz="1900" dirty="0" smtClean="0">
                <a:latin typeface="Arial" charset="0"/>
                <a:ea typeface="ＭＳ Ｐゴシック" pitchFamily="34" charset="-128"/>
              </a:rPr>
              <a:t>especially important if fixing coordinates in a solution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22250"/>
            <a:ext cx="8229600" cy="1143000"/>
          </a:xfrm>
        </p:spPr>
        <p:txBody>
          <a:bodyPr/>
          <a:lstStyle/>
          <a:p>
            <a:r>
              <a:rPr lang="en-US" sz="4000" smtClean="0">
                <a:ea typeface="ＭＳ Ｐゴシック" pitchFamily="34" charset="-128"/>
              </a:rPr>
              <a:t>Info on New Coordinates</a:t>
            </a:r>
            <a:br>
              <a:rPr lang="en-US" sz="4000" smtClean="0">
                <a:ea typeface="ＭＳ Ｐゴシック" pitchFamily="34" charset="-128"/>
              </a:rPr>
            </a:br>
            <a:r>
              <a:rPr lang="en-US" sz="2800" smtClean="0">
                <a:ea typeface="ＭＳ Ｐゴシック" pitchFamily="34" charset="-128"/>
              </a:rPr>
              <a:t>- see CORS Web site pages</a:t>
            </a:r>
          </a:p>
        </p:txBody>
      </p:sp>
      <p:pic>
        <p:nvPicPr>
          <p:cNvPr id="30723" name="Picture 3" descr="cors coord p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3363"/>
            <a:ext cx="9144000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27000" y="331788"/>
            <a:ext cx="8890000" cy="1143000"/>
          </a:xfrm>
        </p:spPr>
        <p:txBody>
          <a:bodyPr/>
          <a:lstStyle/>
          <a:p>
            <a:r>
              <a:rPr lang="en-US" sz="3200" smtClean="0">
                <a:ea typeface="ＭＳ Ｐゴシック" pitchFamily="34" charset="-128"/>
              </a:rPr>
              <a:t>Why a new passive network </a:t>
            </a:r>
            <a:r>
              <a:rPr lang="en-US" sz="3200" i="1" u="sng" smtClean="0">
                <a:ea typeface="ＭＳ Ｐゴシック" pitchFamily="34" charset="-128"/>
              </a:rPr>
              <a:t>National Adjustment</a:t>
            </a:r>
            <a:r>
              <a:rPr lang="en-US" sz="3200" i="1" smtClean="0">
                <a:ea typeface="ＭＳ Ｐゴシック" pitchFamily="34" charset="-128"/>
              </a:rPr>
              <a:t> ?</a:t>
            </a:r>
            <a:r>
              <a:rPr lang="en-US" sz="3200" i="1" u="sng" smtClean="0">
                <a:ea typeface="ＭＳ Ｐゴシック" pitchFamily="34" charset="-128"/>
              </a:rPr>
              <a:t/>
            </a:r>
            <a:br>
              <a:rPr lang="en-US" sz="3200" i="1" u="sng" smtClean="0">
                <a:ea typeface="ＭＳ Ｐゴシック" pitchFamily="34" charset="-128"/>
              </a:rPr>
            </a:br>
            <a:r>
              <a:rPr lang="en-US" sz="3200" i="1" smtClean="0">
                <a:ea typeface="ＭＳ Ｐゴシック" pitchFamily="34" charset="-128"/>
              </a:rPr>
              <a:t>- </a:t>
            </a:r>
            <a:r>
              <a:rPr lang="en-US" sz="3200" smtClean="0">
                <a:ea typeface="ＭＳ Ｐゴシック" pitchFamily="34" charset="-128"/>
              </a:rPr>
              <a:t>the </a:t>
            </a:r>
            <a:r>
              <a:rPr lang="en-US" sz="3200" b="1" smtClean="0">
                <a:ea typeface="ＭＳ Ｐゴシック" pitchFamily="34" charset="-128"/>
              </a:rPr>
              <a:t>National Adjusment of 2011 </a:t>
            </a:r>
            <a:r>
              <a:rPr lang="en-US" sz="3200" smtClean="0">
                <a:ea typeface="ＭＳ Ｐゴシック" pitchFamily="34" charset="-128"/>
              </a:rPr>
              <a:t>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738313"/>
            <a:ext cx="8443913" cy="48863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Optimally align passive control with new CORS</a:t>
            </a:r>
          </a:p>
          <a:p>
            <a:pPr>
              <a:defRPr/>
            </a:pPr>
            <a:r>
              <a:rPr lang="en-US" dirty="0" smtClean="0"/>
              <a:t>Added &gt;1000 projects since NAD83(2007)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+ observations for Hawaii, other Pacific islands</a:t>
            </a:r>
          </a:p>
          <a:p>
            <a:pPr>
              <a:defRPr/>
            </a:pPr>
            <a:r>
              <a:rPr lang="en-US" dirty="0" smtClean="0"/>
              <a:t>Network and local accuracies on all stations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Including future submitted projects</a:t>
            </a:r>
          </a:p>
          <a:p>
            <a:pPr>
              <a:defRPr/>
            </a:pPr>
            <a:r>
              <a:rPr lang="en-US" dirty="0" smtClean="0"/>
              <a:t>More consistent results in tectonically active areas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More current data, better tectonic modeling</a:t>
            </a:r>
          </a:p>
          <a:p>
            <a:pPr>
              <a:defRPr/>
            </a:pPr>
            <a:r>
              <a:rPr lang="en-US" dirty="0" smtClean="0"/>
              <a:t>Better computations and analysis techniques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improved outlier detection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 smtClean="0"/>
              <a:t>lessons learned previous national adjustment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GIS\NGS\NA2011\CONUS\Export\CONUS_2011-10-10_data_No CO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1450" y="6127750"/>
            <a:ext cx="3001963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2772" name="Picture 3" descr="D:\GIS\NGS\NA2011\CONUS\Export\CONUS_2011-10-10_da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1450" y="6127750"/>
            <a:ext cx="3001963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3795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1" cy="6858000"/>
          </a:xfrm>
        </p:grpSpPr>
        <p:pic>
          <p:nvPicPr>
            <p:cNvPr id="33796" name="Picture 2" descr="D:\GIS\NGS\NA2011\CONUS\CONUS_2012-01-03\Export\CONUS_vectors_1983-1988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914400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97" name="TextBox 6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/>
                <a:t>NA2011 CONUS 1983-1988 (6 yrs) 7712 vectors (1.8%)</a:t>
              </a: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553" y="3743688"/>
            <a:ext cx="6747139" cy="2801297"/>
          </a:xfrm>
          <a:prstGeom prst="rect">
            <a:avLst/>
          </a:prstGeom>
          <a:gradFill flip="none" rotWithShape="1">
            <a:gsLst>
              <a:gs pos="78000">
                <a:srgbClr val="8488C4"/>
              </a:gs>
              <a:gs pos="54000">
                <a:srgbClr val="D4DEFF">
                  <a:alpha val="38000"/>
                </a:srgbClr>
              </a:gs>
              <a:gs pos="83000">
                <a:srgbClr val="D4DEFF"/>
              </a:gs>
              <a:gs pos="100000">
                <a:srgbClr val="96AB94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numCol="2"/>
          <a:lstStyle/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2800" kern="0" dirty="0">
              <a:latin typeface="+mn-lt"/>
              <a:ea typeface="宋体" charset="-122"/>
            </a:endParaRPr>
          </a:p>
          <a:p>
            <a:pPr lvl="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kern="0" dirty="0">
                <a:latin typeface="+mn-lt"/>
                <a:ea typeface="宋体" charset="-122"/>
              </a:rPr>
              <a:t>Latitude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kern="0" dirty="0">
                <a:latin typeface="+mn-lt"/>
                <a:ea typeface="宋体" charset="-122"/>
                <a:cs typeface="ＭＳ Ｐゴシック" charset="0"/>
              </a:rPr>
              <a:t>Longitude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kern="0" dirty="0">
                <a:latin typeface="+mn-lt"/>
                <a:ea typeface="宋体" charset="-122"/>
                <a:cs typeface="ＭＳ Ｐゴシック" charset="0"/>
              </a:rPr>
              <a:t>Height</a:t>
            </a:r>
          </a:p>
          <a:p>
            <a:pPr lvl="3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2800" kern="0" dirty="0">
                <a:solidFill>
                  <a:srgbClr val="FF0000"/>
                </a:solidFill>
                <a:latin typeface="+mn-lt"/>
                <a:ea typeface="宋体" charset="-122"/>
                <a:cs typeface="ＭＳ Ｐゴシック" charset="0"/>
              </a:rPr>
              <a:t>    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2800" kern="0" dirty="0">
              <a:latin typeface="+mn-lt"/>
              <a:ea typeface="宋体" charset="-122"/>
              <a:cs typeface="ＭＳ Ｐゴシック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kern="0" dirty="0">
                <a:latin typeface="+mn-lt"/>
                <a:ea typeface="宋体" charset="-122"/>
                <a:cs typeface="ＭＳ Ｐゴシック" charset="0"/>
              </a:rPr>
              <a:t>Scale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kern="0" dirty="0">
                <a:latin typeface="+mn-lt"/>
                <a:ea typeface="宋体" charset="-122"/>
                <a:cs typeface="ＭＳ Ｐゴシック" charset="0"/>
              </a:rPr>
              <a:t>Gravity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800" kern="0" dirty="0">
                <a:latin typeface="+mn-lt"/>
                <a:ea typeface="宋体" charset="-122"/>
                <a:cs typeface="ＭＳ Ｐゴシック" charset="0"/>
              </a:rPr>
              <a:t>Orientation</a:t>
            </a:r>
            <a:endParaRPr lang="en-US" altLang="zh-CN" sz="2800" kern="0" dirty="0">
              <a:solidFill>
                <a:srgbClr val="C00000"/>
              </a:solidFill>
              <a:latin typeface="+mn-lt"/>
              <a:ea typeface="宋体" charset="-122"/>
              <a:cs typeface="ＭＳ Ｐゴシック" charset="0"/>
            </a:endParaRPr>
          </a:p>
          <a:p>
            <a:pPr algn="ctr" defTabSz="914400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2800" kern="0" dirty="0">
              <a:latin typeface="+mn-lt"/>
              <a:ea typeface="宋体" charset="-122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2088"/>
            <a:ext cx="9144000" cy="1731962"/>
          </a:xfrm>
        </p:spPr>
        <p:txBody>
          <a:bodyPr/>
          <a:lstStyle/>
          <a:p>
            <a:pPr eaLnBrk="1" hangingPunct="1"/>
            <a:r>
              <a:rPr lang="en-US" sz="3200" smtClean="0">
                <a:ea typeface="ＭＳ Ｐゴシック" pitchFamily="34" charset="-128"/>
              </a:rPr>
              <a:t>U.S. Department of Commerce</a:t>
            </a:r>
            <a:br>
              <a:rPr lang="en-US" sz="3200" smtClean="0">
                <a:ea typeface="ＭＳ Ｐゴシック" pitchFamily="34" charset="-128"/>
              </a:rPr>
            </a:br>
            <a:r>
              <a:rPr lang="en-US" sz="3200" smtClean="0">
                <a:ea typeface="ＭＳ Ｐゴシック" pitchFamily="34" charset="-128"/>
              </a:rPr>
              <a:t>National Oceanic &amp; Atmospheric Administration</a:t>
            </a:r>
            <a:r>
              <a:rPr lang="en-US" sz="3200" b="1" u="sng" smtClean="0">
                <a:ea typeface="ＭＳ Ｐゴシック" pitchFamily="34" charset="-128"/>
              </a:rPr>
              <a:t/>
            </a:r>
            <a:br>
              <a:rPr lang="en-US" sz="3200" b="1" u="sng" smtClean="0">
                <a:ea typeface="ＭＳ Ｐゴシック" pitchFamily="34" charset="-128"/>
              </a:rPr>
            </a:br>
            <a:r>
              <a:rPr lang="en-US" sz="3200" b="1" u="sng" smtClean="0">
                <a:ea typeface="ＭＳ Ｐゴシック" pitchFamily="34" charset="-128"/>
              </a:rPr>
              <a:t>National Geodetic Survey</a:t>
            </a:r>
            <a:r>
              <a:rPr lang="en-US" sz="3200" b="1" smtClean="0">
                <a:ea typeface="ＭＳ Ｐゴシック" pitchFamily="34" charset="-128"/>
              </a:rPr>
              <a:t>  </a:t>
            </a:r>
            <a:endParaRPr lang="en-US" sz="3200" smtClean="0">
              <a:ea typeface="ＭＳ Ｐゴシック" pitchFamily="34" charset="-128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36763"/>
            <a:ext cx="9144000" cy="1785937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zh-CN" sz="2800" i="1" smtClean="0">
                <a:ea typeface="SimSun" pitchFamily="2" charset="-122"/>
              </a:rPr>
              <a:t>Mission</a:t>
            </a:r>
            <a:r>
              <a:rPr lang="en-US" altLang="zh-CN" sz="2800" smtClean="0">
                <a:ea typeface="SimSun" pitchFamily="2" charset="-122"/>
              </a:rPr>
              <a:t>: </a:t>
            </a:r>
            <a:r>
              <a:rPr lang="en-US" altLang="zh-CN" sz="2800" u="sng" smtClean="0">
                <a:ea typeface="SimSun" pitchFamily="2" charset="-122"/>
              </a:rPr>
              <a:t>To define, maintain &amp; provide access to the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zh-CN" sz="2800" b="1" i="1" u="sng" smtClean="0">
                <a:solidFill>
                  <a:srgbClr val="3333CC"/>
                </a:solidFill>
                <a:ea typeface="SimSun" pitchFamily="2" charset="-122"/>
              </a:rPr>
              <a:t>National Spatial Reference System (NSRS)</a:t>
            </a:r>
            <a:r>
              <a:rPr lang="en-US" altLang="zh-CN" sz="2800" b="1" smtClean="0">
                <a:ea typeface="SimSun" pitchFamily="2" charset="-122"/>
              </a:rPr>
              <a:t>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zh-CN" sz="2800" u="sng" smtClean="0">
                <a:ea typeface="SimSun" pitchFamily="2" charset="-122"/>
              </a:rPr>
              <a:t>to meet our Nation’s economic, social &amp; environmental needs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74613" y="3700463"/>
            <a:ext cx="6643687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u="sng"/>
              <a:t>National Spatial Reference System</a:t>
            </a:r>
            <a:endParaRPr lang="en-US" sz="3200" b="1"/>
          </a:p>
          <a:p>
            <a:pPr algn="ctr"/>
            <a:endParaRPr lang="en-US" sz="2400"/>
          </a:p>
          <a:p>
            <a:pPr algn="ctr"/>
            <a:endParaRPr lang="en-US" sz="2400"/>
          </a:p>
          <a:p>
            <a:pPr algn="ctr"/>
            <a:endParaRPr lang="en-US" sz="2400"/>
          </a:p>
          <a:p>
            <a:pPr algn="ctr"/>
            <a:endParaRPr lang="en-US" sz="2400"/>
          </a:p>
          <a:p>
            <a:pPr algn="ctr"/>
            <a:r>
              <a:rPr lang="en-US" sz="2400" b="1" i="1" u="sng">
                <a:solidFill>
                  <a:srgbClr val="C00000"/>
                </a:solidFill>
              </a:rPr>
              <a:t>&amp; their time variations</a:t>
            </a:r>
          </a:p>
        </p:txBody>
      </p:sp>
      <p:grpSp>
        <p:nvGrpSpPr>
          <p:cNvPr id="7174" name="Group 27"/>
          <p:cNvGrpSpPr>
            <a:grpSpLocks/>
          </p:cNvGrpSpPr>
          <p:nvPr/>
        </p:nvGrpSpPr>
        <p:grpSpPr bwMode="auto">
          <a:xfrm>
            <a:off x="6316663" y="3935413"/>
            <a:ext cx="2735262" cy="2747962"/>
            <a:chOff x="2267" y="152"/>
            <a:chExt cx="1330" cy="1250"/>
          </a:xfrm>
        </p:grpSpPr>
        <p:grpSp>
          <p:nvGrpSpPr>
            <p:cNvPr id="7175" name="Group 16"/>
            <p:cNvGrpSpPr>
              <a:grpSpLocks/>
            </p:cNvGrpSpPr>
            <p:nvPr/>
          </p:nvGrpSpPr>
          <p:grpSpPr bwMode="auto">
            <a:xfrm>
              <a:off x="2277" y="965"/>
              <a:ext cx="1268" cy="437"/>
              <a:chOff x="3792" y="2208"/>
              <a:chExt cx="1268" cy="437"/>
            </a:xfrm>
          </p:grpSpPr>
          <p:sp>
            <p:nvSpPr>
              <p:cNvPr id="7181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3792" y="2208"/>
                <a:ext cx="1268" cy="437"/>
              </a:xfrm>
              <a:prstGeom prst="diamond">
                <a:avLst/>
              </a:prstGeom>
              <a:solidFill>
                <a:srgbClr val="FFFF00"/>
              </a:solidFill>
              <a:ln w="158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AutoShape 18"/>
              <p:cNvSpPr>
                <a:spLocks noChangeAspect="1" noChangeArrowheads="1"/>
              </p:cNvSpPr>
              <p:nvPr/>
            </p:nvSpPr>
            <p:spPr bwMode="auto">
              <a:xfrm>
                <a:off x="4031" y="2384"/>
                <a:ext cx="104" cy="68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158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183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4319" y="2485"/>
                <a:ext cx="103" cy="68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158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184" name="AutoShape 20"/>
              <p:cNvSpPr>
                <a:spLocks noChangeAspect="1" noChangeArrowheads="1"/>
              </p:cNvSpPr>
              <p:nvPr/>
            </p:nvSpPr>
            <p:spPr bwMode="auto">
              <a:xfrm>
                <a:off x="4750" y="2384"/>
                <a:ext cx="103" cy="68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158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7185" name="AutoShape 21"/>
              <p:cNvSpPr>
                <a:spLocks noChangeAspect="1" noChangeArrowheads="1"/>
              </p:cNvSpPr>
              <p:nvPr/>
            </p:nvSpPr>
            <p:spPr bwMode="auto">
              <a:xfrm>
                <a:off x="4510" y="2460"/>
                <a:ext cx="103" cy="67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1587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7176" name="AutoShape 22" descr="DOQQ"/>
            <p:cNvSpPr>
              <a:spLocks noChangeAspect="1" noChangeArrowheads="1"/>
            </p:cNvSpPr>
            <p:nvPr/>
          </p:nvSpPr>
          <p:spPr bwMode="auto">
            <a:xfrm>
              <a:off x="2277" y="821"/>
              <a:ext cx="1300" cy="400"/>
            </a:xfrm>
            <a:prstGeom prst="diamond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AutoShape 23" descr="HILSHD"/>
            <p:cNvSpPr>
              <a:spLocks noChangeAspect="1" noChangeArrowheads="1"/>
            </p:cNvSpPr>
            <p:nvPr/>
          </p:nvSpPr>
          <p:spPr bwMode="auto">
            <a:xfrm>
              <a:off x="2277" y="677"/>
              <a:ext cx="1300" cy="398"/>
            </a:xfrm>
            <a:prstGeom prst="diamond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AutoShape 24" descr="ADM"/>
            <p:cNvSpPr>
              <a:spLocks noChangeAspect="1" noChangeArrowheads="1"/>
            </p:cNvSpPr>
            <p:nvPr/>
          </p:nvSpPr>
          <p:spPr bwMode="auto">
            <a:xfrm>
              <a:off x="2267" y="490"/>
              <a:ext cx="1301" cy="398"/>
            </a:xfrm>
            <a:prstGeom prst="diamond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AutoShape 25" descr="STM"/>
            <p:cNvSpPr>
              <a:spLocks noChangeAspect="1" noChangeArrowheads="1"/>
            </p:cNvSpPr>
            <p:nvPr/>
          </p:nvSpPr>
          <p:spPr bwMode="auto">
            <a:xfrm>
              <a:off x="2296" y="351"/>
              <a:ext cx="1301" cy="399"/>
            </a:xfrm>
            <a:prstGeom prst="diamond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AutoShape 26" descr="STREETS"/>
            <p:cNvSpPr>
              <a:spLocks noChangeAspect="1" noChangeArrowheads="1"/>
            </p:cNvSpPr>
            <p:nvPr/>
          </p:nvSpPr>
          <p:spPr bwMode="auto">
            <a:xfrm>
              <a:off x="2267" y="152"/>
              <a:ext cx="1301" cy="398"/>
            </a:xfrm>
            <a:prstGeom prst="diamond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1450" y="6127750"/>
            <a:ext cx="3001963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4819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4820" name="Picture 3" descr="D:\GIS\NGS\NA2011\CONUS\CONUS_2012-01-03\Export\CONUS_vectors_1989-199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1" name="TextBox 6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/>
                <a:t>NA2011 CONUS 1989-1992 (4 yrs) 53,862 vectors (12.6%)</a:t>
              </a: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1450" y="6127750"/>
            <a:ext cx="3001963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5843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5844" name="Picture 3" descr="D:\GIS\NGS\NA2011\CONUS\CONUS_2012-01-03\Export\CONUS_vectors_1993-1996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5" name="TextBox 4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/>
                <a:t>NA2011 CONUS 1993-1996 (4 yrs) 73,687 vectors (17.3%)</a:t>
              </a: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1450" y="6127750"/>
            <a:ext cx="3001963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6867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6868" name="Picture 3" descr="D:\GIS\NGS\NA2011\CONUS\CONUS_2012-01-03\Export\CONUS_vectors_1997-200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69" name="TextBox 4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/>
                <a:t>NA2011 CONUS 1997-2001 (5 yrs) 92,679 vectors (21.7%)</a:t>
              </a: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1450" y="6127750"/>
            <a:ext cx="3001963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7891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7892" name="Picture 3" descr="D:\GIS\NGS\NA2011\CONUS\CONUS_2012-01-03\Export\CONUS_vectors_2002-2006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3" name="TextBox 4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/>
                <a:t>NA2011 CONUS 2002-2006 (5 yrs) 123,915 vectors (29.0%)</a:t>
              </a: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1450" y="6127750"/>
            <a:ext cx="3001963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8915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8916" name="Picture 3" descr="D:\GIS\NGS\NA2011\CONUS\CONUS_2012-01-03\Export\CONUS_vectors_2007-201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7" name="TextBox 4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/>
                <a:t>NA2011 CONUS 2007-2011 (5 yrs) 75,122 vectors (17.6%)</a:t>
              </a: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1450" y="6127750"/>
            <a:ext cx="3001963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39939" name="Group 2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9940" name="Picture 2" descr="D:\GIS\NGS\NA2011\CONUS\CONUS_2012-01-03\Export\CONUS_vectors_1983-201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1" name="TextBox 22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/>
                <a:t>NA2011 CONUS 1983-2011 (29 yrs) 426,977 vectors (100.0%)</a:t>
              </a: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1450" y="6127750"/>
            <a:ext cx="3001963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0963" name="Picture 3" descr="D:\GIS\NGS\NA2011\CONUS\CONUS_2012-01-03\Export\CONUS_2012-01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57825" y="219075"/>
            <a:ext cx="3609975" cy="2066925"/>
          </a:xfrm>
          <a:solidFill>
            <a:schemeClr val="bg2">
              <a:alpha val="66000"/>
            </a:schemeClr>
          </a:solidFill>
        </p:spPr>
        <p:txBody>
          <a:bodyPr/>
          <a:lstStyle/>
          <a:p>
            <a:pPr marL="57150" indent="0">
              <a:buFont typeface="Arial" charset="0"/>
              <a:buNone/>
              <a:defRPr/>
            </a:pPr>
            <a:r>
              <a:rPr lang="en-US" sz="2400" dirty="0" smtClean="0">
                <a:ea typeface="ＭＳ Ｐゴシック" pitchFamily="34" charset="-128"/>
              </a:rPr>
              <a:t>CONUS (+ AK &amp; Caribbean)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 smtClean="0">
                <a:ea typeface="ＭＳ Ｐゴシック" pitchFamily="34" charset="-128"/>
              </a:rPr>
              <a:t>4197 projects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 smtClean="0">
                <a:ea typeface="ＭＳ Ｐゴシック" pitchFamily="34" charset="-128"/>
              </a:rPr>
              <a:t>80,245 stations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 smtClean="0">
                <a:ea typeface="ＭＳ Ｐゴシック" pitchFamily="34" charset="-128"/>
              </a:rPr>
              <a:t>407,000 enabled vectors</a:t>
            </a:r>
            <a:endParaRPr lang="en-US" sz="1800" dirty="0">
              <a:ea typeface="ＭＳ Ｐゴシック" pitchFamily="34" charset="-128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>
                <a:ea typeface="ＭＳ Ｐゴシック" pitchFamily="34" charset="-128"/>
              </a:rPr>
              <a:t>r</a:t>
            </a:r>
            <a:r>
              <a:rPr lang="en-US" sz="1800" dirty="0" smtClean="0">
                <a:ea typeface="ＭＳ Ｐゴシック" pitchFamily="34" charset="-128"/>
              </a:rPr>
              <a:t>eferenced to North      	American tectonic plate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585788"/>
            <a:ext cx="8229600" cy="582612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NA2011 Project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897938" cy="49545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defRPr/>
            </a:pPr>
            <a:r>
              <a:rPr lang="en-US" dirty="0" smtClean="0"/>
              <a:t>Expect overall coordinate change approx same as MYCS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/>
              <a:t>Horizontal:   Mean ~2 cm (±8 cm), median ~0 cm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/>
              <a:t>Vertical:   Mean ~ -1 cm (±2 cm), median ~ -1 cm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/>
              <a:t>This is for change in realization </a:t>
            </a:r>
            <a:r>
              <a:rPr lang="en-US" b="1" i="1" dirty="0" smtClean="0"/>
              <a:t>and</a:t>
            </a:r>
            <a:r>
              <a:rPr lang="en-US" dirty="0" smtClean="0"/>
              <a:t> reference epoch</a:t>
            </a:r>
          </a:p>
          <a:p>
            <a:pPr lvl="2">
              <a:lnSpc>
                <a:spcPct val="110000"/>
              </a:lnSpc>
              <a:defRPr/>
            </a:pPr>
            <a:r>
              <a:rPr lang="en-US" dirty="0" smtClean="0"/>
              <a:t>NAD 83(CORS96) epoch 2002.00 </a:t>
            </a:r>
            <a:r>
              <a:rPr lang="en-US" dirty="0" smtClean="0">
                <a:sym typeface="Wingdings" pitchFamily="2" charset="2"/>
              </a:rPr>
              <a:t> NAD 83(2011) epoch 2010.00</a:t>
            </a:r>
          </a:p>
          <a:p>
            <a:pPr>
              <a:lnSpc>
                <a:spcPct val="110000"/>
              </a:lnSpc>
              <a:defRPr/>
            </a:pPr>
            <a:r>
              <a:rPr lang="en-US" dirty="0" smtClean="0"/>
              <a:t>New NAD 83 coordinate transformation tools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/>
              <a:t>NAD 83(HARN) </a:t>
            </a:r>
            <a:r>
              <a:rPr lang="en-US" dirty="0" smtClean="0">
                <a:sym typeface="Wingdings" pitchFamily="2" charset="2"/>
              </a:rPr>
              <a:t> (NAD83(2007)/CORS96)  NAD83(2011)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>
                <a:sym typeface="Wingdings" pitchFamily="2" charset="2"/>
              </a:rPr>
              <a:t>Conversion of horizontal coordinates AND ellipsoid heights</a:t>
            </a:r>
            <a:endParaRPr lang="en-US" dirty="0" smtClean="0"/>
          </a:p>
          <a:p>
            <a:pPr lvl="1">
              <a:lnSpc>
                <a:spcPct val="110000"/>
              </a:lnSpc>
              <a:defRPr/>
            </a:pPr>
            <a:r>
              <a:rPr lang="en-US" dirty="0" smtClean="0"/>
              <a:t>Currently under study and development by NGS</a:t>
            </a:r>
          </a:p>
          <a:p>
            <a:pPr lvl="2">
              <a:lnSpc>
                <a:spcPct val="110000"/>
              </a:lnSpc>
              <a:defRPr/>
            </a:pPr>
            <a:r>
              <a:rPr lang="en-US" dirty="0" smtClean="0"/>
              <a:t>Prelim high res (1 arc-minute) grids completed for HARN </a:t>
            </a:r>
            <a:r>
              <a:rPr lang="en-US" dirty="0" smtClean="0">
                <a:sym typeface="Wingdings" pitchFamily="2" charset="2"/>
              </a:rPr>
              <a:t>/ NSRS2007</a:t>
            </a:r>
          </a:p>
          <a:p>
            <a:pPr lvl="2">
              <a:lnSpc>
                <a:spcPct val="110000"/>
              </a:lnSpc>
              <a:defRPr/>
            </a:pPr>
            <a:r>
              <a:rPr lang="en-US" dirty="0" smtClean="0">
                <a:sym typeface="Wingdings" pitchFamily="2" charset="2"/>
              </a:rPr>
              <a:t>Includes error grid to give users estimate of accuracy</a:t>
            </a:r>
            <a:endParaRPr lang="en-US" dirty="0" smtClean="0"/>
          </a:p>
          <a:p>
            <a:pPr>
              <a:lnSpc>
                <a:spcPct val="105000"/>
              </a:lnSpc>
              <a:defRPr/>
            </a:pPr>
            <a:endParaRPr lang="en-US" b="1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When will it all be done?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63" y="935038"/>
            <a:ext cx="8901112" cy="58801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15000"/>
              </a:lnSpc>
              <a:defRPr/>
            </a:pPr>
            <a:r>
              <a:rPr lang="en-US" u="sng" dirty="0" smtClean="0"/>
              <a:t>Multi-Year CORS Solution</a:t>
            </a:r>
          </a:p>
          <a:p>
            <a:pPr lvl="1" eaLnBrk="1" hangingPunct="1">
              <a:lnSpc>
                <a:spcPct val="115000"/>
              </a:lnSpc>
              <a:defRPr/>
            </a:pPr>
            <a:r>
              <a:rPr lang="en-US" dirty="0" smtClean="0"/>
              <a:t>Coordinates/velocities released in September 2011</a:t>
            </a:r>
          </a:p>
          <a:p>
            <a:pPr lvl="1" eaLnBrk="1" hangingPunct="1">
              <a:lnSpc>
                <a:spcPct val="115000"/>
              </a:lnSpc>
              <a:defRPr/>
            </a:pPr>
            <a:r>
              <a:rPr lang="en-US" dirty="0" smtClean="0"/>
              <a:t>Will publish in NGS database simultaneously with NA2011 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en-US" u="sng" dirty="0" smtClean="0"/>
              <a:t>National Adjustment of 2011</a:t>
            </a:r>
          </a:p>
          <a:p>
            <a:pPr lvl="1" eaLnBrk="1" hangingPunct="1">
              <a:lnSpc>
                <a:spcPct val="115000"/>
              </a:lnSpc>
              <a:defRPr/>
            </a:pPr>
            <a:r>
              <a:rPr lang="en-US" dirty="0" smtClean="0"/>
              <a:t>Goal:  publish in</a:t>
            </a:r>
            <a:r>
              <a:rPr lang="en-US" i="1" dirty="0" smtClean="0"/>
              <a:t> </a:t>
            </a:r>
            <a:r>
              <a:rPr lang="en-US" sz="3400" b="1" i="1" dirty="0" smtClean="0"/>
              <a:t>April 2012</a:t>
            </a:r>
          </a:p>
          <a:p>
            <a:pPr lvl="1" eaLnBrk="1" hangingPunct="1">
              <a:lnSpc>
                <a:spcPct val="115000"/>
              </a:lnSpc>
              <a:defRPr/>
            </a:pPr>
            <a:r>
              <a:rPr lang="en-US" dirty="0" smtClean="0"/>
              <a:t>Final data added to NA2011 network mid-Dec 2011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en-US" u="sng" dirty="0" smtClean="0"/>
              <a:t>OPUS</a:t>
            </a:r>
            <a:r>
              <a:rPr lang="en-US" dirty="0" smtClean="0"/>
              <a:t> (Online Positioning User Service)</a:t>
            </a:r>
          </a:p>
          <a:p>
            <a:pPr lvl="1" eaLnBrk="1" hangingPunct="1">
              <a:lnSpc>
                <a:spcPct val="115000"/>
              </a:lnSpc>
              <a:defRPr/>
            </a:pPr>
            <a:r>
              <a:rPr lang="en-US" dirty="0" smtClean="0"/>
              <a:t>Dual solutions (CORS96 and MYCS) available until NA2011 complete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en-US" u="sng" dirty="0" smtClean="0"/>
              <a:t>NAD 83(HARN)</a:t>
            </a:r>
            <a:r>
              <a:rPr lang="en-US" u="sng" dirty="0" smtClean="0">
                <a:sym typeface="Wingdings" pitchFamily="2" charset="2"/>
              </a:rPr>
              <a:t></a:t>
            </a:r>
            <a:r>
              <a:rPr lang="en-US" u="sng" dirty="0" smtClean="0"/>
              <a:t>(NSRS2007/CORS96)</a:t>
            </a:r>
            <a:r>
              <a:rPr lang="en-US" dirty="0" smtClean="0"/>
              <a:t> coordinate transformation tool</a:t>
            </a:r>
          </a:p>
          <a:p>
            <a:pPr lvl="1" eaLnBrk="1" hangingPunct="1">
              <a:lnSpc>
                <a:spcPct val="115000"/>
              </a:lnSpc>
              <a:defRPr/>
            </a:pPr>
            <a:r>
              <a:rPr lang="en-US" dirty="0" smtClean="0"/>
              <a:t>Expect completion soon</a:t>
            </a:r>
          </a:p>
          <a:p>
            <a:pPr lvl="1" eaLnBrk="1" hangingPunct="1">
              <a:lnSpc>
                <a:spcPct val="115000"/>
              </a:lnSpc>
              <a:defRPr/>
            </a:pPr>
            <a:r>
              <a:rPr lang="en-US" dirty="0" smtClean="0"/>
              <a:t>Will create (NSRS2007/CORS96) </a:t>
            </a:r>
            <a:r>
              <a:rPr lang="en-US" dirty="0" smtClean="0">
                <a:sym typeface="Wingdings" pitchFamily="2" charset="2"/>
              </a:rPr>
              <a:t>(2011) tool after NA2011 complete</a:t>
            </a:r>
            <a:endParaRPr lang="en-US" dirty="0" smtClean="0"/>
          </a:p>
          <a:p>
            <a:pPr eaLnBrk="1" hangingPunct="1">
              <a:lnSpc>
                <a:spcPct val="115000"/>
              </a:lnSpc>
              <a:defRPr/>
            </a:pPr>
            <a:r>
              <a:rPr lang="en-US" dirty="0" smtClean="0"/>
              <a:t>New hybrid geoid model - </a:t>
            </a:r>
            <a:r>
              <a:rPr lang="en-US" u="sng" dirty="0" smtClean="0"/>
              <a:t>GEOID12</a:t>
            </a:r>
            <a:endParaRPr lang="en-US" dirty="0" smtClean="0"/>
          </a:p>
          <a:p>
            <a:pPr lvl="1" eaLnBrk="1" hangingPunct="1">
              <a:lnSpc>
                <a:spcPct val="115000"/>
              </a:lnSpc>
              <a:defRPr/>
            </a:pPr>
            <a:r>
              <a:rPr lang="en-US" dirty="0" smtClean="0"/>
              <a:t>To relate NAD83(2011) ellipsoid height &amp; NAVD88 </a:t>
            </a:r>
            <a:r>
              <a:rPr lang="en-US" dirty="0" err="1" smtClean="0"/>
              <a:t>orthometric</a:t>
            </a:r>
            <a:r>
              <a:rPr lang="en-US" dirty="0" smtClean="0"/>
              <a:t> height</a:t>
            </a:r>
          </a:p>
          <a:p>
            <a:pPr lvl="1" eaLnBrk="1" hangingPunct="1">
              <a:lnSpc>
                <a:spcPct val="115000"/>
              </a:lnSpc>
              <a:defRPr/>
            </a:pPr>
            <a:r>
              <a:rPr lang="en-US" dirty="0" smtClean="0"/>
              <a:t>Uses NAD 83(2011) ellipsoid heights on leveled NAVD 88 benchmarks</a:t>
            </a:r>
          </a:p>
          <a:p>
            <a:pPr lvl="1" eaLnBrk="1" hangingPunct="1">
              <a:lnSpc>
                <a:spcPct val="115000"/>
              </a:lnSpc>
              <a:defRPr/>
            </a:pPr>
            <a:r>
              <a:rPr lang="en-US" dirty="0" smtClean="0"/>
              <a:t>Plan release same time as NA2011</a:t>
            </a:r>
          </a:p>
          <a:p>
            <a:pPr lvl="1" eaLnBrk="1" hangingPunct="1">
              <a:lnSpc>
                <a:spcPct val="115000"/>
              </a:lnSpc>
              <a:defRPr/>
            </a:pPr>
            <a:r>
              <a:rPr lang="en-US" dirty="0" smtClean="0"/>
              <a:t>Note: </a:t>
            </a:r>
            <a:r>
              <a:rPr lang="en-US" b="1" i="1" u="sng" dirty="0" smtClean="0">
                <a:solidFill>
                  <a:srgbClr val="FF0000"/>
                </a:solidFill>
              </a:rPr>
              <a:t>GEOID09 is NOT valid for use with NAD83(2011)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9288" t="16667" r="4315" b="152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03338" y="0"/>
            <a:ext cx="5853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i="1"/>
              <a:t>More information…</a:t>
            </a:r>
          </a:p>
        </p:txBody>
      </p:sp>
      <p:sp>
        <p:nvSpPr>
          <p:cNvPr id="8" name="Left Arrow 7"/>
          <p:cNvSpPr>
            <a:spLocks noChangeArrowheads="1"/>
          </p:cNvSpPr>
          <p:nvPr/>
        </p:nvSpPr>
        <p:spPr bwMode="auto">
          <a:xfrm>
            <a:off x="846138" y="3668713"/>
            <a:ext cx="914400" cy="374650"/>
          </a:xfrm>
          <a:prstGeom prst="leftArrow">
            <a:avLst>
              <a:gd name="adj1" fmla="val 50000"/>
              <a:gd name="adj2" fmla="val 5003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4000" y="730250"/>
            <a:ext cx="5121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geodesy.noaa.gov</a:t>
            </a: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>
            <a:off x="846138" y="4349750"/>
            <a:ext cx="914400" cy="374650"/>
          </a:xfrm>
          <a:prstGeom prst="leftArrow">
            <a:avLst>
              <a:gd name="adj1" fmla="val 50000"/>
              <a:gd name="adj2" fmla="val 5003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11" grpId="0"/>
      <p:bldP spid="11" grpId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00_009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lum bright="-30000"/>
          </a:blip>
          <a:srcRect/>
          <a:stretch>
            <a:fillRect/>
          </a:stretch>
        </p:blipFill>
        <p:spPr>
          <a:xfrm>
            <a:off x="0" y="0"/>
            <a:ext cx="9144000" cy="6902450"/>
          </a:xfrm>
        </p:spPr>
      </p:pic>
      <p:pic>
        <p:nvPicPr>
          <p:cNvPr id="8195" name="Picture 3" descr="PUEBLO OF LAGUNA GPS 1 - LANDSCAPE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15875" y="3848100"/>
            <a:ext cx="2711450" cy="3054350"/>
          </a:xfrm>
          <a:prstGeom prst="rect">
            <a:avLst/>
          </a:prstGeom>
          <a:noFill/>
          <a:ln w="15875" cap="rnd">
            <a:solidFill>
              <a:schemeClr val="bg1"/>
            </a:solidFill>
            <a:prstDash val="sysDot"/>
            <a:miter lim="800000"/>
            <a:headEnd/>
            <a:tailEnd/>
          </a:ln>
        </p:spPr>
      </p:pic>
      <p:pic>
        <p:nvPicPr>
          <p:cNvPr id="8196" name="Picture 4" descr="mtn_top_1_of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6838" y="3875088"/>
            <a:ext cx="2698750" cy="3016250"/>
          </a:xfrm>
          <a:prstGeom prst="rect">
            <a:avLst/>
          </a:prstGeom>
          <a:noFill/>
          <a:ln w="15875" cap="rnd">
            <a:solidFill>
              <a:schemeClr val="bg1"/>
            </a:solidFill>
            <a:prstDash val="sysDot"/>
            <a:miter lim="800000"/>
            <a:headEnd/>
            <a:tailEnd/>
          </a:ln>
        </p:spPr>
      </p:pic>
      <p:pic>
        <p:nvPicPr>
          <p:cNvPr id="8197" name="Picture 5" descr="geodimet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175" y="4763"/>
            <a:ext cx="2978150" cy="2257425"/>
          </a:xfrm>
          <a:prstGeom prst="rect">
            <a:avLst/>
          </a:prstGeom>
          <a:noFill/>
          <a:ln w="15875" cap="rnd">
            <a:solidFill>
              <a:schemeClr val="bg1"/>
            </a:solidFill>
            <a:prstDash val="sysDot"/>
            <a:miter lim="800000"/>
            <a:headEnd/>
            <a:tailEnd/>
          </a:ln>
        </p:spPr>
      </p:pic>
      <p:pic>
        <p:nvPicPr>
          <p:cNvPr id="8198" name="Picture 6" descr="leveli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8713" y="4763"/>
            <a:ext cx="2940050" cy="2222500"/>
          </a:xfrm>
          <a:prstGeom prst="rect">
            <a:avLst/>
          </a:prstGeom>
          <a:noFill/>
          <a:ln w="15875" cap="rnd">
            <a:solidFill>
              <a:schemeClr val="bg1"/>
            </a:solidFill>
            <a:prstDash val="sysDot"/>
            <a:miter lim="800000"/>
            <a:headEnd/>
            <a:tailEnd/>
          </a:ln>
        </p:spPr>
      </p:pic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4724400" y="3429000"/>
            <a:ext cx="1744663" cy="455613"/>
          </a:xfrm>
          <a:prstGeom prst="line">
            <a:avLst/>
          </a:prstGeom>
          <a:noFill/>
          <a:ln w="508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V="1">
            <a:off x="4648200" y="2214563"/>
            <a:ext cx="1593850" cy="1214437"/>
          </a:xfrm>
          <a:prstGeom prst="line">
            <a:avLst/>
          </a:prstGeom>
          <a:noFill/>
          <a:ln w="508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2978150" y="2289175"/>
            <a:ext cx="1746250" cy="1139825"/>
          </a:xfrm>
          <a:prstGeom prst="line">
            <a:avLst/>
          </a:prstGeom>
          <a:noFill/>
          <a:ln w="508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V="1">
            <a:off x="2716213" y="3429000"/>
            <a:ext cx="1931987" cy="430213"/>
          </a:xfrm>
          <a:prstGeom prst="line">
            <a:avLst/>
          </a:prstGeom>
          <a:noFill/>
          <a:ln w="508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4551363" y="3181350"/>
            <a:ext cx="288925" cy="32702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2093913" y="2403475"/>
            <a:ext cx="5089525" cy="4619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  <a:cs typeface="Times New Roman" pitchFamily="18" charset="0"/>
              </a:rPr>
              <a:t>36 33 42.15986 N / 105 12 15.67754 W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827463" y="3976688"/>
            <a:ext cx="1673225" cy="46196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  <a:cs typeface="Times New Roman" pitchFamily="18" charset="0"/>
              </a:rPr>
              <a:t>1855.973 m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182938" y="4518025"/>
            <a:ext cx="2835275" cy="400050"/>
          </a:xfrm>
          <a:prstGeom prst="rect">
            <a:avLst/>
          </a:prstGeom>
          <a:solidFill>
            <a:srgbClr val="002060">
              <a:alpha val="9294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cs typeface="Times New Roman" pitchFamily="18" charset="0"/>
              </a:rPr>
              <a:t>NAD83(2007)  /  NAVD88</a:t>
            </a: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2143125" y="809625"/>
            <a:ext cx="4857750" cy="520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smtClean="0">
                <a:ea typeface="ＭＳ Ｐゴシック" pitchFamily="34" charset="-128"/>
              </a:rPr>
              <a:t>National Geodetic Survey </a:t>
            </a:r>
            <a:r>
              <a:rPr lang="en-US" sz="3000" b="1" i="1" u="sng" smtClean="0">
                <a:ea typeface="ＭＳ Ｐゴシック" pitchFamily="34" charset="-128"/>
              </a:rPr>
              <a:t>Ten-Year Plan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04900"/>
            <a:ext cx="5029200" cy="5527675"/>
          </a:xfrm>
        </p:spPr>
        <p:txBody>
          <a:bodyPr/>
          <a:lstStyle/>
          <a:p>
            <a:pPr eaLnBrk="1" hangingPunct="1"/>
            <a:r>
              <a:rPr lang="en-US" sz="2400" smtClean="0">
                <a:ea typeface="ＭＳ Ｐゴシック" pitchFamily="34" charset="-128"/>
              </a:rPr>
              <a:t>Approved January, 2008</a:t>
            </a:r>
          </a:p>
          <a:p>
            <a:pPr eaLnBrk="1" hangingPunct="1"/>
            <a:r>
              <a:rPr lang="en-US" sz="2400" smtClean="0">
                <a:ea typeface="ＭＳ Ｐゴシック" pitchFamily="34" charset="-128"/>
              </a:rPr>
              <a:t>Refines mission, vision, &amp; strategy for the future of NGS actions  </a:t>
            </a:r>
          </a:p>
          <a:p>
            <a:pPr eaLnBrk="1" hangingPunct="1"/>
            <a:r>
              <a:rPr lang="en-US" sz="2400" smtClean="0">
                <a:ea typeface="ＭＳ Ｐゴシック" pitchFamily="34" charset="-128"/>
              </a:rPr>
              <a:t>Emphasis on outside capacity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2400" b="1" smtClean="0">
                <a:ea typeface="ＭＳ Ｐゴシック" pitchFamily="34" charset="-128"/>
              </a:rPr>
              <a:t>Modernize the Geometric 	(“Horizontal”) Datum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2400" b="1" smtClean="0">
                <a:ea typeface="ＭＳ Ｐゴシック" pitchFamily="34" charset="-128"/>
              </a:rPr>
              <a:t>Modernize the Geopotential 	(“Vertical”) Datum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Migrate the Coastal Mapping   	Program &gt;&gt;&gt; Integrated 	Ocean &amp; Coastal Mapping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Evolve Core Capabilities</a:t>
            </a:r>
          </a:p>
          <a:p>
            <a:pPr lvl="1" eaLnBrk="1" hangingPunct="1"/>
            <a:r>
              <a:rPr lang="en-US" sz="2400" smtClean="0">
                <a:ea typeface="ＭＳ Ｐゴシック" pitchFamily="34" charset="-128"/>
              </a:rPr>
              <a:t>Increase Agency Visibility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737100" y="6350000"/>
            <a:ext cx="4191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Available at:  geodesy.noaa.gov </a:t>
            </a: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31361">
            <a:off x="5140325" y="1484313"/>
            <a:ext cx="3463925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8138"/>
            <a:ext cx="9144000" cy="6858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 Future Geometric (3-D) Datum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" y="904875"/>
            <a:ext cx="9017000" cy="537051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smtClean="0">
                <a:ea typeface="ＭＳ Ｐゴシック" pitchFamily="34" charset="-128"/>
              </a:rPr>
              <a:t>replace NAD83 with new geometric datum – by 2022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smtClean="0">
                <a:ea typeface="ＭＳ Ｐゴシック" pitchFamily="34" charset="-128"/>
              </a:rPr>
              <a:t>CORS-based, via GNSS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smtClean="0">
                <a:ea typeface="ＭＳ Ｐゴシック" pitchFamily="34" charset="-128"/>
              </a:rPr>
              <a:t>coordinates &amp; velocities in ITRF and official US datum </a:t>
            </a:r>
          </a:p>
          <a:p>
            <a:pPr lvl="1">
              <a:lnSpc>
                <a:spcPct val="150000"/>
              </a:lnSpc>
              <a:buFont typeface="Arial" charset="0"/>
              <a:buNone/>
            </a:pPr>
            <a:r>
              <a:rPr lang="en-US" sz="2400" b="1" smtClean="0">
                <a:ea typeface="ＭＳ Ｐゴシック" pitchFamily="34" charset="-128"/>
              </a:rPr>
              <a:t>	(NAD83 replacement: plate-fixed or “ITRF-like”?) &amp; relationship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smtClean="0">
                <a:ea typeface="ＭＳ Ｐゴシック" pitchFamily="34" charset="-128"/>
              </a:rPr>
              <a:t>passive control tied to new datum; not a component of new datum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smtClean="0">
                <a:ea typeface="ＭＳ Ｐゴシック" pitchFamily="34" charset="-128"/>
              </a:rPr>
              <a:t>address user needs of datum coordinate </a:t>
            </a:r>
            <a:r>
              <a:rPr lang="en-US" sz="2400" b="1" i="1" u="sng" smtClean="0">
                <a:ea typeface="ＭＳ Ｐゴシック" pitchFamily="34" charset="-128"/>
              </a:rPr>
              <a:t>constancy vs. accuracy</a:t>
            </a:r>
          </a:p>
          <a:p>
            <a:pPr>
              <a:lnSpc>
                <a:spcPct val="150000"/>
              </a:lnSpc>
            </a:pPr>
            <a:r>
              <a:rPr lang="en-US" sz="2200" b="1" smtClean="0">
                <a:ea typeface="ＭＳ Ｐゴシック" pitchFamily="34" charset="-128"/>
              </a:rPr>
              <a:t>lat / long / ellipsoid height of defining points accurate to 1 mm, anytime</a:t>
            </a:r>
          </a:p>
          <a:p>
            <a:pPr>
              <a:lnSpc>
                <a:spcPct val="150000"/>
              </a:lnSpc>
            </a:pPr>
            <a:r>
              <a:rPr lang="en-US" sz="2200" b="1" smtClean="0">
                <a:ea typeface="ＭＳ Ｐゴシック" pitchFamily="34" charset="-128"/>
              </a:rPr>
              <a:t>CORS coordinates computed / published daily; track changes </a:t>
            </a:r>
          </a:p>
          <a:p>
            <a:pPr>
              <a:lnSpc>
                <a:spcPct val="150000"/>
              </a:lnSpc>
            </a:pPr>
            <a:r>
              <a:rPr lang="en-US" sz="2200" b="1" smtClean="0">
                <a:ea typeface="ＭＳ Ｐゴシック" pitchFamily="34" charset="-128"/>
              </a:rPr>
              <a:t>support development of real-time networks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6875"/>
            <a:ext cx="9144000" cy="6858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Future Geopotential (Vertical) Datum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" y="1190625"/>
            <a:ext cx="9017000" cy="4854575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smtClean="0">
                <a:ea typeface="ＭＳ Ｐゴシック" pitchFamily="34" charset="-128"/>
              </a:rPr>
              <a:t>replace NAVD88 with new geopotential datum – by 2022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smtClean="0">
                <a:ea typeface="ＭＳ Ｐゴシック" pitchFamily="34" charset="-128"/>
              </a:rPr>
              <a:t>gravimetric geoid-based, in combination with GNSS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smtClean="0">
                <a:ea typeface="ＭＳ Ｐゴシック" pitchFamily="34" charset="-128"/>
              </a:rPr>
              <a:t>monitor time-varying nature of gravity field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smtClean="0">
                <a:ea typeface="ＭＳ Ｐゴシック" pitchFamily="34" charset="-128"/>
              </a:rPr>
              <a:t>develop transformation tools to relate to NAVD88</a:t>
            </a:r>
          </a:p>
          <a:p>
            <a:pPr>
              <a:lnSpc>
                <a:spcPct val="150000"/>
              </a:lnSpc>
            </a:pPr>
            <a:r>
              <a:rPr lang="en-US" sz="2200" b="1" smtClean="0">
                <a:ea typeface="ＭＳ Ｐゴシック" pitchFamily="34" charset="-128"/>
              </a:rPr>
              <a:t>build most accurate ever continental gravimetric geoid model (GRAV-D) </a:t>
            </a:r>
          </a:p>
          <a:p>
            <a:pPr>
              <a:lnSpc>
                <a:spcPct val="150000"/>
              </a:lnSpc>
            </a:pPr>
            <a:r>
              <a:rPr lang="en-US" sz="2200" b="1" smtClean="0">
                <a:ea typeface="ＭＳ Ｐゴシック" pitchFamily="34" charset="-128"/>
              </a:rPr>
              <a:t>determine gravity with accuracy of 10 microGals, anytime</a:t>
            </a:r>
          </a:p>
          <a:p>
            <a:pPr>
              <a:lnSpc>
                <a:spcPct val="150000"/>
              </a:lnSpc>
            </a:pPr>
            <a:r>
              <a:rPr lang="en-US" sz="2200" b="1" smtClean="0">
                <a:ea typeface="ＭＳ Ｐゴシック" pitchFamily="34" charset="-128"/>
              </a:rPr>
              <a:t>support both orthometric and dynamic heights</a:t>
            </a:r>
          </a:p>
          <a:p>
            <a:pPr>
              <a:lnSpc>
                <a:spcPct val="150000"/>
              </a:lnSpc>
            </a:pPr>
            <a:r>
              <a:rPr lang="en-US" sz="2200" b="1" smtClean="0">
                <a:ea typeface="ＭＳ Ｐゴシック" pitchFamily="34" charset="-128"/>
              </a:rPr>
              <a:t>Height Modernization is fully supported</a:t>
            </a:r>
          </a:p>
          <a:p>
            <a:pPr>
              <a:lnSpc>
                <a:spcPct val="150000"/>
              </a:lnSpc>
              <a:buFont typeface="Arial" charset="0"/>
              <a:buNone/>
            </a:pPr>
            <a:endParaRPr lang="en-US" sz="1800" b="1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Why New Datums?</a:t>
            </a:r>
          </a:p>
        </p:txBody>
      </p:sp>
      <p:sp>
        <p:nvSpPr>
          <p:cNvPr id="48131" name="Content Placeholder 4"/>
          <p:cNvSpPr>
            <a:spLocks noGrp="1"/>
          </p:cNvSpPr>
          <p:nvPr>
            <p:ph idx="1"/>
          </p:nvPr>
        </p:nvSpPr>
        <p:spPr>
          <a:xfrm>
            <a:off x="0" y="900113"/>
            <a:ext cx="9144000" cy="60325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b="1" u="sng" smtClean="0">
                <a:ea typeface="ＭＳ Ｐゴシック" pitchFamily="34" charset="-128"/>
              </a:rPr>
              <a:t>NAD 83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b="1" u="sng" smtClean="0">
                <a:ea typeface="ＭＳ Ｐゴシック" pitchFamily="34" charset="-128"/>
              </a:rPr>
              <a:t>non-geocentric, i.e. inconsistent with GNSS positioning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b="1" smtClean="0">
                <a:ea typeface="ＭＳ Ｐゴシック" pitchFamily="34" charset="-128"/>
              </a:rPr>
              <a:t>difficult to maintain consistency between CORS &amp; passive network NAD 83 coordinates 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b="1" smtClean="0">
                <a:ea typeface="ＭＳ Ｐゴシック" pitchFamily="34" charset="-128"/>
              </a:rPr>
              <a:t>lack of velocities, i.e. NAD 83 does not report station motion for passive marks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b="1" u="sng" smtClean="0">
                <a:ea typeface="ＭＳ Ｐゴシック" pitchFamily="34" charset="-128"/>
              </a:rPr>
              <a:t>NAVD 88 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b="1" smtClean="0">
                <a:ea typeface="ＭＳ Ｐゴシック" pitchFamily="34" charset="-128"/>
              </a:rPr>
              <a:t>cross-country build up of errors (“tilt” or “slope”) from geodetic leveling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b="1" u="sng" smtClean="0">
                <a:ea typeface="ＭＳ Ｐゴシック" pitchFamily="34" charset="-128"/>
              </a:rPr>
              <a:t>passive marks inconveniently located and vulnerable to disturbance and destruction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b="1" smtClean="0">
                <a:ea typeface="ＭＳ Ｐゴシック" pitchFamily="34" charset="-128"/>
              </a:rPr>
              <a:t>0.5 m bias in the NAVD 88 reference surface from the (best) geoid surface  	approximating global mean sea level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b="1" u="sng" smtClean="0">
                <a:ea typeface="ＭＳ Ｐゴシック" pitchFamily="34" charset="-128"/>
              </a:rPr>
              <a:t>subsidence, uplift, freeze/thaw, and other crustal motions invalidate heights of passive </a:t>
            </a:r>
            <a:r>
              <a:rPr lang="en-US" sz="1800" b="1" smtClean="0">
                <a:ea typeface="ＭＳ Ｐゴシック" pitchFamily="34" charset="-128"/>
              </a:rPr>
              <a:t>	</a:t>
            </a:r>
            <a:r>
              <a:rPr lang="en-US" sz="1800" b="1" u="sng" smtClean="0">
                <a:ea typeface="ＭＳ Ｐゴシック" pitchFamily="34" charset="-128"/>
              </a:rPr>
              <a:t>marks, and can make it difficult to detect such motions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b="1" smtClean="0">
                <a:ea typeface="ＭＳ Ｐゴシック" pitchFamily="34" charset="-128"/>
              </a:rPr>
              <a:t>marks lacking adequate geophysical models - complicate sea level change detection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b="1" smtClean="0">
                <a:ea typeface="ＭＳ Ｐゴシック" pitchFamily="34" charset="-128"/>
              </a:rPr>
              <a:t>changes to Earth’s gravity field cause changes in orthometric heights, but NAVD 88 	does not account for those changes (NAVD88 based on a static gravity model)</a:t>
            </a:r>
          </a:p>
          <a:p>
            <a:pPr lvl="1" eaLnBrk="1" hangingPunct="1">
              <a:buFont typeface="Courier New" pitchFamily="49" charset="0"/>
              <a:buChar char="o"/>
            </a:pPr>
            <a:r>
              <a:rPr lang="en-US" sz="1800" b="1" smtClean="0">
                <a:ea typeface="ＭＳ Ｐゴシック" pitchFamily="34" charset="-128"/>
              </a:rPr>
              <a:t>gravity model and modeling techniques used to determine NAVD 88 are not consistent 	with those currently used for geoid modeling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0" y="4572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New geometric datum minus NAD 83 (horizontal)</a:t>
            </a:r>
          </a:p>
        </p:txBody>
      </p:sp>
      <p:pic>
        <p:nvPicPr>
          <p:cNvPr id="49155" name="Picture 2" descr="D:\GIS\General\US\Export\Horiz_IGS05_minus_NAD83_2020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0" y="4572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/>
              <a:t>New geometric datum minus NAD 83 </a:t>
            </a:r>
            <a:br>
              <a:rPr lang="en-US" sz="3600"/>
            </a:br>
            <a:r>
              <a:rPr lang="en-US" sz="3600"/>
              <a:t>(ellipsoid height)</a:t>
            </a:r>
          </a:p>
        </p:txBody>
      </p:sp>
      <p:pic>
        <p:nvPicPr>
          <p:cNvPr id="50179" name="Picture 2" descr="D:\GIS\General\US\Export\Elpsd ht_IGS05_minus_NAD83_2020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838200"/>
            <a:ext cx="7772400" cy="5334000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en-US" sz="3600" i="1" dirty="0" smtClean="0">
                <a:solidFill>
                  <a:schemeClr val="tx1"/>
                </a:solidFill>
              </a:rPr>
              <a:t>And now, the rest of the story...</a:t>
            </a:r>
          </a:p>
          <a:p>
            <a:pPr algn="ctr" eaLnBrk="1" hangingPunct="1">
              <a:spcBef>
                <a:spcPts val="0"/>
              </a:spcBef>
              <a:defRPr/>
            </a:pPr>
            <a:endParaRPr lang="en-US" sz="1050" dirty="0" smtClean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Orthometric Heights </a:t>
            </a:r>
          </a:p>
          <a:p>
            <a:pPr algn="ctr"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(a.k.a. NAVD 88 elevations)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	</a:t>
            </a:r>
            <a:r>
              <a:rPr lang="en-US" sz="2800" dirty="0" smtClean="0">
                <a:solidFill>
                  <a:prstClr val="black"/>
                </a:solidFill>
              </a:rPr>
              <a:t>“By 2018, a new geopotential datum (for orthometric and dynamic heights) is defined and realized through the combination of </a:t>
            </a:r>
            <a:r>
              <a:rPr lang="en-US" sz="2800" u="sng" dirty="0" smtClean="0">
                <a:solidFill>
                  <a:prstClr val="black"/>
                </a:solidFill>
              </a:rPr>
              <a:t>GNSS technology and gravity field modeling</a:t>
            </a:r>
            <a:r>
              <a:rPr lang="en-US" sz="2800" dirty="0" smtClean="0">
                <a:solidFill>
                  <a:prstClr val="black"/>
                </a:solidFill>
              </a:rPr>
              <a:t>.”</a:t>
            </a:r>
          </a:p>
          <a:p>
            <a:pPr marL="342900" indent="-1588" eaLnBrk="1" hangingPunct="1"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  </a:t>
            </a:r>
          </a:p>
          <a:p>
            <a:pPr marL="342900" indent="-1588" eaLnBrk="1" hangingPunct="1">
              <a:defRPr/>
            </a:pPr>
            <a:r>
              <a:rPr lang="en-US" sz="2800" i="1" dirty="0" smtClean="0">
                <a:solidFill>
                  <a:prstClr val="black"/>
                </a:solidFill>
                <a:latin typeface="Arial Narrow" pitchFamily="34" charset="0"/>
              </a:rPr>
              <a:t>In other words, </a:t>
            </a:r>
            <a:r>
              <a:rPr lang="en-US" sz="2800" i="1" u="sng" dirty="0" smtClean="0">
                <a:solidFill>
                  <a:prstClr val="black"/>
                </a:solidFill>
                <a:latin typeface="Arial Narrow" pitchFamily="34" charset="0"/>
              </a:rPr>
              <a:t>orthometric heights </a:t>
            </a:r>
            <a:r>
              <a:rPr lang="en-US" sz="2800" i="1" dirty="0" smtClean="0">
                <a:solidFill>
                  <a:prstClr val="black"/>
                </a:solidFill>
                <a:latin typeface="Arial Narrow" pitchFamily="34" charset="0"/>
              </a:rPr>
              <a:t>will NOT be based on leveling data; they too will change.</a:t>
            </a:r>
            <a:endParaRPr lang="en-US" sz="3200" i="1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676400" y="3048000"/>
            <a:ext cx="838200" cy="22860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4" name="TextBox 7"/>
          <p:cNvSpPr txBox="1">
            <a:spLocks noChangeArrowheads="1"/>
          </p:cNvSpPr>
          <p:nvPr/>
        </p:nvSpPr>
        <p:spPr bwMode="auto">
          <a:xfrm>
            <a:off x="1600200" y="2662238"/>
            <a:ext cx="114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Lucida Handwriting" pitchFamily="66" charset="0"/>
              </a:rPr>
              <a:t>2022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ontinuation Slid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45058" name="Rectangle 2"/>
          <p:cNvSpPr>
            <a:spLocks/>
          </p:cNvSpPr>
          <p:nvPr/>
        </p:nvSpPr>
        <p:spPr bwMode="auto">
          <a:xfrm>
            <a:off x="4021138" y="1676400"/>
            <a:ext cx="4741862" cy="464185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8882" tIns="50791" rIns="88882" bIns="50791">
            <a:spAutoFit/>
          </a:bodyPr>
          <a:lstStyle/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>
                <a:latin typeface="+mn-lt"/>
                <a:cs typeface="Times New Roman" pitchFamily="18" charset="0"/>
                <a:sym typeface="Times New Roman" pitchFamily="18" charset="0"/>
              </a:rPr>
              <a:t>Replace the Vertical Datum of the USA by 2022 (at today’s funding) with a </a:t>
            </a:r>
            <a:r>
              <a:rPr lang="en-US" sz="2000" b="1" dirty="0">
                <a:latin typeface="+mn-lt"/>
                <a:cs typeface="Times New Roman" pitchFamily="18" charset="0"/>
                <a:sym typeface="Times New Roman" pitchFamily="18" charset="0"/>
              </a:rPr>
              <a:t>gravimetric geoid accurate to 1 cm </a:t>
            </a:r>
          </a:p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>
                <a:latin typeface="+mn-lt"/>
                <a:cs typeface="Times New Roman" pitchFamily="18" charset="0"/>
                <a:sym typeface="Times New Roman" pitchFamily="18" charset="0"/>
              </a:rPr>
              <a:t>Orthometric heights accessed via GNSS accurate to 2 cm</a:t>
            </a:r>
          </a:p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>
                <a:latin typeface="+mn-lt"/>
                <a:cs typeface="Times New Roman" pitchFamily="18" charset="0"/>
                <a:sym typeface="Times New Roman" pitchFamily="18" charset="0"/>
              </a:rPr>
              <a:t>Three thrusts of project:</a:t>
            </a:r>
          </a:p>
          <a:p>
            <a:pPr marL="637334" lvl="1" indent="-315877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2000" dirty="0">
                <a:latin typeface="+mn-lt"/>
                <a:cs typeface="Times New Roman" pitchFamily="18" charset="0"/>
                <a:sym typeface="Times New Roman" pitchFamily="18" charset="0"/>
              </a:rPr>
              <a:t>Airborne gravity survey of entire country and its holdings</a:t>
            </a:r>
          </a:p>
          <a:p>
            <a:pPr marL="637334" lvl="1" indent="-315877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2000" dirty="0">
                <a:latin typeface="+mn-lt"/>
                <a:cs typeface="Times New Roman" pitchFamily="18" charset="0"/>
                <a:sym typeface="Times New Roman" pitchFamily="18" charset="0"/>
              </a:rPr>
              <a:t>Long-term monitoring of geoid change</a:t>
            </a:r>
          </a:p>
          <a:p>
            <a:pPr marL="637334" lvl="1" indent="-315877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2000" dirty="0">
                <a:latin typeface="+mn-lt"/>
                <a:cs typeface="Times New Roman" pitchFamily="18" charset="0"/>
                <a:sym typeface="Times New Roman" pitchFamily="18" charset="0"/>
              </a:rPr>
              <a:t>Partnership surveys</a:t>
            </a:r>
          </a:p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>
                <a:latin typeface="+mn-lt"/>
                <a:cs typeface="Times New Roman" pitchFamily="18" charset="0"/>
                <a:sym typeface="Times New Roman" pitchFamily="18" charset="0"/>
              </a:rPr>
              <a:t>Working to launch a collaborative effort with the USGS for simultaneous magnetic measurement</a:t>
            </a:r>
          </a:p>
        </p:txBody>
      </p:sp>
      <p:pic>
        <p:nvPicPr>
          <p:cNvPr id="52228" name="Picture 3" descr="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863" y="1751013"/>
            <a:ext cx="3417887" cy="447357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3557" name="Rectangle 6"/>
          <p:cNvSpPr>
            <a:spLocks/>
          </p:cNvSpPr>
          <p:nvPr/>
        </p:nvSpPr>
        <p:spPr bwMode="auto">
          <a:xfrm>
            <a:off x="285750" y="531813"/>
            <a:ext cx="8458200" cy="120967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8882" tIns="50791" rIns="88882" bIns="50791" anchor="ctr">
            <a:spAutoFit/>
          </a:bodyPr>
          <a:lstStyle/>
          <a:p>
            <a:pPr algn="ctr" defTabSz="913028">
              <a:defRPr/>
            </a:pPr>
            <a:r>
              <a:rPr lang="en-US" sz="3600" b="1" dirty="0">
                <a:latin typeface="+mj-lt"/>
                <a:cs typeface="Times New Roman" pitchFamily="18" charset="0"/>
                <a:sym typeface="Times New Roman" pitchFamily="18" charset="0"/>
              </a:rPr>
              <a:t>Gravity for the Redefinition of the American Vertical Datum (GRAV-D) </a:t>
            </a:r>
            <a:endParaRPr lang="en-US" sz="1400" b="1" dirty="0">
              <a:latin typeface="+mj-lt"/>
            </a:endParaRPr>
          </a:p>
        </p:txBody>
      </p:sp>
      <p:pic>
        <p:nvPicPr>
          <p:cNvPr id="52230" name="Picture 3" descr="ima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863" y="1601788"/>
            <a:ext cx="3417887" cy="447357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52231" name="Rectangle 4"/>
          <p:cNvSpPr txBox="1">
            <a:spLocks noChangeArrowheads="1"/>
          </p:cNvSpPr>
          <p:nvPr/>
        </p:nvSpPr>
        <p:spPr bwMode="auto">
          <a:xfrm>
            <a:off x="327025" y="6040438"/>
            <a:ext cx="3360738" cy="785812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1" i="1" u="sng">
                <a:solidFill>
                  <a:srgbClr val="FFFF00"/>
                </a:solidFill>
              </a:rPr>
              <a:t>Gravity</a:t>
            </a:r>
            <a:r>
              <a:rPr lang="en-US" i="1">
                <a:solidFill>
                  <a:srgbClr val="FFFF00"/>
                </a:solidFill>
              </a:rPr>
              <a:t> and </a:t>
            </a:r>
            <a:r>
              <a:rPr lang="en-US" b="1" i="1" u="sng">
                <a:solidFill>
                  <a:srgbClr val="FFFF00"/>
                </a:solidFill>
              </a:rPr>
              <a:t>Heights</a:t>
            </a:r>
            <a:r>
              <a:rPr lang="en-US" i="1">
                <a:solidFill>
                  <a:srgbClr val="FFFF00"/>
                </a:solidFill>
              </a:rPr>
              <a:t> are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i="1">
                <a:solidFill>
                  <a:srgbClr val="FFFF00"/>
                </a:solidFill>
              </a:rPr>
              <a:t>inseparably connected</a:t>
            </a:r>
            <a:endParaRPr lang="en-US" b="1" i="1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1258888" y="1033463"/>
            <a:ext cx="66738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1" rIns="91421" bIns="45711"/>
          <a:lstStyle/>
          <a:p>
            <a:pPr marL="342612" indent="-342612" defTabSz="642816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2400" u="sng" dirty="0">
                <a:latin typeface="Times New Roman" pitchFamily="18" charset="0"/>
                <a:ea typeface="ＭＳ Ｐゴシック" charset="0"/>
                <a:cs typeface="Times New Roman" pitchFamily="18" charset="0"/>
                <a:sym typeface="Times New Roman" pitchFamily="18" charset="0"/>
              </a:rPr>
              <a:t>2 cm accuracy</a:t>
            </a:r>
            <a:r>
              <a:rPr lang="en-US" sz="2400" dirty="0">
                <a:latin typeface="Times New Roman" pitchFamily="18" charset="0"/>
                <a:ea typeface="ＭＳ Ｐゴシック" charset="0"/>
                <a:cs typeface="Times New Roman" pitchFamily="18" charset="0"/>
                <a:sym typeface="Times New Roman" pitchFamily="18" charset="0"/>
              </a:rPr>
              <a:t> orthometric heights -</a:t>
            </a:r>
          </a:p>
          <a:p>
            <a:pPr marL="799812" lvl="1" indent="-342612" defTabSz="642816">
              <a:spcBef>
                <a:spcPct val="20000"/>
              </a:spcBef>
              <a:defRPr/>
            </a:pPr>
            <a:r>
              <a:rPr lang="en-US" sz="2400" dirty="0">
                <a:latin typeface="Times New Roman" pitchFamily="18" charset="0"/>
                <a:ea typeface="ＭＳ Ｐゴシック" charset="0"/>
                <a:cs typeface="Times New Roman" pitchFamily="18" charset="0"/>
                <a:sym typeface="Times New Roman" pitchFamily="18" charset="0"/>
              </a:rPr>
              <a:t>		from GNSS (1 cm) + </a:t>
            </a:r>
            <a:r>
              <a:rPr lang="en-US" sz="2400" dirty="0" err="1">
                <a:latin typeface="Times New Roman" pitchFamily="18" charset="0"/>
                <a:ea typeface="ＭＳ Ｐゴシック" charset="0"/>
                <a:cs typeface="Times New Roman" pitchFamily="18" charset="0"/>
                <a:sym typeface="Times New Roman" pitchFamily="18" charset="0"/>
              </a:rPr>
              <a:t>geoid</a:t>
            </a:r>
            <a:r>
              <a:rPr lang="en-US" sz="2400" dirty="0">
                <a:latin typeface="Times New Roman" pitchFamily="18" charset="0"/>
                <a:ea typeface="ＭＳ Ｐゴシック" charset="0"/>
                <a:cs typeface="Times New Roman" pitchFamily="18" charset="0"/>
                <a:sym typeface="Times New Roman" pitchFamily="18" charset="0"/>
              </a:rPr>
              <a:t> model (1 cm)</a:t>
            </a:r>
          </a:p>
          <a:p>
            <a:pPr marL="342612" indent="-342612" defTabSz="642816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2400" dirty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fast, accurate, consistent orthometric heights -</a:t>
            </a:r>
          </a:p>
          <a:p>
            <a:pPr marL="342612" indent="-342612" defTabSz="642816">
              <a:spcBef>
                <a:spcPct val="20000"/>
              </a:spcBef>
              <a:defRPr/>
            </a:pPr>
            <a:r>
              <a:rPr lang="en-US" sz="2400" dirty="0">
                <a:latin typeface="Times New Roman" pitchFamily="18" charset="0"/>
                <a:ea typeface="ＭＳ Ｐゴシック" charset="0"/>
                <a:cs typeface="Times New Roman" pitchFamily="18" charset="0"/>
              </a:rPr>
              <a:t>			everywhere in the USA</a:t>
            </a:r>
          </a:p>
          <a:p>
            <a:pPr marL="342612" indent="-342612" defTabSz="642816">
              <a:spcBef>
                <a:spcPct val="20000"/>
              </a:spcBef>
              <a:defRPr/>
            </a:pPr>
            <a:endParaRPr lang="en-US" sz="32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Title 6"/>
          <p:cNvSpPr>
            <a:spLocks noGrp="1"/>
          </p:cNvSpPr>
          <p:nvPr>
            <p:ph type="title"/>
          </p:nvPr>
        </p:nvSpPr>
        <p:spPr>
          <a:xfrm>
            <a:off x="457200" y="4921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ea typeface="ＭＳ Ｐゴシック" pitchFamily="34" charset="-128"/>
              </a:rPr>
              <a:t>GRAV-D Goals</a:t>
            </a:r>
          </a:p>
        </p:txBody>
      </p:sp>
      <p:pic>
        <p:nvPicPr>
          <p:cNvPr id="53252" name="Picture 7" descr="esmerelda county nv HandV.jpg"/>
          <p:cNvPicPr>
            <a:picLocks noChangeAspect="1"/>
          </p:cNvPicPr>
          <p:nvPr/>
        </p:nvPicPr>
        <p:blipFill>
          <a:blip r:embed="rId2"/>
          <a:srcRect t="20476" b="13615"/>
          <a:stretch>
            <a:fillRect/>
          </a:stretch>
        </p:blipFill>
        <p:spPr bwMode="auto">
          <a:xfrm>
            <a:off x="652463" y="3092450"/>
            <a:ext cx="7885112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Multiply 8"/>
          <p:cNvSpPr/>
          <p:nvPr/>
        </p:nvSpPr>
        <p:spPr>
          <a:xfrm>
            <a:off x="5248275" y="4630738"/>
            <a:ext cx="500063" cy="558800"/>
          </a:xfrm>
          <a:prstGeom prst="mathMultipl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>
                <a:ea typeface="ＭＳ Ｐゴシック" pitchFamily="34" charset="-128"/>
              </a:rPr>
              <a:t>How much will “elevation” </a:t>
            </a:r>
            <a:br>
              <a:rPr lang="en-US" sz="3600" smtClean="0">
                <a:ea typeface="ＭＳ Ｐゴシック" pitchFamily="34" charset="-128"/>
              </a:rPr>
            </a:br>
            <a:r>
              <a:rPr lang="en-US" sz="3600" smtClean="0">
                <a:ea typeface="ＭＳ Ｐゴシック" pitchFamily="34" charset="-128"/>
              </a:rPr>
              <a:t>(orthometric height) change?</a:t>
            </a:r>
          </a:p>
        </p:txBody>
      </p:sp>
      <p:sp>
        <p:nvSpPr>
          <p:cNvPr id="54275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52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pitchFamily="34" charset="-128"/>
              </a:rPr>
              <a:t>We don’t know with certainty … yet.</a:t>
            </a:r>
          </a:p>
          <a:p>
            <a:pPr eaLnBrk="1" hangingPunct="1">
              <a:buFont typeface="Arial" charset="0"/>
              <a:buNone/>
            </a:pPr>
            <a:endParaRPr lang="en-US" sz="1000" smtClean="0">
              <a:ea typeface="ＭＳ Ｐゴシック" pitchFamily="34" charset="-128"/>
            </a:endParaRP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Geopotential value for “zero” to be determined in 	consultation with our neighbors</a:t>
            </a:r>
          </a:p>
          <a:p>
            <a:pPr lvl="1" eaLnBrk="1" hangingPunct="1"/>
            <a:r>
              <a:rPr lang="en-US" smtClean="0">
                <a:ea typeface="ＭＳ Ｐゴシック" pitchFamily="34" charset="-128"/>
              </a:rPr>
              <a:t>How the NAVD 88 slope will be “taken out” not 	yet determined</a:t>
            </a:r>
          </a:p>
          <a:p>
            <a:pPr lvl="1"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pitchFamily="34" charset="-128"/>
              </a:rPr>
              <a:t>But, if we assume USGG09 is indicative of the 			GRAV-D-determined geoid model and 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pitchFamily="34" charset="-128"/>
              </a:rPr>
              <a:t>			we use the same “zero” surface then…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CORS US map.jpg"/>
          <p:cNvPicPr>
            <a:picLocks noChangeAspect="1"/>
          </p:cNvPicPr>
          <p:nvPr/>
        </p:nvPicPr>
        <p:blipFill>
          <a:blip r:embed="rId3"/>
          <a:srcRect t="16530"/>
          <a:stretch>
            <a:fillRect/>
          </a:stretch>
        </p:blipFill>
        <p:spPr bwMode="auto">
          <a:xfrm>
            <a:off x="9525" y="708025"/>
            <a:ext cx="9144000" cy="349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-23813" y="-38100"/>
            <a:ext cx="9144001" cy="1143000"/>
          </a:xfrm>
        </p:spPr>
        <p:txBody>
          <a:bodyPr/>
          <a:lstStyle/>
          <a:p>
            <a:pPr eaLnBrk="1" hangingPunct="1"/>
            <a:r>
              <a:rPr lang="en-US" sz="2800" b="1" smtClean="0">
                <a:latin typeface="Arial" charset="0"/>
                <a:ea typeface="ＭＳ Ｐゴシック" pitchFamily="34" charset="-128"/>
                <a:cs typeface="Arial" charset="0"/>
              </a:rPr>
              <a:t>Continuously Operating Reference Stations (CORS)</a:t>
            </a:r>
          </a:p>
        </p:txBody>
      </p:sp>
      <p:sp>
        <p:nvSpPr>
          <p:cNvPr id="9220" name="Content Placeholder 5"/>
          <p:cNvSpPr>
            <a:spLocks noGrp="1"/>
          </p:cNvSpPr>
          <p:nvPr>
            <p:ph sz="half" idx="1"/>
          </p:nvPr>
        </p:nvSpPr>
        <p:spPr>
          <a:xfrm>
            <a:off x="1447800" y="3462338"/>
            <a:ext cx="2170113" cy="695325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300"/>
              </a:spcBef>
            </a:pPr>
            <a:r>
              <a:rPr lang="en-US" sz="1400" smtClean="0">
                <a:ea typeface="ＭＳ Ｐゴシック" pitchFamily="34" charset="-128"/>
                <a:cs typeface="Arial" charset="0"/>
              </a:rPr>
              <a:t>1750+ GPS/GNSS sites </a:t>
            </a:r>
          </a:p>
          <a:p>
            <a:pPr eaLnBrk="1" hangingPunct="1">
              <a:lnSpc>
                <a:spcPct val="150000"/>
              </a:lnSpc>
              <a:spcBef>
                <a:spcPts val="300"/>
              </a:spcBef>
            </a:pPr>
            <a:r>
              <a:rPr lang="en-US" sz="1400" smtClean="0">
                <a:ea typeface="ＭＳ Ｐゴシック" pitchFamily="34" charset="-128"/>
                <a:cs typeface="Arial" charset="0"/>
              </a:rPr>
              <a:t>200 organizations</a:t>
            </a:r>
          </a:p>
          <a:p>
            <a:pPr lvl="1" eaLnBrk="1" hangingPunct="1">
              <a:buFont typeface="Arial" charset="0"/>
              <a:buNone/>
            </a:pPr>
            <a:endParaRPr lang="en-US" sz="2000" smtClean="0">
              <a:ea typeface="ＭＳ Ｐゴシック" pitchFamily="34" charset="-128"/>
              <a:cs typeface="Arial" charset="0"/>
            </a:endParaRPr>
          </a:p>
          <a:p>
            <a:pPr lvl="1" eaLnBrk="1" hangingPunct="1">
              <a:buFont typeface="Arial" charset="0"/>
              <a:buNone/>
            </a:pPr>
            <a:endParaRPr lang="en-US" sz="2000" smtClean="0">
              <a:ea typeface="ＭＳ Ｐゴシック" pitchFamily="34" charset="-128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9221" name="Rectangle 2"/>
          <p:cNvSpPr txBox="1">
            <a:spLocks noChangeArrowheads="1"/>
          </p:cNvSpPr>
          <p:nvPr/>
        </p:nvSpPr>
        <p:spPr bwMode="auto">
          <a:xfrm>
            <a:off x="4502150" y="287338"/>
            <a:ext cx="30146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>
                <a:solidFill>
                  <a:srgbClr val="FFFF00"/>
                </a:solidFill>
                <a:cs typeface="Arial" charset="0"/>
              </a:rPr>
              <a:t>  </a:t>
            </a:r>
          </a:p>
        </p:txBody>
      </p:sp>
      <p:pic>
        <p:nvPicPr>
          <p:cNvPr id="9222" name="Picture 2" descr="104_0456"/>
          <p:cNvPicPr>
            <a:picLocks noChangeAspect="1" noChangeArrowheads="1"/>
          </p:cNvPicPr>
          <p:nvPr/>
        </p:nvPicPr>
        <p:blipFill>
          <a:blip r:embed="rId4">
            <a:lum bright="-12000"/>
          </a:blip>
          <a:srcRect l="7545" t="24280" r="20670" b="23674"/>
          <a:stretch>
            <a:fillRect/>
          </a:stretch>
        </p:blipFill>
        <p:spPr bwMode="auto">
          <a:xfrm>
            <a:off x="4675188" y="4221163"/>
            <a:ext cx="4460875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3" y="4383088"/>
            <a:ext cx="480536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GIS\General\US\Export\New vert datum_minus_NAVD88_m_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How to Plan for the Future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86375"/>
          </a:xfrm>
        </p:spPr>
        <p:txBody>
          <a:bodyPr/>
          <a:lstStyle/>
          <a:p>
            <a:pPr eaLnBrk="1" hangingPunct="1"/>
            <a:r>
              <a:rPr lang="en-US" sz="2400" smtClean="0">
                <a:ea typeface="ＭＳ Ｐゴシック" pitchFamily="34" charset="-128"/>
              </a:rPr>
              <a:t>Move to latest realization, i.e. NAD 83(2011) epoch 2010.00</a:t>
            </a:r>
          </a:p>
          <a:p>
            <a:pPr lvl="1" eaLnBrk="1" hangingPunct="1"/>
            <a:r>
              <a:rPr lang="en-US" sz="2000" smtClean="0">
                <a:ea typeface="ＭＳ Ｐゴシック" pitchFamily="34" charset="-128"/>
              </a:rPr>
              <a:t>NAD 83(HARN) &lt;-&gt; NAD 83(NSRS2007) &amp;</a:t>
            </a:r>
          </a:p>
          <a:p>
            <a:pPr lvl="1" eaLnBrk="1" hangingPunct="1">
              <a:buFont typeface="Arial" charset="0"/>
              <a:buNone/>
            </a:pPr>
            <a:r>
              <a:rPr lang="en-US" sz="2000" smtClean="0">
                <a:ea typeface="ＭＳ Ｐゴシック" pitchFamily="34" charset="-128"/>
              </a:rPr>
              <a:t>	NAD 83(NSRS2007) &lt;-&gt; NAD 83(2011)  tools under development</a:t>
            </a:r>
          </a:p>
          <a:p>
            <a:pPr eaLnBrk="1" hangingPunct="1"/>
            <a:r>
              <a:rPr lang="en-US" sz="2400" smtClean="0">
                <a:ea typeface="ＭＳ Ｐゴシック" pitchFamily="34" charset="-128"/>
              </a:rPr>
              <a:t>Obtain precise ellipsoid heights on NAVD 88 bench marks (OPUS-DB, contact NGS Geodetic Advisor)</a:t>
            </a:r>
          </a:p>
          <a:p>
            <a:pPr lvl="1" eaLnBrk="1" hangingPunct="1"/>
            <a:r>
              <a:rPr lang="en-US" sz="2000" smtClean="0">
                <a:ea typeface="ＭＳ Ｐゴシック" pitchFamily="34" charset="-128"/>
              </a:rPr>
              <a:t>Improves hybrid geoid models and provides “hard points” in new 	vertical datum</a:t>
            </a:r>
          </a:p>
          <a:p>
            <a:pPr eaLnBrk="1" hangingPunct="1"/>
            <a:r>
              <a:rPr lang="en-US" sz="2400" smtClean="0">
                <a:ea typeface="ＭＳ Ｐゴシック" pitchFamily="34" charset="-128"/>
              </a:rPr>
              <a:t>Move off NGVD 29 and onto NAVD 88</a:t>
            </a:r>
          </a:p>
          <a:p>
            <a:pPr lvl="1" eaLnBrk="1" hangingPunct="1"/>
            <a:r>
              <a:rPr lang="en-US" sz="2000" smtClean="0">
                <a:ea typeface="ＭＳ Ｐゴシック" pitchFamily="34" charset="-128"/>
              </a:rPr>
              <a:t>Understand the accuracy of VERTCON in your area</a:t>
            </a:r>
          </a:p>
          <a:p>
            <a:pPr eaLnBrk="1" hangingPunct="1"/>
            <a:r>
              <a:rPr lang="en-US" sz="2400" smtClean="0">
                <a:ea typeface="ＭＳ Ｐゴシック" pitchFamily="34" charset="-128"/>
              </a:rPr>
              <a:t>Move away from passive marks to GNSS</a:t>
            </a:r>
          </a:p>
          <a:p>
            <a:pPr eaLnBrk="1" hangingPunct="1"/>
            <a:r>
              <a:rPr lang="en-US" sz="2400" smtClean="0">
                <a:ea typeface="ＭＳ Ｐゴシック" pitchFamily="34" charset="-128"/>
              </a:rPr>
              <a:t>Require/provide complete metadata for all mapping contracts</a:t>
            </a:r>
          </a:p>
          <a:p>
            <a:pPr lvl="1" eaLnBrk="1" hangingPunct="1"/>
            <a:r>
              <a:rPr lang="en-US" sz="2000" smtClean="0">
                <a:ea typeface="ＭＳ Ｐゴシック" pitchFamily="34" charset="-128"/>
              </a:rPr>
              <a:t>How did they get the positions/heights?   Document it!!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3" descr="20100730_14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6550" y="450850"/>
            <a:ext cx="8470900" cy="5637213"/>
          </a:xfrm>
        </p:spPr>
      </p:pic>
      <p:pic>
        <p:nvPicPr>
          <p:cNvPr id="57347" name="Picture 4" descr="20100730_1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25" y="4729163"/>
            <a:ext cx="3182938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413" y="638175"/>
            <a:ext cx="7486651" cy="1809750"/>
          </a:xfrm>
        </p:spPr>
        <p:txBody>
          <a:bodyPr/>
          <a:lstStyle/>
          <a:p>
            <a:r>
              <a:rPr lang="en-US" sz="2800" b="1" smtClean="0">
                <a:ea typeface="ＭＳ Ｐゴシック" pitchFamily="34" charset="-128"/>
              </a:rPr>
              <a:t>Estimated Positional Changes ~ 2022</a:t>
            </a:r>
            <a:br>
              <a:rPr lang="en-US" sz="2800" b="1" smtClean="0">
                <a:ea typeface="ＭＳ Ｐゴシック" pitchFamily="34" charset="-128"/>
              </a:rPr>
            </a:br>
            <a:r>
              <a:rPr lang="en-US" sz="2800" b="1" smtClean="0">
                <a:ea typeface="ＭＳ Ｐゴシック" pitchFamily="34" charset="-128"/>
              </a:rPr>
              <a:t>Summit of Mount Whitney, CA </a:t>
            </a:r>
            <a:br>
              <a:rPr lang="en-US" sz="2800" b="1" smtClean="0">
                <a:ea typeface="ＭＳ Ｐゴシック" pitchFamily="34" charset="-128"/>
              </a:rPr>
            </a:br>
            <a:r>
              <a:rPr lang="en-US" sz="2800" b="1" smtClean="0">
                <a:ea typeface="ＭＳ Ｐゴシック" pitchFamily="34" charset="-128"/>
              </a:rPr>
              <a:t/>
            </a:r>
            <a:br>
              <a:rPr lang="en-US" sz="2800" b="1" smtClean="0">
                <a:ea typeface="ＭＳ Ｐゴシック" pitchFamily="34" charset="-128"/>
              </a:rPr>
            </a:br>
            <a:r>
              <a:rPr lang="en-US" sz="2800" b="1" smtClean="0">
                <a:ea typeface="ＭＳ Ｐゴシック" pitchFamily="34" charset="-128"/>
              </a:rPr>
              <a:t>[</a:t>
            </a:r>
            <a:r>
              <a:rPr lang="en-US" sz="2400" b="1" smtClean="0">
                <a:ea typeface="ＭＳ Ｐゴシック" pitchFamily="34" charset="-128"/>
              </a:rPr>
              <a:t>NAD83(2007) / NAVD88 – NEW DATUMS]</a:t>
            </a:r>
            <a:br>
              <a:rPr lang="en-US" sz="2400" b="1" smtClean="0">
                <a:ea typeface="ＭＳ Ｐゴシック" pitchFamily="34" charset="-128"/>
              </a:rPr>
            </a:br>
            <a:endParaRPr lang="en-US" sz="2400" b="1" smtClean="0">
              <a:ea typeface="ＭＳ Ｐゴシック" pitchFamily="34" charset="-128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33363" y="2387600"/>
            <a:ext cx="87788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 b="1">
                <a:solidFill>
                  <a:srgbClr val="000000"/>
                </a:solidFill>
                <a:latin typeface="Times New Roman" pitchFamily="18" charset="0"/>
              </a:rPr>
              <a:t>HORIZONTAL:			  1.78 m (  5.8 ft)</a:t>
            </a:r>
          </a:p>
          <a:p>
            <a:pPr algn="ctr"/>
            <a:r>
              <a:rPr lang="en-US" sz="2600" b="1">
                <a:solidFill>
                  <a:srgbClr val="000000"/>
                </a:solidFill>
                <a:latin typeface="Times New Roman" pitchFamily="18" charset="0"/>
              </a:rPr>
              <a:t>ELLIPSOID HEIGHT:		- 0.67 m (- 2.2 ft)</a:t>
            </a:r>
          </a:p>
          <a:p>
            <a:pPr algn="ctr"/>
            <a:endParaRPr lang="en-US" sz="10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en-US" sz="2600">
                <a:solidFill>
                  <a:srgbClr val="000000"/>
                </a:solidFill>
                <a:latin typeface="Times New Roman" pitchFamily="18" charset="0"/>
              </a:rPr>
              <a:t>(Predicted with </a:t>
            </a:r>
            <a:r>
              <a:rPr lang="en-US" sz="2600">
                <a:solidFill>
                  <a:srgbClr val="FF0000"/>
                </a:solidFill>
                <a:latin typeface="Times New Roman" pitchFamily="18" charset="0"/>
              </a:rPr>
              <a:t>HTDP</a:t>
            </a:r>
            <a:r>
              <a:rPr lang="en-US" sz="2600">
                <a:latin typeface="Times New Roman" pitchFamily="18" charset="0"/>
              </a:rPr>
              <a:t>)</a:t>
            </a:r>
          </a:p>
          <a:p>
            <a:pPr algn="ctr"/>
            <a:endParaRPr lang="en-US" sz="260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en-US" sz="2600" b="1">
                <a:solidFill>
                  <a:srgbClr val="000000"/>
                </a:solidFill>
                <a:latin typeface="Times New Roman" pitchFamily="18" charset="0"/>
              </a:rPr>
              <a:t>ORTHOMETRIC HEIGHT:	- 0.81 m (- 2.7 ft)</a:t>
            </a:r>
          </a:p>
          <a:p>
            <a:pPr algn="ctr"/>
            <a:endParaRPr lang="en-US" sz="1000" b="1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en-US" sz="2600">
                <a:solidFill>
                  <a:srgbClr val="000000"/>
                </a:solidFill>
                <a:latin typeface="Times New Roman" pitchFamily="18" charset="0"/>
              </a:rPr>
              <a:t>(Predicted with </a:t>
            </a:r>
            <a:r>
              <a:rPr lang="en-US" sz="2600">
                <a:solidFill>
                  <a:srgbClr val="FF0000"/>
                </a:solidFill>
                <a:latin typeface="Times New Roman" pitchFamily="18" charset="0"/>
              </a:rPr>
              <a:t>USGG2009</a:t>
            </a:r>
            <a:r>
              <a:rPr lang="en-US" sz="2600">
                <a:latin typeface="Times New Roman" pitchFamily="18" charset="0"/>
              </a:rPr>
              <a:t>)</a:t>
            </a:r>
          </a:p>
          <a:p>
            <a:endParaRPr lang="en-US" sz="260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600">
                <a:solidFill>
                  <a:srgbClr val="FF0000"/>
                </a:solidFill>
                <a:latin typeface="Times New Roman" pitchFamily="18" charset="0"/>
              </a:rPr>
              <a:t>HTDP = Horizontal Time-Dependent Positioning (Model)</a:t>
            </a:r>
          </a:p>
          <a:p>
            <a:pPr algn="ctr"/>
            <a:endParaRPr lang="en-US" sz="100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600">
                <a:solidFill>
                  <a:srgbClr val="FF0000"/>
                </a:solidFill>
                <a:latin typeface="Times New Roman" pitchFamily="18" charset="0"/>
              </a:rPr>
              <a:t>USGG2009 = US Gravimetric Geoid 2009</a:t>
            </a:r>
          </a:p>
        </p:txBody>
      </p:sp>
      <p:pic>
        <p:nvPicPr>
          <p:cNvPr id="58372" name="Picture 2" descr="C:\Documents and Settings\william.stone\My Documents\Fun\Photos\20100730_127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35181" t="29161" r="37711" b="31723"/>
          <a:stretch>
            <a:fillRect/>
          </a:stretch>
        </p:blipFill>
        <p:spPr bwMode="auto">
          <a:xfrm>
            <a:off x="6727825" y="26988"/>
            <a:ext cx="2284413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geospatial summit p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3388"/>
            <a:ext cx="9144000" cy="639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/>
          </p:cNvPicPr>
          <p:nvPr/>
        </p:nvPicPr>
        <p:blipFill>
          <a:blip r:embed="rId2"/>
          <a:srcRect t="14493" b="30782"/>
          <a:stretch>
            <a:fillRect/>
          </a:stretch>
        </p:blipFill>
        <p:spPr bwMode="auto">
          <a:xfrm>
            <a:off x="39688" y="1717675"/>
            <a:ext cx="5053012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26988" y="319088"/>
            <a:ext cx="8129588" cy="1031875"/>
          </a:xfrm>
          <a:prstGeom prst="rect">
            <a:avLst/>
          </a:prstGeom>
          <a:noFill/>
        </p:spPr>
        <p:txBody>
          <a:bodyPr/>
          <a:lstStyle/>
          <a:p>
            <a:pPr algn="ctr" defTabSz="914400">
              <a:defRPr/>
            </a:pPr>
            <a:r>
              <a:rPr lang="en-US" sz="2400" dirty="0">
                <a:latin typeface="Times New Roman" pitchFamily="18" charset="0"/>
                <a:ea typeface="+mj-ea"/>
                <a:cs typeface="Times New Roman" pitchFamily="18" charset="0"/>
              </a:rPr>
              <a:t>      Red Butte (RBUT) CORS Plots</a:t>
            </a:r>
          </a:p>
          <a:p>
            <a:pPr algn="ctr" defTabSz="914400">
              <a:defRPr/>
            </a:pPr>
            <a:r>
              <a:rPr lang="en-US" sz="24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342900" indent="-342900" algn="ctr" defTabSz="914400">
              <a:buFont typeface="Wingdings" pitchFamily="2" charset="2"/>
              <a:buChar char="Ø"/>
              <a:defRPr/>
            </a:pPr>
            <a:r>
              <a:rPr lang="en-US" dirty="0">
                <a:latin typeface="Times New Roman" pitchFamily="18" charset="0"/>
                <a:ea typeface="+mj-ea"/>
                <a:cs typeface="Times New Roman" pitchFamily="18" charset="0"/>
              </a:rPr>
              <a:t>Data Availability </a:t>
            </a:r>
          </a:p>
          <a:p>
            <a:pPr marL="342900" indent="-342900" defTabSz="914400">
              <a:buFont typeface="Wingdings" pitchFamily="2" charset="2"/>
              <a:buChar char="Ø"/>
              <a:defRPr/>
            </a:pPr>
            <a:r>
              <a:rPr lang="en-US" dirty="0">
                <a:latin typeface="Times New Roman" pitchFamily="18" charset="0"/>
                <a:ea typeface="+mj-ea"/>
                <a:cs typeface="Times New Roman" pitchFamily="18" charset="0"/>
              </a:rPr>
              <a:t>60-day Time Series</a:t>
            </a:r>
          </a:p>
        </p:txBody>
      </p:sp>
      <p:pic>
        <p:nvPicPr>
          <p:cNvPr id="1024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4288" y="819150"/>
            <a:ext cx="40005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 txBox="1">
            <a:spLocks noChangeArrowheads="1"/>
          </p:cNvSpPr>
          <p:nvPr/>
        </p:nvSpPr>
        <p:spPr bwMode="auto">
          <a:xfrm>
            <a:off x="450850" y="25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/>
              <a:t>CORS in California, Nevada and Beyond</a:t>
            </a:r>
            <a:endParaRPr lang="en-US" sz="2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 txBox="1">
            <a:spLocks noChangeArrowheads="1"/>
          </p:cNvSpPr>
          <p:nvPr/>
        </p:nvSpPr>
        <p:spPr bwMode="auto">
          <a:xfrm>
            <a:off x="450850" y="25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/>
              <a:t>CORS in Greater Reno Area</a:t>
            </a:r>
            <a:endParaRPr lang="en-US" sz="2800">
              <a:solidFill>
                <a:srgbClr val="0000FF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4075"/>
            <a:ext cx="9144000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6713"/>
            <a:ext cx="9144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NGS PowerPoint Template-geodesy.noaa.gov</Template>
  <TotalTime>4169</TotalTime>
  <Words>1865</Words>
  <Application>Microsoft Office PowerPoint</Application>
  <PresentationFormat>On-screen Show (4:3)</PresentationFormat>
  <Paragraphs>375</Paragraphs>
  <Slides>54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Calibri</vt:lpstr>
      <vt:lpstr>ＭＳ Ｐゴシック</vt:lpstr>
      <vt:lpstr>Arial</vt:lpstr>
      <vt:lpstr>Wingdings</vt:lpstr>
      <vt:lpstr>SimSun</vt:lpstr>
      <vt:lpstr>Times New Roman</vt:lpstr>
      <vt:lpstr>Verdana</vt:lpstr>
      <vt:lpstr>Symbol</vt:lpstr>
      <vt:lpstr>Courier New</vt:lpstr>
      <vt:lpstr>Arial Narrow</vt:lpstr>
      <vt:lpstr>Lucida Handwriting</vt:lpstr>
      <vt:lpstr>NGS PowerPoint Template-geodesy.noaa.gov</vt:lpstr>
      <vt:lpstr>Slide 1</vt:lpstr>
      <vt:lpstr>Today’s Topics</vt:lpstr>
      <vt:lpstr>U.S. Department of Commerce National Oceanic &amp; Atmospheric Administration National Geodetic Survey  </vt:lpstr>
      <vt:lpstr>Slide 4</vt:lpstr>
      <vt:lpstr>Continuously Operating Reference Stations (CORS)</vt:lpstr>
      <vt:lpstr>Slide 6</vt:lpstr>
      <vt:lpstr>Slide 7</vt:lpstr>
      <vt:lpstr>Slide 8</vt:lpstr>
      <vt:lpstr>Slide 9</vt:lpstr>
      <vt:lpstr>Slide 10</vt:lpstr>
      <vt:lpstr>Slide 11</vt:lpstr>
      <vt:lpstr>Slide 12</vt:lpstr>
      <vt:lpstr>Introducing…  NAD 83(2011) epoch 2010.00</vt:lpstr>
      <vt:lpstr>Why a Multi-Year CORS Solution?</vt:lpstr>
      <vt:lpstr>Maintaining Coordinate Accuracy - the Multi-Year CORS Solution 5 years in the making </vt:lpstr>
      <vt:lpstr>Change in NAD 83 Horizontal Position NAD 83(2011) epoch 2010.00 – NAD 83(CORS96) epoch 2002.0</vt:lpstr>
      <vt:lpstr>Change in NAD 83 Ellipsoid Height   NAD 83(2011) epoch 2010.00 – NAD 83(CORS96) epoch 2002.0</vt:lpstr>
      <vt:lpstr>Slide 18</vt:lpstr>
      <vt:lpstr>Slide 19</vt:lpstr>
      <vt:lpstr>Slide 20</vt:lpstr>
      <vt:lpstr>U.S. CORS Velocity Field – ITRF2008 (IGS08 epoch 2005.0)</vt:lpstr>
      <vt:lpstr>U.S. CORS Velocity Field - NAD83(2011) epoch 2010.00</vt:lpstr>
      <vt:lpstr>Slide 23</vt:lpstr>
      <vt:lpstr>Slide 24</vt:lpstr>
      <vt:lpstr>CORS Coordinates / Velocities –  Computed vs. Modeled</vt:lpstr>
      <vt:lpstr>Info on New Coordinates - see CORS Web site pages</vt:lpstr>
      <vt:lpstr>Why a new passive network National Adjustment ? - the National Adjusment of 2011 project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NA2011 Project Status</vt:lpstr>
      <vt:lpstr>When will it all be done?</vt:lpstr>
      <vt:lpstr>Slide 39</vt:lpstr>
      <vt:lpstr>National Geodetic Survey Ten-Year Plan</vt:lpstr>
      <vt:lpstr> Future Geometric (3-D) Datum </vt:lpstr>
      <vt:lpstr>Future Geopotential (Vertical) Datum </vt:lpstr>
      <vt:lpstr>Why New Datums?</vt:lpstr>
      <vt:lpstr>Slide 44</vt:lpstr>
      <vt:lpstr>Slide 45</vt:lpstr>
      <vt:lpstr>Slide 46</vt:lpstr>
      <vt:lpstr>Slide 47</vt:lpstr>
      <vt:lpstr>GRAV-D Goals</vt:lpstr>
      <vt:lpstr>How much will “elevation”  (orthometric height) change?</vt:lpstr>
      <vt:lpstr>Slide 50</vt:lpstr>
      <vt:lpstr>How to Plan for the Future</vt:lpstr>
      <vt:lpstr>Slide 52</vt:lpstr>
      <vt:lpstr>Estimated Positional Changes ~ 2022 Summit of Mount Whitney, CA   [NAD83(2007) / NAVD88 – NEW DATUMS] </vt:lpstr>
      <vt:lpstr>Slide 54</vt:lpstr>
    </vt:vector>
  </TitlesOfParts>
  <Company>NOS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Stone</dc:creator>
  <cp:lastModifiedBy>William Stone</cp:lastModifiedBy>
  <cp:revision>306</cp:revision>
  <cp:lastPrinted>2012-02-08T00:16:34Z</cp:lastPrinted>
  <dcterms:created xsi:type="dcterms:W3CDTF">2011-11-08T16:12:30Z</dcterms:created>
  <dcterms:modified xsi:type="dcterms:W3CDTF">2012-04-16T14:55:36Z</dcterms:modified>
</cp:coreProperties>
</file>