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56" r:id="rId4"/>
    <p:sldId id="258" r:id="rId5"/>
    <p:sldId id="259" r:id="rId6"/>
    <p:sldId id="261" r:id="rId7"/>
    <p:sldId id="260" r:id="rId8"/>
    <p:sldId id="265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38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23261-6976-4521-AB26-0980FE96E20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0197A-3571-48BA-9779-B78224F5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CORS is a method-agnostic term, but</a:t>
            </a:r>
            <a:r>
              <a:rPr lang="en-US" baseline="0" dirty="0" smtClean="0"/>
              <a:t> common </a:t>
            </a:r>
            <a:r>
              <a:rPr lang="en-US" baseline="0" dirty="0" err="1" smtClean="0"/>
              <a:t>useage</a:t>
            </a:r>
            <a:r>
              <a:rPr lang="en-US" baseline="0" dirty="0" smtClean="0"/>
              <a:t> applies it to GPS/GNSS stations.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197A-3571-48BA-9779-B78224F592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5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2324 stations had &gt; 3 years of data, nearly 987 more than MYCS1 (in 2011)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 stations had &lt; 3 years of data- none of which were in MYCS1 (in 2011)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197A-3571-48BA-9779-B78224F592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4" y="1345665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Modernizing the 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NOAA CORS Network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807" y="2604513"/>
            <a:ext cx="6997954" cy="25389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Theresa Damiani, Ph.D.</a:t>
            </a:r>
          </a:p>
          <a:p>
            <a:pPr algn="ctr">
              <a:buNone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Chief, Spatial Reference System Division</a:t>
            </a:r>
          </a:p>
          <a:p>
            <a:pPr algn="ctr">
              <a:buNone/>
            </a:pPr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7, 2019		NGS Geospatial Summit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12663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4300" y="1357869"/>
            <a:ext cx="8915400" cy="28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 CORS?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are there?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for?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valuable are they?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accurate are they?</a:t>
            </a: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their future?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851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charset="0"/>
                <a:cs typeface="Times New Roman" charset="0"/>
              </a:rPr>
              <a:t>What is a CORS?</a:t>
            </a:r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99796" y="888087"/>
            <a:ext cx="7987004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Continuously Operating Reference Station (CORS)</a:t>
            </a:r>
          </a:p>
          <a:p>
            <a:pPr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 signals of position and time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satellites in orbit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(U.S. Global Positioning System) </a:t>
            </a:r>
          </a:p>
          <a:p>
            <a:pPr lvl="1">
              <a:defRPr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ometimes GNSS (Global Navigation Satellite Systems) owned by other countries</a:t>
            </a:r>
          </a:p>
          <a:p>
            <a:pPr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Located,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monumented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operated to provide </a:t>
            </a:r>
            <a:r>
              <a:rPr lang="en-US" altLang="en-US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geodetic-quality control</a:t>
            </a:r>
          </a:p>
          <a:p>
            <a:pPr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CORS managed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NGS are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part of the NOAA CORS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8" t="29881" r="28581" b="30318"/>
          <a:stretch>
            <a:fillRect/>
          </a:stretch>
        </p:blipFill>
        <p:spPr bwMode="auto">
          <a:xfrm>
            <a:off x="4638488" y="3111162"/>
            <a:ext cx="1600200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ngs.noaa.gov/CORS/SitePhotos/Required/ab50/ab50_mon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36" y="3420724"/>
            <a:ext cx="2230437" cy="1671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www.ngs.noaa.gov/CORS/SitePhotos/Required/mogf/mogf_ant_1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t="16573" r="30399" b="14226"/>
          <a:stretch>
            <a:fillRect/>
          </a:stretch>
        </p:blipFill>
        <p:spPr bwMode="auto">
          <a:xfrm>
            <a:off x="155550" y="3034962"/>
            <a:ext cx="1524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03" y="3365340"/>
            <a:ext cx="2346325" cy="17270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12663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Snapshot of the NOAA CORS Network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03" y="2358010"/>
            <a:ext cx="3618197" cy="269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050" y="1001163"/>
            <a:ext cx="8915400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~1900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GPS/GNSS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CORS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by various agencies and research groups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sector of contributors is state government (DOTs and geodetic offices)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single contributor is the National</a:t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Foundation</a:t>
            </a:r>
          </a:p>
          <a:p>
            <a:pPr lvl="1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Founded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1994</a:t>
            </a:r>
          </a:p>
          <a:p>
            <a:pPr lvl="1" eaLnBrk="1" hangingPunct="1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90149"/>
              </p:ext>
            </p:extLst>
          </p:nvPr>
        </p:nvGraphicFramePr>
        <p:xfrm>
          <a:off x="24922" y="3495590"/>
          <a:ext cx="2523194" cy="126711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25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215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Satellite</a:t>
                      </a:r>
                      <a:r>
                        <a:rPr lang="en-US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Systems </a:t>
                      </a:r>
                      <a:r>
                        <a:rPr lang="en-US" sz="1000" b="1" kern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Observed</a:t>
                      </a:r>
                      <a:endParaRPr lang="en-US" sz="1000" b="1" kern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32272" marB="3227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CORS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32272" marB="32272"/>
                </a:tc>
                <a:extLst>
                  <a:ext uri="{0D108BD9-81ED-4DB2-BD59-A6C34878D82A}">
                    <a16:rowId xmlns:a16="http://schemas.microsoft.com/office/drawing/2014/main" val="553447259"/>
                  </a:ext>
                </a:extLst>
              </a:tr>
              <a:tr h="26421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 (U.S.) only</a:t>
                      </a:r>
                      <a:endPara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32272" marB="3227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  <a:endPara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32272" marB="322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GLONASS (Russian)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32272" marB="3227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32272" marB="322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1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 + GLONASS + </a:t>
                      </a:r>
                      <a:b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Galileo (E.U.)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32272" marB="3227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32272" marB="322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95" y="3175478"/>
            <a:ext cx="2729450" cy="19073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0253" y="1176209"/>
            <a:ext cx="2700601" cy="36933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Celebrating 25 years!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3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12663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Uses of the NOAA CORS Network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4300" y="1069913"/>
            <a:ext cx="8915400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and provide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the National Spatial Reference System </a:t>
            </a: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 quality: residual RMS &lt; 2 cm horizontal, 4 cm vertical (~3/4”, 1.6”)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tectonic plate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motion, rotation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active control for GPS positioning through OPUS</a:t>
            </a:r>
          </a:p>
          <a:p>
            <a:pPr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for the surveying and mapping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NOAA applications: nautical chart references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tide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references, space weather models</a:t>
            </a:r>
          </a:p>
          <a:p>
            <a:pPr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federal applications: FEMA floodplain maps, USGS topographic maps and interior water management</a:t>
            </a:r>
          </a:p>
          <a:p>
            <a:pPr>
              <a:defRPr/>
            </a:pP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12663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Socio-Economic Value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60" y="1567544"/>
            <a:ext cx="4584546" cy="31909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8" y="1567543"/>
            <a:ext cx="4379892" cy="3190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4862" y="885247"/>
            <a:ext cx="8850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2008 economic benefit study valued CORS at $583 million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NGS-estimated update to that study values CORS at $2.61 billion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63795" y="1842551"/>
            <a:ext cx="0" cy="2915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78628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an increase in demand, the number of CORS has been near the limit that NGS can support for 7 yrs.</a:t>
            </a:r>
          </a:p>
        </p:txBody>
      </p:sp>
    </p:spTree>
    <p:extLst>
      <p:ext uri="{BB962C8B-B14F-4D97-AF65-F5344CB8AC3E}">
        <p14:creationId xmlns:p14="http://schemas.microsoft.com/office/powerpoint/2010/main" val="39545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12663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New CORS Coordinates/Velocities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012869"/>
            <a:ext cx="8915400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NGS</a:t>
            </a:r>
            <a:r>
              <a:rPr lang="en-US" alt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 </a:t>
            </a:r>
            <a:r>
              <a:rPr lang="en-US" alt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sets of coordinates and velocities for each </a:t>
            </a:r>
            <a:r>
              <a:rPr lang="en-US" alt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alt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and international reference frames</a:t>
            </a:r>
          </a:p>
          <a:p>
            <a:pPr marL="400050" lvl="1" indent="0">
              <a:buNone/>
              <a:defRPr/>
            </a:pPr>
            <a:endParaRPr lang="en-US" altLang="en-US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ulti-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ear 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ORS 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olution 2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(MYCS2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  <a:endParaRPr kumimoji="0" lang="en-US" altLang="en-US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NAD83 (2012) epoch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and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ITRF 2014 epoch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1994-2017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~ 3050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stations: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active CORS, decommissioned CORS,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International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GNSS Service (IGS) stations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altLang="en-US" sz="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over MYCS1 (completed in 2011)</a:t>
            </a:r>
          </a:p>
          <a:p>
            <a:pPr lvl="2" indent="-342900"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~1800 active + ~800 decommissioned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 stations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(~450 more than 2011)</a:t>
            </a:r>
          </a:p>
          <a:p>
            <a:pPr lvl="2" indent="-342900"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years of data</a:t>
            </a:r>
          </a:p>
          <a:p>
            <a:pPr lvl="2" indent="-342900"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more CORS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computed 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coordinates and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velocities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342900"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~240 new CORS (&lt;3 </a:t>
            </a:r>
            <a:r>
              <a:rPr lang="en-US" alt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old) with approximate “modeled” coordinates and velocities</a:t>
            </a:r>
          </a:p>
          <a:p>
            <a:pPr lvl="2" indent="-342900">
              <a:defRPr/>
            </a:pPr>
            <a:endParaRPr lang="en-US" alt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62184" y="2400349"/>
            <a:ext cx="1763889" cy="369332"/>
            <a:chOff x="6420933" y="1772403"/>
            <a:chExt cx="1763889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6747890" y="1772403"/>
              <a:ext cx="1436932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 BETA now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6420933" y="1983149"/>
              <a:ext cx="336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955054" y="3228391"/>
            <a:ext cx="209564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Upcoming NGS Webinar in June!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1210" y="212663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NOAA CORS Network Quality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27144"/>
              </p:ext>
            </p:extLst>
          </p:nvPr>
        </p:nvGraphicFramePr>
        <p:xfrm>
          <a:off x="1181760" y="1187584"/>
          <a:ext cx="653465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590">
                  <a:extLst>
                    <a:ext uri="{9D8B030D-6E8A-4147-A177-3AD203B41FA5}">
                      <a16:colId xmlns:a16="http://schemas.microsoft.com/office/drawing/2014/main" val="153826500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803650013"/>
                    </a:ext>
                  </a:extLst>
                </a:gridCol>
                <a:gridCol w="1922106">
                  <a:extLst>
                    <a:ext uri="{9D8B030D-6E8A-4147-A177-3AD203B41FA5}">
                      <a16:colId xmlns:a16="http://schemas.microsoft.com/office/drawing/2014/main" val="3257938805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4024576291"/>
                    </a:ext>
                  </a:extLst>
                </a:gridCol>
              </a:tblGrid>
              <a:tr h="1942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Stations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Stations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680933"/>
                  </a:ext>
                </a:extLst>
              </a:tr>
              <a:tr h="1942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3 mm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6 mm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81288"/>
                  </a:ext>
                </a:extLst>
              </a:tr>
              <a:tr h="1942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5 mm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10 mm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381953"/>
                  </a:ext>
                </a:extLst>
              </a:tr>
              <a:tr h="1942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5 mm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 mm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697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22998" y="149970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5436" y="1801986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72760" y="2119419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210" y="1807485"/>
            <a:ext cx="9144000" cy="3151159"/>
            <a:chOff x="11210" y="1992341"/>
            <a:chExt cx="9144000" cy="31511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4"/>
            <a:stretch/>
          </p:blipFill>
          <p:spPr>
            <a:xfrm>
              <a:off x="11210" y="2007093"/>
              <a:ext cx="4583210" cy="31364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3"/>
            <a:stretch/>
          </p:blipFill>
          <p:spPr>
            <a:xfrm>
              <a:off x="4594420" y="1992341"/>
              <a:ext cx="4560790" cy="31323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381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12663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Modernizing the NOAA CORS Network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4300" y="994286"/>
            <a:ext cx="8915400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access to the National Spatial Reference System (NSRS)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quality of: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mm horizontal, 10 mm vertical (0.2”, 0.4”)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nearly 75% BETTER than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before; all but 16 CORS will meet standard</a:t>
            </a:r>
          </a:p>
          <a:p>
            <a:pPr marL="400050" lvl="1" indent="0">
              <a:buNone/>
              <a:defRPr/>
            </a:pPr>
            <a:endParaRPr lang="en-US" alt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Plan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(Fall 2020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 CORS network management and metrics (quality, availability, etc.)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CORS partner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endParaRPr lang="en-US" alt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models of motion, for both plate rotation and regional motion (IFVM)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an RTN-alignment service (RAS)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to OPUS for selection of CORS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 website redesign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7857</TotalTime>
  <Words>622</Words>
  <Application>Microsoft Office PowerPoint</Application>
  <PresentationFormat>On-screen Show (16:9)</PresentationFormat>
  <Paragraphs>105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Times New Roman</vt:lpstr>
      <vt:lpstr>Office Theme</vt:lpstr>
      <vt:lpstr>Modernizing the  NOAA CORS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Simmons</dc:creator>
  <cp:lastModifiedBy>Theresa Damiani</cp:lastModifiedBy>
  <cp:revision>41</cp:revision>
  <dcterms:created xsi:type="dcterms:W3CDTF">2017-02-03T22:38:58Z</dcterms:created>
  <dcterms:modified xsi:type="dcterms:W3CDTF">2019-04-30T20:13:47Z</dcterms:modified>
</cp:coreProperties>
</file>