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56" r:id="rId3"/>
    <p:sldId id="274" r:id="rId4"/>
    <p:sldId id="265" r:id="rId5"/>
    <p:sldId id="271" r:id="rId6"/>
    <p:sldId id="272" r:id="rId7"/>
    <p:sldId id="269" r:id="rId8"/>
    <p:sldId id="266" r:id="rId9"/>
    <p:sldId id="270" r:id="rId10"/>
    <p:sldId id="268" r:id="rId11"/>
    <p:sldId id="258" r:id="rId12"/>
    <p:sldId id="259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the impact of</a:t>
            </a:r>
            <a:r>
              <a:rPr lang="en-US" baseline="0" dirty="0" smtClean="0"/>
              <a:t> omission of the 1’ to 5’ signal is examined. Following procedures developed for the Great Lakes, residual geoid heights are formed by subtracting xGEOID19B_Ref values from the regional xGEOID19B model. These values are manipulated to generate residual geopotential numbers shown here.</a:t>
            </a:r>
          </a:p>
          <a:p>
            <a:r>
              <a:rPr lang="en-US" baseline="0" dirty="0" smtClean="0"/>
              <a:t>Since these represent the </a:t>
            </a:r>
            <a:r>
              <a:rPr lang="en-US" baseline="0" dirty="0" err="1" smtClean="0"/>
              <a:t>addative</a:t>
            </a:r>
            <a:r>
              <a:rPr lang="en-US" baseline="0" dirty="0" smtClean="0"/>
              <a:t> signal of the omitted signal, the mean value shown here should be added to that in the previous plots to provide a more complete geopotential estimate.</a:t>
            </a:r>
          </a:p>
          <a:p>
            <a:r>
              <a:rPr lang="en-US" dirty="0" smtClean="0"/>
              <a:t>In fact that would then make the mean value again close to</a:t>
            </a:r>
            <a:r>
              <a:rPr lang="en-US" baseline="0" dirty="0" smtClean="0"/>
              <a:t> the value currently adopted.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 will be updating the NSRS in 2022 as highlighted in three blueprint documents provided on our website. </a:t>
            </a:r>
          </a:p>
          <a:p>
            <a:r>
              <a:rPr lang="en-US" dirty="0" smtClean="0"/>
              <a:t>&lt;click&gt;</a:t>
            </a:r>
            <a:r>
              <a:rPr lang="en-US" baseline="0" dirty="0" smtClean="0"/>
              <a:t> </a:t>
            </a:r>
            <a:r>
              <a:rPr lang="en-US" dirty="0" smtClean="0"/>
              <a:t>This includes definition of a geopotential datum for determining vertical positions.</a:t>
            </a:r>
          </a:p>
          <a:p>
            <a:r>
              <a:rPr lang="en-US" dirty="0" smtClean="0"/>
              <a:t>To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datum we have selected will be joint with others including Canada. </a:t>
            </a:r>
          </a:p>
          <a:p>
            <a:r>
              <a:rPr lang="en-US" baseline="0" dirty="0" smtClean="0"/>
              <a:t>Mexico and other neighboring countries have likewise expressed an interest in adopting a common datum with the US.</a:t>
            </a:r>
          </a:p>
          <a:p>
            <a:r>
              <a:rPr lang="en-US" baseline="0" dirty="0" smtClean="0"/>
              <a:t>The intent here is to follow through with a true North American Vertical Datum.</a:t>
            </a:r>
          </a:p>
          <a:p>
            <a:r>
              <a:rPr lang="en-US" baseline="0" dirty="0" smtClean="0"/>
              <a:t>After an analysis that I’ll cover next, the geopotential value determined for the is datum was 62,636,856.00 m2/s2</a:t>
            </a:r>
          </a:p>
          <a:p>
            <a:r>
              <a:rPr lang="en-US" baseline="0" dirty="0" smtClean="0"/>
              <a:t>This value was determined in 2012 and is consistent with that adopted by the IERS and IAU. It is not consistent with the value later adopted by IAG.</a:t>
            </a:r>
          </a:p>
          <a:p>
            <a:r>
              <a:rPr lang="en-US" baseline="0" dirty="0" smtClean="0"/>
              <a:t>However, the value was determined not based on any such considerations but rather from a c comparison at tide gauges throughout the US and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few slides were taken from a</a:t>
            </a:r>
            <a:r>
              <a:rPr lang="en-US" baseline="0" dirty="0" smtClean="0"/>
              <a:t> 2012 </a:t>
            </a:r>
            <a:r>
              <a:rPr lang="en-US" dirty="0" smtClean="0"/>
              <a:t>FIG presentation where the determination of the W0 value was explained.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211 tide gauges available for comparison. However, some were newer and scattered around the Arctic. </a:t>
            </a:r>
          </a:p>
          <a:p>
            <a:r>
              <a:rPr lang="en-US" baseline="0" dirty="0" smtClean="0"/>
              <a:t>None were then available then from Mexico, because Mexico joined this effort later on.</a:t>
            </a:r>
          </a:p>
          <a:p>
            <a:r>
              <a:rPr lang="en-US" baseline="0" dirty="0" smtClean="0"/>
              <a:t>These values are all determined on the NTDE of 1983-2001 – so they represent the mean tide values at these locations for an older tidal epoch.</a:t>
            </a:r>
          </a:p>
          <a:p>
            <a:r>
              <a:rPr lang="en-US" baseline="0" dirty="0" smtClean="0"/>
              <a:t>The next tidal epoch will range from 2002-2020 and should be out at about the same time as the NSRS update.</a:t>
            </a:r>
          </a:p>
          <a:p>
            <a:r>
              <a:rPr lang="en-US" baseline="0" dirty="0" smtClean="0"/>
              <a:t>The values shown are determined from the EGM2008 model at the geometric coordinates determined by GPS occupations.</a:t>
            </a:r>
          </a:p>
          <a:p>
            <a:r>
              <a:rPr lang="en-US" baseline="0" dirty="0" smtClean="0"/>
              <a:t>Note that there is considerable variation around the shorelines – upwards of 9 m2/s2 =&gt; roughly 90 cm.</a:t>
            </a:r>
          </a:p>
          <a:p>
            <a:r>
              <a:rPr lang="en-US" baseline="0" dirty="0" smtClean="0"/>
              <a:t>This is not surprising given the variations in local MSL caused by P-T-S variations. Hence, these must first be taken into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Foreman, M. &amp; Bell, Rob &amp; </a:t>
            </a:r>
            <a:r>
              <a:rPr lang="en-US" dirty="0" err="1" smtClean="0"/>
              <a:t>Cherniawsky</a:t>
            </a:r>
            <a:r>
              <a:rPr lang="en-US" dirty="0" smtClean="0"/>
              <a:t>, Josef &amp; Beckley, B.. (2004). Tides and sea‐level variability in the south‐west Pacific from TOPEX/Poseidon. New Zealand Journal of Marine and Freshwater Research - N Z J MAR FRESHWATER RES. 38. 649-669. 10.1080/00288330.2004.9517268. </a:t>
            </a:r>
          </a:p>
          <a:p>
            <a:endParaRPr lang="en-US" dirty="0" smtClean="0"/>
          </a:p>
          <a:p>
            <a:r>
              <a:rPr lang="en-US" dirty="0" smtClean="0"/>
              <a:t>Thompson, Keith &amp; </a:t>
            </a:r>
            <a:r>
              <a:rPr lang="en-US" dirty="0" err="1" smtClean="0"/>
              <a:t>Demirov</a:t>
            </a:r>
            <a:r>
              <a:rPr lang="en-US" dirty="0" smtClean="0"/>
              <a:t>, E.. (2006). Skewness of sea level variability of the world's oceans. Journal of Geophysical Research. 111. 10.1029/2004JC002839. </a:t>
            </a:r>
          </a:p>
          <a:p>
            <a:endParaRPr lang="en-US" dirty="0" smtClean="0"/>
          </a:p>
          <a:p>
            <a:r>
              <a:rPr lang="en-US" dirty="0" smtClean="0"/>
              <a:t>While these two models are older, they were available</a:t>
            </a:r>
            <a:r>
              <a:rPr lang="en-US" baseline="0" dirty="0" smtClean="0"/>
              <a:t> in 2012 for this analysis – and quite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Hence, we ended up with this value after comparisons at tide gauges using EGM2008 at five arcminutes.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then NGS has developed a series of experimental geoid models built on improved EGM’s and satellite gravity models.</a:t>
            </a:r>
          </a:p>
          <a:p>
            <a:r>
              <a:rPr lang="en-US" baseline="0" dirty="0" smtClean="0"/>
              <a:t>xGEOID19 represents the latest such model. It was built upon five arcminute reference field models that have also been updated for more recent satellite gravity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xGEOID16A_Ref is</a:t>
            </a:r>
            <a:r>
              <a:rPr lang="en-US" baseline="0" dirty="0" smtClean="0"/>
              <a:t> the last model developed without any airborne gravity data in it. It is produced to exemplify the models built with airborne gravity.</a:t>
            </a:r>
          </a:p>
          <a:p>
            <a:r>
              <a:rPr lang="en-US" baseline="0" dirty="0" smtClean="0"/>
              <a:t>Note that there has been a slight drop in the mean value  (56.00 =&gt; 55.86). Variability stays about the same with the Gulf Coast have a systematic difference as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xGEOID19B_Ref</a:t>
            </a:r>
            <a:r>
              <a:rPr lang="en-US" baseline="0" dirty="0" smtClean="0"/>
              <a:t> is the latest model using airborne gravity data. </a:t>
            </a:r>
            <a:r>
              <a:rPr lang="en-US" baseline="0" dirty="0" err="1" smtClean="0"/>
              <a:t>Statiustically</a:t>
            </a:r>
            <a:r>
              <a:rPr lang="en-US" baseline="0" dirty="0" smtClean="0"/>
              <a:t> this almost the same as xGEOID16A_Ref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533400" y="2130426"/>
            <a:ext cx="11049000" cy="14700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Mean Ocean Dynamic Topography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NWLON Tide Gauges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Daniel Roman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Xiaopeng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600" dirty="0" smtClean="0"/>
              <a:t>Geopotential numbers based on xGEOID16A_Ref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Re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219200"/>
            <a:ext cx="733044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53600" y="54062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= 55.86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7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600" dirty="0"/>
              <a:t>Geopotential numbers based on </a:t>
            </a:r>
            <a:r>
              <a:rPr lang="en-US" sz="3600" dirty="0" smtClean="0"/>
              <a:t>xGEOID19B_Ref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Re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67656"/>
            <a:ext cx="7267447" cy="55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53600" y="54062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= 55.86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0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600" dirty="0"/>
              <a:t>Geopotential numbers </a:t>
            </a:r>
            <a:r>
              <a:rPr lang="en-US" sz="3600" dirty="0" smtClean="0"/>
              <a:t>calculated from residual geoid heights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e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7315199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96400" y="54062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= 0.083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6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W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determination process </a:t>
            </a:r>
            <a:r>
              <a:rPr lang="en-US" dirty="0" smtClean="0"/>
              <a:t>in 2012 based on </a:t>
            </a:r>
            <a:r>
              <a:rPr lang="en-US" dirty="0" smtClean="0"/>
              <a:t>EGM2008 (5’)</a:t>
            </a:r>
            <a:endParaRPr lang="en-US" dirty="0" smtClean="0"/>
          </a:p>
          <a:p>
            <a:r>
              <a:rPr lang="en-US" dirty="0" smtClean="0"/>
              <a:t>Re-evaluated process for </a:t>
            </a:r>
            <a:r>
              <a:rPr lang="en-US" dirty="0" smtClean="0"/>
              <a:t>xGEOID16A_Ref </a:t>
            </a:r>
            <a:r>
              <a:rPr lang="en-US" dirty="0" smtClean="0"/>
              <a:t>and </a:t>
            </a:r>
            <a:r>
              <a:rPr lang="en-US" dirty="0" smtClean="0"/>
              <a:t>xGEOID19B_Ref</a:t>
            </a:r>
            <a:endParaRPr lang="en-US" dirty="0" smtClean="0"/>
          </a:p>
          <a:p>
            <a:pPr lvl="1"/>
            <a:r>
              <a:rPr lang="en-US" dirty="0" smtClean="0"/>
              <a:t>Updates for satellite data (A&amp;B models) &amp; </a:t>
            </a:r>
            <a:r>
              <a:rPr lang="en-US" dirty="0" err="1" smtClean="0"/>
              <a:t>aerogravity</a:t>
            </a:r>
            <a:r>
              <a:rPr lang="en-US" dirty="0" smtClean="0"/>
              <a:t> (B model only)</a:t>
            </a:r>
          </a:p>
          <a:p>
            <a:pPr lvl="1"/>
            <a:r>
              <a:rPr lang="en-US" dirty="0" smtClean="0"/>
              <a:t>Still only looking at 5’ SHM to easily determine geopotential W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SST(MODT) determined from same models as before</a:t>
            </a:r>
          </a:p>
          <a:p>
            <a:pPr lvl="1"/>
            <a:r>
              <a:rPr lang="en-US" dirty="0" smtClean="0"/>
              <a:t>Foreman et al. 2004 and </a:t>
            </a:r>
            <a:r>
              <a:rPr lang="en-US" dirty="0" err="1" smtClean="0"/>
              <a:t>Thmpson-Demirov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Slight change in mean value – down about 1.5 cm – for both</a:t>
            </a:r>
          </a:p>
          <a:p>
            <a:r>
              <a:rPr lang="en-US" dirty="0" smtClean="0"/>
              <a:t>However, 62,636,856.00 m2/s2 still best </a:t>
            </a:r>
            <a:r>
              <a:rPr lang="en-US" dirty="0"/>
              <a:t>fits most t</a:t>
            </a:r>
            <a:r>
              <a:rPr lang="en-US" dirty="0" smtClean="0"/>
              <a:t>ide gauges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revaluate after next NTDE updates LMSL at tide gauges</a:t>
            </a:r>
          </a:p>
          <a:p>
            <a:pPr lvl="1"/>
            <a:r>
              <a:rPr lang="en-US" dirty="0"/>
              <a:t>Current NTDE 1983-2001</a:t>
            </a:r>
          </a:p>
          <a:p>
            <a:pPr lvl="1"/>
            <a:r>
              <a:rPr lang="en-US" dirty="0"/>
              <a:t>Next NTDE 2002-2020 likely out in </a:t>
            </a:r>
            <a:r>
              <a:rPr lang="en-US" dirty="0" smtClean="0"/>
              <a:t>2023</a:t>
            </a:r>
          </a:p>
          <a:p>
            <a:pPr lvl="1"/>
            <a:r>
              <a:rPr lang="en-US" dirty="0" smtClean="0"/>
              <a:t>Impacts comparison points</a:t>
            </a:r>
            <a:endParaRPr lang="en-US" dirty="0"/>
          </a:p>
          <a:p>
            <a:r>
              <a:rPr lang="en-US" dirty="0"/>
              <a:t>Will look for updated MODT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/>
              <a:t>for Gulf of Mexico an </a:t>
            </a:r>
            <a:r>
              <a:rPr lang="en-US" dirty="0" smtClean="0"/>
              <a:t>Caribbean</a:t>
            </a:r>
          </a:p>
          <a:p>
            <a:pPr lvl="1"/>
            <a:r>
              <a:rPr lang="en-US" dirty="0" smtClean="0"/>
              <a:t>Likewise needs to reflect MODT for 2002-2020 timeframe</a:t>
            </a:r>
          </a:p>
          <a:p>
            <a:pPr lvl="1"/>
            <a:r>
              <a:rPr lang="en-US" dirty="0" smtClean="0"/>
              <a:t>Impacts change from LMSL to global MSL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Modernizing the NSRS in 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" y="1143000"/>
            <a:ext cx="4004579" cy="518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21" y="1143000"/>
            <a:ext cx="4004579" cy="518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21" y="1143000"/>
            <a:ext cx="4004579" cy="5182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38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US-Canada – Agreement of Datum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34924"/>
            <a:ext cx="4038600" cy="522642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34924"/>
            <a:ext cx="4038600" cy="52264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66405" y="5725180"/>
            <a:ext cx="431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62,636,856.00 m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/s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WO_No_SST_Appli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091" t="11765" r="9091" b="14118"/>
          <a:stretch>
            <a:fillRect/>
          </a:stretch>
        </p:blipFill>
        <p:spPr>
          <a:xfrm>
            <a:off x="2362200" y="1106697"/>
            <a:ext cx="7345141" cy="514170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TSC04C: Heights, Geoid, &amp; Gravity Paper 5691, 08 May 2012, 0900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F.I.G. Working Week 2012</a:t>
            </a:r>
          </a:p>
          <a:p>
            <a:r>
              <a:rPr lang="en-US" dirty="0" smtClean="0"/>
              <a:t>6-10 May 2012                    Rome, Italy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12F20-EBBB-43B6-9E7A-68F84CB57F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Tide </a:t>
            </a:r>
            <a:r>
              <a:rPr lang="en-US" dirty="0" smtClean="0"/>
              <a:t>Gauges in the US and Canada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05800" y="586740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NTDE 1983-2001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 (MODT), TBM’s and the Geoid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447800"/>
            <a:ext cx="8653681" cy="3992563"/>
          </a:xfrm>
        </p:spPr>
        <p:txBody>
          <a:bodyPr/>
          <a:lstStyle/>
          <a:p>
            <a:r>
              <a:rPr lang="en-US" dirty="0" smtClean="0"/>
              <a:t>P,T,S ≠ constant/uniform</a:t>
            </a:r>
          </a:p>
          <a:p>
            <a:r>
              <a:rPr lang="en-US" dirty="0" smtClean="0"/>
              <a:t>Geoid + SST = LMSL (as </a:t>
            </a:r>
            <a:r>
              <a:rPr lang="en-US" dirty="0" smtClean="0"/>
              <a:t>observed </a:t>
            </a:r>
            <a:r>
              <a:rPr lang="en-US" dirty="0" smtClean="0"/>
              <a:t>at tide gauge)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TSC04C: Heights, Geoid, &amp; Gravity Paper 5691, 08 May 2012, 0900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F.I.G. Working Week 2012</a:t>
            </a:r>
          </a:p>
          <a:p>
            <a:r>
              <a:rPr lang="en-US" dirty="0" smtClean="0"/>
              <a:t>6-10 May 2012                    Rome,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12F20-EBBB-43B6-9E7A-68F84CB57F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14400" y="3352800"/>
            <a:ext cx="10439400" cy="2772578"/>
          </a:xfrm>
          <a:custGeom>
            <a:avLst/>
            <a:gdLst>
              <a:gd name="connsiteX0" fmla="*/ 11017 w 8229600"/>
              <a:gd name="connsiteY0" fmla="*/ 2324559 h 2776250"/>
              <a:gd name="connsiteX1" fmla="*/ 2842352 w 8229600"/>
              <a:gd name="connsiteY1" fmla="*/ 1927952 h 2776250"/>
              <a:gd name="connsiteX2" fmla="*/ 5100810 w 8229600"/>
              <a:gd name="connsiteY2" fmla="*/ 1575412 h 2776250"/>
              <a:gd name="connsiteX3" fmla="*/ 6499952 w 8229600"/>
              <a:gd name="connsiteY3" fmla="*/ 1046602 h 2776250"/>
              <a:gd name="connsiteX4" fmla="*/ 7612656 w 8229600"/>
              <a:gd name="connsiteY4" fmla="*/ 308472 h 2776250"/>
              <a:gd name="connsiteX5" fmla="*/ 8218583 w 8229600"/>
              <a:gd name="connsiteY5" fmla="*/ 0 h 2776250"/>
              <a:gd name="connsiteX6" fmla="*/ 8229600 w 8229600"/>
              <a:gd name="connsiteY6" fmla="*/ 2776250 h 2776250"/>
              <a:gd name="connsiteX7" fmla="*/ 0 w 8229600"/>
              <a:gd name="connsiteY7" fmla="*/ 2776250 h 2776250"/>
              <a:gd name="connsiteX8" fmla="*/ 11017 w 8229600"/>
              <a:gd name="connsiteY8" fmla="*/ 2324559 h 27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2776250">
                <a:moveTo>
                  <a:pt x="11017" y="2324559"/>
                </a:moveTo>
                <a:lnTo>
                  <a:pt x="2842352" y="1927952"/>
                </a:lnTo>
                <a:lnTo>
                  <a:pt x="5100810" y="1575412"/>
                </a:lnTo>
                <a:lnTo>
                  <a:pt x="6499952" y="1046602"/>
                </a:lnTo>
                <a:lnTo>
                  <a:pt x="7612656" y="308472"/>
                </a:lnTo>
                <a:lnTo>
                  <a:pt x="8218583" y="0"/>
                </a:lnTo>
                <a:cubicBezTo>
                  <a:pt x="8222255" y="925417"/>
                  <a:pt x="8225928" y="1850833"/>
                  <a:pt x="8229600" y="2776250"/>
                </a:cubicBezTo>
                <a:lnTo>
                  <a:pt x="0" y="2776250"/>
                </a:lnTo>
                <a:lnTo>
                  <a:pt x="11017" y="2324559"/>
                </a:lnTo>
                <a:close/>
              </a:path>
            </a:pathLst>
          </a:cu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988152" y="3736341"/>
            <a:ext cx="9569450" cy="1918067"/>
          </a:xfrm>
          <a:custGeom>
            <a:avLst/>
            <a:gdLst>
              <a:gd name="connsiteX0" fmla="*/ 0 w 6488935"/>
              <a:gd name="connsiteY0" fmla="*/ 1311007 h 1311007"/>
              <a:gd name="connsiteX1" fmla="*/ 11017 w 6488935"/>
              <a:gd name="connsiteY1" fmla="*/ 0 h 1311007"/>
              <a:gd name="connsiteX2" fmla="*/ 6488935 w 6488935"/>
              <a:gd name="connsiteY2" fmla="*/ 33050 h 1311007"/>
              <a:gd name="connsiteX3" fmla="*/ 5155894 w 6488935"/>
              <a:gd name="connsiteY3" fmla="*/ 561860 h 1311007"/>
              <a:gd name="connsiteX4" fmla="*/ 3084723 w 6488935"/>
              <a:gd name="connsiteY4" fmla="*/ 881349 h 1311007"/>
              <a:gd name="connsiteX5" fmla="*/ 0 w 6488935"/>
              <a:gd name="connsiteY5" fmla="*/ 1311007 h 13110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800" h="1920607">
                <a:moveTo>
                  <a:pt x="0" y="1920607"/>
                </a:moveTo>
                <a:cubicBezTo>
                  <a:pt x="3672" y="1483605"/>
                  <a:pt x="7345" y="1046602"/>
                  <a:pt x="11017" y="609600"/>
                </a:cubicBezTo>
                <a:lnTo>
                  <a:pt x="7543800" y="0"/>
                </a:lnTo>
                <a:cubicBezTo>
                  <a:pt x="6628481" y="866967"/>
                  <a:pt x="5951863" y="780973"/>
                  <a:pt x="5155894" y="1171460"/>
                </a:cubicBezTo>
                <a:lnTo>
                  <a:pt x="3084723" y="1490949"/>
                </a:lnTo>
                <a:lnTo>
                  <a:pt x="0" y="1920607"/>
                </a:lnTo>
                <a:close/>
              </a:path>
            </a:pathLst>
          </a:cu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88152" y="4345135"/>
            <a:ext cx="8443256" cy="1309273"/>
            <a:chOff x="457200" y="4343400"/>
            <a:chExt cx="6553200" cy="1311007"/>
          </a:xfrm>
        </p:grpSpPr>
        <p:sp>
          <p:nvSpPr>
            <p:cNvPr id="14" name="Freeform 13"/>
            <p:cNvSpPr/>
            <p:nvPr/>
          </p:nvSpPr>
          <p:spPr>
            <a:xfrm>
              <a:off x="457200" y="4343400"/>
              <a:ext cx="6553200" cy="1311007"/>
            </a:xfrm>
            <a:custGeom>
              <a:avLst/>
              <a:gdLst>
                <a:gd name="connsiteX0" fmla="*/ 0 w 6488935"/>
                <a:gd name="connsiteY0" fmla="*/ 1311007 h 1311007"/>
                <a:gd name="connsiteX1" fmla="*/ 11017 w 6488935"/>
                <a:gd name="connsiteY1" fmla="*/ 0 h 1311007"/>
                <a:gd name="connsiteX2" fmla="*/ 6488935 w 6488935"/>
                <a:gd name="connsiteY2" fmla="*/ 33050 h 1311007"/>
                <a:gd name="connsiteX3" fmla="*/ 5155894 w 6488935"/>
                <a:gd name="connsiteY3" fmla="*/ 561860 h 1311007"/>
                <a:gd name="connsiteX4" fmla="*/ 3084723 w 6488935"/>
                <a:gd name="connsiteY4" fmla="*/ 881349 h 1311007"/>
                <a:gd name="connsiteX5" fmla="*/ 0 w 6488935"/>
                <a:gd name="connsiteY5" fmla="*/ 1311007 h 13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8935" h="1311007">
                  <a:moveTo>
                    <a:pt x="0" y="1311007"/>
                  </a:moveTo>
                  <a:cubicBezTo>
                    <a:pt x="3672" y="874005"/>
                    <a:pt x="7345" y="437002"/>
                    <a:pt x="11017" y="0"/>
                  </a:cubicBezTo>
                  <a:lnTo>
                    <a:pt x="6488935" y="33050"/>
                  </a:lnTo>
                  <a:lnTo>
                    <a:pt x="5155894" y="561860"/>
                  </a:lnTo>
                  <a:lnTo>
                    <a:pt x="3084723" y="881349"/>
                  </a:lnTo>
                  <a:lnTo>
                    <a:pt x="0" y="1311007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8787" y="4355068"/>
              <a:ext cx="3239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Geoid = “Global” MSL surface</a:t>
              </a:r>
              <a:endParaRPr lang="en-US" dirty="0"/>
            </a:p>
          </p:txBody>
        </p:sp>
      </p:grpSp>
      <p:cxnSp>
        <p:nvCxnSpPr>
          <p:cNvPr id="24" name="Straight Connector 23"/>
          <p:cNvCxnSpPr>
            <a:stCxn id="14" idx="1"/>
            <a:endCxn id="14" idx="2"/>
          </p:cNvCxnSpPr>
          <p:nvPr/>
        </p:nvCxnSpPr>
        <p:spPr>
          <a:xfrm>
            <a:off x="1002487" y="4345135"/>
            <a:ext cx="8428921" cy="3300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334474">
            <a:off x="4492757" y="4011258"/>
            <a:ext cx="1616991" cy="36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MSL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281401" y="3886804"/>
            <a:ext cx="1794303" cy="456595"/>
            <a:chOff x="6781800" y="3886200"/>
            <a:chExt cx="1414487" cy="4572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781800" y="38862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18987" y="39624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SST/MODT</a:t>
              </a:r>
              <a:endParaRPr lang="en-US" dirty="0"/>
            </a:p>
          </p:txBody>
        </p:sp>
      </p:grpSp>
      <p:sp>
        <p:nvSpPr>
          <p:cNvPr id="32" name="Isosceles Triangle 31"/>
          <p:cNvSpPr/>
          <p:nvPr/>
        </p:nvSpPr>
        <p:spPr>
          <a:xfrm>
            <a:off x="10364279" y="3430399"/>
            <a:ext cx="193323" cy="3043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SST (MODT) Models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81200" y="1798638"/>
            <a:ext cx="4040188" cy="639762"/>
          </a:xfrm>
        </p:spPr>
        <p:txBody>
          <a:bodyPr/>
          <a:lstStyle/>
          <a:p>
            <a:r>
              <a:rPr lang="da-DK" dirty="0" smtClean="0"/>
              <a:t>Foreman et al. 2004</a:t>
            </a:r>
            <a:endParaRPr lang="en-US" dirty="0"/>
          </a:p>
        </p:txBody>
      </p:sp>
      <p:pic>
        <p:nvPicPr>
          <p:cNvPr id="12" name="Content Placeholder 11" descr="SST_Forema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091" t="11761" r="8182" b="29402"/>
          <a:stretch>
            <a:fillRect/>
          </a:stretch>
        </p:blipFill>
        <p:spPr>
          <a:xfrm>
            <a:off x="457200" y="2956334"/>
            <a:ext cx="5233653" cy="287716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69026" y="1798638"/>
            <a:ext cx="4041775" cy="639762"/>
          </a:xfrm>
        </p:spPr>
        <p:txBody>
          <a:bodyPr/>
          <a:lstStyle/>
          <a:p>
            <a:r>
              <a:rPr lang="da-DK" dirty="0" smtClean="0"/>
              <a:t>Thompson-Demirov </a:t>
            </a:r>
            <a:r>
              <a:rPr lang="da-DK" dirty="0" smtClean="0"/>
              <a:t>2006</a:t>
            </a:r>
            <a:endParaRPr lang="en-US" dirty="0"/>
          </a:p>
        </p:txBody>
      </p:sp>
      <p:pic>
        <p:nvPicPr>
          <p:cNvPr id="13" name="Content Placeholder 12" descr="SST_Thompson-Demirov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9092" t="11762" r="7273" b="19995"/>
          <a:stretch>
            <a:fillRect/>
          </a:stretch>
        </p:blipFill>
        <p:spPr>
          <a:xfrm>
            <a:off x="5867400" y="2955905"/>
            <a:ext cx="5410200" cy="34124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TSC04C: Heights, Geoid, &amp; Gravity Paper 5691, 08 May 2012, 0900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2012</a:t>
            </a:r>
          </a:p>
          <a:p>
            <a:r>
              <a:rPr lang="en-US" smtClean="0"/>
              <a:t>6-10 May 2012                    Rome,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12F20-EBBB-43B6-9E7A-68F84CB57F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LMSL = MSL (geoid) + MODT</a:t>
            </a:r>
          </a:p>
          <a:p>
            <a:pPr lvl="1"/>
            <a:r>
              <a:rPr lang="en-US" dirty="0" smtClean="0"/>
              <a:t>LMSL: NWLON tide gauges (and Canadian equivalent)</a:t>
            </a:r>
          </a:p>
          <a:p>
            <a:pPr lvl="1"/>
            <a:r>
              <a:rPr lang="en-US" dirty="0" smtClean="0"/>
              <a:t>MSL (geoid): SHM</a:t>
            </a:r>
          </a:p>
          <a:p>
            <a:pPr lvl="1"/>
            <a:r>
              <a:rPr lang="en-US" dirty="0" smtClean="0"/>
              <a:t>MODT: Foreman and Thomson/</a:t>
            </a:r>
            <a:r>
              <a:rPr lang="en-US" dirty="0" err="1" smtClean="0"/>
              <a:t>Demirov</a:t>
            </a:r>
            <a:endParaRPr lang="en-US" dirty="0" smtClean="0"/>
          </a:p>
          <a:p>
            <a:r>
              <a:rPr lang="en-US" dirty="0" smtClean="0"/>
              <a:t>Remove MODT height from ellipsoid height at tide gauges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Lat</a:t>
            </a:r>
            <a:r>
              <a:rPr lang="en-US" dirty="0" smtClean="0"/>
              <a:t>-Lon-Height in SHM synthesis software to generate W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Average W</a:t>
            </a:r>
            <a:r>
              <a:rPr lang="en-US" baseline="-25000" dirty="0" smtClean="0"/>
              <a:t>i</a:t>
            </a:r>
            <a:r>
              <a:rPr lang="en-US" dirty="0" smtClean="0"/>
              <a:t> to find best estimate of MSL from tide gauges (W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Tide Gauge comparisons w.r.t EGM2008</a:t>
            </a:r>
            <a:br>
              <a:rPr lang="da-DK" dirty="0" smtClean="0"/>
            </a:br>
            <a:r>
              <a:rPr lang="da-DK" sz="3600" dirty="0" smtClean="0"/>
              <a:t>(limited to where SST models exist)</a:t>
            </a:r>
            <a:endParaRPr lang="en-US" dirty="0"/>
          </a:p>
        </p:txBody>
      </p:sp>
      <p:pic>
        <p:nvPicPr>
          <p:cNvPr id="12" name="Content Placeholder 11" descr="WO_Value_for_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091" t="11762" r="8182" b="12938"/>
          <a:stretch>
            <a:fillRect/>
          </a:stretch>
        </p:blipFill>
        <p:spPr>
          <a:xfrm>
            <a:off x="1905000" y="1550280"/>
            <a:ext cx="7772401" cy="462466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TSC04C: Heights, Geoid, &amp; Gravity Paper 5691, 08 May 2012, 0900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2012</a:t>
            </a:r>
          </a:p>
          <a:p>
            <a:r>
              <a:rPr lang="en-US" smtClean="0"/>
              <a:t>6-10 May 2012                    Rome, Italy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984E-6EC6-4820-B8E3-7A162B8B5C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92601" y="5991054"/>
            <a:ext cx="711200" cy="183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99126" y="4979280"/>
            <a:ext cx="560698" cy="17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4209" y="5577110"/>
            <a:ext cx="22841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62,636,856.00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03800" y="5969880"/>
            <a:ext cx="2757768" cy="25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256776" y="5153016"/>
            <a:ext cx="0" cy="4030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6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2563"/>
            <a:ext cx="8991600" cy="60243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G57A   0800-1000                          Paper G57A-07   0930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2019    San Francisco CA USA                                         09-13 DEC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1271</Words>
  <Application>Microsoft Office PowerPoint</Application>
  <PresentationFormat>Widescreen</PresentationFormat>
  <Paragraphs>134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Custom Design</vt:lpstr>
      <vt:lpstr>Office Theme</vt:lpstr>
      <vt:lpstr>Evaluating Mean Ocean Dynamic Topography  at NWLON Tide Gauges</vt:lpstr>
      <vt:lpstr>Modernizing the NSRS in 2022</vt:lpstr>
      <vt:lpstr>US-Canada – Agreement of Datum</vt:lpstr>
      <vt:lpstr>Available Tide Gauges in the US and Canada</vt:lpstr>
      <vt:lpstr>SST (MODT), TBM’s and the Geoid</vt:lpstr>
      <vt:lpstr>SST (MODT) Models</vt:lpstr>
      <vt:lpstr>Evaluation Process</vt:lpstr>
      <vt:lpstr>Tide Gauge comparisons w.r.t EGM2008 (limited to where SST models exist)</vt:lpstr>
      <vt:lpstr>PowerPoint Presentation</vt:lpstr>
      <vt:lpstr>Geopotential numbers based on xGEOID16A_Ref</vt:lpstr>
      <vt:lpstr>Geopotential numbers based on xGEOID19B_Ref</vt:lpstr>
      <vt:lpstr>Geopotential numbers calculated from residual geoid heights</vt:lpstr>
      <vt:lpstr>Summary</vt:lpstr>
      <vt:lpstr>Future Work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 Roman</cp:lastModifiedBy>
  <cp:revision>29</cp:revision>
  <dcterms:created xsi:type="dcterms:W3CDTF">2009-10-22T15:32:12Z</dcterms:created>
  <dcterms:modified xsi:type="dcterms:W3CDTF">2019-12-12T17:44:14Z</dcterms:modified>
</cp:coreProperties>
</file>