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367" r:id="rId3"/>
    <p:sldId id="363" r:id="rId4"/>
    <p:sldId id="358" r:id="rId5"/>
    <p:sldId id="408" r:id="rId6"/>
    <p:sldId id="409" r:id="rId7"/>
    <p:sldId id="402" r:id="rId8"/>
    <p:sldId id="400" r:id="rId9"/>
    <p:sldId id="399" r:id="rId10"/>
    <p:sldId id="414" r:id="rId11"/>
    <p:sldId id="405" r:id="rId12"/>
    <p:sldId id="404" r:id="rId13"/>
    <p:sldId id="407" r:id="rId14"/>
    <p:sldId id="406" r:id="rId15"/>
    <p:sldId id="415" r:id="rId16"/>
    <p:sldId id="398" r:id="rId17"/>
    <p:sldId id="373" r:id="rId18"/>
    <p:sldId id="361" r:id="rId19"/>
    <p:sldId id="374" r:id="rId20"/>
    <p:sldId id="364" r:id="rId21"/>
    <p:sldId id="375" r:id="rId22"/>
    <p:sldId id="411" r:id="rId23"/>
    <p:sldId id="396" r:id="rId24"/>
    <p:sldId id="383" r:id="rId25"/>
    <p:sldId id="410" r:id="rId26"/>
    <p:sldId id="412" r:id="rId27"/>
    <p:sldId id="397" r:id="rId28"/>
    <p:sldId id="386" r:id="rId29"/>
    <p:sldId id="401" r:id="rId30"/>
    <p:sldId id="389" r:id="rId31"/>
    <p:sldId id="3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9884" autoAdjust="0"/>
  </p:normalViewPr>
  <p:slideViewPr>
    <p:cSldViewPr snapToGrid="0" showGuides="1">
      <p:cViewPr varScale="1">
        <p:scale>
          <a:sx n="60" d="100"/>
          <a:sy n="60" d="100"/>
        </p:scale>
        <p:origin x="1644" y="60"/>
      </p:cViewPr>
      <p:guideLst>
        <p:guide orient="horz" pos="2184"/>
        <p:guide pos="3840"/>
      </p:guideLst>
    </p:cSldViewPr>
  </p:slideViewPr>
  <p:notesTextViewPr>
    <p:cViewPr>
      <p:scale>
        <a:sx n="3" d="2"/>
        <a:sy n="3" d="2"/>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EA757-64B5-4DEC-B734-61199D29514C}" type="datetimeFigureOut">
              <a:rPr lang="en-US" smtClean="0"/>
              <a:t>9/13/2019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5E47A-0680-4AA2-9068-4BB6DB6165E5}" type="slidenum">
              <a:rPr lang="en-US" smtClean="0"/>
              <a:t>‹#›</a:t>
            </a:fld>
            <a:endParaRPr lang="en-US"/>
          </a:p>
        </p:txBody>
      </p:sp>
    </p:spTree>
    <p:extLst>
      <p:ext uri="{BB962C8B-B14F-4D97-AF65-F5344CB8AC3E}">
        <p14:creationId xmlns:p14="http://schemas.microsoft.com/office/powerpoint/2010/main" val="34290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2</a:t>
            </a:fld>
            <a:endParaRPr lang="en-US"/>
          </a:p>
        </p:txBody>
      </p:sp>
    </p:spTree>
    <p:extLst>
      <p:ext uri="{BB962C8B-B14F-4D97-AF65-F5344CB8AC3E}">
        <p14:creationId xmlns:p14="http://schemas.microsoft.com/office/powerpoint/2010/main" val="2193030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 </a:t>
            </a:r>
            <a:r>
              <a:rPr lang="en-US" dirty="0" err="1" smtClean="0"/>
              <a:t>w.e</a:t>
            </a:r>
            <a:r>
              <a:rPr lang="en-US" dirty="0" smtClean="0"/>
              <a:t> ≈ 0.04 </a:t>
            </a:r>
            <a:r>
              <a:rPr lang="en-US" dirty="0" err="1" smtClean="0"/>
              <a:t>mGal</a:t>
            </a:r>
            <a:endParaRPr lang="en-US" dirty="0" smtClean="0"/>
          </a:p>
          <a:p>
            <a:endParaRPr lang="en-US" dirty="0" smtClean="0"/>
          </a:p>
          <a:p>
            <a:r>
              <a:rPr lang="en-US" dirty="0" smtClean="0"/>
              <a:t>Since we know</a:t>
            </a:r>
            <a:r>
              <a:rPr lang="en-US" baseline="0" dirty="0" smtClean="0"/>
              <a:t> the density of water (1000 kg/m3) and the area that the mass/water was added to, we also can determine the gravity change, the geoid change, etc.</a:t>
            </a:r>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12</a:t>
            </a:fld>
            <a:endParaRPr lang="en-US"/>
          </a:p>
        </p:txBody>
      </p:sp>
    </p:spTree>
    <p:extLst>
      <p:ext uri="{BB962C8B-B14F-4D97-AF65-F5344CB8AC3E}">
        <p14:creationId xmlns:p14="http://schemas.microsoft.com/office/powerpoint/2010/main" val="818321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 </a:t>
            </a:r>
            <a:r>
              <a:rPr lang="en-US" dirty="0" err="1" smtClean="0"/>
              <a:t>w.e</a:t>
            </a:r>
            <a:r>
              <a:rPr lang="en-US" dirty="0" smtClean="0"/>
              <a:t> ≈ 0.04 </a:t>
            </a:r>
            <a:r>
              <a:rPr lang="en-US" dirty="0" err="1" smtClean="0"/>
              <a:t>mGal</a:t>
            </a:r>
            <a:endParaRPr lang="en-US" dirty="0" smtClean="0"/>
          </a:p>
          <a:p>
            <a:endParaRPr lang="en-US" dirty="0" smtClean="0"/>
          </a:p>
          <a:p>
            <a:r>
              <a:rPr lang="en-US" dirty="0" smtClean="0"/>
              <a:t>Since we know</a:t>
            </a:r>
            <a:r>
              <a:rPr lang="en-US" baseline="0" dirty="0" smtClean="0"/>
              <a:t> the density of water (1000 kg/m3) and the area that the mass/water was added to, we also can determine the gravity change, the geoid change, etc.</a:t>
            </a:r>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13</a:t>
            </a:fld>
            <a:endParaRPr lang="en-US"/>
          </a:p>
        </p:txBody>
      </p:sp>
    </p:spTree>
    <p:extLst>
      <p:ext uri="{BB962C8B-B14F-4D97-AF65-F5344CB8AC3E}">
        <p14:creationId xmlns:p14="http://schemas.microsoft.com/office/powerpoint/2010/main" val="1862986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 </a:t>
            </a:r>
            <a:r>
              <a:rPr lang="en-US" dirty="0" err="1" smtClean="0"/>
              <a:t>w.e</a:t>
            </a:r>
            <a:r>
              <a:rPr lang="en-US" dirty="0" smtClean="0"/>
              <a:t> ≈ 0.04 </a:t>
            </a:r>
            <a:r>
              <a:rPr lang="en-US" dirty="0" err="1" smtClean="0"/>
              <a:t>mGal</a:t>
            </a:r>
            <a:endParaRPr lang="en-US" dirty="0" smtClean="0"/>
          </a:p>
          <a:p>
            <a:endParaRPr lang="en-US" dirty="0" smtClean="0"/>
          </a:p>
          <a:p>
            <a:r>
              <a:rPr lang="en-US" dirty="0" smtClean="0"/>
              <a:t>Since we know</a:t>
            </a:r>
            <a:r>
              <a:rPr lang="en-US" baseline="0" dirty="0" smtClean="0"/>
              <a:t> the density of water (1000 kg/m3) and the area that the mass/water was added to, we also can determine the gravity change, the geoid change, etc.</a:t>
            </a:r>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14</a:t>
            </a:fld>
            <a:endParaRPr lang="en-US"/>
          </a:p>
        </p:txBody>
      </p:sp>
    </p:spTree>
    <p:extLst>
      <p:ext uri="{BB962C8B-B14F-4D97-AF65-F5344CB8AC3E}">
        <p14:creationId xmlns:p14="http://schemas.microsoft.com/office/powerpoint/2010/main" val="2291746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interested in 1 month to the next month like in the previous cartoons but in the long term history or time series of all the global </a:t>
            </a:r>
            <a:r>
              <a:rPr lang="en-US" baseline="0" dirty="0" err="1" smtClean="0"/>
              <a:t>mascons</a:t>
            </a:r>
            <a:r>
              <a:rPr lang="en-US" baseline="0" dirty="0" smtClean="0"/>
              <a:t>.  If you are familiar with a GNSS CORS time series plot of latitude, longitude, or height, this is pretty similar BUT we are observing the water equivalent height or mass change in time …. The variable height of water in that mascon with respect to some reference amount.</a:t>
            </a:r>
          </a:p>
          <a:p>
            <a:r>
              <a:rPr lang="en-US" baseline="0" dirty="0" smtClean="0"/>
              <a:t>There are many signatures or components are </a:t>
            </a:r>
            <a:r>
              <a:rPr lang="en-US" baseline="0" dirty="0" err="1" smtClean="0"/>
              <a:t>are</a:t>
            </a:r>
            <a:r>
              <a:rPr lang="en-US" baseline="0" dirty="0" smtClean="0"/>
              <a:t> evident in this time series that NGS could possibly incorporate into a </a:t>
            </a:r>
            <a:r>
              <a:rPr lang="en-US" baseline="0" dirty="0" err="1" smtClean="0"/>
              <a:t>GeMS</a:t>
            </a:r>
            <a:r>
              <a:rPr lang="en-US" baseline="0" dirty="0" smtClean="0"/>
              <a:t> DGEOID model: secular trend, annual signals, seasonal, seasonal signals, and instantaneous jumps.  We will look at each of these in later slides but before we get there, let’s look at what types of thresholds and targets have been proposed.</a:t>
            </a:r>
          </a:p>
          <a:p>
            <a:endParaRPr lang="en-US" baseline="0" dirty="0" smtClean="0"/>
          </a:p>
          <a:p>
            <a:r>
              <a:rPr lang="en-US" baseline="0" dirty="0" smtClean="0"/>
              <a:t>For each mascon, we can then estimate 1) a trend (or secular) in the water equivalent height, 2) the annual amplitude (the size of the seasonal signal), 3) more high frequency temporal signals (1/2, 1/3, ¼, …. Year)</a:t>
            </a:r>
          </a:p>
        </p:txBody>
      </p:sp>
      <p:sp>
        <p:nvSpPr>
          <p:cNvPr id="4" name="Slide Number Placeholder 3"/>
          <p:cNvSpPr>
            <a:spLocks noGrp="1"/>
          </p:cNvSpPr>
          <p:nvPr>
            <p:ph type="sldNum" sz="quarter" idx="10"/>
          </p:nvPr>
        </p:nvSpPr>
        <p:spPr/>
        <p:txBody>
          <a:bodyPr/>
          <a:lstStyle/>
          <a:p>
            <a:fld id="{25A5E47A-0680-4AA2-9068-4BB6DB6165E5}" type="slidenum">
              <a:rPr lang="en-US" smtClean="0"/>
              <a:t>15</a:t>
            </a:fld>
            <a:endParaRPr lang="en-US"/>
          </a:p>
        </p:txBody>
      </p:sp>
    </p:spTree>
    <p:extLst>
      <p:ext uri="{BB962C8B-B14F-4D97-AF65-F5344CB8AC3E}">
        <p14:creationId xmlns:p14="http://schemas.microsoft.com/office/powerpoint/2010/main" val="4188222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NGS</a:t>
            </a:r>
            <a:r>
              <a:rPr lang="en-US" baseline="0" dirty="0" smtClean="0"/>
              <a:t> as a scientific agency wants to produce the most scientifically </a:t>
            </a:r>
            <a:r>
              <a:rPr lang="en-US" baseline="0" dirty="0" err="1" smtClean="0"/>
              <a:t>rigourous</a:t>
            </a:r>
            <a:r>
              <a:rPr lang="en-US" baseline="0" dirty="0" smtClean="0"/>
              <a:t> products and results.  However, we also want to balance practicality here also. </a:t>
            </a:r>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16</a:t>
            </a:fld>
            <a:endParaRPr lang="en-US"/>
          </a:p>
        </p:txBody>
      </p:sp>
    </p:spTree>
    <p:extLst>
      <p:ext uri="{BB962C8B-B14F-4D97-AF65-F5344CB8AC3E}">
        <p14:creationId xmlns:p14="http://schemas.microsoft.com/office/powerpoint/2010/main" val="140916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798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19</a:t>
            </a:fld>
            <a:endParaRPr lang="en-US"/>
          </a:p>
        </p:txBody>
      </p:sp>
    </p:spTree>
    <p:extLst>
      <p:ext uri="{BB962C8B-B14F-4D97-AF65-F5344CB8AC3E}">
        <p14:creationId xmlns:p14="http://schemas.microsoft.com/office/powerpoint/2010/main" val="2923634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simple questions</a:t>
            </a:r>
            <a:r>
              <a:rPr lang="en-US" baseline="0" dirty="0" smtClean="0"/>
              <a:t> that have very complicated answers:</a:t>
            </a:r>
          </a:p>
          <a:p>
            <a:pPr marL="228600" indent="-228600">
              <a:buAutoNum type="arabicParenR"/>
            </a:pPr>
            <a:r>
              <a:rPr lang="en-US" baseline="0" dirty="0" smtClean="0"/>
              <a:t>How does NGS build </a:t>
            </a:r>
            <a:r>
              <a:rPr lang="en-US" baseline="0" dirty="0" err="1" smtClean="0"/>
              <a:t>GeMS</a:t>
            </a:r>
            <a:r>
              <a:rPr lang="en-US" baseline="0" dirty="0" smtClean="0"/>
              <a:t>?</a:t>
            </a:r>
          </a:p>
          <a:p>
            <a:pPr marL="228600" indent="-228600">
              <a:buAutoNum type="arabicParenR"/>
            </a:pPr>
            <a:r>
              <a:rPr lang="en-US" baseline="0" dirty="0" smtClean="0"/>
              <a:t>How does NGS have any confidence in </a:t>
            </a:r>
            <a:r>
              <a:rPr lang="en-US" baseline="0" dirty="0" err="1" smtClean="0"/>
              <a:t>GeMS</a:t>
            </a:r>
            <a:r>
              <a:rPr lang="en-US" baseline="0" dirty="0" smtClean="0"/>
              <a:t> products?</a:t>
            </a:r>
          </a:p>
          <a:p>
            <a:pPr marL="0" indent="0">
              <a:buNone/>
            </a:pPr>
            <a:endParaRPr lang="en-US" baseline="0" dirty="0" smtClean="0"/>
          </a:p>
          <a:p>
            <a:pPr marL="0" indent="0">
              <a:buNone/>
            </a:pPr>
            <a:r>
              <a:rPr lang="en-US" baseline="0" dirty="0" smtClean="0"/>
              <a:t>These are complicated answers because there are no ‘slam-dunks’.  These are all complicated elements that haven’t been done operationally by NGS or other geodetic agencies around the world.</a:t>
            </a:r>
          </a:p>
        </p:txBody>
      </p:sp>
      <p:sp>
        <p:nvSpPr>
          <p:cNvPr id="4" name="Slide Number Placeholder 3"/>
          <p:cNvSpPr>
            <a:spLocks noGrp="1"/>
          </p:cNvSpPr>
          <p:nvPr>
            <p:ph type="sldNum" sz="quarter" idx="10"/>
          </p:nvPr>
        </p:nvSpPr>
        <p:spPr/>
        <p:txBody>
          <a:bodyPr/>
          <a:lstStyle/>
          <a:p>
            <a:fld id="{25A5E47A-0680-4AA2-9068-4BB6DB6165E5}" type="slidenum">
              <a:rPr lang="en-US" smtClean="0"/>
              <a:t>20</a:t>
            </a:fld>
            <a:endParaRPr lang="en-US"/>
          </a:p>
        </p:txBody>
      </p:sp>
    </p:spTree>
    <p:extLst>
      <p:ext uri="{BB962C8B-B14F-4D97-AF65-F5344CB8AC3E}">
        <p14:creationId xmlns:p14="http://schemas.microsoft.com/office/powerpoint/2010/main" val="751458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21</a:t>
            </a:fld>
            <a:endParaRPr lang="en-US"/>
          </a:p>
        </p:txBody>
      </p:sp>
    </p:spTree>
    <p:extLst>
      <p:ext uri="{BB962C8B-B14F-4D97-AF65-F5344CB8AC3E}">
        <p14:creationId xmlns:p14="http://schemas.microsoft.com/office/powerpoint/2010/main" val="3324546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22</a:t>
            </a:fld>
            <a:endParaRPr lang="en-US"/>
          </a:p>
        </p:txBody>
      </p:sp>
    </p:spTree>
    <p:extLst>
      <p:ext uri="{BB962C8B-B14F-4D97-AF65-F5344CB8AC3E}">
        <p14:creationId xmlns:p14="http://schemas.microsoft.com/office/powerpoint/2010/main" val="38561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Stress:</a:t>
            </a:r>
            <a:r>
              <a:rPr lang="en-US" baseline="0" dirty="0" smtClean="0"/>
              <a:t> Need a lot of mass and (gravity) change over large areas to get ‘significant’ geoid change.  It is not just a surface deformation event.  There actually has to be mass redistribution causing gravity change.</a:t>
            </a:r>
            <a:endParaRPr lang="en-US" dirty="0" smtClean="0"/>
          </a:p>
          <a:p>
            <a:r>
              <a:rPr lang="en-US" baseline="0" dirty="0" smtClean="0"/>
              <a:t>Need to validate how well this changes reflect what is happening on the ground.</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3</a:t>
            </a:fld>
            <a:endParaRPr lang="en-US"/>
          </a:p>
        </p:txBody>
      </p:sp>
    </p:spTree>
    <p:extLst>
      <p:ext uri="{BB962C8B-B14F-4D97-AF65-F5344CB8AC3E}">
        <p14:creationId xmlns:p14="http://schemas.microsoft.com/office/powerpoint/2010/main" val="512537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example of a </a:t>
            </a:r>
            <a:r>
              <a:rPr lang="en-US" dirty="0" err="1" smtClean="0"/>
              <a:t>GeMS</a:t>
            </a:r>
            <a:r>
              <a:rPr lang="en-US" baseline="0" dirty="0" smtClean="0"/>
              <a:t> Validation Survey (</a:t>
            </a:r>
            <a:r>
              <a:rPr lang="en-US" baseline="0" dirty="0" err="1" smtClean="0"/>
              <a:t>GeMS</a:t>
            </a:r>
            <a:r>
              <a:rPr lang="en-US" baseline="0" dirty="0" smtClean="0"/>
              <a:t>-VS) could be done with repeat gravity, GNSS, DOV.  Slight modification on GSVS lines as only 1 cm of geoid change builds up over 18 years.  This would be difficult to remedy with GPS\L PLUS don’t have the absolute height change (0 degree part).  With gravity, only need about 4-6 years to resolve 20 </a:t>
            </a:r>
            <a:r>
              <a:rPr lang="en-US" baseline="0" dirty="0" err="1" smtClean="0"/>
              <a:t>uGals</a:t>
            </a:r>
            <a:r>
              <a:rPr lang="en-US" baseline="0" dirty="0" smtClean="0"/>
              <a:t> along this 220 km line.  Mixture of FG5 absolute w/ relative and static GNSS.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257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GeMS</a:t>
            </a:r>
            <a:r>
              <a:rPr lang="en-US" baseline="0" dirty="0" smtClean="0"/>
              <a:t> Validation Survey (</a:t>
            </a:r>
            <a:r>
              <a:rPr lang="en-US" baseline="0" dirty="0" err="1" smtClean="0"/>
              <a:t>GeMS</a:t>
            </a:r>
            <a:r>
              <a:rPr lang="en-US" baseline="0" dirty="0" smtClean="0"/>
              <a:t>-VS) could be done with repeat gravity, GNSS, DOV.  Slight modification on GSVS lines as only 1 cm of geoid change builds up over 18 years.  This would be difficult to remedy with GPS\L PLUS don’t have the absolute height change (0 degree part).  With gravity, only need about 4-6 years to resolve 20 </a:t>
            </a:r>
            <a:r>
              <a:rPr lang="en-US" baseline="0" dirty="0" err="1" smtClean="0"/>
              <a:t>uGals</a:t>
            </a:r>
            <a:r>
              <a:rPr lang="en-US" baseline="0" dirty="0" smtClean="0"/>
              <a:t> along this 220 km line.  Mixture of FG5 absolute w/ relative and static GNSS.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31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nms-2 = 1 micro-Gals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626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351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984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454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853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531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GeMS</a:t>
            </a:r>
            <a:r>
              <a:rPr lang="en-US" dirty="0" smtClean="0"/>
              <a:t> is not a ‘new’ project</a:t>
            </a:r>
            <a:r>
              <a:rPr lang="en-US" baseline="0" dirty="0" smtClean="0"/>
              <a:t> as it was originally proposed as the 2</a:t>
            </a:r>
            <a:r>
              <a:rPr lang="en-US" baseline="30000" dirty="0" smtClean="0"/>
              <a:t>nd</a:t>
            </a:r>
            <a:r>
              <a:rPr lang="en-US" baseline="0" dirty="0" smtClean="0"/>
              <a:t> component of the GRAV-D project. </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4</a:t>
            </a:fld>
            <a:endParaRPr lang="en-US"/>
          </a:p>
        </p:txBody>
      </p:sp>
    </p:spTree>
    <p:extLst>
      <p:ext uri="{BB962C8B-B14F-4D97-AF65-F5344CB8AC3E}">
        <p14:creationId xmlns:p14="http://schemas.microsoft.com/office/powerpoint/2010/main" val="617838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5</a:t>
            </a:fld>
            <a:endParaRPr lang="en-US"/>
          </a:p>
        </p:txBody>
      </p:sp>
    </p:spTree>
    <p:extLst>
      <p:ext uri="{BB962C8B-B14F-4D97-AF65-F5344CB8AC3E}">
        <p14:creationId xmlns:p14="http://schemas.microsoft.com/office/powerpoint/2010/main" val="209444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Stress:</a:t>
            </a:r>
            <a:r>
              <a:rPr lang="en-US" baseline="0" dirty="0" smtClean="0"/>
              <a:t> Need a lot of mass change over large areas to get ‘significant’ geoid change</a:t>
            </a:r>
            <a:endParaRPr lang="en-US" dirty="0" smtClean="0"/>
          </a:p>
          <a:p>
            <a:r>
              <a:rPr lang="en-US" baseline="0" dirty="0" smtClean="0"/>
              <a:t>Need to validate how well this changes reflect what is happening on the ground.</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6</a:t>
            </a:fld>
            <a:endParaRPr lang="en-US"/>
          </a:p>
        </p:txBody>
      </p:sp>
    </p:spTree>
    <p:extLst>
      <p:ext uri="{BB962C8B-B14F-4D97-AF65-F5344CB8AC3E}">
        <p14:creationId xmlns:p14="http://schemas.microsoft.com/office/powerpoint/2010/main" val="48062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510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Stress:</a:t>
            </a:r>
            <a:r>
              <a:rPr lang="en-US" baseline="0" dirty="0" smtClean="0"/>
              <a:t> Need a lot of mass change over large areas to get ‘significant’ geoid change</a:t>
            </a:r>
            <a:endParaRPr lang="en-US" dirty="0" smtClean="0"/>
          </a:p>
        </p:txBody>
      </p:sp>
      <p:sp>
        <p:nvSpPr>
          <p:cNvPr id="4" name="Slide Number Placeholder 3"/>
          <p:cNvSpPr>
            <a:spLocks noGrp="1"/>
          </p:cNvSpPr>
          <p:nvPr>
            <p:ph type="sldNum" sz="quarter" idx="10"/>
          </p:nvPr>
        </p:nvSpPr>
        <p:spPr/>
        <p:txBody>
          <a:bodyPr/>
          <a:lstStyle/>
          <a:p>
            <a:fld id="{2ED72F01-4561-43D5-B7F0-F673645CCA47}" type="slidenum">
              <a:rPr lang="en-US" smtClean="0"/>
              <a:t>9</a:t>
            </a:fld>
            <a:endParaRPr lang="en-US"/>
          </a:p>
        </p:txBody>
      </p:sp>
    </p:spTree>
    <p:extLst>
      <p:ext uri="{BB962C8B-B14F-4D97-AF65-F5344CB8AC3E}">
        <p14:creationId xmlns:p14="http://schemas.microsoft.com/office/powerpoint/2010/main" val="1238054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 </a:t>
            </a:r>
            <a:r>
              <a:rPr lang="en-US" dirty="0" err="1" smtClean="0"/>
              <a:t>w.e</a:t>
            </a:r>
            <a:r>
              <a:rPr lang="en-US" dirty="0" smtClean="0"/>
              <a:t> ≈ 0.04 </a:t>
            </a:r>
            <a:r>
              <a:rPr lang="en-US" dirty="0" err="1" smtClean="0"/>
              <a:t>mGal</a:t>
            </a:r>
            <a:endParaRPr lang="en-US" dirty="0" smtClean="0"/>
          </a:p>
          <a:p>
            <a:endParaRPr lang="en-US" dirty="0" smtClean="0"/>
          </a:p>
          <a:p>
            <a:r>
              <a:rPr lang="en-US" dirty="0" smtClean="0"/>
              <a:t>Since we know</a:t>
            </a:r>
            <a:r>
              <a:rPr lang="en-US" baseline="0" dirty="0" smtClean="0"/>
              <a:t> the density of water (1000 kg/m3) and the area that the mass/water was added to, we also can determine the gravity change, the geoid change, etc.</a:t>
            </a:r>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10</a:t>
            </a:fld>
            <a:endParaRPr lang="en-US"/>
          </a:p>
        </p:txBody>
      </p:sp>
    </p:spTree>
    <p:extLst>
      <p:ext uri="{BB962C8B-B14F-4D97-AF65-F5344CB8AC3E}">
        <p14:creationId xmlns:p14="http://schemas.microsoft.com/office/powerpoint/2010/main" val="2042101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 </a:t>
            </a:r>
            <a:r>
              <a:rPr lang="en-US" dirty="0" err="1" smtClean="0"/>
              <a:t>w.e</a:t>
            </a:r>
            <a:r>
              <a:rPr lang="en-US" dirty="0" smtClean="0"/>
              <a:t> ≈ 0.04 </a:t>
            </a:r>
            <a:r>
              <a:rPr lang="en-US" dirty="0" err="1" smtClean="0"/>
              <a:t>mGal</a:t>
            </a:r>
            <a:endParaRPr lang="en-US" dirty="0" smtClean="0"/>
          </a:p>
          <a:p>
            <a:endParaRPr lang="en-US" dirty="0" smtClean="0"/>
          </a:p>
          <a:p>
            <a:r>
              <a:rPr lang="en-US" dirty="0" smtClean="0"/>
              <a:t>Since we know</a:t>
            </a:r>
            <a:r>
              <a:rPr lang="en-US" baseline="0" dirty="0" smtClean="0"/>
              <a:t> the density of water (1000 kg/m3) and the area that the mass/water was added to, we also can determine the gravity change, the geoid change, etc.</a:t>
            </a:r>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11</a:t>
            </a:fld>
            <a:endParaRPr lang="en-US"/>
          </a:p>
        </p:txBody>
      </p:sp>
    </p:spTree>
    <p:extLst>
      <p:ext uri="{BB962C8B-B14F-4D97-AF65-F5344CB8AC3E}">
        <p14:creationId xmlns:p14="http://schemas.microsoft.com/office/powerpoint/2010/main" val="203224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65248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9845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8280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33496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89478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51620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4697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95056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97725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84916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5752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346853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396190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350988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54045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8659350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029516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8813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509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3803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5396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621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9/13/2019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353141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9/13/2019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25514847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5.jp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geodesy.noaa.gov/PUBS_LIB/NOAA_TR_NOS_NGS_0064.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431" y="3156125"/>
            <a:ext cx="11578845" cy="986151"/>
          </a:xfrm>
        </p:spPr>
        <p:txBody>
          <a:bodyPr>
            <a:noAutofit/>
          </a:bodyPr>
          <a:lstStyle/>
          <a:p>
            <a:r>
              <a:rPr lang="en-GB" b="1" i="1" dirty="0" smtClean="0"/>
              <a:t>NGS’s Geoid Monitoring Service (</a:t>
            </a:r>
            <a:r>
              <a:rPr lang="en-GB" b="1" i="1" dirty="0" err="1" smtClean="0"/>
              <a:t>GeMS</a:t>
            </a:r>
            <a:r>
              <a:rPr lang="en-GB" b="1" i="1" dirty="0" smtClean="0"/>
              <a:t>)</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371707" y="5076078"/>
            <a:ext cx="11820293" cy="1198937"/>
          </a:xfrm>
        </p:spPr>
        <p:txBody>
          <a:bodyPr>
            <a:normAutofit/>
          </a:bodyPr>
          <a:lstStyle/>
          <a:p>
            <a:pPr>
              <a:buNone/>
            </a:pPr>
            <a:r>
              <a:rPr lang="en-US" sz="2533" u="sng" dirty="0">
                <a:latin typeface="Helvetica" panose="020B0604020202020204" pitchFamily="34" charset="0"/>
                <a:cs typeface="Helvetica" panose="020B0604020202020204" pitchFamily="34" charset="0"/>
              </a:rPr>
              <a:t>Ahlgren, Kevin M</a:t>
            </a:r>
            <a:r>
              <a:rPr lang="en-US" sz="2533" dirty="0" smtClean="0">
                <a:latin typeface="Helvetica" panose="020B0604020202020204" pitchFamily="34" charset="0"/>
                <a:cs typeface="Helvetica" panose="020B0604020202020204" pitchFamily="34" charset="0"/>
              </a:rPr>
              <a:t>. – </a:t>
            </a:r>
            <a:r>
              <a:rPr lang="en-US" sz="2533" dirty="0" err="1" smtClean="0">
                <a:latin typeface="Helvetica" panose="020B0604020202020204" pitchFamily="34" charset="0"/>
                <a:cs typeface="Helvetica" panose="020B0604020202020204" pitchFamily="34" charset="0"/>
              </a:rPr>
              <a:t>GeMS</a:t>
            </a:r>
            <a:r>
              <a:rPr lang="en-US" sz="2533" dirty="0" smtClean="0">
                <a:latin typeface="Helvetica" panose="020B0604020202020204" pitchFamily="34" charset="0"/>
                <a:cs typeface="Helvetica" panose="020B0604020202020204" pitchFamily="34" charset="0"/>
              </a:rPr>
              <a:t> Project Manager</a:t>
            </a:r>
            <a:endParaRPr lang="en-US" sz="2533" dirty="0">
              <a:latin typeface="Helvetica" panose="020B0604020202020204" pitchFamily="34" charset="0"/>
              <a:cs typeface="Helvetica"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63083933"/>
              </p:ext>
            </p:extLst>
          </p:nvPr>
        </p:nvGraphicFramePr>
        <p:xfrm>
          <a:off x="133816" y="6363547"/>
          <a:ext cx="11924368" cy="411480"/>
        </p:xfrm>
        <a:graphic>
          <a:graphicData uri="http://schemas.openxmlformats.org/drawingml/2006/table">
            <a:tbl>
              <a:tblPr firstRow="1" bandRow="1">
                <a:tableStyleId>{2D5ABB26-0587-4C30-8999-92F81FD0307C}</a:tableStyleId>
              </a:tblPr>
              <a:tblGrid>
                <a:gridCol w="3693547">
                  <a:extLst>
                    <a:ext uri="{9D8B030D-6E8A-4147-A177-3AD203B41FA5}">
                      <a16:colId xmlns:a16="http://schemas.microsoft.com/office/drawing/2014/main" val="2030655073"/>
                    </a:ext>
                  </a:extLst>
                </a:gridCol>
                <a:gridCol w="4256032">
                  <a:extLst>
                    <a:ext uri="{9D8B030D-6E8A-4147-A177-3AD203B41FA5}">
                      <a16:colId xmlns:a16="http://schemas.microsoft.com/office/drawing/2014/main" val="634986066"/>
                    </a:ext>
                  </a:extLst>
                </a:gridCol>
                <a:gridCol w="3974789">
                  <a:extLst>
                    <a:ext uri="{9D8B030D-6E8A-4147-A177-3AD203B41FA5}">
                      <a16:colId xmlns:a16="http://schemas.microsoft.com/office/drawing/2014/main" val="3506943166"/>
                    </a:ext>
                  </a:extLst>
                </a:gridCol>
              </a:tblGrid>
              <a:tr h="187592">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900" dirty="0" smtClean="0"/>
                        <a:t> NGS Webinar</a:t>
                      </a:r>
                      <a:r>
                        <a:rPr lang="en-US" sz="1900" baseline="0" dirty="0" smtClean="0"/>
                        <a:t> Series</a:t>
                      </a:r>
                      <a:endParaRPr lang="en-US" sz="1900" dirty="0"/>
                    </a:p>
                  </a:txBody>
                  <a:tcPr marL="121920" marR="121920" marT="60960" marB="60960">
                    <a:lnL w="12700" cap="flat" cmpd="sng" algn="ctr">
                      <a:noFill/>
                      <a:prstDash val="solid"/>
                      <a:round/>
                      <a:headEnd type="none" w="med" len="med"/>
                      <a:tailEnd type="none" w="med" len="med"/>
                    </a:lnL>
                  </a:tcPr>
                </a:tc>
                <a:tc>
                  <a:txBody>
                    <a:bodyPr/>
                    <a:lstStyle/>
                    <a:p>
                      <a:pPr algn="r"/>
                      <a:r>
                        <a:rPr lang="en-US" sz="1900" dirty="0" smtClean="0"/>
                        <a:t>9/12/2019</a:t>
                      </a:r>
                      <a:endParaRPr lang="en-US" sz="1900" dirty="0"/>
                    </a:p>
                  </a:txBody>
                  <a:tcPr marL="121920" marR="121920" marT="60960" marB="60960"/>
                </a:tc>
                <a:extLst>
                  <a:ext uri="{0D108BD9-81ED-4DB2-BD59-A6C34878D82A}">
                    <a16:rowId xmlns:a16="http://schemas.microsoft.com/office/drawing/2014/main" val="2527011742"/>
                  </a:ext>
                </a:extLst>
              </a:tr>
            </a:tbl>
          </a:graphicData>
        </a:graphic>
      </p:graphicFrame>
    </p:spTree>
    <p:extLst>
      <p:ext uri="{BB962C8B-B14F-4D97-AF65-F5344CB8AC3E}">
        <p14:creationId xmlns:p14="http://schemas.microsoft.com/office/powerpoint/2010/main" val="2251040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Helvetica" panose="020B0604020202020204" pitchFamily="34" charset="0"/>
                <a:cs typeface="Helvetica" panose="020B0604020202020204" pitchFamily="34" charset="0"/>
              </a:rPr>
              <a:t>Terminology</a:t>
            </a:r>
            <a:endParaRPr lang="en-US" sz="44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24384" y="1307593"/>
            <a:ext cx="4685957" cy="5547955"/>
          </a:xfrm>
        </p:spPr>
        <p:txBody>
          <a:bodyPr>
            <a:normAutofit fontScale="47500" lnSpcReduction="20000"/>
          </a:bodyPr>
          <a:lstStyle/>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Water Equivalent Height: </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the amount of mass (change) converted into a layer of water over the region in question.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Typically interested in the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+1 cm W.E. is consistent with an additional 1 cm high layer of water over a specified geographic area.</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Units allow multiple user groups to work with mass change (geodesy, hydrology)</a:t>
            </a:r>
          </a:p>
          <a:p>
            <a:pPr>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Mascon: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Mass concentration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A discrete cell that has its own gravity / mass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Used to break up the Earth into specific geographic areas. </a:t>
            </a:r>
          </a:p>
        </p:txBody>
      </p:sp>
      <p:grpSp>
        <p:nvGrpSpPr>
          <p:cNvPr id="29" name="Group 28"/>
          <p:cNvGrpSpPr/>
          <p:nvPr/>
        </p:nvGrpSpPr>
        <p:grpSpPr>
          <a:xfrm>
            <a:off x="5853820" y="1864390"/>
            <a:ext cx="4849158" cy="3420235"/>
            <a:chOff x="4547140" y="794680"/>
            <a:chExt cx="4849158" cy="3420235"/>
          </a:xfrm>
        </p:grpSpPr>
        <p:sp>
          <p:nvSpPr>
            <p:cNvPr id="15" name="Cube 14"/>
            <p:cNvSpPr/>
            <p:nvPr/>
          </p:nvSpPr>
          <p:spPr>
            <a:xfrm>
              <a:off x="4547140" y="1659158"/>
              <a:ext cx="2382424" cy="2555757"/>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ube 18"/>
            <p:cNvSpPr/>
            <p:nvPr/>
          </p:nvSpPr>
          <p:spPr>
            <a:xfrm>
              <a:off x="7013874" y="794680"/>
              <a:ext cx="2382424" cy="3420235"/>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6031223" y="2255732"/>
              <a:ext cx="1292086"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6031223" y="1396906"/>
              <a:ext cx="1292086"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V="1">
              <a:off x="6284988" y="1391028"/>
              <a:ext cx="0" cy="864704"/>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grpSp>
      <p:sp>
        <p:nvSpPr>
          <p:cNvPr id="6" name="TextBox 5"/>
          <p:cNvSpPr txBox="1"/>
          <p:nvPr/>
        </p:nvSpPr>
        <p:spPr>
          <a:xfrm>
            <a:off x="5853820" y="5416062"/>
            <a:ext cx="5344063" cy="646331"/>
          </a:xfrm>
          <a:prstGeom prst="rect">
            <a:avLst/>
          </a:prstGeom>
          <a:noFill/>
        </p:spPr>
        <p:txBody>
          <a:bodyPr wrap="square" rtlCol="0">
            <a:spAutoFit/>
          </a:bodyPr>
          <a:lstStyle/>
          <a:p>
            <a:r>
              <a:rPr lang="en-US" dirty="0" smtClean="0"/>
              <a:t>Single mascon at two time epochs (t</a:t>
            </a:r>
            <a:r>
              <a:rPr lang="en-US" baseline="-25000" dirty="0" smtClean="0"/>
              <a:t>1</a:t>
            </a:r>
            <a:r>
              <a:rPr lang="en-US" dirty="0" smtClean="0"/>
              <a:t> and t</a:t>
            </a:r>
            <a:r>
              <a:rPr lang="en-US" baseline="-25000" dirty="0" smtClean="0"/>
              <a:t>2</a:t>
            </a:r>
            <a:r>
              <a:rPr lang="en-US" dirty="0" smtClean="0"/>
              <a:t>).  Water equivalent height has increased by 1 cm from t</a:t>
            </a:r>
            <a:r>
              <a:rPr lang="en-US" baseline="-25000" dirty="0" smtClean="0"/>
              <a:t>1</a:t>
            </a:r>
            <a:r>
              <a:rPr lang="en-US" dirty="0" smtClean="0"/>
              <a:t> to t</a:t>
            </a:r>
            <a:r>
              <a:rPr lang="en-US" baseline="-25000" dirty="0" smtClean="0"/>
              <a:t>2</a:t>
            </a:r>
            <a:endParaRPr lang="en-US" baseline="-25000" dirty="0"/>
          </a:p>
        </p:txBody>
      </p:sp>
      <p:sp>
        <p:nvSpPr>
          <p:cNvPr id="13" name="TextBox 12"/>
          <p:cNvSpPr txBox="1"/>
          <p:nvPr/>
        </p:nvSpPr>
        <p:spPr>
          <a:xfrm>
            <a:off x="7568028" y="2701233"/>
            <a:ext cx="1336431" cy="369332"/>
          </a:xfrm>
          <a:prstGeom prst="rect">
            <a:avLst/>
          </a:prstGeom>
          <a:noFill/>
        </p:spPr>
        <p:txBody>
          <a:bodyPr wrap="square" rtlCol="0">
            <a:spAutoFit/>
          </a:bodyPr>
          <a:lstStyle/>
          <a:p>
            <a:r>
              <a:rPr lang="en-US" b="1" dirty="0" smtClean="0">
                <a:solidFill>
                  <a:srgbClr val="C00000"/>
                </a:solidFill>
              </a:rPr>
              <a:t>1 cm</a:t>
            </a:r>
            <a:endParaRPr lang="en-US" b="1" dirty="0">
              <a:solidFill>
                <a:srgbClr val="C00000"/>
              </a:solidFill>
            </a:endParaRPr>
          </a:p>
        </p:txBody>
      </p:sp>
      <p:cxnSp>
        <p:nvCxnSpPr>
          <p:cNvPr id="36" name="Straight Connector 35"/>
          <p:cNvCxnSpPr/>
          <p:nvPr/>
        </p:nvCxnSpPr>
        <p:spPr>
          <a:xfrm>
            <a:off x="7337903" y="5284625"/>
            <a:ext cx="1292086" cy="0"/>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155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Helvetica" panose="020B0604020202020204" pitchFamily="34" charset="0"/>
                <a:cs typeface="Helvetica" panose="020B0604020202020204" pitchFamily="34" charset="0"/>
              </a:rPr>
              <a:t>Terminology</a:t>
            </a:r>
            <a:endParaRPr lang="en-US" sz="44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24384" y="1307593"/>
            <a:ext cx="4685957" cy="5547955"/>
          </a:xfrm>
        </p:spPr>
        <p:txBody>
          <a:bodyPr>
            <a:normAutofit fontScale="47500" lnSpcReduction="20000"/>
          </a:bodyPr>
          <a:lstStyle/>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Water Equivalent Height: </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the amount of mass (change) converted into a layer of water over the region in question.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Typically interested in the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+1 cm W.E. is consistent with an additional 1 cm high layer of water over a specified geographic area.</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Units allow multiple user groups to work with mass change (geodesy, hydrology)</a:t>
            </a:r>
          </a:p>
          <a:p>
            <a:pPr>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Mascon: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Mass concentration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A discrete cell that has its own gravity / mass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Used to break up the Earth into specific geographic areas. </a:t>
            </a:r>
          </a:p>
        </p:txBody>
      </p:sp>
      <p:sp>
        <p:nvSpPr>
          <p:cNvPr id="4" name="TextBox 3"/>
          <p:cNvSpPr txBox="1"/>
          <p:nvPr/>
        </p:nvSpPr>
        <p:spPr>
          <a:xfrm>
            <a:off x="4591665" y="6332328"/>
            <a:ext cx="7519204" cy="307777"/>
          </a:xfrm>
          <a:prstGeom prst="rect">
            <a:avLst/>
          </a:prstGeom>
          <a:noFill/>
        </p:spPr>
        <p:txBody>
          <a:bodyPr wrap="square" rtlCol="0">
            <a:spAutoFit/>
          </a:bodyPr>
          <a:lstStyle/>
          <a:p>
            <a:r>
              <a:rPr lang="en-US" sz="1400" dirty="0" smtClean="0"/>
              <a:t>Mass concentrations with equivalent water heights at some initial time epoch, t</a:t>
            </a:r>
            <a:r>
              <a:rPr lang="en-US" sz="1400" baseline="-25000" dirty="0" smtClean="0"/>
              <a:t>1</a:t>
            </a:r>
            <a:r>
              <a:rPr lang="en-US" sz="1400" dirty="0" smtClean="0"/>
              <a:t>.</a:t>
            </a:r>
            <a:endParaRPr lang="en-US" sz="1400" dirty="0"/>
          </a:p>
        </p:txBody>
      </p:sp>
      <p:grpSp>
        <p:nvGrpSpPr>
          <p:cNvPr id="12" name="Group 11"/>
          <p:cNvGrpSpPr/>
          <p:nvPr/>
        </p:nvGrpSpPr>
        <p:grpSpPr>
          <a:xfrm>
            <a:off x="4710341" y="1368338"/>
            <a:ext cx="6970422" cy="4928585"/>
            <a:chOff x="5421632" y="398328"/>
            <a:chExt cx="4630748" cy="3274269"/>
          </a:xfrm>
        </p:grpSpPr>
        <p:sp>
          <p:nvSpPr>
            <p:cNvPr id="7" name="Cube 6"/>
            <p:cNvSpPr/>
            <p:nvPr/>
          </p:nvSpPr>
          <p:spPr>
            <a:xfrm>
              <a:off x="5823723" y="898854"/>
              <a:ext cx="1677613" cy="2358920"/>
            </a:xfrm>
            <a:prstGeom prst="cube">
              <a:avLst/>
            </a:prstGeom>
            <a:gradFill>
              <a:gsLst>
                <a:gs pos="0">
                  <a:schemeClr val="accent1">
                    <a:tint val="100000"/>
                    <a:shade val="100000"/>
                    <a:satMod val="130000"/>
                    <a:alpha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ube 7"/>
            <p:cNvSpPr/>
            <p:nvPr/>
          </p:nvSpPr>
          <p:spPr>
            <a:xfrm>
              <a:off x="7099245" y="398328"/>
              <a:ext cx="1677613" cy="285944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ube 9"/>
            <p:cNvSpPr/>
            <p:nvPr/>
          </p:nvSpPr>
          <p:spPr>
            <a:xfrm>
              <a:off x="5421632" y="1819623"/>
              <a:ext cx="1677613" cy="1852974"/>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ube 10"/>
            <p:cNvSpPr/>
            <p:nvPr/>
          </p:nvSpPr>
          <p:spPr>
            <a:xfrm>
              <a:off x="8374767" y="1263032"/>
              <a:ext cx="1677613" cy="1994741"/>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6691615" y="1399379"/>
              <a:ext cx="1677613" cy="2273218"/>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4701936" y="1374940"/>
            <a:ext cx="6974657" cy="2761653"/>
            <a:chOff x="4701936" y="1374940"/>
            <a:chExt cx="6974657" cy="2761653"/>
          </a:xfrm>
        </p:grpSpPr>
        <p:sp>
          <p:nvSpPr>
            <p:cNvPr id="43" name="Parallelogram 42"/>
            <p:cNvSpPr/>
            <p:nvPr/>
          </p:nvSpPr>
          <p:spPr>
            <a:xfrm>
              <a:off x="4701936" y="3514600"/>
              <a:ext cx="1922524" cy="621993"/>
            </a:xfrm>
            <a:custGeom>
              <a:avLst/>
              <a:gdLst>
                <a:gd name="connsiteX0" fmla="*/ 0 w 2516884"/>
                <a:gd name="connsiteY0" fmla="*/ 621993 h 621993"/>
                <a:gd name="connsiteX1" fmla="*/ 625594 w 2516884"/>
                <a:gd name="connsiteY1" fmla="*/ 0 h 621993"/>
                <a:gd name="connsiteX2" fmla="*/ 2516884 w 2516884"/>
                <a:gd name="connsiteY2" fmla="*/ 0 h 621993"/>
                <a:gd name="connsiteX3" fmla="*/ 1891290 w 2516884"/>
                <a:gd name="connsiteY3" fmla="*/ 621993 h 621993"/>
                <a:gd name="connsiteX4" fmla="*/ 0 w 2516884"/>
                <a:gd name="connsiteY4" fmla="*/ 621993 h 621993"/>
                <a:gd name="connsiteX0" fmla="*/ 1891290 w 2608324"/>
                <a:gd name="connsiteY0" fmla="*/ 621993 h 621993"/>
                <a:gd name="connsiteX1" fmla="*/ 0 w 2608324"/>
                <a:gd name="connsiteY1" fmla="*/ 621993 h 621993"/>
                <a:gd name="connsiteX2" fmla="*/ 625594 w 2608324"/>
                <a:gd name="connsiteY2" fmla="*/ 0 h 621993"/>
                <a:gd name="connsiteX3" fmla="*/ 2608324 w 2608324"/>
                <a:gd name="connsiteY3" fmla="*/ 91440 h 621993"/>
                <a:gd name="connsiteX0" fmla="*/ 1891290 w 1922524"/>
                <a:gd name="connsiteY0" fmla="*/ 621993 h 621993"/>
                <a:gd name="connsiteX1" fmla="*/ 0 w 1922524"/>
                <a:gd name="connsiteY1" fmla="*/ 621993 h 621993"/>
                <a:gd name="connsiteX2" fmla="*/ 625594 w 1922524"/>
                <a:gd name="connsiteY2" fmla="*/ 0 h 621993"/>
                <a:gd name="connsiteX3" fmla="*/ 1922524 w 1922524"/>
                <a:gd name="connsiteY3" fmla="*/ 1988 h 621993"/>
              </a:gdLst>
              <a:ahLst/>
              <a:cxnLst>
                <a:cxn ang="0">
                  <a:pos x="connsiteX0" y="connsiteY0"/>
                </a:cxn>
                <a:cxn ang="0">
                  <a:pos x="connsiteX1" y="connsiteY1"/>
                </a:cxn>
                <a:cxn ang="0">
                  <a:pos x="connsiteX2" y="connsiteY2"/>
                </a:cxn>
                <a:cxn ang="0">
                  <a:pos x="connsiteX3" y="connsiteY3"/>
                </a:cxn>
              </a:cxnLst>
              <a:rect l="l" t="t" r="r" b="b"/>
              <a:pathLst>
                <a:path w="1922524" h="621993">
                  <a:moveTo>
                    <a:pt x="1891290" y="621993"/>
                  </a:moveTo>
                  <a:lnTo>
                    <a:pt x="0" y="621993"/>
                  </a:lnTo>
                  <a:lnTo>
                    <a:pt x="625594" y="0"/>
                  </a:lnTo>
                  <a:lnTo>
                    <a:pt x="1922524" y="1988"/>
                  </a:lnTo>
                </a:path>
              </a:pathLst>
            </a:custGeom>
            <a:noFill/>
            <a:ln w="381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arallelogram 41"/>
            <p:cNvSpPr/>
            <p:nvPr/>
          </p:nvSpPr>
          <p:spPr>
            <a:xfrm>
              <a:off x="6630319" y="2880908"/>
              <a:ext cx="2516884" cy="621993"/>
            </a:xfrm>
            <a:prstGeom prst="parallelogram">
              <a:avLst>
                <a:gd name="adj" fmla="val 100579"/>
              </a:avLst>
            </a:prstGeom>
            <a:noFill/>
            <a:ln w="381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Parallelogram 43"/>
            <p:cNvSpPr/>
            <p:nvPr/>
          </p:nvSpPr>
          <p:spPr>
            <a:xfrm>
              <a:off x="7243903" y="1374940"/>
              <a:ext cx="2516884" cy="621993"/>
            </a:xfrm>
            <a:prstGeom prst="parallelogram">
              <a:avLst>
                <a:gd name="adj" fmla="val 100579"/>
              </a:avLst>
            </a:prstGeom>
            <a:noFill/>
            <a:ln w="381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Parallelogram 44"/>
            <p:cNvSpPr/>
            <p:nvPr/>
          </p:nvSpPr>
          <p:spPr>
            <a:xfrm>
              <a:off x="9159709" y="2677232"/>
              <a:ext cx="2516884" cy="621993"/>
            </a:xfrm>
            <a:prstGeom prst="parallelogram">
              <a:avLst>
                <a:gd name="adj" fmla="val 100579"/>
              </a:avLst>
            </a:prstGeom>
            <a:noFill/>
            <a:ln w="381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Parallelogram 45"/>
            <p:cNvSpPr/>
            <p:nvPr/>
          </p:nvSpPr>
          <p:spPr>
            <a:xfrm>
              <a:off x="5323926" y="2124533"/>
              <a:ext cx="1923688" cy="621993"/>
            </a:xfrm>
            <a:custGeom>
              <a:avLst/>
              <a:gdLst>
                <a:gd name="connsiteX0" fmla="*/ 0 w 2516884"/>
                <a:gd name="connsiteY0" fmla="*/ 621993 h 621993"/>
                <a:gd name="connsiteX1" fmla="*/ 625594 w 2516884"/>
                <a:gd name="connsiteY1" fmla="*/ 0 h 621993"/>
                <a:gd name="connsiteX2" fmla="*/ 2516884 w 2516884"/>
                <a:gd name="connsiteY2" fmla="*/ 0 h 621993"/>
                <a:gd name="connsiteX3" fmla="*/ 1891290 w 2516884"/>
                <a:gd name="connsiteY3" fmla="*/ 621993 h 621993"/>
                <a:gd name="connsiteX4" fmla="*/ 0 w 2516884"/>
                <a:gd name="connsiteY4" fmla="*/ 621993 h 621993"/>
                <a:gd name="connsiteX0" fmla="*/ 0 w 2576519"/>
                <a:gd name="connsiteY0" fmla="*/ 621993 h 621993"/>
                <a:gd name="connsiteX1" fmla="*/ 625594 w 2576519"/>
                <a:gd name="connsiteY1" fmla="*/ 0 h 621993"/>
                <a:gd name="connsiteX2" fmla="*/ 2576519 w 2576519"/>
                <a:gd name="connsiteY2" fmla="*/ 218660 h 621993"/>
                <a:gd name="connsiteX3" fmla="*/ 1891290 w 2576519"/>
                <a:gd name="connsiteY3" fmla="*/ 621993 h 621993"/>
                <a:gd name="connsiteX4" fmla="*/ 0 w 2576519"/>
                <a:gd name="connsiteY4" fmla="*/ 621993 h 621993"/>
                <a:gd name="connsiteX0" fmla="*/ 0 w 1891290"/>
                <a:gd name="connsiteY0" fmla="*/ 621993 h 621993"/>
                <a:gd name="connsiteX1" fmla="*/ 625594 w 1891290"/>
                <a:gd name="connsiteY1" fmla="*/ 0 h 621993"/>
                <a:gd name="connsiteX2" fmla="*/ 1891290 w 1891290"/>
                <a:gd name="connsiteY2" fmla="*/ 621993 h 621993"/>
                <a:gd name="connsiteX3" fmla="*/ 0 w 1891290"/>
                <a:gd name="connsiteY3" fmla="*/ 621993 h 621993"/>
                <a:gd name="connsiteX0" fmla="*/ 0 w 1891290"/>
                <a:gd name="connsiteY0" fmla="*/ 621993 h 621993"/>
                <a:gd name="connsiteX1" fmla="*/ 625594 w 1891290"/>
                <a:gd name="connsiteY1" fmla="*/ 0 h 621993"/>
                <a:gd name="connsiteX2" fmla="*/ 1643404 w 1891290"/>
                <a:gd name="connsiteY2" fmla="*/ 489458 h 621993"/>
                <a:gd name="connsiteX3" fmla="*/ 1891290 w 1891290"/>
                <a:gd name="connsiteY3" fmla="*/ 621993 h 621993"/>
                <a:gd name="connsiteX4" fmla="*/ 0 w 1891290"/>
                <a:gd name="connsiteY4" fmla="*/ 621993 h 621993"/>
                <a:gd name="connsiteX0" fmla="*/ 0 w 1901822"/>
                <a:gd name="connsiteY0" fmla="*/ 629492 h 629492"/>
                <a:gd name="connsiteX1" fmla="*/ 625594 w 1901822"/>
                <a:gd name="connsiteY1" fmla="*/ 7499 h 629492"/>
                <a:gd name="connsiteX2" fmla="*/ 1901822 w 1901822"/>
                <a:gd name="connsiteY2" fmla="*/ 0 h 629492"/>
                <a:gd name="connsiteX3" fmla="*/ 1891290 w 1901822"/>
                <a:gd name="connsiteY3" fmla="*/ 629492 h 629492"/>
                <a:gd name="connsiteX4" fmla="*/ 0 w 1901822"/>
                <a:gd name="connsiteY4" fmla="*/ 629492 h 629492"/>
                <a:gd name="connsiteX0" fmla="*/ 1891290 w 1993262"/>
                <a:gd name="connsiteY0" fmla="*/ 622047 h 622047"/>
                <a:gd name="connsiteX1" fmla="*/ 0 w 1993262"/>
                <a:gd name="connsiteY1" fmla="*/ 622047 h 622047"/>
                <a:gd name="connsiteX2" fmla="*/ 625594 w 1993262"/>
                <a:gd name="connsiteY2" fmla="*/ 54 h 622047"/>
                <a:gd name="connsiteX3" fmla="*/ 1993262 w 1993262"/>
                <a:gd name="connsiteY3" fmla="*/ 83995 h 622047"/>
                <a:gd name="connsiteX0" fmla="*/ 1891290 w 1923688"/>
                <a:gd name="connsiteY0" fmla="*/ 621993 h 621993"/>
                <a:gd name="connsiteX1" fmla="*/ 0 w 1923688"/>
                <a:gd name="connsiteY1" fmla="*/ 621993 h 621993"/>
                <a:gd name="connsiteX2" fmla="*/ 625594 w 1923688"/>
                <a:gd name="connsiteY2" fmla="*/ 0 h 621993"/>
                <a:gd name="connsiteX3" fmla="*/ 1923688 w 1923688"/>
                <a:gd name="connsiteY3" fmla="*/ 4428 h 621993"/>
              </a:gdLst>
              <a:ahLst/>
              <a:cxnLst>
                <a:cxn ang="0">
                  <a:pos x="connsiteX0" y="connsiteY0"/>
                </a:cxn>
                <a:cxn ang="0">
                  <a:pos x="connsiteX1" y="connsiteY1"/>
                </a:cxn>
                <a:cxn ang="0">
                  <a:pos x="connsiteX2" y="connsiteY2"/>
                </a:cxn>
                <a:cxn ang="0">
                  <a:pos x="connsiteX3" y="connsiteY3"/>
                </a:cxn>
              </a:cxnLst>
              <a:rect l="l" t="t" r="r" b="b"/>
              <a:pathLst>
                <a:path w="1923688" h="621993">
                  <a:moveTo>
                    <a:pt x="1891290" y="621993"/>
                  </a:moveTo>
                  <a:lnTo>
                    <a:pt x="0" y="621993"/>
                  </a:lnTo>
                  <a:lnTo>
                    <a:pt x="625594" y="0"/>
                  </a:lnTo>
                  <a:lnTo>
                    <a:pt x="1923688" y="4428"/>
                  </a:lnTo>
                </a:path>
              </a:pathLst>
            </a:custGeom>
            <a:noFill/>
            <a:ln w="381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6907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Helvetica" panose="020B0604020202020204" pitchFamily="34" charset="0"/>
                <a:cs typeface="Helvetica" panose="020B0604020202020204" pitchFamily="34" charset="0"/>
              </a:rPr>
              <a:t>Terminology</a:t>
            </a:r>
            <a:endParaRPr lang="en-US" sz="44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24384" y="1307593"/>
            <a:ext cx="4685957" cy="5547955"/>
          </a:xfrm>
        </p:spPr>
        <p:txBody>
          <a:bodyPr>
            <a:normAutofit fontScale="47500" lnSpcReduction="20000"/>
          </a:bodyPr>
          <a:lstStyle/>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Water Equivalent Height: </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the amount of mass (change) converted into a layer of water over the region in question.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Typically interested in the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+1 cm W.E. is consistent with an additional 1 cm high layer of water over a specified geographic area.</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Units allow multiple user groups to work with mass change (geodesy, hydrology)</a:t>
            </a:r>
          </a:p>
          <a:p>
            <a:pPr>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Mascon: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Mass concentration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A discrete cell that has its own gravity / mass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Used to break up the Earth into specific geographic areas. </a:t>
            </a:r>
          </a:p>
        </p:txBody>
      </p:sp>
      <p:grpSp>
        <p:nvGrpSpPr>
          <p:cNvPr id="30" name="Group 29"/>
          <p:cNvGrpSpPr/>
          <p:nvPr/>
        </p:nvGrpSpPr>
        <p:grpSpPr>
          <a:xfrm>
            <a:off x="4718746" y="1590973"/>
            <a:ext cx="6970422" cy="4711785"/>
            <a:chOff x="5421632" y="542358"/>
            <a:chExt cx="4630748" cy="3130239"/>
          </a:xfrm>
        </p:grpSpPr>
        <p:sp>
          <p:nvSpPr>
            <p:cNvPr id="31" name="Cube 30"/>
            <p:cNvSpPr/>
            <p:nvPr/>
          </p:nvSpPr>
          <p:spPr>
            <a:xfrm>
              <a:off x="5823723" y="698438"/>
              <a:ext cx="1677613" cy="2559335"/>
            </a:xfrm>
            <a:prstGeom prst="cube">
              <a:avLst/>
            </a:prstGeom>
            <a:solidFill>
              <a:schemeClr val="accent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ube 31"/>
            <p:cNvSpPr/>
            <p:nvPr/>
          </p:nvSpPr>
          <p:spPr>
            <a:xfrm>
              <a:off x="7099245" y="542358"/>
              <a:ext cx="1677613" cy="2715416"/>
            </a:xfrm>
            <a:prstGeom prst="cube">
              <a:avLst/>
            </a:prstGeom>
            <a:solidFill>
              <a:schemeClr val="accent2">
                <a:lumMod val="60000"/>
                <a:lumOff val="40000"/>
              </a:schemeClr>
            </a:solid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ube 32"/>
            <p:cNvSpPr/>
            <p:nvPr/>
          </p:nvSpPr>
          <p:spPr>
            <a:xfrm>
              <a:off x="5421632" y="1708346"/>
              <a:ext cx="1677613" cy="1964251"/>
            </a:xfrm>
            <a:prstGeom prst="cube">
              <a:avLst/>
            </a:prstGeom>
            <a:solidFill>
              <a:schemeClr val="accent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ube 33"/>
            <p:cNvSpPr/>
            <p:nvPr/>
          </p:nvSpPr>
          <p:spPr>
            <a:xfrm>
              <a:off x="8374767" y="898853"/>
              <a:ext cx="1677613" cy="2358919"/>
            </a:xfrm>
            <a:prstGeom prst="cube">
              <a:avLst/>
            </a:prstGeom>
            <a:solidFill>
              <a:schemeClr val="accent1"/>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ube 34"/>
            <p:cNvSpPr/>
            <p:nvPr/>
          </p:nvSpPr>
          <p:spPr>
            <a:xfrm>
              <a:off x="6691615" y="1484409"/>
              <a:ext cx="1677613" cy="2188188"/>
            </a:xfrm>
            <a:prstGeom prst="cube">
              <a:avLst/>
            </a:prstGeom>
            <a:solidFill>
              <a:schemeClr val="accent2">
                <a:lumMod val="60000"/>
                <a:lumOff val="40000"/>
              </a:schemeClr>
            </a:solidFill>
            <a:ln w="254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6630319" y="1365001"/>
            <a:ext cx="5046274" cy="2137900"/>
            <a:chOff x="6630319" y="1365001"/>
            <a:chExt cx="5046274" cy="2137900"/>
          </a:xfrm>
        </p:grpSpPr>
        <p:sp>
          <p:nvSpPr>
            <p:cNvPr id="42" name="Parallelogram 41"/>
            <p:cNvSpPr/>
            <p:nvPr/>
          </p:nvSpPr>
          <p:spPr>
            <a:xfrm>
              <a:off x="6630319" y="2880908"/>
              <a:ext cx="2516884" cy="621993"/>
            </a:xfrm>
            <a:prstGeom prst="parallelogram">
              <a:avLst>
                <a:gd name="adj" fmla="val 100579"/>
              </a:avLst>
            </a:prstGeom>
            <a:noFill/>
            <a:ln w="381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Parallelogram 43"/>
            <p:cNvSpPr/>
            <p:nvPr/>
          </p:nvSpPr>
          <p:spPr>
            <a:xfrm>
              <a:off x="7243903" y="1365001"/>
              <a:ext cx="2516884" cy="621993"/>
            </a:xfrm>
            <a:prstGeom prst="parallelogram">
              <a:avLst>
                <a:gd name="adj" fmla="val 100579"/>
              </a:avLst>
            </a:prstGeom>
            <a:noFill/>
            <a:ln w="381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Parallelogram 44"/>
            <p:cNvSpPr/>
            <p:nvPr/>
          </p:nvSpPr>
          <p:spPr>
            <a:xfrm>
              <a:off x="9161697" y="2677232"/>
              <a:ext cx="2514896" cy="623981"/>
            </a:xfrm>
            <a:custGeom>
              <a:avLst/>
              <a:gdLst>
                <a:gd name="connsiteX0" fmla="*/ 0 w 2516884"/>
                <a:gd name="connsiteY0" fmla="*/ 621993 h 621993"/>
                <a:gd name="connsiteX1" fmla="*/ 625594 w 2516884"/>
                <a:gd name="connsiteY1" fmla="*/ 0 h 621993"/>
                <a:gd name="connsiteX2" fmla="*/ 2516884 w 2516884"/>
                <a:gd name="connsiteY2" fmla="*/ 0 h 621993"/>
                <a:gd name="connsiteX3" fmla="*/ 1891290 w 2516884"/>
                <a:gd name="connsiteY3" fmla="*/ 621993 h 621993"/>
                <a:gd name="connsiteX4" fmla="*/ 0 w 2516884"/>
                <a:gd name="connsiteY4" fmla="*/ 621993 h 621993"/>
                <a:gd name="connsiteX0" fmla="*/ 534154 w 2425444"/>
                <a:gd name="connsiteY0" fmla="*/ 0 h 713433"/>
                <a:gd name="connsiteX1" fmla="*/ 2425444 w 2425444"/>
                <a:gd name="connsiteY1" fmla="*/ 0 h 713433"/>
                <a:gd name="connsiteX2" fmla="*/ 1799850 w 2425444"/>
                <a:gd name="connsiteY2" fmla="*/ 621993 h 713433"/>
                <a:gd name="connsiteX3" fmla="*/ 0 w 2425444"/>
                <a:gd name="connsiteY3" fmla="*/ 713433 h 713433"/>
                <a:gd name="connsiteX0" fmla="*/ 623606 w 2514896"/>
                <a:gd name="connsiteY0" fmla="*/ 0 h 623981"/>
                <a:gd name="connsiteX1" fmla="*/ 2514896 w 2514896"/>
                <a:gd name="connsiteY1" fmla="*/ 0 h 623981"/>
                <a:gd name="connsiteX2" fmla="*/ 1889302 w 2514896"/>
                <a:gd name="connsiteY2" fmla="*/ 621993 h 623981"/>
                <a:gd name="connsiteX3" fmla="*/ 0 w 2514896"/>
                <a:gd name="connsiteY3" fmla="*/ 623981 h 623981"/>
                <a:gd name="connsiteX0" fmla="*/ 2514896 w 2514896"/>
                <a:gd name="connsiteY0" fmla="*/ 0 h 623981"/>
                <a:gd name="connsiteX1" fmla="*/ 1889302 w 2514896"/>
                <a:gd name="connsiteY1" fmla="*/ 621993 h 623981"/>
                <a:gd name="connsiteX2" fmla="*/ 0 w 2514896"/>
                <a:gd name="connsiteY2" fmla="*/ 623981 h 623981"/>
              </a:gdLst>
              <a:ahLst/>
              <a:cxnLst>
                <a:cxn ang="0">
                  <a:pos x="connsiteX0" y="connsiteY0"/>
                </a:cxn>
                <a:cxn ang="0">
                  <a:pos x="connsiteX1" y="connsiteY1"/>
                </a:cxn>
                <a:cxn ang="0">
                  <a:pos x="connsiteX2" y="connsiteY2"/>
                </a:cxn>
              </a:cxnLst>
              <a:rect l="l" t="t" r="r" b="b"/>
              <a:pathLst>
                <a:path w="2514896" h="623981">
                  <a:moveTo>
                    <a:pt x="2514896" y="0"/>
                  </a:moveTo>
                  <a:lnTo>
                    <a:pt x="1889302" y="621993"/>
                  </a:lnTo>
                  <a:lnTo>
                    <a:pt x="0" y="623981"/>
                  </a:lnTo>
                </a:path>
              </a:pathLst>
            </a:custGeom>
            <a:noFill/>
            <a:ln w="38100">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p:nvSpPr>
        <p:spPr>
          <a:xfrm>
            <a:off x="4591665" y="6332328"/>
            <a:ext cx="7519204" cy="523220"/>
          </a:xfrm>
          <a:prstGeom prst="rect">
            <a:avLst/>
          </a:prstGeom>
          <a:noFill/>
        </p:spPr>
        <p:txBody>
          <a:bodyPr wrap="square" rtlCol="0">
            <a:spAutoFit/>
          </a:bodyPr>
          <a:lstStyle/>
          <a:p>
            <a:r>
              <a:rPr lang="en-US" sz="1400" dirty="0" smtClean="0"/>
              <a:t>Mass concentrations with equivalent water heights at some later time epoch, t</a:t>
            </a:r>
            <a:r>
              <a:rPr lang="en-US" sz="1400" baseline="-25000" dirty="0"/>
              <a:t>2</a:t>
            </a:r>
            <a:r>
              <a:rPr lang="en-US" sz="1400" dirty="0" smtClean="0"/>
              <a:t>.  </a:t>
            </a:r>
            <a:r>
              <a:rPr lang="en-US" sz="1400" dirty="0" err="1" smtClean="0"/>
              <a:t>Mascons</a:t>
            </a:r>
            <a:r>
              <a:rPr lang="en-US" sz="1400" dirty="0" smtClean="0"/>
              <a:t> in red have lost mass from t</a:t>
            </a:r>
            <a:r>
              <a:rPr lang="en-US" sz="1400" baseline="-25000" dirty="0" smtClean="0"/>
              <a:t>1</a:t>
            </a:r>
            <a:r>
              <a:rPr lang="en-US" sz="1400" dirty="0" smtClean="0"/>
              <a:t> to t</a:t>
            </a:r>
            <a:r>
              <a:rPr lang="en-US" sz="1400" baseline="-25000" dirty="0" smtClean="0"/>
              <a:t>2</a:t>
            </a:r>
            <a:r>
              <a:rPr lang="en-US" sz="1400" dirty="0" smtClean="0"/>
              <a:t> and </a:t>
            </a:r>
            <a:r>
              <a:rPr lang="en-US" sz="1400" dirty="0" err="1" smtClean="0"/>
              <a:t>mascons</a:t>
            </a:r>
            <a:r>
              <a:rPr lang="en-US" sz="1400" dirty="0" smtClean="0"/>
              <a:t> in blue have gained mass from t</a:t>
            </a:r>
            <a:r>
              <a:rPr lang="en-US" sz="1400" baseline="-25000" dirty="0" smtClean="0"/>
              <a:t>1</a:t>
            </a:r>
            <a:r>
              <a:rPr lang="en-US" sz="1400" dirty="0" smtClean="0"/>
              <a:t> to t</a:t>
            </a:r>
            <a:r>
              <a:rPr lang="en-US" sz="1400" baseline="-25000" dirty="0" smtClean="0"/>
              <a:t>2</a:t>
            </a:r>
            <a:r>
              <a:rPr lang="en-US" sz="1400" dirty="0" smtClean="0"/>
              <a:t>.</a:t>
            </a:r>
            <a:endParaRPr lang="en-US" sz="1400" dirty="0"/>
          </a:p>
        </p:txBody>
      </p:sp>
      <p:cxnSp>
        <p:nvCxnSpPr>
          <p:cNvPr id="29" name="Straight Connector 28"/>
          <p:cNvCxnSpPr/>
          <p:nvPr/>
        </p:nvCxnSpPr>
        <p:spPr>
          <a:xfrm>
            <a:off x="5315587" y="2743199"/>
            <a:ext cx="1928382" cy="0"/>
          </a:xfrm>
          <a:prstGeom prst="line">
            <a:avLst/>
          </a:prstGeom>
          <a:ln w="38100">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718746" y="4137991"/>
            <a:ext cx="1903234" cy="0"/>
          </a:xfrm>
          <a:prstGeom prst="line">
            <a:avLst/>
          </a:prstGeom>
          <a:ln w="38100">
            <a:solidFill>
              <a:srgbClr val="C00000"/>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0180982" y="2743199"/>
            <a:ext cx="0" cy="54480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5632174" y="3965713"/>
            <a:ext cx="0" cy="17227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6251713" y="2435087"/>
            <a:ext cx="0" cy="30811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7619999" y="3502901"/>
            <a:ext cx="0" cy="14476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8259417" y="1986994"/>
            <a:ext cx="0" cy="24931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950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Helvetica" panose="020B0604020202020204" pitchFamily="34" charset="0"/>
                <a:cs typeface="Helvetica" panose="020B0604020202020204" pitchFamily="34" charset="0"/>
              </a:rPr>
              <a:t>Terminology</a:t>
            </a:r>
            <a:endParaRPr lang="en-US" sz="44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24384" y="1307593"/>
            <a:ext cx="4685957" cy="5547955"/>
          </a:xfrm>
        </p:spPr>
        <p:txBody>
          <a:bodyPr>
            <a:normAutofit fontScale="47500" lnSpcReduction="20000"/>
          </a:bodyPr>
          <a:lstStyle/>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Water Equivalent Height: </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the amount of mass (change) converted into a layer of water over the region in question.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Typically interested in the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+1 cm W.E. is consistent with an additional 1 cm high layer of water over a specified geographic area.</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Units allow multiple user groups to work with mass change (geodesy, hydrology)</a:t>
            </a:r>
          </a:p>
          <a:p>
            <a:pPr>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Mascon: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Mass concentration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A discrete cell that has its own gravity / mass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Used to break up the Earth into specific geographic areas. </a:t>
            </a:r>
          </a:p>
        </p:txBody>
      </p:sp>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r="1668"/>
          <a:stretch/>
        </p:blipFill>
        <p:spPr>
          <a:xfrm>
            <a:off x="4710341" y="1307593"/>
            <a:ext cx="7277067" cy="3677362"/>
          </a:xfrm>
          <a:prstGeom prst="rect">
            <a:avLst/>
          </a:prstGeom>
        </p:spPr>
      </p:pic>
      <p:sp>
        <p:nvSpPr>
          <p:cNvPr id="6" name="TextBox 5"/>
          <p:cNvSpPr txBox="1"/>
          <p:nvPr/>
        </p:nvSpPr>
        <p:spPr>
          <a:xfrm>
            <a:off x="4591665" y="5208250"/>
            <a:ext cx="7519204" cy="523220"/>
          </a:xfrm>
          <a:prstGeom prst="rect">
            <a:avLst/>
          </a:prstGeom>
          <a:noFill/>
        </p:spPr>
        <p:txBody>
          <a:bodyPr wrap="square" rtlCol="0">
            <a:spAutoFit/>
          </a:bodyPr>
          <a:lstStyle/>
          <a:p>
            <a:r>
              <a:rPr lang="en-US" sz="1400" dirty="0"/>
              <a:t>Mass Change in cm water equivalent (cm </a:t>
            </a:r>
            <a:r>
              <a:rPr lang="en-US" sz="1400" dirty="0" err="1"/>
              <a:t>w.e</a:t>
            </a:r>
            <a:r>
              <a:rPr lang="en-US" sz="1400" dirty="0" smtClean="0"/>
              <a:t>./</a:t>
            </a:r>
            <a:r>
              <a:rPr lang="en-US" sz="1400" dirty="0" err="1" smtClean="0"/>
              <a:t>yr</a:t>
            </a:r>
            <a:r>
              <a:rPr lang="en-US" sz="1400" dirty="0" smtClean="0"/>
              <a:t>) </a:t>
            </a:r>
            <a:r>
              <a:rPr lang="en-US" sz="1400" dirty="0"/>
              <a:t>– secular trend from GRACE (NASA GSFC mascon v02.4, </a:t>
            </a:r>
            <a:r>
              <a:rPr lang="en-US" sz="1400" dirty="0" err="1"/>
              <a:t>Luthcke</a:t>
            </a:r>
            <a:r>
              <a:rPr lang="en-US" sz="1400" dirty="0"/>
              <a:t>, et al. 2013))</a:t>
            </a:r>
          </a:p>
        </p:txBody>
      </p:sp>
    </p:spTree>
    <p:extLst>
      <p:ext uri="{BB962C8B-B14F-4D97-AF65-F5344CB8AC3E}">
        <p14:creationId xmlns:p14="http://schemas.microsoft.com/office/powerpoint/2010/main" val="2299115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latin typeface="Helvetica" panose="020B0604020202020204" pitchFamily="34" charset="0"/>
                <a:cs typeface="Helvetica" panose="020B0604020202020204" pitchFamily="34" charset="0"/>
              </a:rPr>
              <a:t>Terminology</a:t>
            </a:r>
            <a:endParaRPr lang="en-US" sz="44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24384" y="1307593"/>
            <a:ext cx="4685957" cy="5547955"/>
          </a:xfrm>
        </p:spPr>
        <p:txBody>
          <a:bodyPr>
            <a:normAutofit fontScale="47500" lnSpcReduction="20000"/>
          </a:bodyPr>
          <a:lstStyle/>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Water Equivalent Height: </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the amount of mass (change) converted into a layer of water over the region in question.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Typically interested in the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+1 cm W.E. is consistent with an additional 1 cm high layer of water over a specified geographic area.</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Units allow multiple user groups to work with mass change (geodesy, hydrology)</a:t>
            </a:r>
          </a:p>
          <a:p>
            <a:pPr>
              <a:buFont typeface="Arial" panose="020B0604020202020204" pitchFamily="34" charset="0"/>
              <a:buChar char="•"/>
            </a:pPr>
            <a:endParaRPr lang="en-US" dirty="0" smtClean="0">
              <a:latin typeface="Helvetica" panose="020B0604020202020204" pitchFamily="34" charset="0"/>
              <a:cs typeface="Helvetica" panose="020B0604020202020204" pitchFamily="34" charset="0"/>
            </a:endParaRPr>
          </a:p>
          <a:p>
            <a:pPr>
              <a:buFont typeface="Arial" panose="020B0604020202020204" pitchFamily="34" charset="0"/>
              <a:buChar char="•"/>
            </a:pPr>
            <a:r>
              <a:rPr lang="en-US" b="1" dirty="0" smtClean="0">
                <a:latin typeface="Helvetica" panose="020B0604020202020204" pitchFamily="34" charset="0"/>
                <a:cs typeface="Helvetica" panose="020B0604020202020204" pitchFamily="34" charset="0"/>
              </a:rPr>
              <a:t>Mascon: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Mass concentration</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A discrete cell that has its own gravity / mass change</a:t>
            </a:r>
          </a:p>
          <a:p>
            <a:pPr lvl="1">
              <a:buFont typeface="Arial" panose="020B0604020202020204" pitchFamily="34" charset="0"/>
              <a:buChar char="•"/>
            </a:pPr>
            <a:r>
              <a:rPr lang="en-US" dirty="0" smtClean="0">
                <a:latin typeface="Helvetica" panose="020B0604020202020204" pitchFamily="34" charset="0"/>
                <a:cs typeface="Helvetica" panose="020B0604020202020204" pitchFamily="34" charset="0"/>
              </a:rPr>
              <a:t>Used to break up the Earth into specific geographic areas. </a:t>
            </a:r>
          </a:p>
        </p:txBody>
      </p:sp>
      <p:sp>
        <p:nvSpPr>
          <p:cNvPr id="36" name="TextBox 35"/>
          <p:cNvSpPr txBox="1"/>
          <p:nvPr/>
        </p:nvSpPr>
        <p:spPr>
          <a:xfrm>
            <a:off x="4591665" y="5208250"/>
            <a:ext cx="7519204" cy="523220"/>
          </a:xfrm>
          <a:prstGeom prst="rect">
            <a:avLst/>
          </a:prstGeom>
          <a:noFill/>
        </p:spPr>
        <p:txBody>
          <a:bodyPr wrap="square" rtlCol="0">
            <a:spAutoFit/>
          </a:bodyPr>
          <a:lstStyle/>
          <a:p>
            <a:r>
              <a:rPr lang="en-US" sz="1400" dirty="0"/>
              <a:t>Mass Change in cm water equivalent (cm </a:t>
            </a:r>
            <a:r>
              <a:rPr lang="en-US" sz="1400" dirty="0" err="1"/>
              <a:t>w.e</a:t>
            </a:r>
            <a:r>
              <a:rPr lang="en-US" sz="1400" dirty="0" smtClean="0"/>
              <a:t>./</a:t>
            </a:r>
            <a:r>
              <a:rPr lang="en-US" sz="1400" dirty="0" err="1" smtClean="0"/>
              <a:t>yr</a:t>
            </a:r>
            <a:r>
              <a:rPr lang="en-US" sz="1400" dirty="0" smtClean="0"/>
              <a:t>) </a:t>
            </a:r>
            <a:r>
              <a:rPr lang="en-US" sz="1400" dirty="0"/>
              <a:t>– secular trend from GRACE (NASA GSFC mascon v02.4, </a:t>
            </a:r>
            <a:r>
              <a:rPr lang="en-US" sz="1400" dirty="0" err="1"/>
              <a:t>Luthcke</a:t>
            </a:r>
            <a:r>
              <a:rPr lang="en-US" sz="1400" dirty="0"/>
              <a:t>, et al. 2013))</a:t>
            </a: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341" y="1307593"/>
            <a:ext cx="7400528" cy="367736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0341" y="1212711"/>
            <a:ext cx="7481659" cy="3918279"/>
          </a:xfrm>
          <a:prstGeom prst="rect">
            <a:avLst/>
          </a:prstGeom>
        </p:spPr>
      </p:pic>
    </p:spTree>
    <p:extLst>
      <p:ext uri="{BB962C8B-B14F-4D97-AF65-F5344CB8AC3E}">
        <p14:creationId xmlns:p14="http://schemas.microsoft.com/office/powerpoint/2010/main" val="986037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2052"/>
          <a:stretch/>
        </p:blipFill>
        <p:spPr>
          <a:xfrm>
            <a:off x="1600199" y="2229739"/>
            <a:ext cx="8494599" cy="4557538"/>
          </a:xfrm>
          <a:prstGeom prst="rect">
            <a:avLst/>
          </a:prstGeom>
        </p:spPr>
      </p:pic>
      <p:sp>
        <p:nvSpPr>
          <p:cNvPr id="14337" name="Content Placeholder 2"/>
          <p:cNvSpPr txBox="1">
            <a:spLocks/>
          </p:cNvSpPr>
          <p:nvPr/>
        </p:nvSpPr>
        <p:spPr bwMode="auto">
          <a:xfrm>
            <a:off x="1407999" y="1298109"/>
            <a:ext cx="8686800" cy="1284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ＭＳ Ｐゴシック" charset="0"/>
                <a:cs typeface="Helvetica" panose="020B0604020202020204" pitchFamily="34" charset="0"/>
              </a:rPr>
              <a:t>Monthly time series from </a:t>
            </a:r>
            <a:r>
              <a:rPr kumimoji="0" lang="en-US" sz="2000" b="0" i="0" u="none" strike="noStrike" kern="1200" cap="none" spc="0" normalizeH="0" baseline="0" noProof="0" dirty="0" smtClean="0">
                <a:ln>
                  <a:noFill/>
                </a:ln>
                <a:solidFill>
                  <a:prstClr val="black"/>
                </a:solidFill>
                <a:effectLst/>
                <a:uLnTx/>
                <a:uFillTx/>
                <a:latin typeface="Helvetica" panose="020B0604020202020204" pitchFamily="34" charset="0"/>
                <a:ea typeface="ＭＳ Ｐゴシック" charset="0"/>
                <a:cs typeface="Helvetica" panose="020B0604020202020204" pitchFamily="34" charset="0"/>
              </a:rPr>
              <a:t>GRACE/GRACE-FO</a:t>
            </a:r>
            <a:endPar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ＭＳ Ｐゴシック" charset="0"/>
              <a:cs typeface="Helvetica" panose="020B0604020202020204" pitchFamily="34" charset="0"/>
            </a:endParaRPr>
          </a:p>
          <a:p>
            <a:pPr marL="457200" marR="0" lvl="0" indent="-4572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ea typeface="ＭＳ Ｐゴシック" charset="0"/>
                <a:cs typeface="Helvetica" panose="020B0604020202020204" pitchFamily="34" charset="0"/>
              </a:rPr>
              <a:t>Temporal signatures: trend, sinusoids, instantaneous jump, (&amp; residual)</a:t>
            </a:r>
          </a:p>
        </p:txBody>
      </p:sp>
      <p:sp>
        <p:nvSpPr>
          <p:cNvPr id="14338" name="Title 1"/>
          <p:cNvSpPr txBox="1">
            <a:spLocks/>
          </p:cNvSpPr>
          <p:nvPr/>
        </p:nvSpPr>
        <p:spPr bwMode="auto">
          <a:xfrm>
            <a:off x="152400" y="536969"/>
            <a:ext cx="10855234" cy="125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Helvetica" panose="020B0604020202020204" pitchFamily="34" charset="0"/>
                <a:ea typeface="ＭＳ Ｐゴシック" charset="0"/>
                <a:cs typeface="Helvetica" panose="020B0604020202020204" pitchFamily="34" charset="0"/>
              </a:rPr>
              <a:t>Looking at one of the </a:t>
            </a:r>
            <a:r>
              <a:rPr kumimoji="0" lang="en-US" sz="4800" b="0" i="0" u="none" strike="noStrike" kern="1200" cap="none" spc="0" normalizeH="0" baseline="0" noProof="0" dirty="0" err="1">
                <a:ln>
                  <a:noFill/>
                </a:ln>
                <a:solidFill>
                  <a:prstClr val="black"/>
                </a:solidFill>
                <a:effectLst/>
                <a:uLnTx/>
                <a:uFillTx/>
                <a:latin typeface="Helvetica" panose="020B0604020202020204" pitchFamily="34" charset="0"/>
                <a:ea typeface="ＭＳ Ｐゴシック" charset="0"/>
                <a:cs typeface="Helvetica" panose="020B0604020202020204" pitchFamily="34" charset="0"/>
              </a:rPr>
              <a:t>mascons</a:t>
            </a:r>
            <a:r>
              <a:rPr kumimoji="0" lang="en-US" sz="4800" b="0" i="0" u="none" strike="noStrike" kern="1200" cap="none" spc="0" normalizeH="0" baseline="0" noProof="0" dirty="0">
                <a:ln>
                  <a:noFill/>
                </a:ln>
                <a:solidFill>
                  <a:prstClr val="black"/>
                </a:solidFill>
                <a:effectLst/>
                <a:uLnTx/>
                <a:uFillTx/>
                <a:latin typeface="Helvetica" panose="020B0604020202020204" pitchFamily="34" charset="0"/>
                <a:ea typeface="ＭＳ Ｐゴシック" charset="0"/>
                <a:cs typeface="Helvetica" panose="020B0604020202020204" pitchFamily="34" charset="0"/>
              </a:rPr>
              <a:t>….</a:t>
            </a:r>
          </a:p>
        </p:txBody>
      </p:sp>
      <p:sp>
        <p:nvSpPr>
          <p:cNvPr id="2" name="TextBox 1"/>
          <p:cNvSpPr txBox="1"/>
          <p:nvPr/>
        </p:nvSpPr>
        <p:spPr>
          <a:xfrm rot="16200000">
            <a:off x="-989371" y="4138423"/>
            <a:ext cx="4451866" cy="369332"/>
          </a:xfrm>
          <a:prstGeom prst="rect">
            <a:avLst/>
          </a:prstGeom>
          <a:noFill/>
        </p:spPr>
        <p:txBody>
          <a:bodyPr wrap="square" rtlCol="0">
            <a:spAutoFit/>
          </a:bodyPr>
          <a:lstStyle/>
          <a:p>
            <a:r>
              <a:rPr lang="en-US" dirty="0" smtClean="0"/>
              <a:t>Mass change [cm water equivalent height]</a:t>
            </a:r>
            <a:endParaRPr lang="en-US" dirty="0"/>
          </a:p>
        </p:txBody>
      </p:sp>
    </p:spTree>
    <p:extLst>
      <p:ext uri="{BB962C8B-B14F-4D97-AF65-F5344CB8AC3E}">
        <p14:creationId xmlns:p14="http://schemas.microsoft.com/office/powerpoint/2010/main" val="1800905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latin typeface="Helvetica" panose="020B0604020202020204" pitchFamily="34" charset="0"/>
                <a:cs typeface="Helvetica" panose="020B0604020202020204" pitchFamily="34" charset="0"/>
              </a:rPr>
              <a:t>GeMS</a:t>
            </a:r>
            <a:r>
              <a:rPr lang="en-US" sz="4400" dirty="0">
                <a:latin typeface="Helvetica" panose="020B0604020202020204" pitchFamily="34" charset="0"/>
                <a:cs typeface="Helvetica" panose="020B0604020202020204" pitchFamily="34" charset="0"/>
              </a:rPr>
              <a:t> t</a:t>
            </a:r>
            <a:r>
              <a:rPr lang="en-US" sz="4400" dirty="0" smtClean="0">
                <a:latin typeface="Helvetica" panose="020B0604020202020204" pitchFamily="34" charset="0"/>
                <a:cs typeface="Helvetica" panose="020B0604020202020204" pitchFamily="34" charset="0"/>
              </a:rPr>
              <a:t>arget </a:t>
            </a:r>
            <a:r>
              <a:rPr lang="en-US" sz="4400" dirty="0">
                <a:latin typeface="Helvetica" panose="020B0604020202020204" pitchFamily="34" charset="0"/>
                <a:cs typeface="Helvetica" panose="020B0604020202020204" pitchFamily="34" charset="0"/>
              </a:rPr>
              <a:t>r</a:t>
            </a:r>
            <a:r>
              <a:rPr lang="en-US" sz="4400" dirty="0" smtClean="0">
                <a:latin typeface="Helvetica" panose="020B0604020202020204" pitchFamily="34" charset="0"/>
                <a:cs typeface="Helvetica" panose="020B0604020202020204" pitchFamily="34" charset="0"/>
              </a:rPr>
              <a:t>ate and implications</a:t>
            </a:r>
            <a:endParaRPr lang="en-US" sz="44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24384" y="1307593"/>
            <a:ext cx="4567281" cy="5148599"/>
          </a:xfrm>
        </p:spPr>
        <p:txBody>
          <a:bodyPr>
            <a:normAutofit fontScale="55000" lnSpcReduction="20000"/>
          </a:bodyPr>
          <a:lstStyle/>
          <a:p>
            <a:r>
              <a:rPr lang="en-US" dirty="0" smtClean="0">
                <a:latin typeface="Helvetica" panose="020B0604020202020204" pitchFamily="34" charset="0"/>
                <a:cs typeface="Helvetica" panose="020B0604020202020204" pitchFamily="34" charset="0"/>
              </a:rPr>
              <a:t>Less than 1 cm geoid error at 10 years</a:t>
            </a:r>
          </a:p>
          <a:p>
            <a:pPr lvl="1"/>
            <a:r>
              <a:rPr lang="en-US" dirty="0" smtClean="0">
                <a:latin typeface="Helvetica" panose="020B0604020202020204" pitchFamily="34" charset="0"/>
                <a:cs typeface="Helvetica" panose="020B0604020202020204" pitchFamily="34" charset="0"/>
              </a:rPr>
              <a:t>Implied Rate = 1 mm / </a:t>
            </a:r>
            <a:r>
              <a:rPr lang="en-US" dirty="0" err="1" smtClean="0">
                <a:latin typeface="Helvetica" panose="020B0604020202020204" pitchFamily="34" charset="0"/>
                <a:cs typeface="Helvetica" panose="020B0604020202020204" pitchFamily="34" charset="0"/>
              </a:rPr>
              <a:t>yr</a:t>
            </a:r>
            <a:r>
              <a:rPr lang="en-US" dirty="0" smtClean="0">
                <a:latin typeface="Helvetica" panose="020B0604020202020204" pitchFamily="34" charset="0"/>
                <a:cs typeface="Helvetica" panose="020B0604020202020204" pitchFamily="34" charset="0"/>
              </a:rPr>
              <a:t> (geoid rate)</a:t>
            </a:r>
            <a:endParaRPr lang="en-US" dirty="0">
              <a:latin typeface="Helvetica" panose="020B0604020202020204" pitchFamily="34" charset="0"/>
              <a:cs typeface="Helvetica" panose="020B0604020202020204" pitchFamily="34" charset="0"/>
            </a:endParaRPr>
          </a:p>
          <a:p>
            <a:pPr lvl="1"/>
            <a:r>
              <a:rPr lang="en-US" b="1" dirty="0" smtClean="0">
                <a:latin typeface="Helvetica" panose="020B0604020202020204" pitchFamily="34" charset="0"/>
                <a:cs typeface="Helvetica" panose="020B0604020202020204" pitchFamily="34" charset="0"/>
              </a:rPr>
              <a:t>Target Rate = 0.5 mm / </a:t>
            </a:r>
            <a:r>
              <a:rPr lang="en-US" b="1" dirty="0" err="1" smtClean="0">
                <a:latin typeface="Helvetica" panose="020B0604020202020204" pitchFamily="34" charset="0"/>
                <a:cs typeface="Helvetica" panose="020B0604020202020204" pitchFamily="34" charset="0"/>
              </a:rPr>
              <a:t>yr</a:t>
            </a:r>
            <a:r>
              <a:rPr lang="en-US" b="1" dirty="0" smtClean="0">
                <a:latin typeface="Helvetica" panose="020B0604020202020204" pitchFamily="34" charset="0"/>
                <a:cs typeface="Helvetica" panose="020B0604020202020204" pitchFamily="34" charset="0"/>
              </a:rPr>
              <a:t> (geoid rate)</a:t>
            </a:r>
          </a:p>
          <a:p>
            <a:endParaRPr lang="en-US" dirty="0" smtClean="0">
              <a:latin typeface="Helvetica" panose="020B0604020202020204" pitchFamily="34" charset="0"/>
              <a:cs typeface="Helvetica" panose="020B0604020202020204" pitchFamily="34" charset="0"/>
            </a:endParaRPr>
          </a:p>
          <a:p>
            <a:r>
              <a:rPr lang="en-US" dirty="0" smtClean="0">
                <a:latin typeface="Helvetica" panose="020B0604020202020204" pitchFamily="34" charset="0"/>
                <a:cs typeface="Helvetica" panose="020B0604020202020204" pitchFamily="34" charset="0"/>
              </a:rPr>
              <a:t>Implications for geophysical signals to monitor:</a:t>
            </a:r>
          </a:p>
          <a:p>
            <a:pPr lvl="1"/>
            <a:r>
              <a:rPr lang="en-US" dirty="0" smtClean="0">
                <a:latin typeface="Helvetica" panose="020B0604020202020204" pitchFamily="34" charset="0"/>
                <a:cs typeface="Helvetica" panose="020B0604020202020204" pitchFamily="34" charset="0"/>
              </a:rPr>
              <a:t>GIA in CONUS just at target </a:t>
            </a:r>
          </a:p>
          <a:p>
            <a:pPr lvl="1"/>
            <a:r>
              <a:rPr lang="en-US" dirty="0" smtClean="0">
                <a:latin typeface="Helvetica" panose="020B0604020202020204" pitchFamily="34" charset="0"/>
                <a:cs typeface="Helvetica" panose="020B0604020202020204" pitchFamily="34" charset="0"/>
              </a:rPr>
              <a:t>Ice-mass changes in Alaska, Canada, Greenland</a:t>
            </a:r>
          </a:p>
          <a:p>
            <a:pPr lvl="1"/>
            <a:r>
              <a:rPr lang="en-US" dirty="0" smtClean="0">
                <a:latin typeface="Helvetica" panose="020B0604020202020204" pitchFamily="34" charset="0"/>
                <a:cs typeface="Helvetica" panose="020B0604020202020204" pitchFamily="34" charset="0"/>
              </a:rPr>
              <a:t>Very large earthquakes (M8+)</a:t>
            </a:r>
          </a:p>
          <a:p>
            <a:pPr lvl="1"/>
            <a:r>
              <a:rPr lang="en-US" dirty="0" smtClean="0">
                <a:latin typeface="Helvetica" panose="020B0604020202020204" pitchFamily="34" charset="0"/>
                <a:cs typeface="Helvetica" panose="020B0604020202020204" pitchFamily="34" charset="0"/>
              </a:rPr>
              <a:t>Hydrology model</a:t>
            </a:r>
          </a:p>
        </p:txBody>
      </p:sp>
      <p:sp>
        <p:nvSpPr>
          <p:cNvPr id="4" name="TextBox 3"/>
          <p:cNvSpPr txBox="1"/>
          <p:nvPr/>
        </p:nvSpPr>
        <p:spPr>
          <a:xfrm>
            <a:off x="4591665" y="5020360"/>
            <a:ext cx="7519204" cy="523220"/>
          </a:xfrm>
          <a:prstGeom prst="rect">
            <a:avLst/>
          </a:prstGeom>
          <a:noFill/>
        </p:spPr>
        <p:txBody>
          <a:bodyPr wrap="square" rtlCol="0">
            <a:spAutoFit/>
          </a:bodyPr>
          <a:lstStyle/>
          <a:p>
            <a:r>
              <a:rPr lang="en-US" sz="1400" dirty="0"/>
              <a:t>Mass Change in cm water equivalent (cm </a:t>
            </a:r>
            <a:r>
              <a:rPr lang="en-US" sz="1400" dirty="0" err="1"/>
              <a:t>w.e</a:t>
            </a:r>
            <a:r>
              <a:rPr lang="en-US" sz="1400" dirty="0" smtClean="0"/>
              <a:t>./</a:t>
            </a:r>
            <a:r>
              <a:rPr lang="en-US" sz="1400" dirty="0" err="1" smtClean="0"/>
              <a:t>yr</a:t>
            </a:r>
            <a:r>
              <a:rPr lang="en-US" sz="1400" dirty="0" smtClean="0"/>
              <a:t>) </a:t>
            </a:r>
            <a:r>
              <a:rPr lang="en-US" sz="1400" dirty="0"/>
              <a:t>– secular trend from GRACE (NASA GSFC mascon v02.4, </a:t>
            </a:r>
            <a:r>
              <a:rPr lang="en-US" sz="1400" dirty="0" err="1"/>
              <a:t>Luthcke</a:t>
            </a:r>
            <a:r>
              <a:rPr lang="en-US" sz="1400" dirty="0"/>
              <a:t>, et al. 2013))</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330"/>
          <a:stretch/>
        </p:blipFill>
        <p:spPr>
          <a:xfrm>
            <a:off x="4710341" y="1307593"/>
            <a:ext cx="7302119" cy="3677362"/>
          </a:xfrm>
          <a:prstGeom prst="rect">
            <a:avLst/>
          </a:prstGeom>
        </p:spPr>
      </p:pic>
    </p:spTree>
    <p:extLst>
      <p:ext uri="{BB962C8B-B14F-4D97-AF65-F5344CB8AC3E}">
        <p14:creationId xmlns:p14="http://schemas.microsoft.com/office/powerpoint/2010/main" val="2598689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39" t="23369" r="4246" b="1725"/>
          <a:stretch/>
        </p:blipFill>
        <p:spPr>
          <a:xfrm>
            <a:off x="4758812" y="1636076"/>
            <a:ext cx="7354611" cy="4499253"/>
          </a:xfrm>
          <a:prstGeom prst="rect">
            <a:avLst/>
          </a:prstGeom>
          <a:ln>
            <a:solidFill>
              <a:schemeClr val="tx1"/>
            </a:solidFill>
          </a:ln>
        </p:spPr>
      </p:pic>
      <p:sp>
        <p:nvSpPr>
          <p:cNvPr id="14337" name="Content Placeholder 2"/>
          <p:cNvSpPr txBox="1">
            <a:spLocks/>
          </p:cNvSpPr>
          <p:nvPr/>
        </p:nvSpPr>
        <p:spPr bwMode="auto">
          <a:xfrm>
            <a:off x="152401" y="1258862"/>
            <a:ext cx="4606411" cy="766331"/>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defTabSz="457200" eaLnBrk="1" fontAlgn="base" hangingPunct="1">
              <a:spcBef>
                <a:spcPct val="20000"/>
              </a:spcBef>
              <a:spcAft>
                <a:spcPct val="0"/>
              </a:spcAft>
              <a:buFont typeface="Arial" panose="020B0604020202020204" pitchFamily="34" charset="0"/>
              <a:buChar char="•"/>
              <a:defRPr/>
            </a:pPr>
            <a:r>
              <a:rPr lang="en-US" sz="1800" dirty="0" smtClean="0">
                <a:solidFill>
                  <a:prstClr val="black"/>
                </a:solidFill>
                <a:latin typeface="Helvetica" panose="020B0604020202020204" pitchFamily="34" charset="0"/>
                <a:cs typeface="Helvetica" panose="020B0604020202020204" pitchFamily="34" charset="0"/>
              </a:rPr>
              <a:t>Rely on GRACE / GRACE-FO</a:t>
            </a:r>
          </a:p>
          <a:p>
            <a:pPr marL="457200" indent="-457200" defTabSz="457200" eaLnBrk="1" fontAlgn="base" hangingPunct="1">
              <a:spcBef>
                <a:spcPct val="20000"/>
              </a:spcBef>
              <a:spcAft>
                <a:spcPct val="0"/>
              </a:spcAft>
              <a:buFont typeface="Arial" panose="020B0604020202020204" pitchFamily="34" charset="0"/>
              <a:buChar char="•"/>
              <a:defRPr/>
            </a:pPr>
            <a:r>
              <a:rPr lang="en-US" sz="1800" dirty="0" smtClean="0">
                <a:solidFill>
                  <a:prstClr val="black"/>
                </a:solidFill>
                <a:latin typeface="Helvetica" panose="020B0604020202020204" pitchFamily="34" charset="0"/>
                <a:cs typeface="Helvetica" panose="020B0604020202020204" pitchFamily="34" charset="0"/>
              </a:rPr>
              <a:t>Foundation for </a:t>
            </a:r>
            <a:r>
              <a:rPr lang="en-US" sz="1800" dirty="0" err="1" smtClean="0">
                <a:solidFill>
                  <a:prstClr val="black"/>
                </a:solidFill>
                <a:latin typeface="Helvetica" panose="020B0604020202020204" pitchFamily="34" charset="0"/>
                <a:cs typeface="Helvetica" panose="020B0604020202020204" pitchFamily="34" charset="0"/>
              </a:rPr>
              <a:t>GeMS</a:t>
            </a:r>
            <a:r>
              <a:rPr lang="en-US" sz="1800" dirty="0" smtClean="0">
                <a:solidFill>
                  <a:prstClr val="black"/>
                </a:solidFill>
                <a:latin typeface="Helvetica" panose="020B0604020202020204" pitchFamily="34" charset="0"/>
                <a:cs typeface="Helvetica" panose="020B0604020202020204" pitchFamily="34" charset="0"/>
              </a:rPr>
              <a:t> models.  </a:t>
            </a:r>
          </a:p>
          <a:p>
            <a:pPr marL="457200" indent="-457200" defTabSz="457200" eaLnBrk="1" fontAlgn="base" hangingPunct="1">
              <a:spcBef>
                <a:spcPct val="20000"/>
              </a:spcBef>
              <a:spcAft>
                <a:spcPct val="0"/>
              </a:spcAft>
              <a:buFont typeface="Arial" panose="020B0604020202020204" pitchFamily="34" charset="0"/>
              <a:buChar char="•"/>
              <a:defRPr/>
            </a:pPr>
            <a:r>
              <a:rPr lang="en-US" sz="1800" dirty="0" smtClean="0">
                <a:solidFill>
                  <a:prstClr val="black"/>
                </a:solidFill>
                <a:latin typeface="Helvetica" panose="020B0604020202020204" pitchFamily="34" charset="0"/>
                <a:cs typeface="Helvetica" panose="020B0604020202020204" pitchFamily="34" charset="0"/>
              </a:rPr>
              <a:t>Full time series (15+ years) used</a:t>
            </a:r>
          </a:p>
          <a:p>
            <a:pPr marL="457200" indent="-457200" defTabSz="457200" eaLnBrk="1" fontAlgn="base" hangingPunct="1">
              <a:spcBef>
                <a:spcPct val="20000"/>
              </a:spcBef>
              <a:spcAft>
                <a:spcPct val="0"/>
              </a:spcAft>
              <a:buFont typeface="Arial" panose="020B0604020202020204" pitchFamily="34" charset="0"/>
              <a:buChar char="•"/>
              <a:defRPr/>
            </a:pPr>
            <a:r>
              <a:rPr lang="en-US" sz="1800" dirty="0" smtClean="0">
                <a:solidFill>
                  <a:prstClr val="black"/>
                </a:solidFill>
                <a:latin typeface="Helvetica" panose="020B0604020202020204" pitchFamily="34" charset="0"/>
                <a:cs typeface="Helvetica" panose="020B0604020202020204" pitchFamily="34" charset="0"/>
              </a:rPr>
              <a:t>Alpha Product: xDGEOID19 which uses </a:t>
            </a:r>
            <a:r>
              <a:rPr lang="en-US" sz="1800" dirty="0">
                <a:solidFill>
                  <a:prstClr val="black"/>
                </a:solidFill>
                <a:latin typeface="Helvetica" panose="020B0604020202020204" pitchFamily="34" charset="0"/>
                <a:cs typeface="Helvetica" panose="020B0604020202020204" pitchFamily="34" charset="0"/>
              </a:rPr>
              <a:t>GSFC v02.4 m</a:t>
            </a:r>
            <a:r>
              <a:rPr lang="en-US" sz="1800" dirty="0" smtClean="0">
                <a:solidFill>
                  <a:prstClr val="black"/>
                </a:solidFill>
                <a:latin typeface="Helvetica" panose="020B0604020202020204" pitchFamily="34" charset="0"/>
                <a:cs typeface="Helvetica" panose="020B0604020202020204" pitchFamily="34" charset="0"/>
              </a:rPr>
              <a:t>odel (</a:t>
            </a:r>
            <a:r>
              <a:rPr lang="en-US" sz="1800" dirty="0" err="1" smtClean="0">
                <a:solidFill>
                  <a:prstClr val="black"/>
                </a:solidFill>
                <a:latin typeface="Helvetica" panose="020B0604020202020204" pitchFamily="34" charset="0"/>
                <a:cs typeface="Helvetica" panose="020B0604020202020204" pitchFamily="34" charset="0"/>
              </a:rPr>
              <a:t>Luthcke</a:t>
            </a:r>
            <a:r>
              <a:rPr lang="en-US" sz="1800" dirty="0" smtClean="0">
                <a:solidFill>
                  <a:prstClr val="black"/>
                </a:solidFill>
                <a:latin typeface="Helvetica" panose="020B0604020202020204" pitchFamily="34" charset="0"/>
                <a:cs typeface="Helvetica" panose="020B0604020202020204" pitchFamily="34" charset="0"/>
              </a:rPr>
              <a:t>, et al. 2013)</a:t>
            </a:r>
            <a:endParaRPr lang="en-US" sz="1800" dirty="0">
              <a:solidFill>
                <a:prstClr val="black"/>
              </a:solidFill>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14338" name="Title 1"/>
              <p:cNvSpPr txBox="1">
                <a:spLocks/>
              </p:cNvSpPr>
              <p:nvPr/>
            </p:nvSpPr>
            <p:spPr bwMode="auto">
              <a:xfrm>
                <a:off x="152400" y="389490"/>
                <a:ext cx="10855234" cy="1252538"/>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defRPr/>
                </a:pPr>
                <a:r>
                  <a:rPr lang="en-US" sz="4800" dirty="0" smtClean="0">
                    <a:solidFill>
                      <a:prstClr val="black"/>
                    </a:solidFill>
                    <a:latin typeface="Helvetica" panose="020B0604020202020204" pitchFamily="34" charset="0"/>
                    <a:cs typeface="Helvetica" panose="020B0604020202020204" pitchFamily="34" charset="0"/>
                  </a:rPr>
                  <a:t>Modeling: Secular Component (</a:t>
                </a:r>
                <a14:m>
                  <m:oMath xmlns:m="http://schemas.openxmlformats.org/officeDocument/2006/math">
                    <m:acc>
                      <m:accPr>
                        <m:chr m:val="̇"/>
                        <m:ctrlPr>
                          <a:rPr lang="en-US" sz="4800" i="1" dirty="0" smtClean="0">
                            <a:solidFill>
                              <a:prstClr val="black"/>
                            </a:solidFill>
                            <a:latin typeface="Cambria Math" panose="02040503050406030204" pitchFamily="18" charset="0"/>
                            <a:cs typeface="Helvetica" panose="020B0604020202020204" pitchFamily="34" charset="0"/>
                          </a:rPr>
                        </m:ctrlPr>
                      </m:accPr>
                      <m:e>
                        <m:r>
                          <a:rPr lang="en-US" sz="4800" b="0" i="1" dirty="0" smtClean="0">
                            <a:solidFill>
                              <a:prstClr val="black"/>
                            </a:solidFill>
                            <a:latin typeface="Cambria Math" panose="02040503050406030204" pitchFamily="18" charset="0"/>
                            <a:cs typeface="Helvetica" panose="020B0604020202020204" pitchFamily="34" charset="0"/>
                          </a:rPr>
                          <m:t>𝑁</m:t>
                        </m:r>
                      </m:e>
                    </m:acc>
                  </m:oMath>
                </a14:m>
                <a:r>
                  <a:rPr lang="en-US" sz="4800" dirty="0" smtClean="0">
                    <a:solidFill>
                      <a:prstClr val="black"/>
                    </a:solidFill>
                    <a:latin typeface="Helvetica" panose="020B0604020202020204" pitchFamily="34" charset="0"/>
                    <a:cs typeface="Helvetica" panose="020B0604020202020204" pitchFamily="34" charset="0"/>
                  </a:rPr>
                  <a:t>)</a:t>
                </a:r>
                <a:endParaRPr lang="en-US" sz="4800" dirty="0">
                  <a:solidFill>
                    <a:prstClr val="black"/>
                  </a:solidFill>
                  <a:latin typeface="Helvetica" panose="020B0604020202020204" pitchFamily="34" charset="0"/>
                  <a:cs typeface="Helvetica" panose="020B0604020202020204" pitchFamily="34" charset="0"/>
                </a:endParaRPr>
              </a:p>
            </p:txBody>
          </p:sp>
        </mc:Choice>
        <mc:Fallback xmlns="">
          <p:sp>
            <p:nvSpPr>
              <p:cNvPr id="14338" name="Title 1"/>
              <p:cNvSpPr txBox="1">
                <a:spLocks noRot="1" noChangeAspect="1" noMove="1" noResize="1" noEditPoints="1" noAdjustHandles="1" noChangeArrowheads="1" noChangeShapeType="1" noTextEdit="1"/>
              </p:cNvSpPr>
              <p:nvPr/>
            </p:nvSpPr>
            <p:spPr bwMode="auto">
              <a:xfrm>
                <a:off x="152400" y="389490"/>
                <a:ext cx="10855234" cy="1252538"/>
              </a:xfrm>
              <a:prstGeom prst="rect">
                <a:avLst/>
              </a:prstGeom>
              <a:blipFill>
                <a:blip r:embed="rId3"/>
                <a:stretch>
                  <a:fillRect l="-2527" t="-975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3630" b="6270"/>
          <a:stretch/>
        </p:blipFill>
        <p:spPr>
          <a:xfrm>
            <a:off x="240890" y="3328396"/>
            <a:ext cx="3809661" cy="2806933"/>
          </a:xfrm>
          <a:prstGeom prst="rect">
            <a:avLst/>
          </a:prstGeom>
        </p:spPr>
      </p:pic>
      <p:sp>
        <p:nvSpPr>
          <p:cNvPr id="9" name="TextBox 8"/>
          <p:cNvSpPr txBox="1"/>
          <p:nvPr/>
        </p:nvSpPr>
        <p:spPr>
          <a:xfrm>
            <a:off x="4689897" y="6103052"/>
            <a:ext cx="6712986" cy="523220"/>
          </a:xfrm>
          <a:prstGeom prst="rect">
            <a:avLst/>
          </a:prstGeom>
          <a:noFill/>
        </p:spPr>
        <p:txBody>
          <a:bodyPr wrap="square" rtlCol="0">
            <a:spAutoFit/>
          </a:bodyPr>
          <a:lstStyle/>
          <a:p>
            <a:r>
              <a:rPr lang="en-US" sz="1400" dirty="0" smtClean="0"/>
              <a:t>xDGEOID19 – Alpha product for evaluation purposes.  Units: mm/yr.  Contour interval: 0.5 mm/yr.</a:t>
            </a:r>
            <a:endParaRPr lang="en-US" sz="1400" dirty="0"/>
          </a:p>
        </p:txBody>
      </p:sp>
      <p:sp>
        <p:nvSpPr>
          <p:cNvPr id="11" name="TextBox 10"/>
          <p:cNvSpPr txBox="1"/>
          <p:nvPr/>
        </p:nvSpPr>
        <p:spPr>
          <a:xfrm>
            <a:off x="240890" y="6135329"/>
            <a:ext cx="3809661" cy="523220"/>
          </a:xfrm>
          <a:prstGeom prst="rect">
            <a:avLst/>
          </a:prstGeom>
          <a:noFill/>
        </p:spPr>
        <p:txBody>
          <a:bodyPr wrap="square" rtlCol="0">
            <a:spAutoFit/>
          </a:bodyPr>
          <a:lstStyle/>
          <a:p>
            <a:r>
              <a:rPr lang="en-US" sz="1400" dirty="0" smtClean="0"/>
              <a:t>GRACE-FO satellite conception (courtesy: NASA)</a:t>
            </a:r>
            <a:endParaRPr lang="en-US" sz="1400" dirty="0"/>
          </a:p>
        </p:txBody>
      </p:sp>
    </p:spTree>
    <p:extLst>
      <p:ext uri="{BB962C8B-B14F-4D97-AF65-F5344CB8AC3E}">
        <p14:creationId xmlns:p14="http://schemas.microsoft.com/office/powerpoint/2010/main" val="2517252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428" y="274639"/>
            <a:ext cx="11509972" cy="1143000"/>
          </a:xfrm>
        </p:spPr>
        <p:txBody>
          <a:bodyPr>
            <a:normAutofit/>
          </a:bodyPr>
          <a:lstStyle/>
          <a:p>
            <a:pPr algn="l"/>
            <a:r>
              <a:rPr lang="en-US" sz="4800" dirty="0" smtClean="0">
                <a:latin typeface="Helvetica" panose="020B0604020202020204" pitchFamily="34" charset="0"/>
                <a:cs typeface="Helvetica" panose="020B0604020202020204" pitchFamily="34" charset="0"/>
              </a:rPr>
              <a:t>Modeling: Annual Amplitude</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72428" y="1600201"/>
            <a:ext cx="6192570" cy="5180925"/>
          </a:xfrm>
        </p:spPr>
        <p:txBody>
          <a:bodyPr>
            <a:noAutofit/>
          </a:bodyPr>
          <a:lstStyle/>
          <a:p>
            <a:r>
              <a:rPr lang="en-US" sz="3200" dirty="0" smtClean="0">
                <a:latin typeface="Helvetica" panose="020B0604020202020204" pitchFamily="34" charset="0"/>
                <a:cs typeface="Helvetica" panose="020B0604020202020204" pitchFamily="34" charset="0"/>
              </a:rPr>
              <a:t>Currently, not included in </a:t>
            </a:r>
            <a:r>
              <a:rPr lang="en-US" sz="3200" dirty="0" err="1" smtClean="0">
                <a:latin typeface="Helvetica" panose="020B0604020202020204" pitchFamily="34" charset="0"/>
                <a:cs typeface="Helvetica" panose="020B0604020202020204" pitchFamily="34" charset="0"/>
              </a:rPr>
              <a:t>GeMS</a:t>
            </a:r>
            <a:r>
              <a:rPr lang="en-US" sz="3200" dirty="0" smtClean="0">
                <a:latin typeface="Helvetica" panose="020B0604020202020204" pitchFamily="34" charset="0"/>
                <a:cs typeface="Helvetica" panose="020B0604020202020204" pitchFamily="34" charset="0"/>
              </a:rPr>
              <a:t> products</a:t>
            </a:r>
          </a:p>
          <a:p>
            <a:r>
              <a:rPr lang="en-US" sz="3200" dirty="0" smtClean="0">
                <a:latin typeface="Helvetica" panose="020B0604020202020204" pitchFamily="34" charset="0"/>
                <a:cs typeface="Helvetica" panose="020B0604020202020204" pitchFamily="34" charset="0"/>
              </a:rPr>
              <a:t>GRACE Annual amplitude reaches ~4 mm in North America</a:t>
            </a:r>
          </a:p>
          <a:p>
            <a:r>
              <a:rPr lang="en-US" sz="3200" dirty="0" smtClean="0">
                <a:latin typeface="Helvetica" panose="020B0604020202020204" pitchFamily="34" charset="0"/>
                <a:cs typeface="Helvetica" panose="020B0604020202020204" pitchFamily="34" charset="0"/>
              </a:rPr>
              <a:t>Other regions like South America (w/10+ mm) may need to consider incorporating</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814" t="10730" r="2464" b="4902"/>
          <a:stretch/>
        </p:blipFill>
        <p:spPr>
          <a:xfrm>
            <a:off x="6264998" y="2462543"/>
            <a:ext cx="5888299" cy="4376106"/>
          </a:xfrm>
          <a:prstGeom prst="rect">
            <a:avLst/>
          </a:prstGeom>
        </p:spPr>
      </p:pic>
      <p:sp>
        <p:nvSpPr>
          <p:cNvPr id="5" name="TextBox 4"/>
          <p:cNvSpPr txBox="1"/>
          <p:nvPr/>
        </p:nvSpPr>
        <p:spPr>
          <a:xfrm>
            <a:off x="7790400" y="1600201"/>
            <a:ext cx="4483200" cy="748795"/>
          </a:xfrm>
          <a:prstGeom prst="rect">
            <a:avLst/>
          </a:prstGeom>
          <a:noFill/>
        </p:spPr>
        <p:txBody>
          <a:bodyPr wrap="square" rtlCol="0">
            <a:spAutoFit/>
          </a:bodyPr>
          <a:lstStyle/>
          <a:p>
            <a:pPr algn="r" defTabSz="609585"/>
            <a:r>
              <a:rPr lang="en-US" sz="2133" dirty="0">
                <a:solidFill>
                  <a:prstClr val="black"/>
                </a:solidFill>
                <a:latin typeface="Helvetica" panose="020B0604020202020204" pitchFamily="34" charset="0"/>
                <a:cs typeface="Helvetica" panose="020B0604020202020204" pitchFamily="34" charset="0"/>
              </a:rPr>
              <a:t>Annual amplitude from GRACE (CSR RL06 </a:t>
            </a:r>
            <a:r>
              <a:rPr lang="en-US" sz="2133" dirty="0" err="1">
                <a:solidFill>
                  <a:prstClr val="black"/>
                </a:solidFill>
                <a:latin typeface="Helvetica" panose="020B0604020202020204" pitchFamily="34" charset="0"/>
                <a:cs typeface="Helvetica" panose="020B0604020202020204" pitchFamily="34" charset="0"/>
              </a:rPr>
              <a:t>n</a:t>
            </a:r>
            <a:r>
              <a:rPr lang="en-US" sz="2133" baseline="-25000" dirty="0" err="1">
                <a:solidFill>
                  <a:prstClr val="black"/>
                </a:solidFill>
                <a:latin typeface="Helvetica" panose="020B0604020202020204" pitchFamily="34" charset="0"/>
                <a:cs typeface="Helvetica" panose="020B0604020202020204" pitchFamily="34" charset="0"/>
              </a:rPr>
              <a:t>max</a:t>
            </a:r>
            <a:r>
              <a:rPr lang="en-US" sz="2133" dirty="0">
                <a:solidFill>
                  <a:prstClr val="black"/>
                </a:solidFill>
                <a:latin typeface="Helvetica" panose="020B0604020202020204" pitchFamily="34" charset="0"/>
                <a:cs typeface="Helvetica" panose="020B0604020202020204" pitchFamily="34" charset="0"/>
              </a:rPr>
              <a:t> = 96)</a:t>
            </a:r>
          </a:p>
        </p:txBody>
      </p:sp>
    </p:spTree>
    <p:extLst>
      <p:ext uri="{BB962C8B-B14F-4D97-AF65-F5344CB8AC3E}">
        <p14:creationId xmlns:p14="http://schemas.microsoft.com/office/powerpoint/2010/main" val="15671792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1100570"/>
            <a:ext cx="8229600" cy="857250"/>
          </a:xfrm>
        </p:spPr>
        <p:txBody>
          <a:bodyPr>
            <a:noAutofit/>
          </a:bodyPr>
          <a:lstStyle/>
          <a:p>
            <a:pPr algn="l"/>
            <a:r>
              <a:rPr lang="en-US" sz="4800" dirty="0" smtClean="0">
                <a:latin typeface="Helvetica" panose="020B0604020202020204" pitchFamily="34" charset="0"/>
                <a:cs typeface="Helvetica" panose="020B0604020202020204" pitchFamily="34" charset="0"/>
              </a:rPr>
              <a:t>Modeling: </a:t>
            </a:r>
            <a:br>
              <a:rPr lang="en-US" sz="4800" dirty="0" smtClean="0">
                <a:latin typeface="Helvetica" panose="020B0604020202020204" pitchFamily="34" charset="0"/>
                <a:cs typeface="Helvetica" panose="020B0604020202020204" pitchFamily="34" charset="0"/>
              </a:rPr>
            </a:br>
            <a:r>
              <a:rPr lang="en-US" sz="4800" dirty="0" smtClean="0">
                <a:latin typeface="Helvetica" panose="020B0604020202020204" pitchFamily="34" charset="0"/>
                <a:cs typeface="Helvetica" panose="020B0604020202020204" pitchFamily="34" charset="0"/>
              </a:rPr>
              <a:t>Episodic Events</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5054402" y="552547"/>
            <a:ext cx="6397370" cy="2975843"/>
          </a:xfrm>
        </p:spPr>
        <p:txBody>
          <a:bodyPr>
            <a:normAutofit fontScale="85000" lnSpcReduction="10000"/>
          </a:bodyPr>
          <a:lstStyle/>
          <a:p>
            <a:pPr marL="0" indent="0">
              <a:buNone/>
            </a:pPr>
            <a:r>
              <a:rPr lang="en-US" sz="2400" dirty="0">
                <a:latin typeface="Helvetica" panose="020B0604020202020204" pitchFamily="34" charset="0"/>
                <a:cs typeface="Helvetica" panose="020B0604020202020204" pitchFamily="34" charset="0"/>
              </a:rPr>
              <a:t>Earthquakes, Volcanoes, Landslides…</a:t>
            </a:r>
          </a:p>
          <a:p>
            <a:r>
              <a:rPr lang="en-US" sz="2534" dirty="0" smtClean="0">
                <a:latin typeface="Helvetica" panose="020B0604020202020204" pitchFamily="34" charset="0"/>
                <a:cs typeface="Helvetica" panose="020B0604020202020204" pitchFamily="34" charset="0"/>
              </a:rPr>
              <a:t>Handled on a case </a:t>
            </a:r>
            <a:r>
              <a:rPr lang="en-US" sz="2534" dirty="0">
                <a:latin typeface="Helvetica" panose="020B0604020202020204" pitchFamily="34" charset="0"/>
                <a:cs typeface="Helvetica" panose="020B0604020202020204" pitchFamily="34" charset="0"/>
              </a:rPr>
              <a:t>by </a:t>
            </a:r>
            <a:r>
              <a:rPr lang="en-US" sz="2534" dirty="0" smtClean="0">
                <a:latin typeface="Helvetica" panose="020B0604020202020204" pitchFamily="34" charset="0"/>
                <a:cs typeface="Helvetica" panose="020B0604020202020204" pitchFamily="34" charset="0"/>
              </a:rPr>
              <a:t>case basis…</a:t>
            </a:r>
            <a:endParaRPr lang="en-US" sz="2534" dirty="0">
              <a:latin typeface="Helvetica" panose="020B0604020202020204" pitchFamily="34" charset="0"/>
              <a:cs typeface="Helvetica" panose="020B0604020202020204" pitchFamily="34" charset="0"/>
            </a:endParaRPr>
          </a:p>
          <a:p>
            <a:r>
              <a:rPr lang="en-US" sz="2534" dirty="0">
                <a:latin typeface="Helvetica" panose="020B0604020202020204" pitchFamily="34" charset="0"/>
                <a:cs typeface="Helvetica" panose="020B0604020202020204" pitchFamily="34" charset="0"/>
              </a:rPr>
              <a:t>Possibly warrant a geodetic response</a:t>
            </a:r>
          </a:p>
          <a:p>
            <a:r>
              <a:rPr lang="en-US" sz="2534" dirty="0">
                <a:latin typeface="Helvetica" panose="020B0604020202020204" pitchFamily="34" charset="0"/>
                <a:cs typeface="Helvetica" panose="020B0604020202020204" pitchFamily="34" charset="0"/>
              </a:rPr>
              <a:t>Very rarely occur at levels of significance</a:t>
            </a:r>
          </a:p>
          <a:p>
            <a:pPr lvl="1"/>
            <a:r>
              <a:rPr lang="en-US" sz="2133" dirty="0">
                <a:latin typeface="Helvetica" panose="020B0604020202020204" pitchFamily="34" charset="0"/>
                <a:cs typeface="Helvetica" panose="020B0604020202020204" pitchFamily="34" charset="0"/>
              </a:rPr>
              <a:t>1992 Landers M7.3 Earthquake produced ~0.1 mm</a:t>
            </a:r>
          </a:p>
          <a:p>
            <a:pPr lvl="1"/>
            <a:r>
              <a:rPr lang="en-US" sz="2133" dirty="0">
                <a:latin typeface="Helvetica" panose="020B0604020202020204" pitchFamily="34" charset="0"/>
                <a:cs typeface="Helvetica" panose="020B0604020202020204" pitchFamily="34" charset="0"/>
              </a:rPr>
              <a:t>1964 Alaska M9.2 had ~10 </a:t>
            </a:r>
            <a:r>
              <a:rPr lang="en-US" sz="2133" dirty="0" smtClean="0">
                <a:latin typeface="Helvetica" panose="020B0604020202020204" pitchFamily="34" charset="0"/>
                <a:cs typeface="Helvetica" panose="020B0604020202020204" pitchFamily="34" charset="0"/>
              </a:rPr>
              <a:t>mm</a:t>
            </a:r>
          </a:p>
          <a:p>
            <a:pPr lvl="1"/>
            <a:r>
              <a:rPr lang="en-US" sz="2133" dirty="0" smtClean="0">
                <a:latin typeface="Helvetica" panose="020B0604020202020204" pitchFamily="34" charset="0"/>
                <a:cs typeface="Helvetica" panose="020B0604020202020204" pitchFamily="34" charset="0"/>
              </a:rPr>
              <a:t>Mount St. Helens Eruption: </a:t>
            </a:r>
          </a:p>
          <a:p>
            <a:pPr lvl="2"/>
            <a:r>
              <a:rPr lang="en-US" sz="1600" dirty="0" smtClean="0">
                <a:latin typeface="Helvetica" panose="020B0604020202020204" pitchFamily="34" charset="0"/>
                <a:cs typeface="Helvetica" panose="020B0604020202020204" pitchFamily="34" charset="0"/>
              </a:rPr>
              <a:t>Flank collapse: 10+ cm geoid change</a:t>
            </a:r>
          </a:p>
          <a:p>
            <a:pPr lvl="2"/>
            <a:r>
              <a:rPr lang="en-US" sz="1600" dirty="0" smtClean="0">
                <a:latin typeface="Helvetica" panose="020B0604020202020204" pitchFamily="34" charset="0"/>
                <a:cs typeface="Helvetica" panose="020B0604020202020204" pitchFamily="34" charset="0"/>
              </a:rPr>
              <a:t>Material redistribution: 2 cm geoid change</a:t>
            </a:r>
            <a:endParaRPr lang="en-US" sz="1600" dirty="0">
              <a:latin typeface="Helvetica" panose="020B0604020202020204" pitchFamily="34" charset="0"/>
              <a:cs typeface="Helvetica" panose="020B0604020202020204" pitchFamily="34" charset="0"/>
            </a:endParaRPr>
          </a:p>
        </p:txBody>
      </p:sp>
      <p:sp>
        <p:nvSpPr>
          <p:cNvPr id="7" name="TextBox 6"/>
          <p:cNvSpPr txBox="1"/>
          <p:nvPr/>
        </p:nvSpPr>
        <p:spPr>
          <a:xfrm>
            <a:off x="965679" y="6550224"/>
            <a:ext cx="9144000"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Modeled geoid change in mm for (a) the 1964 Alaska earthquake and (b) the 1992 Landers earthquake. (from Jacob, </a:t>
            </a:r>
            <a:r>
              <a:rPr lang="en-US" sz="1200" i="1" dirty="0">
                <a:latin typeface="Helvetica" panose="020B0604020202020204" pitchFamily="34" charset="0"/>
                <a:cs typeface="Helvetica" panose="020B0604020202020204" pitchFamily="34" charset="0"/>
              </a:rPr>
              <a:t>et al.</a:t>
            </a:r>
            <a:r>
              <a:rPr lang="en-US" sz="1200" dirty="0">
                <a:latin typeface="Helvetica" panose="020B0604020202020204" pitchFamily="34" charset="0"/>
                <a:cs typeface="Helvetica" panose="020B0604020202020204" pitchFamily="34" charset="0"/>
              </a:rPr>
              <a:t>, 2012)</a:t>
            </a:r>
            <a:endParaRPr lang="en-US" sz="1400" dirty="0">
              <a:latin typeface="Helvetica" panose="020B0604020202020204" pitchFamily="34" charset="0"/>
              <a:cs typeface="Helvetica" panose="020B0604020202020204" pitchFamily="34" charset="0"/>
            </a:endParaRPr>
          </a:p>
        </p:txBody>
      </p:sp>
      <p:pic>
        <p:nvPicPr>
          <p:cNvPr id="8" name="image102.png"/>
          <p:cNvPicPr/>
          <p:nvPr/>
        </p:nvPicPr>
        <p:blipFill rotWithShape="1">
          <a:blip r:embed="rId3"/>
          <a:srcRect l="4005" r="2082" b="3419"/>
          <a:stretch/>
        </p:blipFill>
        <p:spPr>
          <a:xfrm>
            <a:off x="1104827" y="3451983"/>
            <a:ext cx="8587409" cy="3098241"/>
          </a:xfrm>
          <a:prstGeom prst="rect">
            <a:avLst/>
          </a:prstGeom>
          <a:ln/>
        </p:spPr>
      </p:pic>
    </p:spTree>
    <p:extLst>
      <p:ext uri="{BB962C8B-B14F-4D97-AF65-F5344CB8AC3E}">
        <p14:creationId xmlns:p14="http://schemas.microsoft.com/office/powerpoint/2010/main" val="3205728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1333"/>
            <a:ext cx="8229600" cy="857250"/>
          </a:xfrm>
        </p:spPr>
        <p:txBody>
          <a:bodyPr>
            <a:noAutofit/>
          </a:bodyPr>
          <a:lstStyle/>
          <a:p>
            <a:pPr algn="l"/>
            <a:r>
              <a:rPr lang="en-US" sz="4800" dirty="0" smtClean="0">
                <a:latin typeface="Helvetica" panose="020B0604020202020204" pitchFamily="34" charset="0"/>
                <a:cs typeface="Helvetica" panose="020B0604020202020204" pitchFamily="34" charset="0"/>
              </a:rPr>
              <a:t>Outline</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2138481" y="599570"/>
            <a:ext cx="9788476" cy="2234800"/>
          </a:xfrm>
        </p:spPr>
        <p:txBody>
          <a:bodyPr>
            <a:normAutofit fontScale="85000" lnSpcReduction="20000"/>
          </a:bodyPr>
          <a:lstStyle/>
          <a:p>
            <a:pPr marL="225425" indent="-225425"/>
            <a:r>
              <a:rPr lang="en-US" sz="2400" dirty="0" smtClean="0">
                <a:latin typeface="Helvetica" panose="020B0604020202020204" pitchFamily="34" charset="0"/>
                <a:cs typeface="Helvetica" panose="020B0604020202020204" pitchFamily="34" charset="0"/>
              </a:rPr>
              <a:t>Overview of Geoid Monitoring Service (</a:t>
            </a:r>
            <a:r>
              <a:rPr lang="en-US" sz="2400" dirty="0" err="1" smtClean="0">
                <a:latin typeface="Helvetica" panose="020B0604020202020204" pitchFamily="34" charset="0"/>
                <a:cs typeface="Helvetica" panose="020B0604020202020204" pitchFamily="34" charset="0"/>
              </a:rPr>
              <a:t>GeMS</a:t>
            </a:r>
            <a:r>
              <a:rPr lang="en-US" sz="2400" dirty="0" smtClean="0">
                <a:latin typeface="Helvetica" panose="020B0604020202020204" pitchFamily="34" charset="0"/>
                <a:cs typeface="Helvetica" panose="020B0604020202020204" pitchFamily="34" charset="0"/>
              </a:rPr>
              <a:t>) Project at NGS</a:t>
            </a:r>
          </a:p>
          <a:p>
            <a:pPr marL="225425" indent="-225425"/>
            <a:r>
              <a:rPr lang="en-US" sz="2400" dirty="0" smtClean="0">
                <a:latin typeface="Helvetica" panose="020B0604020202020204" pitchFamily="34" charset="0"/>
                <a:cs typeface="Helvetica" panose="020B0604020202020204" pitchFamily="34" charset="0"/>
              </a:rPr>
              <a:t>Current status </a:t>
            </a:r>
            <a:r>
              <a:rPr lang="en-US" sz="2400" dirty="0" smtClean="0">
                <a:latin typeface="Helvetica" panose="020B0604020202020204" pitchFamily="34" charset="0"/>
                <a:cs typeface="Helvetica" panose="020B0604020202020204" pitchFamily="34" charset="0"/>
                <a:sym typeface="Wingdings" panose="05000000000000000000" pitchFamily="2" charset="2"/>
              </a:rPr>
              <a:t> </a:t>
            </a:r>
            <a:r>
              <a:rPr lang="en-US" sz="2400" dirty="0" smtClean="0">
                <a:latin typeface="Helvetica" panose="020B0604020202020204" pitchFamily="34" charset="0"/>
                <a:cs typeface="Helvetica" panose="020B0604020202020204" pitchFamily="34" charset="0"/>
                <a:sym typeface="Wingdings" panose="05000000000000000000" pitchFamily="2" charset="2"/>
              </a:rPr>
              <a:t>xDGEOID19</a:t>
            </a:r>
            <a:endParaRPr lang="en-US" sz="2400" dirty="0" smtClean="0">
              <a:latin typeface="Helvetica" panose="020B0604020202020204" pitchFamily="34" charset="0"/>
              <a:cs typeface="Helvetica" panose="020B0604020202020204" pitchFamily="34" charset="0"/>
              <a:sym typeface="Wingdings" panose="05000000000000000000" pitchFamily="2" charset="2"/>
            </a:endParaRPr>
          </a:p>
          <a:p>
            <a:pPr marL="225425" indent="-225425"/>
            <a:r>
              <a:rPr lang="en-US" sz="2400" dirty="0" smtClean="0">
                <a:latin typeface="Helvetica" panose="020B0604020202020204" pitchFamily="34" charset="0"/>
                <a:cs typeface="Helvetica" panose="020B0604020202020204" pitchFamily="34" charset="0"/>
                <a:sym typeface="Wingdings" panose="05000000000000000000" pitchFamily="2" charset="2"/>
              </a:rPr>
              <a:t>Geoid change and new </a:t>
            </a:r>
            <a:r>
              <a:rPr lang="en-US" sz="2400" dirty="0">
                <a:latin typeface="Helvetica" panose="020B0604020202020204" pitchFamily="34" charset="0"/>
                <a:cs typeface="Helvetica" panose="020B0604020202020204" pitchFamily="34" charset="0"/>
                <a:sym typeface="Wingdings" panose="05000000000000000000" pitchFamily="2" charset="2"/>
              </a:rPr>
              <a:t>t</a:t>
            </a:r>
            <a:r>
              <a:rPr lang="en-US" sz="2400" dirty="0" smtClean="0">
                <a:latin typeface="Helvetica" panose="020B0604020202020204" pitchFamily="34" charset="0"/>
                <a:cs typeface="Helvetica" panose="020B0604020202020204" pitchFamily="34" charset="0"/>
                <a:sym typeface="Wingdings" panose="05000000000000000000" pitchFamily="2" charset="2"/>
              </a:rPr>
              <a:t>erminology related to </a:t>
            </a:r>
            <a:r>
              <a:rPr lang="en-US" sz="2400" dirty="0" err="1" smtClean="0">
                <a:latin typeface="Helvetica" panose="020B0604020202020204" pitchFamily="34" charset="0"/>
                <a:cs typeface="Helvetica" panose="020B0604020202020204" pitchFamily="34" charset="0"/>
                <a:sym typeface="Wingdings" panose="05000000000000000000" pitchFamily="2" charset="2"/>
              </a:rPr>
              <a:t>GeMS</a:t>
            </a:r>
            <a:endParaRPr lang="en-US" sz="2400" dirty="0" smtClean="0">
              <a:latin typeface="Helvetica" panose="020B0604020202020204" pitchFamily="34" charset="0"/>
              <a:cs typeface="Helvetica" panose="020B0604020202020204" pitchFamily="34" charset="0"/>
            </a:endParaRPr>
          </a:p>
          <a:p>
            <a:pPr marL="225425" indent="-225425"/>
            <a:r>
              <a:rPr lang="en-US" sz="2400" dirty="0" smtClean="0">
                <a:latin typeface="Helvetica" panose="020B0604020202020204" pitchFamily="34" charset="0"/>
                <a:cs typeface="Helvetica" panose="020B0604020202020204" pitchFamily="34" charset="0"/>
              </a:rPr>
              <a:t>Options in Near-term Outlook (2019 - 2022)</a:t>
            </a:r>
          </a:p>
          <a:p>
            <a:pPr marL="758811" lvl="1" indent="-225425"/>
            <a:r>
              <a:rPr lang="en-US" sz="1866" dirty="0" smtClean="0">
                <a:latin typeface="Helvetica" panose="020B0604020202020204" pitchFamily="34" charset="0"/>
                <a:cs typeface="Helvetica" panose="020B0604020202020204" pitchFamily="34" charset="0"/>
              </a:rPr>
              <a:t>Modeling &amp; Validation</a:t>
            </a:r>
          </a:p>
          <a:p>
            <a:pPr marL="225425" indent="-225425"/>
            <a:r>
              <a:rPr lang="en-US" sz="2400" dirty="0" smtClean="0">
                <a:latin typeface="Helvetica" panose="020B0604020202020204" pitchFamily="34" charset="0"/>
                <a:cs typeface="Helvetica" panose="020B0604020202020204" pitchFamily="34" charset="0"/>
              </a:rPr>
              <a:t>Extended Outlook (10+ year)</a:t>
            </a:r>
          </a:p>
          <a:p>
            <a:pPr marL="225425" indent="-225425"/>
            <a:r>
              <a:rPr lang="en-US" sz="2400" dirty="0" smtClean="0">
                <a:latin typeface="Helvetica" panose="020B0604020202020204" pitchFamily="34" charset="0"/>
                <a:cs typeface="Helvetica" panose="020B0604020202020204" pitchFamily="34" charset="0"/>
              </a:rPr>
              <a:t>Questions</a:t>
            </a:r>
            <a:endParaRPr lang="en-US" sz="2400" dirty="0">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rotWithShape="1">
          <a:blip r:embed="rId3"/>
          <a:srcRect t="4021" r="3096"/>
          <a:stretch/>
        </p:blipFill>
        <p:spPr>
          <a:xfrm>
            <a:off x="4641181" y="2834370"/>
            <a:ext cx="7481544" cy="3968210"/>
          </a:xfrm>
          <a:prstGeom prst="rect">
            <a:avLst/>
          </a:prstGeom>
          <a:ln>
            <a:solidFill>
              <a:schemeClr val="tx1"/>
            </a:solidFill>
          </a:ln>
        </p:spPr>
      </p:pic>
    </p:spTree>
    <p:extLst>
      <p:ext uri="{BB962C8B-B14F-4D97-AF65-F5344CB8AC3E}">
        <p14:creationId xmlns:p14="http://schemas.microsoft.com/office/powerpoint/2010/main" val="2024148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smtClean="0">
                <a:latin typeface="Helvetica" panose="020B0604020202020204" pitchFamily="34" charset="0"/>
                <a:cs typeface="Helvetica" panose="020B0604020202020204" pitchFamily="34" charset="0"/>
              </a:rPr>
              <a:t>GeMS</a:t>
            </a:r>
            <a:r>
              <a:rPr lang="en-US" sz="4800" dirty="0" smtClean="0">
                <a:latin typeface="Helvetica" panose="020B0604020202020204" pitchFamily="34" charset="0"/>
                <a:cs typeface="Helvetica" panose="020B0604020202020204" pitchFamily="34" charset="0"/>
              </a:rPr>
              <a:t> Options in Near-Term</a:t>
            </a:r>
            <a:endParaRPr lang="en-US" sz="4800"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600201"/>
                <a:ext cx="10972800" cy="5178286"/>
              </a:xfrm>
            </p:spPr>
            <p:txBody>
              <a:bodyPr>
                <a:normAutofit fontScale="62500" lnSpcReduction="20000"/>
              </a:bodyPr>
              <a:lstStyle/>
              <a:p>
                <a:r>
                  <a:rPr lang="en-US" dirty="0" smtClean="0">
                    <a:latin typeface="Helvetica" panose="020B0604020202020204" pitchFamily="34" charset="0"/>
                    <a:cs typeface="Helvetica" panose="020B0604020202020204" pitchFamily="34" charset="0"/>
                  </a:rPr>
                  <a:t>How does </a:t>
                </a:r>
                <a:r>
                  <a:rPr lang="en-US" dirty="0" err="1" smtClean="0">
                    <a:latin typeface="Helvetica" panose="020B0604020202020204" pitchFamily="34" charset="0"/>
                    <a:cs typeface="Helvetica" panose="020B0604020202020204" pitchFamily="34" charset="0"/>
                  </a:rPr>
                  <a:t>GeMS</a:t>
                </a:r>
                <a:r>
                  <a:rPr lang="en-US" dirty="0" smtClean="0">
                    <a:latin typeface="Helvetica" panose="020B0604020202020204" pitchFamily="34" charset="0"/>
                    <a:cs typeface="Helvetica" panose="020B0604020202020204" pitchFamily="34" charset="0"/>
                  </a:rPr>
                  <a:t> get built? </a:t>
                </a:r>
                <a:r>
                  <a:rPr lang="en-US" b="1" dirty="0" smtClean="0">
                    <a:latin typeface="Helvetica" panose="020B0604020202020204" pitchFamily="34" charset="0"/>
                    <a:cs typeface="Helvetica" panose="020B0604020202020204" pitchFamily="34" charset="0"/>
                  </a:rPr>
                  <a:t>Modeling / Model components</a:t>
                </a:r>
              </a:p>
              <a:p>
                <a:pPr marL="1219170" lvl="1" indent="-685783">
                  <a:buFont typeface="+mj-lt"/>
                  <a:buAutoNum type="arabicPeriod"/>
                </a:pPr>
                <a:r>
                  <a:rPr lang="en-US" dirty="0" smtClean="0">
                    <a:latin typeface="Helvetica" panose="020B0604020202020204" pitchFamily="34" charset="0"/>
                    <a:cs typeface="Helvetica" panose="020B0604020202020204" pitchFamily="34" charset="0"/>
                  </a:rPr>
                  <a:t>GRACE/GRACE-FO Only</a:t>
                </a:r>
              </a:p>
              <a:p>
                <a:pPr marL="1752556" lvl="2" indent="-685783">
                  <a:buFont typeface="Arial" panose="020B0604020202020204" pitchFamily="34" charset="0"/>
                  <a:buChar char="•"/>
                </a:pPr>
                <a:r>
                  <a:rPr lang="en-US" dirty="0" smtClean="0">
                    <a:latin typeface="Helvetica" panose="020B0604020202020204" pitchFamily="34" charset="0"/>
                    <a:cs typeface="Helvetica" panose="020B0604020202020204" pitchFamily="34" charset="0"/>
                  </a:rPr>
                  <a:t>CSR RL06 Model (Save, </a:t>
                </a:r>
                <a:r>
                  <a:rPr lang="en-US" i="1" dirty="0" smtClean="0">
                    <a:latin typeface="Helvetica" panose="020B0604020202020204" pitchFamily="34" charset="0"/>
                    <a:cs typeface="Helvetica" panose="020B0604020202020204" pitchFamily="34" charset="0"/>
                  </a:rPr>
                  <a:t>et al.</a:t>
                </a:r>
                <a:r>
                  <a:rPr lang="en-US" dirty="0" smtClean="0">
                    <a:latin typeface="Helvetica" panose="020B0604020202020204" pitchFamily="34" charset="0"/>
                    <a:cs typeface="Helvetica" panose="020B0604020202020204" pitchFamily="34" charset="0"/>
                  </a:rPr>
                  <a:t> 2018)</a:t>
                </a:r>
              </a:p>
              <a:p>
                <a:pPr marL="1752556" lvl="2" indent="-685783">
                  <a:buFont typeface="Arial" panose="020B0604020202020204" pitchFamily="34" charset="0"/>
                  <a:buChar char="•"/>
                </a:pPr>
                <a:r>
                  <a:rPr lang="en-US" dirty="0" smtClean="0">
                    <a:latin typeface="Helvetica" panose="020B0604020202020204" pitchFamily="34" charset="0"/>
                    <a:cs typeface="Helvetica" panose="020B0604020202020204" pitchFamily="34" charset="0"/>
                  </a:rPr>
                  <a:t>GSFC v02.4 Model (</a:t>
                </a:r>
                <a:r>
                  <a:rPr lang="en-US" dirty="0" err="1" smtClean="0">
                    <a:latin typeface="Helvetica" panose="020B0604020202020204" pitchFamily="34" charset="0"/>
                    <a:cs typeface="Helvetica" panose="020B0604020202020204" pitchFamily="34" charset="0"/>
                  </a:rPr>
                  <a:t>Luthcke</a:t>
                </a:r>
                <a:r>
                  <a:rPr lang="en-US" dirty="0" smtClean="0">
                    <a:latin typeface="Helvetica" panose="020B0604020202020204" pitchFamily="34" charset="0"/>
                    <a:cs typeface="Helvetica" panose="020B0604020202020204" pitchFamily="34" charset="0"/>
                  </a:rPr>
                  <a:t>, </a:t>
                </a:r>
                <a:r>
                  <a:rPr lang="en-US" i="1" dirty="0" smtClean="0">
                    <a:latin typeface="Helvetica" panose="020B0604020202020204" pitchFamily="34" charset="0"/>
                    <a:cs typeface="Helvetica" panose="020B0604020202020204" pitchFamily="34" charset="0"/>
                  </a:rPr>
                  <a:t>et al. </a:t>
                </a:r>
                <a:r>
                  <a:rPr lang="en-US" dirty="0" smtClean="0">
                    <a:latin typeface="Helvetica" panose="020B0604020202020204" pitchFamily="34" charset="0"/>
                    <a:cs typeface="Helvetica" panose="020B0604020202020204" pitchFamily="34" charset="0"/>
                  </a:rPr>
                  <a:t>2013)</a:t>
                </a:r>
              </a:p>
              <a:p>
                <a:pPr marL="1219170" lvl="1" indent="-685783">
                  <a:buFont typeface="+mj-lt"/>
                  <a:buAutoNum type="arabicPeriod"/>
                </a:pPr>
                <a:r>
                  <a:rPr lang="en-US" dirty="0" smtClean="0">
                    <a:latin typeface="Helvetica" panose="020B0604020202020204" pitchFamily="34" charset="0"/>
                    <a:cs typeface="Helvetica" panose="020B0604020202020204" pitchFamily="34" charset="0"/>
                  </a:rPr>
                  <a:t>GRACE/GRACE-FO + subset of geophysical models</a:t>
                </a:r>
              </a:p>
              <a:p>
                <a:pPr marL="1219170" lvl="1" indent="-685783">
                  <a:buFont typeface="+mj-lt"/>
                  <a:buAutoNum type="arabicPeriod"/>
                </a:pPr>
                <a:r>
                  <a:rPr lang="en-US" dirty="0" smtClean="0">
                    <a:latin typeface="Helvetica" panose="020B0604020202020204" pitchFamily="34" charset="0"/>
                    <a:cs typeface="Helvetica" panose="020B0604020202020204" pitchFamily="34" charset="0"/>
                  </a:rPr>
                  <a:t>Geophysical models only (GIA, ice-mass model, hydrology, etc.)</a:t>
                </a:r>
              </a:p>
              <a:p>
                <a:endParaRPr lang="en-US" dirty="0" smtClean="0">
                  <a:latin typeface="Helvetica" panose="020B0604020202020204" pitchFamily="34" charset="0"/>
                  <a:cs typeface="Helvetica" panose="020B0604020202020204" pitchFamily="34" charset="0"/>
                </a:endParaRPr>
              </a:p>
              <a:p>
                <a:r>
                  <a:rPr lang="en-US" dirty="0" smtClean="0">
                    <a:latin typeface="Helvetica" panose="020B0604020202020204" pitchFamily="34" charset="0"/>
                    <a:cs typeface="Helvetica" panose="020B0604020202020204" pitchFamily="34" charset="0"/>
                  </a:rPr>
                  <a:t>How does NGS confirm that </a:t>
                </a:r>
                <a:r>
                  <a:rPr lang="en-US" dirty="0" err="1" smtClean="0">
                    <a:latin typeface="Helvetica" panose="020B0604020202020204" pitchFamily="34" charset="0"/>
                    <a:cs typeface="Helvetica" panose="020B0604020202020204" pitchFamily="34" charset="0"/>
                  </a:rPr>
                  <a:t>GeMS</a:t>
                </a:r>
                <a:r>
                  <a:rPr lang="en-US" dirty="0" smtClean="0">
                    <a:latin typeface="Helvetica" panose="020B0604020202020204" pitchFamily="34" charset="0"/>
                    <a:cs typeface="Helvetica" panose="020B0604020202020204" pitchFamily="34" charset="0"/>
                  </a:rPr>
                  <a:t> products are OK? </a:t>
                </a:r>
                <a:r>
                  <a:rPr lang="en-US" b="1" dirty="0" smtClean="0">
                    <a:latin typeface="Helvetica" panose="020B0604020202020204" pitchFamily="34" charset="0"/>
                    <a:cs typeface="Helvetica" panose="020B0604020202020204" pitchFamily="34" charset="0"/>
                  </a:rPr>
                  <a:t>Validation</a:t>
                </a:r>
              </a:p>
              <a:p>
                <a:pPr marL="1295368" lvl="1" indent="-685783">
                  <a:buFont typeface="+mj-lt"/>
                  <a:buAutoNum type="arabicPeriod"/>
                </a:pPr>
                <a:r>
                  <a:rPr lang="en-US" dirty="0" smtClean="0">
                    <a:latin typeface="Helvetica" panose="020B0604020202020204" pitchFamily="34" charset="0"/>
                    <a:cs typeface="Helvetica" panose="020B0604020202020204" pitchFamily="34" charset="0"/>
                  </a:rPr>
                  <a:t>Absolute gravity + GNSS: U.S. </a:t>
                </a:r>
                <a:r>
                  <a:rPr lang="en-US" dirty="0" smtClean="0">
                    <a:latin typeface="Helvetica" panose="020B0604020202020204" pitchFamily="34" charset="0"/>
                    <a:cs typeface="Helvetica" panose="020B0604020202020204" pitchFamily="34" charset="0"/>
                    <a:sym typeface="Wingdings" panose="05000000000000000000" pitchFamily="2" charset="2"/>
                  </a:rPr>
                  <a:t>Network of </a:t>
                </a:r>
                <a14:m>
                  <m:oMath xmlns:m="http://schemas.openxmlformats.org/officeDocument/2006/math">
                    <m:acc>
                      <m:accPr>
                        <m:chr m:val="̇"/>
                        <m:ctrlPr>
                          <a:rPr lang="en-US" i="1" smtClean="0">
                            <a:latin typeface="Cambria Math" panose="02040503050406030204" pitchFamily="18" charset="0"/>
                            <a:cs typeface="Helvetica" panose="020B0604020202020204" pitchFamily="34" charset="0"/>
                            <a:sym typeface="Wingdings" panose="05000000000000000000" pitchFamily="2" charset="2"/>
                          </a:rPr>
                        </m:ctrlPr>
                      </m:accPr>
                      <m:e>
                        <m:r>
                          <a:rPr lang="en-US" b="0" i="1" smtClean="0">
                            <a:latin typeface="Cambria Math" panose="02040503050406030204" pitchFamily="18" charset="0"/>
                            <a:cs typeface="Helvetica" panose="020B0604020202020204" pitchFamily="34" charset="0"/>
                            <a:sym typeface="Wingdings" panose="05000000000000000000" pitchFamily="2" charset="2"/>
                          </a:rPr>
                          <m:t>𝑔</m:t>
                        </m:r>
                      </m:e>
                    </m:acc>
                  </m:oMath>
                </a14:m>
                <a:r>
                  <a:rPr lang="en-US" dirty="0" smtClean="0">
                    <a:latin typeface="Helvetica" panose="020B0604020202020204" pitchFamily="34" charset="0"/>
                    <a:cs typeface="Helvetica" panose="020B0604020202020204" pitchFamily="34" charset="0"/>
                  </a:rPr>
                  <a:t> and </a:t>
                </a:r>
                <a14:m>
                  <m:oMath xmlns:m="http://schemas.openxmlformats.org/officeDocument/2006/math">
                    <m:acc>
                      <m:accPr>
                        <m:chr m:val="̇"/>
                        <m:ctrlPr>
                          <a:rPr lang="en-US" i="1" smtClean="0">
                            <a:latin typeface="Cambria Math" panose="02040503050406030204" pitchFamily="18" charset="0"/>
                            <a:cs typeface="Helvetica" panose="020B0604020202020204" pitchFamily="34" charset="0"/>
                          </a:rPr>
                        </m:ctrlPr>
                      </m:accPr>
                      <m:e>
                        <m:r>
                          <a:rPr lang="en-US" b="0" i="1" smtClean="0">
                            <a:latin typeface="Cambria Math" panose="02040503050406030204" pitchFamily="18" charset="0"/>
                            <a:cs typeface="Helvetica" panose="020B0604020202020204" pitchFamily="34" charset="0"/>
                          </a:rPr>
                          <m:t>h</m:t>
                        </m:r>
                      </m:e>
                    </m:acc>
                  </m:oMath>
                </a14:m>
                <a:r>
                  <a:rPr lang="en-US" dirty="0" smtClean="0">
                    <a:latin typeface="Helvetica" panose="020B0604020202020204" pitchFamily="34" charset="0"/>
                    <a:cs typeface="Helvetica" panose="020B0604020202020204" pitchFamily="34" charset="0"/>
                  </a:rPr>
                  <a:t> observations</a:t>
                </a:r>
              </a:p>
              <a:p>
                <a:pPr marL="1295368" lvl="1" indent="-685783">
                  <a:buFont typeface="+mj-lt"/>
                  <a:buAutoNum type="arabicPeriod"/>
                </a:pPr>
                <a:r>
                  <a:rPr lang="en-US" dirty="0" err="1" smtClean="0">
                    <a:latin typeface="Helvetica" panose="020B0604020202020204" pitchFamily="34" charset="0"/>
                    <a:cs typeface="Helvetica" panose="020B0604020202020204" pitchFamily="34" charset="0"/>
                  </a:rPr>
                  <a:t>GeMS</a:t>
                </a:r>
                <a:r>
                  <a:rPr lang="en-US" dirty="0">
                    <a:latin typeface="Helvetica" panose="020B0604020202020204" pitchFamily="34" charset="0"/>
                    <a:cs typeface="Helvetica" panose="020B0604020202020204" pitchFamily="34" charset="0"/>
                  </a:rPr>
                  <a:t> </a:t>
                </a:r>
                <a:r>
                  <a:rPr lang="en-US" dirty="0" smtClean="0">
                    <a:latin typeface="Helvetica" panose="020B0604020202020204" pitchFamily="34" charset="0"/>
                    <a:cs typeface="Helvetica" panose="020B0604020202020204" pitchFamily="34" charset="0"/>
                  </a:rPr>
                  <a:t>Validation Surveys</a:t>
                </a:r>
                <a:r>
                  <a:rPr lang="en-US" dirty="0">
                    <a:latin typeface="Helvetica" panose="020B0604020202020204" pitchFamily="34" charset="0"/>
                    <a:cs typeface="Helvetica" panose="020B0604020202020204" pitchFamily="34" charset="0"/>
                  </a:rPr>
                  <a:t> </a:t>
                </a:r>
                <a:r>
                  <a:rPr lang="en-US" dirty="0" smtClean="0">
                    <a:latin typeface="Helvetica" panose="020B0604020202020204" pitchFamily="34" charset="0"/>
                    <a:cs typeface="Helvetica" panose="020B0604020202020204" pitchFamily="34" charset="0"/>
                  </a:rPr>
                  <a:t>(</a:t>
                </a:r>
                <a:r>
                  <a:rPr lang="en-US" dirty="0" err="1" smtClean="0">
                    <a:latin typeface="Helvetica" panose="020B0604020202020204" pitchFamily="34" charset="0"/>
                    <a:cs typeface="Helvetica" panose="020B0604020202020204" pitchFamily="34" charset="0"/>
                  </a:rPr>
                  <a:t>GeMS</a:t>
                </a:r>
                <a:r>
                  <a:rPr lang="en-US" dirty="0" smtClean="0">
                    <a:latin typeface="Helvetica" panose="020B0604020202020204" pitchFamily="34" charset="0"/>
                    <a:cs typeface="Helvetica" panose="020B0604020202020204" pitchFamily="34" charset="0"/>
                  </a:rPr>
                  <a:t>-VS): High spatial resolution </a:t>
                </a:r>
                <a14:m>
                  <m:oMath xmlns:m="http://schemas.openxmlformats.org/officeDocument/2006/math">
                    <m:acc>
                      <m:accPr>
                        <m:chr m:val="̇"/>
                        <m:ctrlPr>
                          <a:rPr lang="en-US" i="1">
                            <a:latin typeface="Cambria Math" panose="02040503050406030204" pitchFamily="18" charset="0"/>
                            <a:cs typeface="Helvetica" panose="020B0604020202020204" pitchFamily="34" charset="0"/>
                            <a:sym typeface="Wingdings" panose="05000000000000000000" pitchFamily="2" charset="2"/>
                          </a:rPr>
                        </m:ctrlPr>
                      </m:accPr>
                      <m:e>
                        <m:r>
                          <a:rPr lang="en-US" i="1">
                            <a:latin typeface="Cambria Math" panose="02040503050406030204" pitchFamily="18" charset="0"/>
                            <a:cs typeface="Helvetica" panose="020B0604020202020204" pitchFamily="34" charset="0"/>
                            <a:sym typeface="Wingdings" panose="05000000000000000000" pitchFamily="2" charset="2"/>
                          </a:rPr>
                          <m:t>𝑔</m:t>
                        </m:r>
                      </m:e>
                    </m:acc>
                  </m:oMath>
                </a14:m>
                <a:r>
                  <a:rPr lang="en-US" dirty="0">
                    <a:latin typeface="Helvetica" panose="020B0604020202020204" pitchFamily="34" charset="0"/>
                    <a:cs typeface="Helvetica" panose="020B0604020202020204" pitchFamily="34" charset="0"/>
                  </a:rPr>
                  <a:t> and </a:t>
                </a:r>
                <a14:m>
                  <m:oMath xmlns:m="http://schemas.openxmlformats.org/officeDocument/2006/math">
                    <m:acc>
                      <m:accPr>
                        <m:chr m:val="̇"/>
                        <m:ctrlPr>
                          <a:rPr lang="en-US" i="1">
                            <a:latin typeface="Cambria Math" panose="02040503050406030204" pitchFamily="18" charset="0"/>
                            <a:cs typeface="Helvetica" panose="020B0604020202020204" pitchFamily="34" charset="0"/>
                          </a:rPr>
                        </m:ctrlPr>
                      </m:accPr>
                      <m:e>
                        <m:r>
                          <a:rPr lang="en-US" i="1">
                            <a:latin typeface="Cambria Math" panose="02040503050406030204" pitchFamily="18" charset="0"/>
                            <a:cs typeface="Helvetica" panose="020B0604020202020204" pitchFamily="34" charset="0"/>
                          </a:rPr>
                          <m:t>h</m:t>
                        </m:r>
                      </m:e>
                    </m:acc>
                  </m:oMath>
                </a14:m>
                <a:r>
                  <a:rPr lang="en-US" dirty="0">
                    <a:latin typeface="Helvetica" panose="020B0604020202020204" pitchFamily="34" charset="0"/>
                    <a:cs typeface="Helvetica" panose="020B0604020202020204" pitchFamily="34" charset="0"/>
                  </a:rPr>
                  <a:t> </a:t>
                </a:r>
                <a:r>
                  <a:rPr lang="en-US" dirty="0" smtClean="0">
                    <a:latin typeface="Helvetica" panose="020B0604020202020204" pitchFamily="34" charset="0"/>
                    <a:cs typeface="Helvetica" panose="020B0604020202020204" pitchFamily="34" charset="0"/>
                  </a:rPr>
                  <a:t>and possibly </a:t>
                </a:r>
                <a:r>
                  <a:rPr lang="en-US" dirty="0" err="1" smtClean="0">
                    <a:latin typeface="Helvetica" panose="020B0604020202020204" pitchFamily="34" charset="0"/>
                    <a:cs typeface="Helvetica" panose="020B0604020202020204" pitchFamily="34" charset="0"/>
                  </a:rPr>
                  <a:t>DoV</a:t>
                </a:r>
                <a:r>
                  <a:rPr lang="en-US" dirty="0" smtClean="0">
                    <a:latin typeface="Helvetica" panose="020B0604020202020204" pitchFamily="34" charset="0"/>
                    <a:cs typeface="Helvetica" panose="020B0604020202020204" pitchFamily="34" charset="0"/>
                  </a:rPr>
                  <a:t> observations repeated in time.</a:t>
                </a:r>
              </a:p>
              <a:p>
                <a:pPr marL="1295368" lvl="1" indent="-685783">
                  <a:buFont typeface="+mj-lt"/>
                  <a:buAutoNum type="arabicPeriod"/>
                </a:pPr>
                <a:r>
                  <a:rPr lang="en-US" dirty="0" smtClean="0">
                    <a:latin typeface="Helvetica" panose="020B0604020202020204" pitchFamily="34" charset="0"/>
                    <a:cs typeface="Helvetica" panose="020B0604020202020204" pitchFamily="34" charset="0"/>
                  </a:rPr>
                  <a:t>Continuous gravity observations at high impact locations.</a:t>
                </a:r>
              </a:p>
              <a:p>
                <a:pPr marL="1295368" lvl="1" indent="-685783">
                  <a:buFont typeface="+mj-lt"/>
                  <a:buAutoNum type="arabicPeriod"/>
                </a:pPr>
                <a:r>
                  <a:rPr lang="en-US" dirty="0" smtClean="0">
                    <a:latin typeface="Helvetica" panose="020B0604020202020204" pitchFamily="34" charset="0"/>
                    <a:cs typeface="Helvetica" panose="020B0604020202020204" pitchFamily="34" charset="0"/>
                  </a:rPr>
                  <a:t>Optical atomic clock network</a:t>
                </a:r>
              </a:p>
              <a:p>
                <a:pPr marL="1295368" lvl="1" indent="-685783">
                  <a:buFont typeface="+mj-lt"/>
                  <a:buAutoNum type="arabicPeriod"/>
                </a:pPr>
                <a:r>
                  <a:rPr lang="en-US" dirty="0" smtClean="0">
                    <a:latin typeface="Helvetica" panose="020B0604020202020204" pitchFamily="34" charset="0"/>
                    <a:cs typeface="Helvetica" panose="020B0604020202020204" pitchFamily="34" charset="0"/>
                  </a:rPr>
                  <a:t>GRACE / GRACE-FO </a:t>
                </a:r>
                <a:endParaRPr lang="en-US" dirty="0">
                  <a:latin typeface="Helvetica" panose="020B0604020202020204" pitchFamily="34" charset="0"/>
                  <a:cs typeface="Helvetica"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600201"/>
                <a:ext cx="10972800" cy="5178286"/>
              </a:xfrm>
              <a:blipFill>
                <a:blip r:embed="rId4"/>
                <a:stretch>
                  <a:fillRect l="-944" t="-2709"/>
                </a:stretch>
              </a:blipFill>
            </p:spPr>
            <p:txBody>
              <a:bodyPr/>
              <a:lstStyle/>
              <a:p>
                <a:r>
                  <a:rPr lang="en-US">
                    <a:noFill/>
                  </a:rPr>
                  <a:t> </a:t>
                </a:r>
              </a:p>
            </p:txBody>
          </p:sp>
        </mc:Fallback>
      </mc:AlternateContent>
    </p:spTree>
    <p:extLst>
      <p:ext uri="{BB962C8B-B14F-4D97-AF65-F5344CB8AC3E}">
        <p14:creationId xmlns:p14="http://schemas.microsoft.com/office/powerpoint/2010/main" val="16601772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08630" y="1592052"/>
            <a:ext cx="4083370" cy="4839077"/>
          </a:xfrm>
        </p:spPr>
        <p:txBody>
          <a:bodyPr>
            <a:normAutofit fontScale="92500"/>
          </a:bodyPr>
          <a:lstStyle/>
          <a:p>
            <a:r>
              <a:rPr lang="en-US" sz="2534" dirty="0" smtClean="0">
                <a:latin typeface="Helvetica" panose="020B0604020202020204" pitchFamily="34" charset="0"/>
                <a:cs typeface="Helvetica" panose="020B0604020202020204" pitchFamily="34" charset="0"/>
              </a:rPr>
              <a:t>Proposed Network</a:t>
            </a:r>
          </a:p>
          <a:p>
            <a:r>
              <a:rPr lang="en-US" sz="2534" dirty="0" smtClean="0">
                <a:latin typeface="Helvetica" panose="020B0604020202020204" pitchFamily="34" charset="0"/>
                <a:cs typeface="Helvetica" panose="020B0604020202020204" pitchFamily="34" charset="0"/>
              </a:rPr>
              <a:t>~60 locations</a:t>
            </a:r>
          </a:p>
          <a:p>
            <a:r>
              <a:rPr lang="en-US" sz="2534" dirty="0" smtClean="0">
                <a:latin typeface="Helvetica" panose="020B0604020202020204" pitchFamily="34" charset="0"/>
                <a:cs typeface="Helvetica" panose="020B0604020202020204" pitchFamily="34" charset="0"/>
              </a:rPr>
              <a:t>Observe every 1-3 years</a:t>
            </a:r>
          </a:p>
          <a:p>
            <a:r>
              <a:rPr lang="en-US" sz="2534" dirty="0" smtClean="0">
                <a:latin typeface="Helvetica" panose="020B0604020202020204" pitchFamily="34" charset="0"/>
                <a:cs typeface="Helvetica" panose="020B0604020202020204" pitchFamily="34" charset="0"/>
              </a:rPr>
              <a:t>Build off existing NOAA FCORS Network</a:t>
            </a:r>
          </a:p>
          <a:p>
            <a:r>
              <a:rPr lang="en-US" sz="2534" dirty="0" smtClean="0">
                <a:latin typeface="Helvetica" panose="020B0604020202020204" pitchFamily="34" charset="0"/>
                <a:cs typeface="Helvetica" panose="020B0604020202020204" pitchFamily="34" charset="0"/>
              </a:rPr>
              <a:t>Densify in areas with most geoid change (Great Lakes and Alaska)</a:t>
            </a:r>
          </a:p>
          <a:p>
            <a:r>
              <a:rPr lang="en-US" sz="2534" dirty="0" smtClean="0">
                <a:latin typeface="Helvetica" panose="020B0604020202020204" pitchFamily="34" charset="0"/>
                <a:cs typeface="Helvetica" panose="020B0604020202020204" pitchFamily="34" charset="0"/>
              </a:rPr>
              <a:t>Additional benefits:</a:t>
            </a:r>
          </a:p>
          <a:p>
            <a:pPr lvl="1"/>
            <a:r>
              <a:rPr lang="en-US" sz="2000" dirty="0" smtClean="0">
                <a:latin typeface="Helvetica" panose="020B0604020202020204" pitchFamily="34" charset="0"/>
                <a:cs typeface="Helvetica" panose="020B0604020202020204" pitchFamily="34" charset="0"/>
              </a:rPr>
              <a:t>Supports relative gravity efforts nationwide</a:t>
            </a:r>
            <a:endParaRPr lang="en-US" sz="2000" dirty="0">
              <a:latin typeface="Helvetica" panose="020B0604020202020204" pitchFamily="34" charset="0"/>
              <a:cs typeface="Helvetica" panose="020B0604020202020204" pitchFamily="34" charset="0"/>
            </a:endParaRPr>
          </a:p>
        </p:txBody>
      </p:sp>
      <p:sp>
        <p:nvSpPr>
          <p:cNvPr id="9" name="Title 1"/>
          <p:cNvSpPr>
            <a:spLocks noGrp="1"/>
          </p:cNvSpPr>
          <p:nvPr>
            <p:ph type="title"/>
          </p:nvPr>
        </p:nvSpPr>
        <p:spPr>
          <a:xfrm>
            <a:off x="127508" y="438945"/>
            <a:ext cx="12064491" cy="987350"/>
          </a:xfrm>
        </p:spPr>
        <p:txBody>
          <a:bodyPr anchor="t">
            <a:noAutofit/>
          </a:bodyPr>
          <a:lstStyle/>
          <a:p>
            <a:pPr algn="l"/>
            <a:r>
              <a:rPr lang="en-US" sz="3600" dirty="0" smtClean="0">
                <a:latin typeface="Helvetica" panose="020B0604020202020204" pitchFamily="34" charset="0"/>
                <a:cs typeface="Helvetica" panose="020B0604020202020204" pitchFamily="34" charset="0"/>
              </a:rPr>
              <a:t>Validation: Proposed Absolute Gravity Network</a:t>
            </a:r>
            <a:endParaRPr lang="en-US" sz="4000" dirty="0">
              <a:latin typeface="Helvetica" panose="020B0604020202020204" pitchFamily="34" charset="0"/>
              <a:cs typeface="Helvetica" panose="020B0604020202020204" pitchFamily="34" charset="0"/>
            </a:endParaRPr>
          </a:p>
        </p:txBody>
      </p:sp>
      <p:sp>
        <p:nvSpPr>
          <p:cNvPr id="7" name="TextBox 6"/>
          <p:cNvSpPr txBox="1"/>
          <p:nvPr/>
        </p:nvSpPr>
        <p:spPr>
          <a:xfrm>
            <a:off x="0" y="6528665"/>
            <a:ext cx="9144000" cy="276999"/>
          </a:xfrm>
          <a:prstGeom prst="rect">
            <a:avLst/>
          </a:prstGeom>
          <a:noFill/>
        </p:spPr>
        <p:txBody>
          <a:bodyPr wrap="square" rtlCol="0">
            <a:spAutoFit/>
          </a:bodyPr>
          <a:lstStyle/>
          <a:p>
            <a:r>
              <a:rPr lang="en-US" sz="1200" dirty="0" smtClean="0">
                <a:latin typeface="Helvetica" panose="020B0604020202020204" pitchFamily="34" charset="0"/>
                <a:cs typeface="Helvetica" panose="020B0604020202020204" pitchFamily="34" charset="0"/>
              </a:rPr>
              <a:t>Proposed, preliminary </a:t>
            </a:r>
            <a:r>
              <a:rPr lang="en-US" sz="1200" dirty="0">
                <a:latin typeface="Helvetica" panose="020B0604020202020204" pitchFamily="34" charset="0"/>
                <a:cs typeface="Helvetica" panose="020B0604020202020204" pitchFamily="34" charset="0"/>
              </a:rPr>
              <a:t>a</a:t>
            </a:r>
            <a:r>
              <a:rPr lang="en-US" sz="1200" dirty="0" smtClean="0">
                <a:latin typeface="Helvetica" panose="020B0604020202020204" pitchFamily="34" charset="0"/>
                <a:cs typeface="Helvetica" panose="020B0604020202020204" pitchFamily="34" charset="0"/>
              </a:rPr>
              <a:t>bsolute gravity </a:t>
            </a:r>
            <a:r>
              <a:rPr lang="en-US" sz="1200" dirty="0">
                <a:latin typeface="Helvetica" panose="020B0604020202020204" pitchFamily="34" charset="0"/>
                <a:cs typeface="Helvetica" panose="020B0604020202020204" pitchFamily="34" charset="0"/>
              </a:rPr>
              <a:t>n</a:t>
            </a:r>
            <a:r>
              <a:rPr lang="en-US" sz="1200" dirty="0" smtClean="0">
                <a:latin typeface="Helvetica" panose="020B0604020202020204" pitchFamily="34" charset="0"/>
                <a:cs typeface="Helvetica" panose="020B0604020202020204" pitchFamily="34" charset="0"/>
              </a:rPr>
              <a:t>etwork with geoid </a:t>
            </a:r>
            <a:r>
              <a:rPr lang="en-US" sz="1200" dirty="0">
                <a:latin typeface="Helvetica" panose="020B0604020202020204" pitchFamily="34" charset="0"/>
                <a:cs typeface="Helvetica" panose="020B0604020202020204" pitchFamily="34" charset="0"/>
              </a:rPr>
              <a:t>rates from GRACE in mm/</a:t>
            </a:r>
            <a:r>
              <a:rPr lang="en-US" sz="1200" dirty="0" err="1">
                <a:latin typeface="Helvetica" panose="020B0604020202020204" pitchFamily="34" charset="0"/>
                <a:cs typeface="Helvetica" panose="020B0604020202020204" pitchFamily="34" charset="0"/>
              </a:rPr>
              <a:t>yr</a:t>
            </a:r>
            <a:r>
              <a:rPr lang="en-US" sz="1200" dirty="0">
                <a:latin typeface="Helvetica" panose="020B0604020202020204" pitchFamily="34" charset="0"/>
                <a:cs typeface="Helvetica" panose="020B0604020202020204" pitchFamily="34" charset="0"/>
              </a:rPr>
              <a:t> (contour interval = 0.1 </a:t>
            </a:r>
            <a:r>
              <a:rPr lang="en-US" sz="1200" dirty="0" smtClean="0">
                <a:latin typeface="Helvetica" panose="020B0604020202020204" pitchFamily="34" charset="0"/>
                <a:cs typeface="Helvetica" panose="020B0604020202020204" pitchFamily="34" charset="0"/>
              </a:rPr>
              <a:t>mm/</a:t>
            </a:r>
            <a:r>
              <a:rPr lang="en-US" sz="1200" dirty="0" err="1" smtClean="0">
                <a:latin typeface="Helvetica" panose="020B0604020202020204" pitchFamily="34" charset="0"/>
                <a:cs typeface="Helvetica" panose="020B0604020202020204" pitchFamily="34" charset="0"/>
              </a:rPr>
              <a:t>yr</a:t>
            </a:r>
            <a:r>
              <a:rPr lang="en-US" sz="1200" dirty="0" smtClean="0">
                <a:latin typeface="Helvetica" panose="020B0604020202020204" pitchFamily="34" charset="0"/>
                <a:cs typeface="Helvetica" panose="020B0604020202020204" pitchFamily="34" charset="0"/>
              </a:rPr>
              <a:t>)</a:t>
            </a:r>
            <a:endParaRPr lang="en-US" sz="1400" dirty="0">
              <a:latin typeface="Helvetica" panose="020B0604020202020204" pitchFamily="34" charset="0"/>
              <a:cs typeface="Helvetica" panose="020B0604020202020204" pitchFamily="34" charset="0"/>
            </a:endParaRPr>
          </a:p>
        </p:txBody>
      </p:sp>
      <p:pic>
        <p:nvPicPr>
          <p:cNvPr id="8" name="Picture 7"/>
          <p:cNvPicPr/>
          <p:nvPr/>
        </p:nvPicPr>
        <p:blipFill rotWithShape="1">
          <a:blip r:embed="rId3">
            <a:extLst>
              <a:ext uri="{28A0092B-C50C-407E-A947-70E740481C1C}">
                <a14:useLocalDpi xmlns:a14="http://schemas.microsoft.com/office/drawing/2010/main" val="0"/>
              </a:ext>
            </a:extLst>
          </a:blip>
          <a:srcRect l="8854" t="23105" r="8705" b="11334"/>
          <a:stretch/>
        </p:blipFill>
        <p:spPr bwMode="auto">
          <a:xfrm>
            <a:off x="127508" y="1523831"/>
            <a:ext cx="7853614" cy="48253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749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27508" y="438945"/>
            <a:ext cx="12064491" cy="390112"/>
          </a:xfrm>
        </p:spPr>
        <p:txBody>
          <a:bodyPr anchor="t">
            <a:noAutofit/>
          </a:bodyPr>
          <a:lstStyle/>
          <a:p>
            <a:pPr algn="l"/>
            <a:r>
              <a:rPr lang="en-US" sz="3600" dirty="0" smtClean="0">
                <a:latin typeface="Helvetica" panose="020B0604020202020204" pitchFamily="34" charset="0"/>
                <a:cs typeface="Helvetica" panose="020B0604020202020204" pitchFamily="34" charset="0"/>
              </a:rPr>
              <a:t>Validation: Proposed Absolute Gravity Network</a:t>
            </a:r>
            <a:endParaRPr lang="en-US" sz="4000" dirty="0">
              <a:latin typeface="Helvetica" panose="020B0604020202020204" pitchFamily="34" charset="0"/>
              <a:cs typeface="Helvetica" panose="020B0604020202020204" pitchFamily="34" charset="0"/>
            </a:endParaRPr>
          </a:p>
        </p:txBody>
      </p:sp>
      <p:sp>
        <p:nvSpPr>
          <p:cNvPr id="7" name="TextBox 6"/>
          <p:cNvSpPr txBox="1"/>
          <p:nvPr/>
        </p:nvSpPr>
        <p:spPr>
          <a:xfrm>
            <a:off x="0" y="6528665"/>
            <a:ext cx="9144000" cy="276999"/>
          </a:xfrm>
          <a:prstGeom prst="rect">
            <a:avLst/>
          </a:prstGeom>
          <a:noFill/>
        </p:spPr>
        <p:txBody>
          <a:bodyPr wrap="square" rtlCol="0">
            <a:spAutoFit/>
          </a:bodyPr>
          <a:lstStyle/>
          <a:p>
            <a:r>
              <a:rPr lang="en-US" sz="1200" dirty="0" smtClean="0">
                <a:latin typeface="Helvetica" panose="020B0604020202020204" pitchFamily="34" charset="0"/>
                <a:cs typeface="Helvetica" panose="020B0604020202020204" pitchFamily="34" charset="0"/>
              </a:rPr>
              <a:t>Proposed, preliminary </a:t>
            </a:r>
            <a:r>
              <a:rPr lang="en-US" sz="1200" dirty="0">
                <a:latin typeface="Helvetica" panose="020B0604020202020204" pitchFamily="34" charset="0"/>
                <a:cs typeface="Helvetica" panose="020B0604020202020204" pitchFamily="34" charset="0"/>
              </a:rPr>
              <a:t>a</a:t>
            </a:r>
            <a:r>
              <a:rPr lang="en-US" sz="1200" dirty="0" smtClean="0">
                <a:latin typeface="Helvetica" panose="020B0604020202020204" pitchFamily="34" charset="0"/>
                <a:cs typeface="Helvetica" panose="020B0604020202020204" pitchFamily="34" charset="0"/>
              </a:rPr>
              <a:t>bsolute gravity </a:t>
            </a:r>
            <a:r>
              <a:rPr lang="en-US" sz="1200" dirty="0">
                <a:latin typeface="Helvetica" panose="020B0604020202020204" pitchFamily="34" charset="0"/>
                <a:cs typeface="Helvetica" panose="020B0604020202020204" pitchFamily="34" charset="0"/>
              </a:rPr>
              <a:t>n</a:t>
            </a:r>
            <a:r>
              <a:rPr lang="en-US" sz="1200" dirty="0" smtClean="0">
                <a:latin typeface="Helvetica" panose="020B0604020202020204" pitchFamily="34" charset="0"/>
                <a:cs typeface="Helvetica" panose="020B0604020202020204" pitchFamily="34" charset="0"/>
              </a:rPr>
              <a:t>etwork with geoid </a:t>
            </a:r>
            <a:r>
              <a:rPr lang="en-US" sz="1200" dirty="0">
                <a:latin typeface="Helvetica" panose="020B0604020202020204" pitchFamily="34" charset="0"/>
                <a:cs typeface="Helvetica" panose="020B0604020202020204" pitchFamily="34" charset="0"/>
              </a:rPr>
              <a:t>rates from GRACE in mm/</a:t>
            </a:r>
            <a:r>
              <a:rPr lang="en-US" sz="1200" dirty="0" err="1">
                <a:latin typeface="Helvetica" panose="020B0604020202020204" pitchFamily="34" charset="0"/>
                <a:cs typeface="Helvetica" panose="020B0604020202020204" pitchFamily="34" charset="0"/>
              </a:rPr>
              <a:t>yr</a:t>
            </a:r>
            <a:r>
              <a:rPr lang="en-US" sz="1200" dirty="0">
                <a:latin typeface="Helvetica" panose="020B0604020202020204" pitchFamily="34" charset="0"/>
                <a:cs typeface="Helvetica" panose="020B0604020202020204" pitchFamily="34" charset="0"/>
              </a:rPr>
              <a:t> (contour interval = 0.1 </a:t>
            </a:r>
            <a:r>
              <a:rPr lang="en-US" sz="1200" dirty="0" smtClean="0">
                <a:latin typeface="Helvetica" panose="020B0604020202020204" pitchFamily="34" charset="0"/>
                <a:cs typeface="Helvetica" panose="020B0604020202020204" pitchFamily="34" charset="0"/>
              </a:rPr>
              <a:t>mm/</a:t>
            </a:r>
            <a:r>
              <a:rPr lang="en-US" sz="1200" dirty="0" err="1" smtClean="0">
                <a:latin typeface="Helvetica" panose="020B0604020202020204" pitchFamily="34" charset="0"/>
                <a:cs typeface="Helvetica" panose="020B0604020202020204" pitchFamily="34" charset="0"/>
              </a:rPr>
              <a:t>yr</a:t>
            </a:r>
            <a:r>
              <a:rPr lang="en-US" sz="1200" dirty="0" smtClean="0">
                <a:latin typeface="Helvetica" panose="020B0604020202020204" pitchFamily="34" charset="0"/>
                <a:cs typeface="Helvetica" panose="020B0604020202020204" pitchFamily="34" charset="0"/>
              </a:rPr>
              <a:t>)</a:t>
            </a:r>
            <a:endParaRPr lang="en-US" sz="1400" dirty="0">
              <a:latin typeface="Helvetica" panose="020B0604020202020204" pitchFamily="34" charset="0"/>
              <a:cs typeface="Helvetica" panose="020B0604020202020204" pitchFamily="34" charset="0"/>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8654" t="22398" r="8654" b="11240"/>
          <a:stretch/>
        </p:blipFill>
        <p:spPr bwMode="auto">
          <a:xfrm>
            <a:off x="49695" y="1592052"/>
            <a:ext cx="7722096" cy="4789317"/>
          </a:xfrm>
          <a:prstGeom prst="rect">
            <a:avLst/>
          </a:prstGeom>
          <a:ln>
            <a:noFill/>
          </a:ln>
          <a:extLst>
            <a:ext uri="{53640926-AAD7-44D8-BBD7-CCE9431645EC}">
              <a14:shadowObscured xmlns:a14="http://schemas.microsoft.com/office/drawing/2010/main"/>
            </a:ext>
          </a:extLst>
        </p:spPr>
      </p:pic>
      <p:sp>
        <p:nvSpPr>
          <p:cNvPr id="10" name="Content Placeholder 2"/>
          <p:cNvSpPr txBox="1">
            <a:spLocks/>
          </p:cNvSpPr>
          <p:nvPr/>
        </p:nvSpPr>
        <p:spPr>
          <a:xfrm>
            <a:off x="8108630" y="1592052"/>
            <a:ext cx="4083370" cy="4839077"/>
          </a:xfrm>
          <a:prstGeom prst="rect">
            <a:avLst/>
          </a:prstGeom>
        </p:spPr>
        <p:txBody>
          <a:bodyPr vert="horz" lIns="91440" tIns="45720" rIns="91440" bIns="45720" rtlCol="0">
            <a:normAutofit fontScale="925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534" dirty="0" smtClean="0">
                <a:latin typeface="Helvetica" panose="020B0604020202020204" pitchFamily="34" charset="0"/>
                <a:cs typeface="Helvetica" panose="020B0604020202020204" pitchFamily="34" charset="0"/>
              </a:rPr>
              <a:t>Proposed Network</a:t>
            </a:r>
          </a:p>
          <a:p>
            <a:r>
              <a:rPr lang="en-US" sz="2534" dirty="0" smtClean="0">
                <a:latin typeface="Helvetica" panose="020B0604020202020204" pitchFamily="34" charset="0"/>
                <a:cs typeface="Helvetica" panose="020B0604020202020204" pitchFamily="34" charset="0"/>
              </a:rPr>
              <a:t>~30 locations</a:t>
            </a:r>
          </a:p>
          <a:p>
            <a:r>
              <a:rPr lang="en-US" sz="2534" dirty="0" smtClean="0">
                <a:latin typeface="Helvetica" panose="020B0604020202020204" pitchFamily="34" charset="0"/>
                <a:cs typeface="Helvetica" panose="020B0604020202020204" pitchFamily="34" charset="0"/>
              </a:rPr>
              <a:t>Observe every 1-3 years</a:t>
            </a:r>
          </a:p>
          <a:p>
            <a:r>
              <a:rPr lang="en-US" sz="2534" dirty="0" smtClean="0">
                <a:latin typeface="Helvetica" panose="020B0604020202020204" pitchFamily="34" charset="0"/>
                <a:cs typeface="Helvetica" panose="020B0604020202020204" pitchFamily="34" charset="0"/>
              </a:rPr>
              <a:t>Build off existing NOAA FCORS Network</a:t>
            </a:r>
          </a:p>
          <a:p>
            <a:r>
              <a:rPr lang="en-US" sz="2534" dirty="0" smtClean="0">
                <a:latin typeface="Helvetica" panose="020B0604020202020204" pitchFamily="34" charset="0"/>
                <a:cs typeface="Helvetica" panose="020B0604020202020204" pitchFamily="34" charset="0"/>
              </a:rPr>
              <a:t>Densify in areas with most geoid change (Great Lakes and Alaska)</a:t>
            </a:r>
          </a:p>
          <a:p>
            <a:r>
              <a:rPr lang="en-US" sz="2534" dirty="0" smtClean="0">
                <a:latin typeface="Helvetica" panose="020B0604020202020204" pitchFamily="34" charset="0"/>
                <a:cs typeface="Helvetica" panose="020B0604020202020204" pitchFamily="34" charset="0"/>
              </a:rPr>
              <a:t>Additional benefits:</a:t>
            </a:r>
          </a:p>
          <a:p>
            <a:pPr lvl="1"/>
            <a:r>
              <a:rPr lang="en-US" sz="2000" dirty="0" smtClean="0">
                <a:latin typeface="Helvetica" panose="020B0604020202020204" pitchFamily="34" charset="0"/>
                <a:cs typeface="Helvetica" panose="020B0604020202020204" pitchFamily="34" charset="0"/>
              </a:rPr>
              <a:t>Supports relative gravity efforts nationwide</a:t>
            </a:r>
            <a:endParaRPr lang="en-US"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8924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36575" y="5680635"/>
            <a:ext cx="4163679" cy="748988"/>
          </a:xfrm>
          <a:prstGeom prst="rect">
            <a:avLst/>
          </a:prstGeom>
          <a:noFill/>
        </p:spPr>
        <p:txBody>
          <a:bodyPr wrap="square" rtlCol="0">
            <a:spAutoFit/>
          </a:bodyPr>
          <a:lstStyle/>
          <a:p>
            <a:pPr defTabSz="609585"/>
            <a:r>
              <a:rPr lang="en-US" sz="1867" dirty="0">
                <a:solidFill>
                  <a:prstClr val="black"/>
                </a:solidFill>
                <a:latin typeface="Calibri"/>
              </a:rPr>
              <a:t>Alaska Geoid Rate from </a:t>
            </a:r>
            <a:r>
              <a:rPr lang="en-US" sz="1867" dirty="0" smtClean="0">
                <a:solidFill>
                  <a:prstClr val="black"/>
                </a:solidFill>
                <a:latin typeface="Calibri"/>
              </a:rPr>
              <a:t>GRACE in </a:t>
            </a:r>
            <a:r>
              <a:rPr lang="en-US" sz="1867" dirty="0">
                <a:solidFill>
                  <a:prstClr val="black"/>
                </a:solidFill>
                <a:latin typeface="Calibri"/>
              </a:rPr>
              <a:t>mm/yr.  Roads shown in blue</a:t>
            </a:r>
            <a:r>
              <a:rPr lang="en-US" sz="2400" dirty="0" smtClean="0">
                <a:solidFill>
                  <a:prstClr val="black"/>
                </a:solidFill>
                <a:latin typeface="Calibri"/>
              </a:rPr>
              <a:t>.</a:t>
            </a:r>
            <a:endParaRPr lang="en-US" sz="2400" dirty="0">
              <a:solidFill>
                <a:prstClr val="black"/>
              </a:solidFill>
              <a:latin typeface="Calibri"/>
            </a:endParaRPr>
          </a:p>
        </p:txBody>
      </p:sp>
      <p:sp>
        <p:nvSpPr>
          <p:cNvPr id="16" name="Title 1"/>
          <p:cNvSpPr>
            <a:spLocks noGrp="1"/>
          </p:cNvSpPr>
          <p:nvPr>
            <p:ph type="title"/>
          </p:nvPr>
        </p:nvSpPr>
        <p:spPr>
          <a:xfrm>
            <a:off x="609600" y="566183"/>
            <a:ext cx="11582401" cy="1143000"/>
          </a:xfrm>
        </p:spPr>
        <p:txBody>
          <a:bodyPr>
            <a:normAutofit fontScale="90000"/>
          </a:bodyPr>
          <a:lstStyle/>
          <a:p>
            <a:pPr algn="r"/>
            <a:r>
              <a:rPr lang="en-US" sz="4800" dirty="0" smtClean="0">
                <a:latin typeface="Helvetica" panose="020B0604020202020204" pitchFamily="34" charset="0"/>
                <a:cs typeface="Helvetica" panose="020B0604020202020204" pitchFamily="34" charset="0"/>
              </a:rPr>
              <a:t> Proposed </a:t>
            </a:r>
            <a:r>
              <a:rPr lang="en-US" sz="4800" dirty="0" err="1" smtClean="0">
                <a:latin typeface="Helvetica" panose="020B0604020202020204" pitchFamily="34" charset="0"/>
                <a:cs typeface="Helvetica" panose="020B0604020202020204" pitchFamily="34" charset="0"/>
              </a:rPr>
              <a:t>GeMS</a:t>
            </a:r>
            <a:r>
              <a:rPr lang="en-US" sz="4800" dirty="0" smtClean="0">
                <a:latin typeface="Helvetica" panose="020B0604020202020204" pitchFamily="34" charset="0"/>
                <a:cs typeface="Helvetica" panose="020B0604020202020204" pitchFamily="34" charset="0"/>
              </a:rPr>
              <a:t/>
            </a:r>
            <a:br>
              <a:rPr lang="en-US" sz="4800" dirty="0" smtClean="0">
                <a:latin typeface="Helvetica" panose="020B0604020202020204" pitchFamily="34" charset="0"/>
                <a:cs typeface="Helvetica" panose="020B0604020202020204" pitchFamily="34" charset="0"/>
              </a:rPr>
            </a:br>
            <a:r>
              <a:rPr lang="en-US" sz="4800" dirty="0">
                <a:latin typeface="Helvetica" panose="020B0604020202020204" pitchFamily="34" charset="0"/>
                <a:cs typeface="Helvetica" panose="020B0604020202020204" pitchFamily="34" charset="0"/>
              </a:rPr>
              <a:t>V</a:t>
            </a:r>
            <a:r>
              <a:rPr lang="en-US" sz="4800" dirty="0" smtClean="0">
                <a:latin typeface="Helvetica" panose="020B0604020202020204" pitchFamily="34" charset="0"/>
                <a:cs typeface="Helvetica" panose="020B0604020202020204" pitchFamily="34" charset="0"/>
              </a:rPr>
              <a:t>alidation Survey</a:t>
            </a:r>
            <a:endParaRPr lang="en-US" sz="4800" dirty="0">
              <a:latin typeface="Helvetica" panose="020B0604020202020204" pitchFamily="34" charset="0"/>
              <a:cs typeface="Helvetica" panose="020B0604020202020204" pitchFamily="34" charset="0"/>
            </a:endParaRPr>
          </a:p>
        </p:txBody>
      </p:sp>
      <p:grpSp>
        <p:nvGrpSpPr>
          <p:cNvPr id="3" name="Group 2"/>
          <p:cNvGrpSpPr/>
          <p:nvPr/>
        </p:nvGrpSpPr>
        <p:grpSpPr>
          <a:xfrm>
            <a:off x="36575" y="24384"/>
            <a:ext cx="7723825" cy="5605137"/>
            <a:chOff x="97536" y="978543"/>
            <a:chExt cx="5486400" cy="3981450"/>
          </a:xfrm>
        </p:grpSpPr>
        <p:pic>
          <p:nvPicPr>
            <p:cNvPr id="22" name="Picture 21"/>
            <p:cNvPicPr/>
            <p:nvPr/>
          </p:nvPicPr>
          <p:blipFill rotWithShape="1">
            <a:blip r:embed="rId4" cstate="print">
              <a:extLst>
                <a:ext uri="{28A0092B-C50C-407E-A947-70E740481C1C}">
                  <a14:useLocalDpi xmlns:a14="http://schemas.microsoft.com/office/drawing/2010/main" val="0"/>
                </a:ext>
              </a:extLst>
            </a:blip>
            <a:srcRect l="8788" t="11338" r="8788" b="11251"/>
            <a:stretch/>
          </p:blipFill>
          <p:spPr>
            <a:xfrm>
              <a:off x="97536" y="978543"/>
              <a:ext cx="5486400" cy="3981450"/>
            </a:xfrm>
            <a:prstGeom prst="rect">
              <a:avLst/>
            </a:prstGeom>
          </p:spPr>
        </p:pic>
        <p:grpSp>
          <p:nvGrpSpPr>
            <p:cNvPr id="2" name="Group 1"/>
            <p:cNvGrpSpPr/>
            <p:nvPr/>
          </p:nvGrpSpPr>
          <p:grpSpPr>
            <a:xfrm>
              <a:off x="617201" y="1229449"/>
              <a:ext cx="3546479" cy="2700849"/>
              <a:chOff x="617201" y="1229449"/>
              <a:chExt cx="3546479" cy="2700849"/>
            </a:xfrm>
          </p:grpSpPr>
          <p:grpSp>
            <p:nvGrpSpPr>
              <p:cNvPr id="14" name="Group 13"/>
              <p:cNvGrpSpPr/>
              <p:nvPr/>
            </p:nvGrpSpPr>
            <p:grpSpPr>
              <a:xfrm>
                <a:off x="753092" y="1229449"/>
                <a:ext cx="3410588" cy="2700849"/>
                <a:chOff x="654497" y="238777"/>
                <a:chExt cx="3411238" cy="2700945"/>
              </a:xfrm>
            </p:grpSpPr>
            <p:sp>
              <p:nvSpPr>
                <p:cNvPr id="19" name="TextBox 10"/>
                <p:cNvSpPr txBox="1"/>
                <p:nvPr/>
              </p:nvSpPr>
              <p:spPr>
                <a:xfrm>
                  <a:off x="3666320" y="238777"/>
                  <a:ext cx="399415" cy="218628"/>
                </a:xfrm>
                <a:prstGeom prst="rect">
                  <a:avLst/>
                </a:prstGeom>
                <a:solidFill>
                  <a:schemeClr val="bg1"/>
                </a:solidFill>
                <a:ln>
                  <a:solidFill>
                    <a:schemeClr val="tx1"/>
                  </a:solidFill>
                </a:ln>
              </p:spPr>
              <p:txBody>
                <a:bodyPr wrap="square" rtlCol="0">
                  <a:spAutoFit/>
                </a:bodyPr>
                <a:lstStyle/>
                <a:p>
                  <a:pPr marL="0" marR="0">
                    <a:spcBef>
                      <a:spcPts val="0"/>
                    </a:spcBef>
                    <a:spcAft>
                      <a:spcPts val="0"/>
                    </a:spcAft>
                  </a:pPr>
                  <a:r>
                    <a:rPr lang="en-US" sz="1400" kern="1200" dirty="0" err="1">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Tok</a:t>
                  </a:r>
                  <a:endParaRPr lang="en-US" sz="1200" dirty="0">
                    <a:effectLst/>
                    <a:latin typeface="Times New Roman" panose="02020603050405020304" pitchFamily="18" charset="0"/>
                    <a:ea typeface="Times New Roman" panose="02020603050405020304" pitchFamily="18" charset="0"/>
                  </a:endParaRPr>
                </a:p>
              </p:txBody>
            </p:sp>
            <p:sp>
              <p:nvSpPr>
                <p:cNvPr id="20" name="TextBox 11"/>
                <p:cNvSpPr txBox="1"/>
                <p:nvPr/>
              </p:nvSpPr>
              <p:spPr>
                <a:xfrm>
                  <a:off x="1556249" y="1477688"/>
                  <a:ext cx="814705" cy="218628"/>
                </a:xfrm>
                <a:prstGeom prst="rect">
                  <a:avLst/>
                </a:prstGeom>
                <a:solidFill>
                  <a:schemeClr val="bg1"/>
                </a:solidFill>
                <a:ln>
                  <a:solidFill>
                    <a:schemeClr val="tx1"/>
                  </a:solidFill>
                </a:ln>
              </p:spPr>
              <p:txBody>
                <a:bodyPr wrap="square" rtlCol="0">
                  <a:spAutoFit/>
                </a:bodyPr>
                <a:lstStyle/>
                <a:p>
                  <a:pPr marL="0" marR="0">
                    <a:spcBef>
                      <a:spcPts val="0"/>
                    </a:spcBef>
                    <a:spcAft>
                      <a:spcPts val="0"/>
                    </a:spcAft>
                  </a:pPr>
                  <a:r>
                    <a:rPr lang="en-US" sz="14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Glennallen</a:t>
                  </a:r>
                  <a:endParaRPr lang="en-US" sz="1200" dirty="0">
                    <a:effectLst/>
                    <a:latin typeface="Times New Roman" panose="02020603050405020304" pitchFamily="18" charset="0"/>
                    <a:ea typeface="Times New Roman" panose="02020603050405020304" pitchFamily="18" charset="0"/>
                  </a:endParaRPr>
                </a:p>
              </p:txBody>
            </p:sp>
            <p:sp>
              <p:nvSpPr>
                <p:cNvPr id="21" name="TextBox 12"/>
                <p:cNvSpPr txBox="1"/>
                <p:nvPr/>
              </p:nvSpPr>
              <p:spPr>
                <a:xfrm>
                  <a:off x="654497" y="2721094"/>
                  <a:ext cx="821690" cy="218628"/>
                </a:xfrm>
                <a:prstGeom prst="rect">
                  <a:avLst/>
                </a:prstGeom>
                <a:solidFill>
                  <a:schemeClr val="bg1"/>
                </a:solidFill>
                <a:ln>
                  <a:solidFill>
                    <a:schemeClr val="tx1"/>
                  </a:solidFill>
                </a:ln>
              </p:spPr>
              <p:txBody>
                <a:bodyPr wrap="square" rtlCol="0">
                  <a:spAutoFit/>
                </a:bodyPr>
                <a:lstStyle/>
                <a:p>
                  <a:pPr marL="0" marR="0">
                    <a:spcBef>
                      <a:spcPts val="0"/>
                    </a:spcBef>
                    <a:spcAft>
                      <a:spcPts val="0"/>
                    </a:spcAft>
                  </a:pPr>
                  <a:r>
                    <a:rPr lang="en-US" sz="14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Anchorage</a:t>
                  </a:r>
                  <a:endParaRPr lang="en-US" sz="1600" dirty="0">
                    <a:effectLst/>
                    <a:latin typeface="Times New Roman" panose="02020603050405020304" pitchFamily="18" charset="0"/>
                    <a:ea typeface="Times New Roman" panose="02020603050405020304" pitchFamily="18" charset="0"/>
                  </a:endParaRPr>
                </a:p>
              </p:txBody>
            </p:sp>
          </p:grpSp>
          <p:sp>
            <p:nvSpPr>
              <p:cNvPr id="15" name="Oval 14"/>
              <p:cNvSpPr/>
              <p:nvPr/>
            </p:nvSpPr>
            <p:spPr>
              <a:xfrm>
                <a:off x="617201" y="3542119"/>
                <a:ext cx="94615" cy="94615"/>
              </a:xfrm>
              <a:prstGeom prst="ellipse">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4" name="Freeform 3"/>
          <p:cNvSpPr/>
          <p:nvPr/>
        </p:nvSpPr>
        <p:spPr>
          <a:xfrm>
            <a:off x="3584146" y="790832"/>
            <a:ext cx="1548596" cy="1668163"/>
          </a:xfrm>
          <a:custGeom>
            <a:avLst/>
            <a:gdLst>
              <a:gd name="connsiteX0" fmla="*/ 1548027 w 1550013"/>
              <a:gd name="connsiteY0" fmla="*/ 0 h 1787611"/>
              <a:gd name="connsiteX1" fmla="*/ 1527432 w 1550013"/>
              <a:gd name="connsiteY1" fmla="*/ 164757 h 1787611"/>
              <a:gd name="connsiteX2" fmla="*/ 1387389 w 1550013"/>
              <a:gd name="connsiteY2" fmla="*/ 255373 h 1787611"/>
              <a:gd name="connsiteX3" fmla="*/ 1346200 w 1550013"/>
              <a:gd name="connsiteY3" fmla="*/ 345990 h 1787611"/>
              <a:gd name="connsiteX4" fmla="*/ 1317368 w 1550013"/>
              <a:gd name="connsiteY4" fmla="*/ 428368 h 1787611"/>
              <a:gd name="connsiteX5" fmla="*/ 1333843 w 1550013"/>
              <a:gd name="connsiteY5" fmla="*/ 506627 h 1787611"/>
              <a:gd name="connsiteX6" fmla="*/ 1218513 w 1550013"/>
              <a:gd name="connsiteY6" fmla="*/ 564292 h 1787611"/>
              <a:gd name="connsiteX7" fmla="*/ 1144373 w 1550013"/>
              <a:gd name="connsiteY7" fmla="*/ 560173 h 1787611"/>
              <a:gd name="connsiteX8" fmla="*/ 1127897 w 1550013"/>
              <a:gd name="connsiteY8" fmla="*/ 654909 h 1787611"/>
              <a:gd name="connsiteX9" fmla="*/ 1041400 w 1550013"/>
              <a:gd name="connsiteY9" fmla="*/ 823784 h 1787611"/>
              <a:gd name="connsiteX10" fmla="*/ 711886 w 1550013"/>
              <a:gd name="connsiteY10" fmla="*/ 852617 h 1787611"/>
              <a:gd name="connsiteX11" fmla="*/ 633627 w 1550013"/>
              <a:gd name="connsiteY11" fmla="*/ 918519 h 1787611"/>
              <a:gd name="connsiteX12" fmla="*/ 530654 w 1550013"/>
              <a:gd name="connsiteY12" fmla="*/ 1005017 h 1787611"/>
              <a:gd name="connsiteX13" fmla="*/ 526535 w 1550013"/>
              <a:gd name="connsiteY13" fmla="*/ 1046206 h 1787611"/>
              <a:gd name="connsiteX14" fmla="*/ 481227 w 1550013"/>
              <a:gd name="connsiteY14" fmla="*/ 1054444 h 1787611"/>
              <a:gd name="connsiteX15" fmla="*/ 427681 w 1550013"/>
              <a:gd name="connsiteY15" fmla="*/ 1124465 h 1787611"/>
              <a:gd name="connsiteX16" fmla="*/ 357659 w 1550013"/>
              <a:gd name="connsiteY16" fmla="*/ 1210963 h 1787611"/>
              <a:gd name="connsiteX17" fmla="*/ 229973 w 1550013"/>
              <a:gd name="connsiteY17" fmla="*/ 1272746 h 1787611"/>
              <a:gd name="connsiteX18" fmla="*/ 184665 w 1550013"/>
              <a:gd name="connsiteY18" fmla="*/ 1383957 h 1787611"/>
              <a:gd name="connsiteX19" fmla="*/ 98168 w 1550013"/>
              <a:gd name="connsiteY19" fmla="*/ 1400433 h 1787611"/>
              <a:gd name="connsiteX20" fmla="*/ 44622 w 1550013"/>
              <a:gd name="connsiteY20" fmla="*/ 1470454 h 1787611"/>
              <a:gd name="connsiteX21" fmla="*/ 11670 w 1550013"/>
              <a:gd name="connsiteY21" fmla="*/ 1668163 h 1787611"/>
              <a:gd name="connsiteX22" fmla="*/ 254686 w 1550013"/>
              <a:gd name="connsiteY22" fmla="*/ 1573427 h 1787611"/>
              <a:gd name="connsiteX23" fmla="*/ 357659 w 1550013"/>
              <a:gd name="connsiteY23" fmla="*/ 1787611 h 1787611"/>
              <a:gd name="connsiteX0" fmla="*/ 1548027 w 1550013"/>
              <a:gd name="connsiteY0" fmla="*/ 0 h 1669709"/>
              <a:gd name="connsiteX1" fmla="*/ 1527432 w 1550013"/>
              <a:gd name="connsiteY1" fmla="*/ 164757 h 1669709"/>
              <a:gd name="connsiteX2" fmla="*/ 1387389 w 1550013"/>
              <a:gd name="connsiteY2" fmla="*/ 255373 h 1669709"/>
              <a:gd name="connsiteX3" fmla="*/ 1346200 w 1550013"/>
              <a:gd name="connsiteY3" fmla="*/ 345990 h 1669709"/>
              <a:gd name="connsiteX4" fmla="*/ 1317368 w 1550013"/>
              <a:gd name="connsiteY4" fmla="*/ 428368 h 1669709"/>
              <a:gd name="connsiteX5" fmla="*/ 1333843 w 1550013"/>
              <a:gd name="connsiteY5" fmla="*/ 506627 h 1669709"/>
              <a:gd name="connsiteX6" fmla="*/ 1218513 w 1550013"/>
              <a:gd name="connsiteY6" fmla="*/ 564292 h 1669709"/>
              <a:gd name="connsiteX7" fmla="*/ 1144373 w 1550013"/>
              <a:gd name="connsiteY7" fmla="*/ 560173 h 1669709"/>
              <a:gd name="connsiteX8" fmla="*/ 1127897 w 1550013"/>
              <a:gd name="connsiteY8" fmla="*/ 654909 h 1669709"/>
              <a:gd name="connsiteX9" fmla="*/ 1041400 w 1550013"/>
              <a:gd name="connsiteY9" fmla="*/ 823784 h 1669709"/>
              <a:gd name="connsiteX10" fmla="*/ 711886 w 1550013"/>
              <a:gd name="connsiteY10" fmla="*/ 852617 h 1669709"/>
              <a:gd name="connsiteX11" fmla="*/ 633627 w 1550013"/>
              <a:gd name="connsiteY11" fmla="*/ 918519 h 1669709"/>
              <a:gd name="connsiteX12" fmla="*/ 530654 w 1550013"/>
              <a:gd name="connsiteY12" fmla="*/ 1005017 h 1669709"/>
              <a:gd name="connsiteX13" fmla="*/ 526535 w 1550013"/>
              <a:gd name="connsiteY13" fmla="*/ 1046206 h 1669709"/>
              <a:gd name="connsiteX14" fmla="*/ 481227 w 1550013"/>
              <a:gd name="connsiteY14" fmla="*/ 1054444 h 1669709"/>
              <a:gd name="connsiteX15" fmla="*/ 427681 w 1550013"/>
              <a:gd name="connsiteY15" fmla="*/ 1124465 h 1669709"/>
              <a:gd name="connsiteX16" fmla="*/ 357659 w 1550013"/>
              <a:gd name="connsiteY16" fmla="*/ 1210963 h 1669709"/>
              <a:gd name="connsiteX17" fmla="*/ 229973 w 1550013"/>
              <a:gd name="connsiteY17" fmla="*/ 1272746 h 1669709"/>
              <a:gd name="connsiteX18" fmla="*/ 184665 w 1550013"/>
              <a:gd name="connsiteY18" fmla="*/ 1383957 h 1669709"/>
              <a:gd name="connsiteX19" fmla="*/ 98168 w 1550013"/>
              <a:gd name="connsiteY19" fmla="*/ 1400433 h 1669709"/>
              <a:gd name="connsiteX20" fmla="*/ 44622 w 1550013"/>
              <a:gd name="connsiteY20" fmla="*/ 1470454 h 1669709"/>
              <a:gd name="connsiteX21" fmla="*/ 11670 w 1550013"/>
              <a:gd name="connsiteY21" fmla="*/ 1668163 h 1669709"/>
              <a:gd name="connsiteX22" fmla="*/ 254686 w 1550013"/>
              <a:gd name="connsiteY22" fmla="*/ 1573427 h 1669709"/>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44373 w 1550013"/>
              <a:gd name="connsiteY7" fmla="*/ 560173 h 1668163"/>
              <a:gd name="connsiteX8" fmla="*/ 1127897 w 1550013"/>
              <a:gd name="connsiteY8" fmla="*/ 654909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44373 w 1550013"/>
              <a:gd name="connsiteY7" fmla="*/ 56017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44373 w 1550013"/>
              <a:gd name="connsiteY7" fmla="*/ 613719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36135 w 1550013"/>
              <a:gd name="connsiteY7" fmla="*/ 589005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48492 w 1550013"/>
              <a:gd name="connsiteY7" fmla="*/ 59724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24924 w 1550013"/>
              <a:gd name="connsiteY9" fmla="*/ 811427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24924 w 1550013"/>
              <a:gd name="connsiteY9" fmla="*/ 811427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74351 w 1550013"/>
              <a:gd name="connsiteY8" fmla="*/ 753763 h 1668163"/>
              <a:gd name="connsiteX9" fmla="*/ 1024924 w 1550013"/>
              <a:gd name="connsiteY9" fmla="*/ 811427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74351 w 1550013"/>
              <a:gd name="connsiteY8" fmla="*/ 753763 h 1668163"/>
              <a:gd name="connsiteX9" fmla="*/ 1024924 w 1550013"/>
              <a:gd name="connsiteY9" fmla="*/ 811427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74351 w 1550013"/>
              <a:gd name="connsiteY8" fmla="*/ 753763 h 1668163"/>
              <a:gd name="connsiteX9" fmla="*/ 991972 w 1550013"/>
              <a:gd name="connsiteY9" fmla="*/ 819665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48823"/>
              <a:gd name="connsiteY0" fmla="*/ 0 h 1668163"/>
              <a:gd name="connsiteX1" fmla="*/ 1519194 w 1548823"/>
              <a:gd name="connsiteY1" fmla="*/ 135925 h 1668163"/>
              <a:gd name="connsiteX2" fmla="*/ 1387389 w 1548823"/>
              <a:gd name="connsiteY2" fmla="*/ 255373 h 1668163"/>
              <a:gd name="connsiteX3" fmla="*/ 1346200 w 1548823"/>
              <a:gd name="connsiteY3" fmla="*/ 345990 h 1668163"/>
              <a:gd name="connsiteX4" fmla="*/ 1317368 w 1548823"/>
              <a:gd name="connsiteY4" fmla="*/ 428368 h 1668163"/>
              <a:gd name="connsiteX5" fmla="*/ 1333843 w 1548823"/>
              <a:gd name="connsiteY5" fmla="*/ 506627 h 1668163"/>
              <a:gd name="connsiteX6" fmla="*/ 1193800 w 1548823"/>
              <a:gd name="connsiteY6" fmla="*/ 551936 h 1668163"/>
              <a:gd name="connsiteX7" fmla="*/ 1148492 w 1548823"/>
              <a:gd name="connsiteY7" fmla="*/ 597243 h 1668163"/>
              <a:gd name="connsiteX8" fmla="*/ 1074351 w 1548823"/>
              <a:gd name="connsiteY8" fmla="*/ 753763 h 1668163"/>
              <a:gd name="connsiteX9" fmla="*/ 991972 w 1548823"/>
              <a:gd name="connsiteY9" fmla="*/ 819665 h 1668163"/>
              <a:gd name="connsiteX10" fmla="*/ 711886 w 1548823"/>
              <a:gd name="connsiteY10" fmla="*/ 852617 h 1668163"/>
              <a:gd name="connsiteX11" fmla="*/ 633627 w 1548823"/>
              <a:gd name="connsiteY11" fmla="*/ 918519 h 1668163"/>
              <a:gd name="connsiteX12" fmla="*/ 530654 w 1548823"/>
              <a:gd name="connsiteY12" fmla="*/ 1005017 h 1668163"/>
              <a:gd name="connsiteX13" fmla="*/ 518297 w 1548823"/>
              <a:gd name="connsiteY13" fmla="*/ 1046206 h 1668163"/>
              <a:gd name="connsiteX14" fmla="*/ 464751 w 1548823"/>
              <a:gd name="connsiteY14" fmla="*/ 1058563 h 1668163"/>
              <a:gd name="connsiteX15" fmla="*/ 427681 w 1548823"/>
              <a:gd name="connsiteY15" fmla="*/ 1124465 h 1668163"/>
              <a:gd name="connsiteX16" fmla="*/ 357659 w 1548823"/>
              <a:gd name="connsiteY16" fmla="*/ 1210963 h 1668163"/>
              <a:gd name="connsiteX17" fmla="*/ 229973 w 1548823"/>
              <a:gd name="connsiteY17" fmla="*/ 1272746 h 1668163"/>
              <a:gd name="connsiteX18" fmla="*/ 184665 w 1548823"/>
              <a:gd name="connsiteY18" fmla="*/ 1383957 h 1668163"/>
              <a:gd name="connsiteX19" fmla="*/ 98168 w 1548823"/>
              <a:gd name="connsiteY19" fmla="*/ 1400433 h 1668163"/>
              <a:gd name="connsiteX20" fmla="*/ 44622 w 1548823"/>
              <a:gd name="connsiteY20" fmla="*/ 1470454 h 1668163"/>
              <a:gd name="connsiteX21" fmla="*/ 11670 w 1548823"/>
              <a:gd name="connsiteY21" fmla="*/ 1668163 h 1668163"/>
              <a:gd name="connsiteX0" fmla="*/ 1548027 w 1551277"/>
              <a:gd name="connsiteY0" fmla="*/ 0 h 1668163"/>
              <a:gd name="connsiteX1" fmla="*/ 1531550 w 1551277"/>
              <a:gd name="connsiteY1" fmla="*/ 156520 h 1668163"/>
              <a:gd name="connsiteX2" fmla="*/ 1387389 w 1551277"/>
              <a:gd name="connsiteY2" fmla="*/ 255373 h 1668163"/>
              <a:gd name="connsiteX3" fmla="*/ 1346200 w 1551277"/>
              <a:gd name="connsiteY3" fmla="*/ 345990 h 1668163"/>
              <a:gd name="connsiteX4" fmla="*/ 1317368 w 1551277"/>
              <a:gd name="connsiteY4" fmla="*/ 428368 h 1668163"/>
              <a:gd name="connsiteX5" fmla="*/ 1333843 w 1551277"/>
              <a:gd name="connsiteY5" fmla="*/ 506627 h 1668163"/>
              <a:gd name="connsiteX6" fmla="*/ 1193800 w 1551277"/>
              <a:gd name="connsiteY6" fmla="*/ 551936 h 1668163"/>
              <a:gd name="connsiteX7" fmla="*/ 1148492 w 1551277"/>
              <a:gd name="connsiteY7" fmla="*/ 597243 h 1668163"/>
              <a:gd name="connsiteX8" fmla="*/ 1074351 w 1551277"/>
              <a:gd name="connsiteY8" fmla="*/ 753763 h 1668163"/>
              <a:gd name="connsiteX9" fmla="*/ 991972 w 1551277"/>
              <a:gd name="connsiteY9" fmla="*/ 819665 h 1668163"/>
              <a:gd name="connsiteX10" fmla="*/ 711886 w 1551277"/>
              <a:gd name="connsiteY10" fmla="*/ 852617 h 1668163"/>
              <a:gd name="connsiteX11" fmla="*/ 633627 w 1551277"/>
              <a:gd name="connsiteY11" fmla="*/ 918519 h 1668163"/>
              <a:gd name="connsiteX12" fmla="*/ 530654 w 1551277"/>
              <a:gd name="connsiteY12" fmla="*/ 1005017 h 1668163"/>
              <a:gd name="connsiteX13" fmla="*/ 518297 w 1551277"/>
              <a:gd name="connsiteY13" fmla="*/ 1046206 h 1668163"/>
              <a:gd name="connsiteX14" fmla="*/ 464751 w 1551277"/>
              <a:gd name="connsiteY14" fmla="*/ 1058563 h 1668163"/>
              <a:gd name="connsiteX15" fmla="*/ 427681 w 1551277"/>
              <a:gd name="connsiteY15" fmla="*/ 1124465 h 1668163"/>
              <a:gd name="connsiteX16" fmla="*/ 357659 w 1551277"/>
              <a:gd name="connsiteY16" fmla="*/ 1210963 h 1668163"/>
              <a:gd name="connsiteX17" fmla="*/ 229973 w 1551277"/>
              <a:gd name="connsiteY17" fmla="*/ 1272746 h 1668163"/>
              <a:gd name="connsiteX18" fmla="*/ 184665 w 1551277"/>
              <a:gd name="connsiteY18" fmla="*/ 1383957 h 1668163"/>
              <a:gd name="connsiteX19" fmla="*/ 98168 w 1551277"/>
              <a:gd name="connsiteY19" fmla="*/ 1400433 h 1668163"/>
              <a:gd name="connsiteX20" fmla="*/ 44622 w 1551277"/>
              <a:gd name="connsiteY20" fmla="*/ 1470454 h 1668163"/>
              <a:gd name="connsiteX21" fmla="*/ 11670 w 1551277"/>
              <a:gd name="connsiteY21" fmla="*/ 1668163 h 1668163"/>
              <a:gd name="connsiteX0" fmla="*/ 1548027 w 1548596"/>
              <a:gd name="connsiteY0" fmla="*/ 0 h 1668163"/>
              <a:gd name="connsiteX1" fmla="*/ 1515074 w 1548596"/>
              <a:gd name="connsiteY1" fmla="*/ 156520 h 1668163"/>
              <a:gd name="connsiteX2" fmla="*/ 1387389 w 1548596"/>
              <a:gd name="connsiteY2" fmla="*/ 255373 h 1668163"/>
              <a:gd name="connsiteX3" fmla="*/ 1346200 w 1548596"/>
              <a:gd name="connsiteY3" fmla="*/ 345990 h 1668163"/>
              <a:gd name="connsiteX4" fmla="*/ 1317368 w 1548596"/>
              <a:gd name="connsiteY4" fmla="*/ 428368 h 1668163"/>
              <a:gd name="connsiteX5" fmla="*/ 1333843 w 1548596"/>
              <a:gd name="connsiteY5" fmla="*/ 506627 h 1668163"/>
              <a:gd name="connsiteX6" fmla="*/ 1193800 w 1548596"/>
              <a:gd name="connsiteY6" fmla="*/ 551936 h 1668163"/>
              <a:gd name="connsiteX7" fmla="*/ 1148492 w 1548596"/>
              <a:gd name="connsiteY7" fmla="*/ 597243 h 1668163"/>
              <a:gd name="connsiteX8" fmla="*/ 1074351 w 1548596"/>
              <a:gd name="connsiteY8" fmla="*/ 753763 h 1668163"/>
              <a:gd name="connsiteX9" fmla="*/ 991972 w 1548596"/>
              <a:gd name="connsiteY9" fmla="*/ 819665 h 1668163"/>
              <a:gd name="connsiteX10" fmla="*/ 711886 w 1548596"/>
              <a:gd name="connsiteY10" fmla="*/ 852617 h 1668163"/>
              <a:gd name="connsiteX11" fmla="*/ 633627 w 1548596"/>
              <a:gd name="connsiteY11" fmla="*/ 918519 h 1668163"/>
              <a:gd name="connsiteX12" fmla="*/ 530654 w 1548596"/>
              <a:gd name="connsiteY12" fmla="*/ 1005017 h 1668163"/>
              <a:gd name="connsiteX13" fmla="*/ 518297 w 1548596"/>
              <a:gd name="connsiteY13" fmla="*/ 1046206 h 1668163"/>
              <a:gd name="connsiteX14" fmla="*/ 464751 w 1548596"/>
              <a:gd name="connsiteY14" fmla="*/ 1058563 h 1668163"/>
              <a:gd name="connsiteX15" fmla="*/ 427681 w 1548596"/>
              <a:gd name="connsiteY15" fmla="*/ 1124465 h 1668163"/>
              <a:gd name="connsiteX16" fmla="*/ 357659 w 1548596"/>
              <a:gd name="connsiteY16" fmla="*/ 1210963 h 1668163"/>
              <a:gd name="connsiteX17" fmla="*/ 229973 w 1548596"/>
              <a:gd name="connsiteY17" fmla="*/ 1272746 h 1668163"/>
              <a:gd name="connsiteX18" fmla="*/ 184665 w 1548596"/>
              <a:gd name="connsiteY18" fmla="*/ 1383957 h 1668163"/>
              <a:gd name="connsiteX19" fmla="*/ 98168 w 1548596"/>
              <a:gd name="connsiteY19" fmla="*/ 1400433 h 1668163"/>
              <a:gd name="connsiteX20" fmla="*/ 44622 w 1548596"/>
              <a:gd name="connsiteY20" fmla="*/ 1470454 h 1668163"/>
              <a:gd name="connsiteX21" fmla="*/ 11670 w 1548596"/>
              <a:gd name="connsiteY21" fmla="*/ 1668163 h 166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48596" h="1668163">
                <a:moveTo>
                  <a:pt x="1548027" y="0"/>
                </a:moveTo>
                <a:cubicBezTo>
                  <a:pt x="1551116" y="61097"/>
                  <a:pt x="1541847" y="113958"/>
                  <a:pt x="1515074" y="156520"/>
                </a:cubicBezTo>
                <a:cubicBezTo>
                  <a:pt x="1488301" y="199082"/>
                  <a:pt x="1415535" y="223795"/>
                  <a:pt x="1387389" y="255373"/>
                </a:cubicBezTo>
                <a:cubicBezTo>
                  <a:pt x="1359243" y="286951"/>
                  <a:pt x="1357870" y="317157"/>
                  <a:pt x="1346200" y="345990"/>
                </a:cubicBezTo>
                <a:cubicBezTo>
                  <a:pt x="1334530" y="374823"/>
                  <a:pt x="1319427" y="401595"/>
                  <a:pt x="1317368" y="428368"/>
                </a:cubicBezTo>
                <a:cubicBezTo>
                  <a:pt x="1315309" y="455141"/>
                  <a:pt x="1354438" y="486032"/>
                  <a:pt x="1333843" y="506627"/>
                </a:cubicBezTo>
                <a:cubicBezTo>
                  <a:pt x="1313248" y="527222"/>
                  <a:pt x="1224692" y="536833"/>
                  <a:pt x="1193800" y="551936"/>
                </a:cubicBezTo>
                <a:cubicBezTo>
                  <a:pt x="1162908" y="567039"/>
                  <a:pt x="1168400" y="563605"/>
                  <a:pt x="1148492" y="597243"/>
                </a:cubicBezTo>
                <a:cubicBezTo>
                  <a:pt x="1128584" y="630881"/>
                  <a:pt x="1100438" y="716693"/>
                  <a:pt x="1074351" y="753763"/>
                </a:cubicBezTo>
                <a:cubicBezTo>
                  <a:pt x="1048264" y="790833"/>
                  <a:pt x="1052383" y="803189"/>
                  <a:pt x="991972" y="819665"/>
                </a:cubicBezTo>
                <a:cubicBezTo>
                  <a:pt x="931561" y="836141"/>
                  <a:pt x="771610" y="836141"/>
                  <a:pt x="711886" y="852617"/>
                </a:cubicBezTo>
                <a:cubicBezTo>
                  <a:pt x="652162" y="869093"/>
                  <a:pt x="633627" y="918519"/>
                  <a:pt x="633627" y="918519"/>
                </a:cubicBezTo>
                <a:cubicBezTo>
                  <a:pt x="603422" y="943919"/>
                  <a:pt x="549876" y="983736"/>
                  <a:pt x="530654" y="1005017"/>
                </a:cubicBezTo>
                <a:cubicBezTo>
                  <a:pt x="511432" y="1026298"/>
                  <a:pt x="529281" y="1037282"/>
                  <a:pt x="518297" y="1046206"/>
                </a:cubicBezTo>
                <a:cubicBezTo>
                  <a:pt x="507313" y="1055130"/>
                  <a:pt x="479854" y="1045520"/>
                  <a:pt x="464751" y="1058563"/>
                </a:cubicBezTo>
                <a:cubicBezTo>
                  <a:pt x="449648" y="1071606"/>
                  <a:pt x="445530" y="1099065"/>
                  <a:pt x="427681" y="1124465"/>
                </a:cubicBezTo>
                <a:cubicBezTo>
                  <a:pt x="409832" y="1149865"/>
                  <a:pt x="390610" y="1186250"/>
                  <a:pt x="357659" y="1210963"/>
                </a:cubicBezTo>
                <a:cubicBezTo>
                  <a:pt x="324708" y="1235676"/>
                  <a:pt x="258805" y="1243914"/>
                  <a:pt x="229973" y="1272746"/>
                </a:cubicBezTo>
                <a:cubicBezTo>
                  <a:pt x="201141" y="1301578"/>
                  <a:pt x="206633" y="1362676"/>
                  <a:pt x="184665" y="1383957"/>
                </a:cubicBezTo>
                <a:cubicBezTo>
                  <a:pt x="162697" y="1405238"/>
                  <a:pt x="121508" y="1386017"/>
                  <a:pt x="98168" y="1400433"/>
                </a:cubicBezTo>
                <a:cubicBezTo>
                  <a:pt x="74828" y="1414849"/>
                  <a:pt x="59038" y="1425832"/>
                  <a:pt x="44622" y="1470454"/>
                </a:cubicBezTo>
                <a:cubicBezTo>
                  <a:pt x="30206" y="1515076"/>
                  <a:pt x="-23341" y="1651001"/>
                  <a:pt x="11670" y="1668163"/>
                </a:cubicBezTo>
              </a:path>
            </a:pathLst>
          </a:custGeom>
          <a:noFill/>
          <a:ln w="73025" cap="rnd" cmpd="sng">
            <a:solidFill>
              <a:schemeClr val="bg1">
                <a:lumMod val="95000"/>
              </a:schemeClr>
            </a:solidFill>
            <a:prstDash val="sysDot"/>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4492799" y="2560400"/>
            <a:ext cx="7580108" cy="4175681"/>
          </a:xfrm>
          <a:prstGeom prst="rect">
            <a:avLst/>
          </a:prstGeom>
          <a:ln>
            <a:solidFill>
              <a:schemeClr val="tx1"/>
            </a:solidFill>
          </a:ln>
        </p:spPr>
      </p:pic>
      <p:sp>
        <p:nvSpPr>
          <p:cNvPr id="23" name="Oval 22"/>
          <p:cNvSpPr/>
          <p:nvPr/>
        </p:nvSpPr>
        <p:spPr>
          <a:xfrm>
            <a:off x="3502606" y="2391263"/>
            <a:ext cx="133200" cy="133200"/>
          </a:xfrm>
          <a:prstGeom prst="ellipse">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Oval 23"/>
          <p:cNvSpPr/>
          <p:nvPr/>
        </p:nvSpPr>
        <p:spPr>
          <a:xfrm>
            <a:off x="5065551" y="725364"/>
            <a:ext cx="133200" cy="133200"/>
          </a:xfrm>
          <a:prstGeom prst="ellipse">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5180648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31" y="0"/>
            <a:ext cx="11972440" cy="6858000"/>
          </a:xfrm>
          <a:prstGeom prst="rect">
            <a:avLst/>
          </a:prstGeom>
        </p:spPr>
      </p:pic>
      <p:sp>
        <p:nvSpPr>
          <p:cNvPr id="10" name="TextBox 9"/>
          <p:cNvSpPr txBox="1"/>
          <p:nvPr/>
        </p:nvSpPr>
        <p:spPr>
          <a:xfrm>
            <a:off x="136716" y="6010404"/>
            <a:ext cx="4163679" cy="748988"/>
          </a:xfrm>
          <a:prstGeom prst="rect">
            <a:avLst/>
          </a:prstGeom>
          <a:solidFill>
            <a:schemeClr val="bg1"/>
          </a:solidFill>
          <a:ln>
            <a:solidFill>
              <a:schemeClr val="tx1"/>
            </a:solidFill>
          </a:ln>
        </p:spPr>
        <p:txBody>
          <a:bodyPr wrap="square" rtlCol="0">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Alaska Geoid Rate from </a:t>
            </a:r>
            <a:r>
              <a:rPr kumimoji="0" lang="en-US" sz="1867" b="0" i="0" u="none" strike="noStrike" kern="1200" cap="none" spc="0" normalizeH="0" baseline="0" noProof="0" dirty="0" smtClean="0">
                <a:ln>
                  <a:noFill/>
                </a:ln>
                <a:solidFill>
                  <a:prstClr val="black"/>
                </a:solidFill>
                <a:effectLst/>
                <a:uLnTx/>
                <a:uFillTx/>
                <a:latin typeface="Calibri"/>
                <a:ea typeface="+mn-ea"/>
                <a:cs typeface="+mn-cs"/>
              </a:rPr>
              <a:t>GRACE in </a:t>
            </a:r>
            <a:r>
              <a:rPr kumimoji="0" lang="en-US" sz="1867" b="0" i="0" u="none" strike="noStrike" kern="1200" cap="none" spc="0" normalizeH="0" baseline="0" noProof="0" dirty="0">
                <a:ln>
                  <a:noFill/>
                </a:ln>
                <a:solidFill>
                  <a:prstClr val="black"/>
                </a:solidFill>
                <a:effectLst/>
                <a:uLnTx/>
                <a:uFillTx/>
                <a:latin typeface="Calibri"/>
                <a:ea typeface="+mn-ea"/>
                <a:cs typeface="+mn-cs"/>
              </a:rPr>
              <a:t>mm/yr.  Roads shown in blue</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itle 1"/>
          <p:cNvSpPr>
            <a:spLocks noGrp="1"/>
          </p:cNvSpPr>
          <p:nvPr>
            <p:ph type="title"/>
          </p:nvPr>
        </p:nvSpPr>
        <p:spPr>
          <a:xfrm>
            <a:off x="7405735" y="90535"/>
            <a:ext cx="4593862" cy="1143000"/>
          </a:xfrm>
          <a:solidFill>
            <a:schemeClr val="bg1"/>
          </a:solidFill>
          <a:ln>
            <a:solidFill>
              <a:schemeClr val="tx1"/>
            </a:solidFill>
          </a:ln>
        </p:spPr>
        <p:txBody>
          <a:bodyPr>
            <a:normAutofit/>
          </a:bodyPr>
          <a:lstStyle/>
          <a:p>
            <a:pPr algn="r"/>
            <a:r>
              <a:rPr lang="en-US" sz="3600" dirty="0" smtClean="0">
                <a:latin typeface="Helvetica" panose="020B0604020202020204" pitchFamily="34" charset="0"/>
                <a:cs typeface="Helvetica" panose="020B0604020202020204" pitchFamily="34" charset="0"/>
              </a:rPr>
              <a:t>Proposed </a:t>
            </a:r>
            <a:r>
              <a:rPr lang="en-US" sz="3600" dirty="0" err="1" smtClean="0">
                <a:latin typeface="Helvetica" panose="020B0604020202020204" pitchFamily="34" charset="0"/>
                <a:cs typeface="Helvetica" panose="020B0604020202020204" pitchFamily="34" charset="0"/>
              </a:rPr>
              <a:t>GeMS</a:t>
            </a:r>
            <a:r>
              <a:rPr lang="en-US" sz="3600" dirty="0" smtClean="0">
                <a:latin typeface="Helvetica" panose="020B0604020202020204" pitchFamily="34" charset="0"/>
                <a:cs typeface="Helvetica" panose="020B0604020202020204" pitchFamily="34" charset="0"/>
              </a:rPr>
              <a:t>-VS</a:t>
            </a:r>
            <a:endParaRPr lang="en-US" sz="3600" dirty="0">
              <a:latin typeface="Helvetica" panose="020B0604020202020204" pitchFamily="34" charset="0"/>
              <a:cs typeface="Helvetica" panose="020B0604020202020204" pitchFamily="34" charset="0"/>
            </a:endParaRPr>
          </a:p>
        </p:txBody>
      </p:sp>
      <p:sp>
        <p:nvSpPr>
          <p:cNvPr id="28" name="TextBox 10"/>
          <p:cNvSpPr txBox="1"/>
          <p:nvPr/>
        </p:nvSpPr>
        <p:spPr>
          <a:xfrm>
            <a:off x="7984278" y="1434725"/>
            <a:ext cx="471659"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Tok</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TextBox 11"/>
          <p:cNvSpPr txBox="1"/>
          <p:nvPr/>
        </p:nvSpPr>
        <p:spPr>
          <a:xfrm>
            <a:off x="6076751" y="3559063"/>
            <a:ext cx="1012112"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Glennallen</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TextBox 12"/>
          <p:cNvSpPr txBox="1"/>
          <p:nvPr/>
        </p:nvSpPr>
        <p:spPr>
          <a:xfrm>
            <a:off x="2604266" y="5372859"/>
            <a:ext cx="999014"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Anchorage</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1" name="TextBox 12"/>
          <p:cNvSpPr txBox="1"/>
          <p:nvPr/>
        </p:nvSpPr>
        <p:spPr>
          <a:xfrm>
            <a:off x="5228262" y="5526747"/>
            <a:ext cx="674598" cy="30777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outerShdw blurRad="38100" dist="19050" dir="2700000" algn="tl">
                    <a:prstClr val="black">
                      <a:alpha val="40000"/>
                    </a:prstClr>
                  </a:outerShdw>
                </a:effectLst>
                <a:uLnTx/>
                <a:uFillTx/>
                <a:latin typeface="Calibri" panose="020F0502020204030204" pitchFamily="34" charset="0"/>
                <a:ea typeface="Times New Roman" panose="02020603050405020304" pitchFamily="18" charset="0"/>
                <a:cs typeface="Times New Roman" panose="02020603050405020304" pitchFamily="18" charset="0"/>
              </a:rPr>
              <a:t>Valdez</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cxnSp>
        <p:nvCxnSpPr>
          <p:cNvPr id="9" name="Straight Arrow Connector 8"/>
          <p:cNvCxnSpPr/>
          <p:nvPr/>
        </p:nvCxnSpPr>
        <p:spPr>
          <a:xfrm>
            <a:off x="2290527" y="538305"/>
            <a:ext cx="814812" cy="1009838"/>
          </a:xfrm>
          <a:prstGeom prst="straightConnector1">
            <a:avLst/>
          </a:prstGeom>
          <a:ln w="38100">
            <a:solidFill>
              <a:srgbClr val="FF0000"/>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290527" y="538305"/>
            <a:ext cx="3275034" cy="123730"/>
          </a:xfrm>
          <a:prstGeom prst="straightConnector1">
            <a:avLst/>
          </a:prstGeom>
          <a:ln w="38100">
            <a:solidFill>
              <a:srgbClr val="FF0000"/>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288961" y="538305"/>
            <a:ext cx="3276600" cy="896420"/>
          </a:xfrm>
          <a:prstGeom prst="straightConnector1">
            <a:avLst/>
          </a:prstGeom>
          <a:ln w="38100">
            <a:solidFill>
              <a:srgbClr val="FF0000"/>
            </a:solidFill>
            <a:prstDash val="solid"/>
            <a:tailEnd type="triangle"/>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8784" y="282379"/>
            <a:ext cx="3851611" cy="666977"/>
          </a:xfrm>
          <a:prstGeom prst="rect">
            <a:avLst/>
          </a:prstGeom>
          <a:solidFill>
            <a:schemeClr val="bg1"/>
          </a:solidFill>
          <a:ln>
            <a:solidFill>
              <a:schemeClr val="tx1"/>
            </a:solid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67" dirty="0" smtClean="0">
                <a:solidFill>
                  <a:prstClr val="black"/>
                </a:solidFill>
                <a:latin typeface="Calibri"/>
              </a:rPr>
              <a:t>Historical </a:t>
            </a:r>
            <a:r>
              <a:rPr lang="en-US" sz="1867" dirty="0" err="1" smtClean="0">
                <a:solidFill>
                  <a:prstClr val="black"/>
                </a:solidFill>
                <a:latin typeface="Calibri"/>
              </a:rPr>
              <a:t>DoV</a:t>
            </a:r>
            <a:r>
              <a:rPr lang="en-US" sz="1867" dirty="0" smtClean="0">
                <a:solidFill>
                  <a:prstClr val="black"/>
                </a:solidFill>
                <a:latin typeface="Calibri"/>
              </a:rPr>
              <a:t> measurements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867" dirty="0" smtClean="0">
                <a:solidFill>
                  <a:prstClr val="black"/>
                </a:solidFill>
                <a:latin typeface="Calibri"/>
              </a:rPr>
              <a:t>(pre 1912 and pre 1950s)</a:t>
            </a:r>
          </a:p>
        </p:txBody>
      </p:sp>
      <mc:AlternateContent xmlns:mc="http://schemas.openxmlformats.org/markup-compatibility/2006" xmlns:a14="http://schemas.microsoft.com/office/drawing/2010/main">
        <mc:Choice Requires="a14">
          <p:sp>
            <p:nvSpPr>
              <p:cNvPr id="36" name="TextBox 35"/>
              <p:cNvSpPr txBox="1"/>
              <p:nvPr/>
            </p:nvSpPr>
            <p:spPr>
              <a:xfrm>
                <a:off x="7835918" y="2079650"/>
                <a:ext cx="4163679" cy="4308872"/>
              </a:xfrm>
              <a:prstGeom prst="rect">
                <a:avLst/>
              </a:prstGeom>
              <a:solidFill>
                <a:schemeClr val="bg1"/>
              </a:solidFill>
              <a:ln>
                <a:solidFill>
                  <a:schemeClr val="tx1"/>
                </a:solidFill>
              </a:ln>
            </p:spPr>
            <p:txBody>
              <a:bodyPr wrap="square" rtlCol="0">
                <a:spAutoFit/>
              </a:bodyPr>
              <a:lstStyle/>
              <a:p>
                <a:pPr marR="0" lvl="0" defTabSz="609585" rtl="0" eaLnBrk="1" fontAlgn="auto" latinLnBrk="0" hangingPunct="1">
                  <a:lnSpc>
                    <a:spcPct val="100000"/>
                  </a:lnSpc>
                  <a:spcBef>
                    <a:spcPts val="0"/>
                  </a:spcBef>
                  <a:spcAft>
                    <a:spcPts val="0"/>
                  </a:spcAft>
                  <a:buClrTx/>
                  <a:buSzTx/>
                  <a:tabLst/>
                  <a:defRPr/>
                </a:pPr>
                <a:r>
                  <a:rPr lang="en-US" sz="2000" b="1" dirty="0" err="1" smtClean="0">
                    <a:solidFill>
                      <a:prstClr val="black"/>
                    </a:solidFill>
                    <a:latin typeface="Calibri"/>
                  </a:rPr>
                  <a:t>GeMS</a:t>
                </a:r>
                <a:r>
                  <a:rPr lang="en-US" sz="2000" b="1" dirty="0" smtClean="0">
                    <a:solidFill>
                      <a:prstClr val="black"/>
                    </a:solidFill>
                    <a:latin typeface="Calibri"/>
                  </a:rPr>
                  <a:t>-VS</a:t>
                </a:r>
                <a:endParaRPr lang="en-US" sz="2000" b="1" dirty="0">
                  <a:solidFill>
                    <a:prstClr val="black"/>
                  </a:solidFill>
                  <a:latin typeface="Calibri"/>
                </a:endParaRPr>
              </a:p>
              <a:p>
                <a:pPr marL="117475" marR="0" lvl="0" indent="-117475"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a:rPr>
                  <a:t>20 km spacing</a:t>
                </a:r>
              </a:p>
              <a:p>
                <a:pPr marL="117475" marR="0" lvl="0" indent="-117475"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a:rPr>
                  <a:t>Repeat relative gravity w/ CG-6 to get relative </a:t>
                </a:r>
                <a14:m>
                  <m:oMath xmlns:m="http://schemas.openxmlformats.org/officeDocument/2006/math">
                    <m:acc>
                      <m:accPr>
                        <m:chr m:val="̇"/>
                        <m:ctrlPr>
                          <a:rPr lang="en-US" i="1" smtClean="0">
                            <a:solidFill>
                              <a:prstClr val="black"/>
                            </a:solidFill>
                            <a:latin typeface="Cambria Math" panose="02040503050406030204" pitchFamily="18" charset="0"/>
                          </a:rPr>
                        </m:ctrlPr>
                      </m:accPr>
                      <m:e>
                        <m:r>
                          <a:rPr lang="en-US" b="0" i="1" smtClean="0">
                            <a:solidFill>
                              <a:prstClr val="black"/>
                            </a:solidFill>
                            <a:latin typeface="Cambria Math" panose="02040503050406030204" pitchFamily="18" charset="0"/>
                          </a:rPr>
                          <m:t>𝑔</m:t>
                        </m:r>
                      </m:e>
                    </m:acc>
                  </m:oMath>
                </a14:m>
                <a:r>
                  <a:rPr lang="en-US" dirty="0" smtClean="0">
                    <a:solidFill>
                      <a:prstClr val="black"/>
                    </a:solidFill>
                    <a:latin typeface="Calibri"/>
                  </a:rPr>
                  <a:t> (change within line)</a:t>
                </a:r>
              </a:p>
              <a:p>
                <a:pPr marL="117475" marR="0" lvl="0" indent="-117475"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a:rPr>
                  <a:t>Repeat GNSS w/static surveys</a:t>
                </a:r>
              </a:p>
              <a:p>
                <a:pPr marL="117475" marR="0" lvl="0" indent="-117475"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a:rPr>
                  <a:t>Repeat FG-5 at Glennallen to get absolute </a:t>
                </a:r>
                <a14:m>
                  <m:oMath xmlns:m="http://schemas.openxmlformats.org/officeDocument/2006/math">
                    <m:acc>
                      <m:accPr>
                        <m:chr m:val="̇"/>
                        <m:ctrlPr>
                          <a:rPr lang="en-US" i="1" smtClean="0">
                            <a:solidFill>
                              <a:prstClr val="black"/>
                            </a:solidFill>
                            <a:latin typeface="Cambria Math" panose="02040503050406030204" pitchFamily="18" charset="0"/>
                          </a:rPr>
                        </m:ctrlPr>
                      </m:accPr>
                      <m:e>
                        <m:r>
                          <a:rPr lang="en-US" b="0" i="1" smtClean="0">
                            <a:solidFill>
                              <a:prstClr val="black"/>
                            </a:solidFill>
                            <a:latin typeface="Cambria Math" panose="02040503050406030204" pitchFamily="18" charset="0"/>
                          </a:rPr>
                          <m:t>𝑔</m:t>
                        </m:r>
                      </m:e>
                    </m:acc>
                  </m:oMath>
                </a14:m>
                <a:endParaRPr lang="en-US" dirty="0" smtClean="0">
                  <a:solidFill>
                    <a:prstClr val="black"/>
                  </a:solidFill>
                  <a:latin typeface="Calibri"/>
                </a:endParaRPr>
              </a:p>
              <a:p>
                <a:pPr marL="117475" marR="0" lvl="0" indent="-117475"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a:rPr>
                  <a:t>Value will be gained after the initial observations as 50+ year baselines exist with IDB gravity and IDB/UNAVCO data for h</a:t>
                </a:r>
              </a:p>
              <a:p>
                <a:pPr marL="0" marR="0" lvl="0" indent="0" defTabSz="609585" rtl="0" eaLnBrk="1" fontAlgn="auto" latinLnBrk="0" hangingPunct="1">
                  <a:lnSpc>
                    <a:spcPct val="100000"/>
                  </a:lnSpc>
                  <a:spcBef>
                    <a:spcPts val="0"/>
                  </a:spcBef>
                  <a:spcAft>
                    <a:spcPts val="0"/>
                  </a:spcAft>
                  <a:buClrTx/>
                  <a:buSzTx/>
                  <a:buFontTx/>
                  <a:buNone/>
                  <a:tabLst/>
                  <a:defRPr/>
                </a:pPr>
                <a:r>
                  <a:rPr lang="en-US" sz="2000" b="1" dirty="0" smtClean="0">
                    <a:solidFill>
                      <a:prstClr val="black"/>
                    </a:solidFill>
                    <a:latin typeface="Calibri"/>
                  </a:rPr>
                  <a:t>Proposed Profiles from Glennallen:</a:t>
                </a:r>
                <a:endParaRPr lang="en-US" sz="2000" b="1" dirty="0">
                  <a:solidFill>
                    <a:prstClr val="black"/>
                  </a:solidFill>
                  <a:latin typeface="Calibri"/>
                </a:endParaRPr>
              </a:p>
              <a:p>
                <a:pPr marL="117475" marR="0" lvl="0" indent="-117475"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a:rPr>
                  <a:t>Glennallen to Palmer – ~23 pts</a:t>
                </a:r>
              </a:p>
              <a:p>
                <a:pPr marL="117475" marR="0" lvl="0" indent="-117475"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a:rPr>
                  <a:t>Glennallen to Valdez – </a:t>
                </a:r>
                <a:r>
                  <a:rPr lang="en-US" dirty="0">
                    <a:solidFill>
                      <a:prstClr val="black"/>
                    </a:solidFill>
                    <a:latin typeface="Calibri"/>
                  </a:rPr>
                  <a:t>~</a:t>
                </a:r>
                <a:r>
                  <a:rPr lang="en-US" dirty="0" smtClean="0">
                    <a:solidFill>
                      <a:prstClr val="black"/>
                    </a:solidFill>
                    <a:latin typeface="Calibri"/>
                  </a:rPr>
                  <a:t>23 pts</a:t>
                </a:r>
              </a:p>
              <a:p>
                <a:pPr marL="117475" marR="0" lvl="0" indent="-117475"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prstClr val="black"/>
                    </a:solidFill>
                    <a:latin typeface="Calibri"/>
                  </a:rPr>
                  <a:t>Glennallen to </a:t>
                </a:r>
                <a:r>
                  <a:rPr lang="en-US" dirty="0" err="1" smtClean="0">
                    <a:solidFill>
                      <a:prstClr val="black"/>
                    </a:solidFill>
                    <a:latin typeface="Calibri"/>
                  </a:rPr>
                  <a:t>Tok</a:t>
                </a:r>
                <a:r>
                  <a:rPr lang="en-US" dirty="0" smtClean="0">
                    <a:solidFill>
                      <a:prstClr val="black"/>
                    </a:solidFill>
                    <a:latin typeface="Calibri"/>
                  </a:rPr>
                  <a:t> – ~25 pts</a:t>
                </a:r>
              </a:p>
            </p:txBody>
          </p:sp>
        </mc:Choice>
        <mc:Fallback xmlns="">
          <p:sp>
            <p:nvSpPr>
              <p:cNvPr id="36" name="TextBox 35"/>
              <p:cNvSpPr txBox="1">
                <a:spLocks noRot="1" noChangeAspect="1" noMove="1" noResize="1" noEditPoints="1" noAdjustHandles="1" noChangeArrowheads="1" noChangeShapeType="1" noTextEdit="1"/>
              </p:cNvSpPr>
              <p:nvPr/>
            </p:nvSpPr>
            <p:spPr>
              <a:xfrm>
                <a:off x="7835918" y="2079650"/>
                <a:ext cx="4163679" cy="4308872"/>
              </a:xfrm>
              <a:prstGeom prst="rect">
                <a:avLst/>
              </a:prstGeom>
              <a:blipFill>
                <a:blip r:embed="rId4"/>
                <a:stretch>
                  <a:fillRect l="-1314" t="-564" b="-1128"/>
                </a:stretch>
              </a:blipFill>
              <a:ln>
                <a:solidFill>
                  <a:schemeClr val="tx1"/>
                </a:solidFill>
              </a:ln>
            </p:spPr>
            <p:txBody>
              <a:bodyPr/>
              <a:lstStyle/>
              <a:p>
                <a:r>
                  <a:rPr lang="en-US">
                    <a:noFill/>
                  </a:rPr>
                  <a:t> </a:t>
                </a:r>
              </a:p>
            </p:txBody>
          </p:sp>
        </mc:Fallback>
      </mc:AlternateContent>
      <p:sp>
        <p:nvSpPr>
          <p:cNvPr id="38" name="TextBox 37"/>
          <p:cNvSpPr txBox="1"/>
          <p:nvPr/>
        </p:nvSpPr>
        <p:spPr>
          <a:xfrm>
            <a:off x="136716" y="2270585"/>
            <a:ext cx="4163679" cy="646331"/>
          </a:xfrm>
          <a:prstGeom prst="rect">
            <a:avLst/>
          </a:prstGeom>
          <a:solidFill>
            <a:schemeClr val="bg1"/>
          </a:solidFill>
          <a:ln>
            <a:solidFill>
              <a:schemeClr val="tx1"/>
            </a:solidFill>
          </a:ln>
        </p:spPr>
        <p:txBody>
          <a:bodyPr wrap="square" rtlCol="0">
            <a:spAutoFit/>
          </a:bodyPr>
          <a:lstStyle/>
          <a:p>
            <a:pPr marR="0" lvl="0" defTabSz="609585" rtl="0" eaLnBrk="1" fontAlgn="auto" latinLnBrk="0" hangingPunct="1">
              <a:lnSpc>
                <a:spcPct val="100000"/>
              </a:lnSpc>
              <a:spcBef>
                <a:spcPts val="0"/>
              </a:spcBef>
              <a:spcAft>
                <a:spcPts val="0"/>
              </a:spcAft>
              <a:buClrTx/>
              <a:buSzTx/>
              <a:tabLst/>
              <a:defRPr/>
            </a:pPr>
            <a:r>
              <a:rPr lang="en-US" sz="2000" b="1" dirty="0" smtClean="0">
                <a:solidFill>
                  <a:prstClr val="black"/>
                </a:solidFill>
                <a:latin typeface="Calibri"/>
              </a:rPr>
              <a:t>Repeat Historical </a:t>
            </a:r>
            <a:r>
              <a:rPr lang="en-US" sz="2000" b="1" dirty="0" err="1" smtClean="0">
                <a:solidFill>
                  <a:prstClr val="black"/>
                </a:solidFill>
                <a:latin typeface="Calibri"/>
              </a:rPr>
              <a:t>DoV</a:t>
            </a:r>
            <a:endParaRPr lang="en-US" sz="2000" b="1" dirty="0">
              <a:solidFill>
                <a:prstClr val="black"/>
              </a:solidFill>
              <a:latin typeface="Calibri"/>
            </a:endParaRPr>
          </a:p>
          <a:p>
            <a:pPr marR="0" lvl="0" defTabSz="609585" rtl="0" eaLnBrk="1" fontAlgn="auto" latinLnBrk="0" hangingPunct="1">
              <a:lnSpc>
                <a:spcPct val="100000"/>
              </a:lnSpc>
              <a:spcBef>
                <a:spcPts val="0"/>
              </a:spcBef>
              <a:spcAft>
                <a:spcPts val="0"/>
              </a:spcAft>
              <a:buClrTx/>
              <a:buSzTx/>
              <a:tabLst/>
              <a:defRPr/>
            </a:pPr>
            <a:r>
              <a:rPr lang="en-US" sz="1600" dirty="0" smtClean="0">
                <a:solidFill>
                  <a:prstClr val="black"/>
                </a:solidFill>
                <a:latin typeface="Calibri"/>
              </a:rPr>
              <a:t>8-10 single repeats around Glennallen</a:t>
            </a:r>
            <a:endParaRPr lang="en-US" sz="1867" dirty="0" smtClean="0">
              <a:solidFill>
                <a:prstClr val="black"/>
              </a:solidFill>
              <a:latin typeface="Calibri"/>
            </a:endParaRPr>
          </a:p>
        </p:txBody>
      </p:sp>
    </p:spTree>
    <p:extLst>
      <p:ext uri="{BB962C8B-B14F-4D97-AF65-F5344CB8AC3E}">
        <p14:creationId xmlns:p14="http://schemas.microsoft.com/office/powerpoint/2010/main" val="237796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428" y="274639"/>
            <a:ext cx="11509972" cy="1143000"/>
          </a:xfrm>
        </p:spPr>
        <p:txBody>
          <a:bodyPr>
            <a:normAutofit fontScale="90000"/>
          </a:bodyPr>
          <a:lstStyle/>
          <a:p>
            <a:pPr algn="l"/>
            <a:r>
              <a:rPr lang="en-US" sz="4800" dirty="0" smtClean="0">
                <a:latin typeface="Helvetica" panose="020B0604020202020204" pitchFamily="34" charset="0"/>
                <a:cs typeface="Helvetica" panose="020B0604020202020204" pitchFamily="34" charset="0"/>
              </a:rPr>
              <a:t>Validation: Continuous </a:t>
            </a:r>
            <a:r>
              <a:rPr lang="en-US" sz="4800" dirty="0">
                <a:latin typeface="Helvetica" panose="020B0604020202020204" pitchFamily="34" charset="0"/>
                <a:cs typeface="Helvetica" panose="020B0604020202020204" pitchFamily="34" charset="0"/>
              </a:rPr>
              <a:t>gravity </a:t>
            </a:r>
            <a:r>
              <a:rPr lang="en-US" sz="4800" dirty="0" smtClean="0">
                <a:latin typeface="Helvetica" panose="020B0604020202020204" pitchFamily="34" charset="0"/>
                <a:cs typeface="Helvetica" panose="020B0604020202020204" pitchFamily="34" charset="0"/>
              </a:rPr>
              <a:t>observations</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0" y="1299975"/>
            <a:ext cx="12119573" cy="2087215"/>
          </a:xfrm>
        </p:spPr>
        <p:txBody>
          <a:bodyPr>
            <a:noAutofit/>
          </a:bodyPr>
          <a:lstStyle/>
          <a:p>
            <a:r>
              <a:rPr lang="en-US" sz="2800" dirty="0" smtClean="0">
                <a:latin typeface="Helvetica" panose="020B0604020202020204" pitchFamily="34" charset="0"/>
                <a:cs typeface="Helvetica" panose="020B0604020202020204" pitchFamily="34" charset="0"/>
              </a:rPr>
              <a:t>High temporal resolution (trade off in spatial resolution)</a:t>
            </a:r>
          </a:p>
          <a:p>
            <a:r>
              <a:rPr lang="en-US" sz="2800" dirty="0" smtClean="0">
                <a:latin typeface="Helvetica" panose="020B0604020202020204" pitchFamily="34" charset="0"/>
                <a:cs typeface="Helvetica" panose="020B0604020202020204" pitchFamily="34" charset="0"/>
              </a:rPr>
              <a:t>Capture temporal gravity at less than annual time spans</a:t>
            </a:r>
          </a:p>
          <a:p>
            <a:r>
              <a:rPr lang="en-US" sz="2800" dirty="0" smtClean="0">
                <a:latin typeface="Helvetica" panose="020B0604020202020204" pitchFamily="34" charset="0"/>
                <a:cs typeface="Helvetica" panose="020B0604020202020204" pitchFamily="34" charset="0"/>
              </a:rPr>
              <a:t>Provide information about geoid change at high temporal resolutions</a:t>
            </a:r>
          </a:p>
          <a:p>
            <a:r>
              <a:rPr lang="en-US" sz="2800" dirty="0" smtClean="0">
                <a:latin typeface="Helvetica" panose="020B0604020202020204" pitchFamily="34" charset="0"/>
                <a:cs typeface="Helvetica" panose="020B0604020202020204" pitchFamily="34" charset="0"/>
              </a:rPr>
              <a:t>Numerous instruments designed for this</a:t>
            </a:r>
          </a:p>
        </p:txBody>
      </p:sp>
      <p:grpSp>
        <p:nvGrpSpPr>
          <p:cNvPr id="7" name="Group 6"/>
          <p:cNvGrpSpPr/>
          <p:nvPr/>
        </p:nvGrpSpPr>
        <p:grpSpPr>
          <a:xfrm>
            <a:off x="7144674" y="3585838"/>
            <a:ext cx="5145617" cy="3195288"/>
            <a:chOff x="72427" y="3299791"/>
            <a:chExt cx="5145617" cy="3195288"/>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814" t="10730" r="2464" b="4902"/>
            <a:stretch/>
          </p:blipFill>
          <p:spPr>
            <a:xfrm>
              <a:off x="72428" y="3299791"/>
              <a:ext cx="3883309" cy="2886024"/>
            </a:xfrm>
            <a:prstGeom prst="rect">
              <a:avLst/>
            </a:prstGeom>
          </p:spPr>
        </p:pic>
        <p:sp>
          <p:nvSpPr>
            <p:cNvPr id="5" name="TextBox 4"/>
            <p:cNvSpPr txBox="1"/>
            <p:nvPr/>
          </p:nvSpPr>
          <p:spPr>
            <a:xfrm>
              <a:off x="72427" y="6156525"/>
              <a:ext cx="5145617" cy="338554"/>
            </a:xfrm>
            <a:prstGeom prst="rect">
              <a:avLst/>
            </a:prstGeom>
            <a:noFill/>
          </p:spPr>
          <p:txBody>
            <a:bodyPr wrap="square" rtlCol="0">
              <a:spAutoFit/>
            </a:bodyPr>
            <a:lstStyle/>
            <a:p>
              <a:pPr defTabSz="609585"/>
              <a:r>
                <a:rPr lang="en-US" sz="1600" dirty="0">
                  <a:solidFill>
                    <a:prstClr val="black"/>
                  </a:solidFill>
                  <a:latin typeface="Helvetica" panose="020B0604020202020204" pitchFamily="34" charset="0"/>
                  <a:cs typeface="Helvetica" panose="020B0604020202020204" pitchFamily="34" charset="0"/>
                </a:rPr>
                <a:t>Annual amplitude from GRACE (CSR RL06 </a:t>
              </a:r>
              <a:r>
                <a:rPr lang="en-US" sz="1600" dirty="0" err="1">
                  <a:solidFill>
                    <a:prstClr val="black"/>
                  </a:solidFill>
                  <a:latin typeface="Helvetica" panose="020B0604020202020204" pitchFamily="34" charset="0"/>
                  <a:cs typeface="Helvetica" panose="020B0604020202020204" pitchFamily="34" charset="0"/>
                </a:rPr>
                <a:t>n</a:t>
              </a:r>
              <a:r>
                <a:rPr lang="en-US" sz="1600" baseline="-25000" dirty="0" err="1">
                  <a:solidFill>
                    <a:prstClr val="black"/>
                  </a:solidFill>
                  <a:latin typeface="Helvetica" panose="020B0604020202020204" pitchFamily="34" charset="0"/>
                  <a:cs typeface="Helvetica" panose="020B0604020202020204" pitchFamily="34" charset="0"/>
                </a:rPr>
                <a:t>max</a:t>
              </a:r>
              <a:r>
                <a:rPr lang="en-US" sz="1600" dirty="0">
                  <a:solidFill>
                    <a:prstClr val="black"/>
                  </a:solidFill>
                  <a:latin typeface="Helvetica" panose="020B0604020202020204" pitchFamily="34" charset="0"/>
                  <a:cs typeface="Helvetica" panose="020B0604020202020204" pitchFamily="34" charset="0"/>
                </a:rPr>
                <a:t> = 96)</a:t>
              </a:r>
            </a:p>
          </p:txBody>
        </p:sp>
      </p:grpSp>
      <p:pic>
        <p:nvPicPr>
          <p:cNvPr id="6" name="Picture 5"/>
          <p:cNvPicPr>
            <a:picLocks noChangeAspect="1"/>
          </p:cNvPicPr>
          <p:nvPr/>
        </p:nvPicPr>
        <p:blipFill rotWithShape="1">
          <a:blip r:embed="rId5"/>
          <a:srcRect t="1688"/>
          <a:stretch/>
        </p:blipFill>
        <p:spPr>
          <a:xfrm>
            <a:off x="562611" y="3771949"/>
            <a:ext cx="3713223" cy="2670623"/>
          </a:xfrm>
          <a:prstGeom prst="rect">
            <a:avLst/>
          </a:prstGeom>
        </p:spPr>
      </p:pic>
      <p:sp>
        <p:nvSpPr>
          <p:cNvPr id="8" name="TextBox 7"/>
          <p:cNvSpPr txBox="1"/>
          <p:nvPr/>
        </p:nvSpPr>
        <p:spPr>
          <a:xfrm>
            <a:off x="72425" y="6442572"/>
            <a:ext cx="6606671" cy="338554"/>
          </a:xfrm>
          <a:prstGeom prst="rect">
            <a:avLst/>
          </a:prstGeom>
          <a:noFill/>
        </p:spPr>
        <p:txBody>
          <a:bodyPr wrap="square" rtlCol="0">
            <a:spAutoFit/>
          </a:bodyPr>
          <a:lstStyle/>
          <a:p>
            <a:pPr defTabSz="609585"/>
            <a:r>
              <a:rPr lang="en-US" sz="1600" dirty="0" smtClean="0">
                <a:solidFill>
                  <a:prstClr val="black"/>
                </a:solidFill>
                <a:latin typeface="Helvetica" panose="020B0604020202020204" pitchFamily="34" charset="0"/>
                <a:cs typeface="Helvetica" panose="020B0604020202020204" pitchFamily="34" charset="0"/>
              </a:rPr>
              <a:t>Temporal gravity at a location in Belgium (from Van Camp, et al. 2017).</a:t>
            </a:r>
            <a:endParaRPr lang="en-US" sz="1600" dirty="0">
              <a:solidFill>
                <a:prstClr val="black"/>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038188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36575" y="5680635"/>
            <a:ext cx="4163679" cy="748988"/>
          </a:xfrm>
          <a:prstGeom prst="rect">
            <a:avLst/>
          </a:prstGeom>
          <a:noFill/>
        </p:spPr>
        <p:txBody>
          <a:bodyPr wrap="square" rtlCol="0">
            <a:spAutoFit/>
          </a:bodyPr>
          <a:lstStyle/>
          <a:p>
            <a:pPr defTabSz="609585"/>
            <a:r>
              <a:rPr lang="en-US" sz="1867" dirty="0">
                <a:solidFill>
                  <a:prstClr val="black"/>
                </a:solidFill>
                <a:latin typeface="Calibri"/>
              </a:rPr>
              <a:t>Alaska Geoid Rate from </a:t>
            </a:r>
            <a:r>
              <a:rPr lang="en-US" sz="1867" dirty="0" smtClean="0">
                <a:solidFill>
                  <a:prstClr val="black"/>
                </a:solidFill>
                <a:latin typeface="Calibri"/>
              </a:rPr>
              <a:t>GRACE in </a:t>
            </a:r>
            <a:r>
              <a:rPr lang="en-US" sz="1867" dirty="0">
                <a:solidFill>
                  <a:prstClr val="black"/>
                </a:solidFill>
                <a:latin typeface="Calibri"/>
              </a:rPr>
              <a:t>mm/yr.  Roads shown in blue</a:t>
            </a:r>
            <a:r>
              <a:rPr lang="en-US" sz="2400" dirty="0" smtClean="0">
                <a:solidFill>
                  <a:prstClr val="black"/>
                </a:solidFill>
                <a:latin typeface="Calibri"/>
              </a:rPr>
              <a:t>.</a:t>
            </a:r>
            <a:endParaRPr lang="en-US" sz="2400" dirty="0">
              <a:solidFill>
                <a:prstClr val="black"/>
              </a:solidFill>
              <a:latin typeface="Calibri"/>
            </a:endParaRPr>
          </a:p>
        </p:txBody>
      </p:sp>
      <p:sp>
        <p:nvSpPr>
          <p:cNvPr id="16" name="Title 1"/>
          <p:cNvSpPr>
            <a:spLocks noGrp="1"/>
          </p:cNvSpPr>
          <p:nvPr>
            <p:ph type="title"/>
          </p:nvPr>
        </p:nvSpPr>
        <p:spPr>
          <a:xfrm>
            <a:off x="609600" y="566183"/>
            <a:ext cx="11582401" cy="1143000"/>
          </a:xfrm>
        </p:spPr>
        <p:txBody>
          <a:bodyPr>
            <a:noAutofit/>
          </a:bodyPr>
          <a:lstStyle/>
          <a:p>
            <a:pPr algn="r"/>
            <a:r>
              <a:rPr lang="en-US" sz="3600" dirty="0" smtClean="0">
                <a:latin typeface="Helvetica" panose="020B0604020202020204" pitchFamily="34" charset="0"/>
                <a:cs typeface="Helvetica" panose="020B0604020202020204" pitchFamily="34" charset="0"/>
              </a:rPr>
              <a:t>Optical Atomic </a:t>
            </a:r>
            <a:br>
              <a:rPr lang="en-US" sz="3600" dirty="0" smtClean="0">
                <a:latin typeface="Helvetica" panose="020B0604020202020204" pitchFamily="34" charset="0"/>
                <a:cs typeface="Helvetica" panose="020B0604020202020204" pitchFamily="34" charset="0"/>
              </a:rPr>
            </a:br>
            <a:r>
              <a:rPr lang="en-US" sz="3600" dirty="0" smtClean="0">
                <a:latin typeface="Helvetica" panose="020B0604020202020204" pitchFamily="34" charset="0"/>
                <a:cs typeface="Helvetica" panose="020B0604020202020204" pitchFamily="34" charset="0"/>
              </a:rPr>
              <a:t>Clock Observations</a:t>
            </a:r>
            <a:endParaRPr lang="en-US" sz="3600" dirty="0">
              <a:latin typeface="Helvetica" panose="020B0604020202020204" pitchFamily="34" charset="0"/>
              <a:cs typeface="Helvetica" panose="020B0604020202020204" pitchFamily="34" charset="0"/>
            </a:endParaRPr>
          </a:p>
        </p:txBody>
      </p:sp>
      <p:grpSp>
        <p:nvGrpSpPr>
          <p:cNvPr id="3" name="Group 2"/>
          <p:cNvGrpSpPr/>
          <p:nvPr/>
        </p:nvGrpSpPr>
        <p:grpSpPr>
          <a:xfrm>
            <a:off x="36575" y="24384"/>
            <a:ext cx="7723825" cy="5605137"/>
            <a:chOff x="97536" y="978543"/>
            <a:chExt cx="5486400" cy="3981450"/>
          </a:xfrm>
        </p:grpSpPr>
        <p:pic>
          <p:nvPicPr>
            <p:cNvPr id="22" name="Picture 21"/>
            <p:cNvPicPr/>
            <p:nvPr/>
          </p:nvPicPr>
          <p:blipFill rotWithShape="1">
            <a:blip r:embed="rId4" cstate="print">
              <a:extLst>
                <a:ext uri="{28A0092B-C50C-407E-A947-70E740481C1C}">
                  <a14:useLocalDpi xmlns:a14="http://schemas.microsoft.com/office/drawing/2010/main" val="0"/>
                </a:ext>
              </a:extLst>
            </a:blip>
            <a:srcRect l="8788" t="11338" r="8788" b="11251"/>
            <a:stretch/>
          </p:blipFill>
          <p:spPr>
            <a:xfrm>
              <a:off x="97536" y="978543"/>
              <a:ext cx="5486400" cy="3981450"/>
            </a:xfrm>
            <a:prstGeom prst="rect">
              <a:avLst/>
            </a:prstGeom>
          </p:spPr>
        </p:pic>
        <p:grpSp>
          <p:nvGrpSpPr>
            <p:cNvPr id="2" name="Group 1"/>
            <p:cNvGrpSpPr/>
            <p:nvPr/>
          </p:nvGrpSpPr>
          <p:grpSpPr>
            <a:xfrm>
              <a:off x="617201" y="1229449"/>
              <a:ext cx="3546479" cy="2700849"/>
              <a:chOff x="617201" y="1229449"/>
              <a:chExt cx="3546479" cy="2700849"/>
            </a:xfrm>
          </p:grpSpPr>
          <p:grpSp>
            <p:nvGrpSpPr>
              <p:cNvPr id="14" name="Group 13"/>
              <p:cNvGrpSpPr/>
              <p:nvPr/>
            </p:nvGrpSpPr>
            <p:grpSpPr>
              <a:xfrm>
                <a:off x="753092" y="1229449"/>
                <a:ext cx="3410588" cy="2700849"/>
                <a:chOff x="654497" y="238777"/>
                <a:chExt cx="3411238" cy="2700945"/>
              </a:xfrm>
            </p:grpSpPr>
            <p:sp>
              <p:nvSpPr>
                <p:cNvPr id="19" name="TextBox 10"/>
                <p:cNvSpPr txBox="1"/>
                <p:nvPr/>
              </p:nvSpPr>
              <p:spPr>
                <a:xfrm>
                  <a:off x="3666320" y="238777"/>
                  <a:ext cx="399415" cy="218628"/>
                </a:xfrm>
                <a:prstGeom prst="rect">
                  <a:avLst/>
                </a:prstGeom>
                <a:solidFill>
                  <a:schemeClr val="bg1"/>
                </a:solidFill>
                <a:ln>
                  <a:solidFill>
                    <a:schemeClr val="tx1"/>
                  </a:solidFill>
                </a:ln>
              </p:spPr>
              <p:txBody>
                <a:bodyPr wrap="square" rtlCol="0">
                  <a:spAutoFit/>
                </a:bodyPr>
                <a:lstStyle/>
                <a:p>
                  <a:pPr marL="0" marR="0">
                    <a:spcBef>
                      <a:spcPts val="0"/>
                    </a:spcBef>
                    <a:spcAft>
                      <a:spcPts val="0"/>
                    </a:spcAft>
                  </a:pPr>
                  <a:r>
                    <a:rPr lang="en-US" sz="1400" kern="1200" dirty="0" err="1">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Tok</a:t>
                  </a:r>
                  <a:endParaRPr lang="en-US" sz="1200" dirty="0">
                    <a:effectLst/>
                    <a:latin typeface="Times New Roman" panose="02020603050405020304" pitchFamily="18" charset="0"/>
                    <a:ea typeface="Times New Roman" panose="02020603050405020304" pitchFamily="18" charset="0"/>
                  </a:endParaRPr>
                </a:p>
              </p:txBody>
            </p:sp>
            <p:sp>
              <p:nvSpPr>
                <p:cNvPr id="20" name="TextBox 11"/>
                <p:cNvSpPr txBox="1"/>
                <p:nvPr/>
              </p:nvSpPr>
              <p:spPr>
                <a:xfrm>
                  <a:off x="1556249" y="1477688"/>
                  <a:ext cx="814705" cy="218628"/>
                </a:xfrm>
                <a:prstGeom prst="rect">
                  <a:avLst/>
                </a:prstGeom>
                <a:solidFill>
                  <a:schemeClr val="bg1"/>
                </a:solidFill>
                <a:ln>
                  <a:solidFill>
                    <a:schemeClr val="tx1"/>
                  </a:solidFill>
                </a:ln>
              </p:spPr>
              <p:txBody>
                <a:bodyPr wrap="square" rtlCol="0">
                  <a:spAutoFit/>
                </a:bodyPr>
                <a:lstStyle/>
                <a:p>
                  <a:pPr marL="0" marR="0">
                    <a:spcBef>
                      <a:spcPts val="0"/>
                    </a:spcBef>
                    <a:spcAft>
                      <a:spcPts val="0"/>
                    </a:spcAft>
                  </a:pPr>
                  <a:r>
                    <a:rPr lang="en-US" sz="14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Glennallen</a:t>
                  </a:r>
                  <a:endParaRPr lang="en-US" sz="1200" dirty="0">
                    <a:effectLst/>
                    <a:latin typeface="Times New Roman" panose="02020603050405020304" pitchFamily="18" charset="0"/>
                    <a:ea typeface="Times New Roman" panose="02020603050405020304" pitchFamily="18" charset="0"/>
                  </a:endParaRPr>
                </a:p>
              </p:txBody>
            </p:sp>
            <p:sp>
              <p:nvSpPr>
                <p:cNvPr id="21" name="TextBox 12"/>
                <p:cNvSpPr txBox="1"/>
                <p:nvPr/>
              </p:nvSpPr>
              <p:spPr>
                <a:xfrm>
                  <a:off x="654497" y="2721094"/>
                  <a:ext cx="821690" cy="218628"/>
                </a:xfrm>
                <a:prstGeom prst="rect">
                  <a:avLst/>
                </a:prstGeom>
                <a:solidFill>
                  <a:schemeClr val="bg1"/>
                </a:solidFill>
                <a:ln>
                  <a:solidFill>
                    <a:schemeClr val="tx1"/>
                  </a:solidFill>
                </a:ln>
              </p:spPr>
              <p:txBody>
                <a:bodyPr wrap="square" rtlCol="0">
                  <a:spAutoFit/>
                </a:bodyPr>
                <a:lstStyle/>
                <a:p>
                  <a:pPr marL="0" marR="0">
                    <a:spcBef>
                      <a:spcPts val="0"/>
                    </a:spcBef>
                    <a:spcAft>
                      <a:spcPts val="0"/>
                    </a:spcAft>
                  </a:pPr>
                  <a:r>
                    <a:rPr lang="en-US" sz="1400" kern="1200" dirty="0">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Times New Roman" panose="02020603050405020304" pitchFamily="18" charset="0"/>
                    </a:rPr>
                    <a:t>Anchorage</a:t>
                  </a:r>
                  <a:endParaRPr lang="en-US" sz="1600" dirty="0">
                    <a:effectLst/>
                    <a:latin typeface="Times New Roman" panose="02020603050405020304" pitchFamily="18" charset="0"/>
                    <a:ea typeface="Times New Roman" panose="02020603050405020304" pitchFamily="18" charset="0"/>
                  </a:endParaRPr>
                </a:p>
              </p:txBody>
            </p:sp>
          </p:grpSp>
          <p:sp>
            <p:nvSpPr>
              <p:cNvPr id="15" name="Oval 14"/>
              <p:cNvSpPr/>
              <p:nvPr/>
            </p:nvSpPr>
            <p:spPr>
              <a:xfrm>
                <a:off x="617201" y="3542119"/>
                <a:ext cx="94615" cy="94615"/>
              </a:xfrm>
              <a:prstGeom prst="ellipse">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16" y="4121173"/>
            <a:ext cx="7480800" cy="2270108"/>
          </a:xfrm>
          <a:prstGeom prst="rect">
            <a:avLst/>
          </a:prstGeom>
          <a:ln>
            <a:solidFill>
              <a:schemeClr val="tx1"/>
            </a:solidFill>
          </a:ln>
        </p:spPr>
      </p:pic>
      <p:sp>
        <p:nvSpPr>
          <p:cNvPr id="24" name="TextBox 23"/>
          <p:cNvSpPr txBox="1"/>
          <p:nvPr/>
        </p:nvSpPr>
        <p:spPr>
          <a:xfrm>
            <a:off x="4247724" y="6364601"/>
            <a:ext cx="7789784" cy="379656"/>
          </a:xfrm>
          <a:prstGeom prst="rect">
            <a:avLst/>
          </a:prstGeom>
          <a:noFill/>
        </p:spPr>
        <p:txBody>
          <a:bodyPr wrap="square" rtlCol="0">
            <a:spAutoFit/>
          </a:bodyPr>
          <a:lstStyle/>
          <a:p>
            <a:pPr defTabSz="609585"/>
            <a:r>
              <a:rPr lang="en-US" sz="1867" dirty="0">
                <a:solidFill>
                  <a:prstClr val="black"/>
                </a:solidFill>
                <a:latin typeface="Calibri"/>
              </a:rPr>
              <a:t>Optical clock network (from Müller, </a:t>
            </a:r>
            <a:r>
              <a:rPr lang="en-US" sz="1867" i="1" dirty="0">
                <a:solidFill>
                  <a:prstClr val="black"/>
                </a:solidFill>
                <a:latin typeface="Calibri"/>
              </a:rPr>
              <a:t>et al.</a:t>
            </a:r>
            <a:r>
              <a:rPr lang="en-US" sz="1867" dirty="0">
                <a:solidFill>
                  <a:prstClr val="black"/>
                </a:solidFill>
                <a:latin typeface="Calibri"/>
              </a:rPr>
              <a:t>, 2018)</a:t>
            </a:r>
            <a:endParaRPr lang="en-US" sz="2400" dirty="0">
              <a:solidFill>
                <a:prstClr val="black"/>
              </a:solidFill>
              <a:latin typeface="Calibri"/>
            </a:endParaRPr>
          </a:p>
        </p:txBody>
      </p:sp>
      <mc:AlternateContent xmlns:mc="http://schemas.openxmlformats.org/markup-compatibility/2006" xmlns:a14="http://schemas.microsoft.com/office/drawing/2010/main">
        <mc:Choice Requires="a14">
          <p:sp>
            <p:nvSpPr>
              <p:cNvPr id="4" name="Rectangle 3"/>
              <p:cNvSpPr/>
              <p:nvPr/>
            </p:nvSpPr>
            <p:spPr>
              <a:xfrm>
                <a:off x="8213293" y="3276768"/>
                <a:ext cx="3669723" cy="6784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m:t>
                              </m:r>
                              <m:r>
                                <a:rPr lang="en-US" i="1">
                                  <a:latin typeface="Cambria Math" panose="02040503050406030204" pitchFamily="18" charset="0"/>
                                </a:rPr>
                                <m:t>𝑓</m:t>
                              </m:r>
                            </m:e>
                            <m:sub>
                              <m:r>
                                <a:rPr lang="en-US" i="0">
                                  <a:latin typeface="Cambria Math" panose="02040503050406030204" pitchFamily="18" charset="0"/>
                                </a:rPr>
                                <m:t>21</m:t>
                              </m:r>
                            </m:sub>
                          </m:sSub>
                        </m:num>
                        <m:den>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0">
                                  <a:latin typeface="Cambria Math" panose="02040503050406030204" pitchFamily="18" charset="0"/>
                                </a:rPr>
                                <m:t>1</m:t>
                              </m:r>
                            </m:sub>
                          </m:sSub>
                        </m:den>
                      </m:f>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0">
                                  <a:latin typeface="Cambria Math" panose="02040503050406030204" pitchFamily="18" charset="0"/>
                                </a:rPr>
                                <m:t>∆</m:t>
                              </m:r>
                              <m:r>
                                <a:rPr lang="en-US" i="1">
                                  <a:latin typeface="Cambria Math" panose="02040503050406030204" pitchFamily="18" charset="0"/>
                                </a:rPr>
                                <m:t>𝑊</m:t>
                              </m:r>
                            </m:e>
                            <m:sub>
                              <m:r>
                                <a:rPr lang="en-US" i="0">
                                  <a:latin typeface="Cambria Math" panose="02040503050406030204" pitchFamily="18" charset="0"/>
                                </a:rPr>
                                <m:t>21</m:t>
                              </m:r>
                            </m:sub>
                          </m:sSub>
                        </m:num>
                        <m:den>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0">
                                  <a:latin typeface="Cambria Math" panose="02040503050406030204" pitchFamily="18" charset="0"/>
                                </a:rPr>
                                <m:t>2</m:t>
                              </m:r>
                            </m:sup>
                          </m:sSup>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m:t>
                          </m:r>
                          <m:sSub>
                            <m:sSubPr>
                              <m:ctrlPr>
                                <a:rPr lang="en-US" i="1">
                                  <a:latin typeface="Cambria Math" panose="02040503050406030204" pitchFamily="18" charset="0"/>
                                </a:rPr>
                              </m:ctrlPr>
                            </m:sSubPr>
                            <m:e>
                              <m:r>
                                <a:rPr lang="en-US" i="0">
                                  <a:latin typeface="Cambria Math" panose="02040503050406030204" pitchFamily="18" charset="0"/>
                                </a:rPr>
                                <m:t>∆</m:t>
                              </m:r>
                              <m:r>
                                <a:rPr lang="en-US" i="1">
                                  <a:latin typeface="Cambria Math" panose="02040503050406030204" pitchFamily="18" charset="0"/>
                                </a:rPr>
                                <m:t>𝐶</m:t>
                              </m:r>
                            </m:e>
                            <m:sub>
                              <m:r>
                                <a:rPr lang="en-US" i="0">
                                  <a:latin typeface="Cambria Math" panose="02040503050406030204" pitchFamily="18" charset="0"/>
                                </a:rPr>
                                <m:t>21</m:t>
                              </m:r>
                            </m:sub>
                          </m:sSub>
                        </m:num>
                        <m:den>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0">
                                  <a:latin typeface="Cambria Math" panose="02040503050406030204" pitchFamily="18" charset="0"/>
                                </a:rPr>
                                <m:t>2</m:t>
                              </m:r>
                            </m:sup>
                          </m:sSup>
                        </m:den>
                      </m:f>
                      <m:r>
                        <a:rPr lang="en-US" i="0">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0">
                                      <a:latin typeface="Cambria Math" panose="02040503050406030204" pitchFamily="18" charset="0"/>
                                    </a:rPr>
                                    <m:t>2</m:t>
                                  </m:r>
                                </m:sub>
                              </m:sSub>
                            </m:e>
                          </m:d>
                        </m:num>
                        <m:den>
                          <m:sSup>
                            <m:sSupPr>
                              <m:ctrlPr>
                                <a:rPr lang="en-US" i="1">
                                  <a:latin typeface="Cambria Math" panose="02040503050406030204" pitchFamily="18" charset="0"/>
                                </a:rPr>
                              </m:ctrlPr>
                            </m:sSupPr>
                            <m:e>
                              <m:r>
                                <a:rPr lang="en-US" i="1">
                                  <a:latin typeface="Cambria Math" panose="02040503050406030204" pitchFamily="18" charset="0"/>
                                </a:rPr>
                                <m:t>𝑐</m:t>
                              </m:r>
                            </m:e>
                            <m:sup>
                              <m:r>
                                <a:rPr lang="en-US" i="0">
                                  <a:latin typeface="Cambria Math" panose="02040503050406030204" pitchFamily="18" charset="0"/>
                                </a:rPr>
                                <m:t>2</m:t>
                              </m:r>
                            </m:sup>
                          </m:sSup>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8213293" y="3276768"/>
                <a:ext cx="3669723" cy="678455"/>
              </a:xfrm>
              <a:prstGeom prst="rect">
                <a:avLst/>
              </a:prstGeom>
              <a:blipFill>
                <a:blip r:embed="rId6"/>
                <a:stretch>
                  <a:fillRect/>
                </a:stretch>
              </a:blipFill>
            </p:spPr>
            <p:txBody>
              <a:bodyPr/>
              <a:lstStyle/>
              <a:p>
                <a:r>
                  <a:rPr lang="en-US">
                    <a:noFill/>
                  </a:rPr>
                  <a:t> </a:t>
                </a:r>
              </a:p>
            </p:txBody>
          </p:sp>
        </mc:Fallback>
      </mc:AlternateContent>
      <p:sp>
        <p:nvSpPr>
          <p:cNvPr id="25" name="Freeform 24"/>
          <p:cNvSpPr/>
          <p:nvPr/>
        </p:nvSpPr>
        <p:spPr>
          <a:xfrm>
            <a:off x="3584146" y="790832"/>
            <a:ext cx="1548596" cy="1668163"/>
          </a:xfrm>
          <a:custGeom>
            <a:avLst/>
            <a:gdLst>
              <a:gd name="connsiteX0" fmla="*/ 1548027 w 1550013"/>
              <a:gd name="connsiteY0" fmla="*/ 0 h 1787611"/>
              <a:gd name="connsiteX1" fmla="*/ 1527432 w 1550013"/>
              <a:gd name="connsiteY1" fmla="*/ 164757 h 1787611"/>
              <a:gd name="connsiteX2" fmla="*/ 1387389 w 1550013"/>
              <a:gd name="connsiteY2" fmla="*/ 255373 h 1787611"/>
              <a:gd name="connsiteX3" fmla="*/ 1346200 w 1550013"/>
              <a:gd name="connsiteY3" fmla="*/ 345990 h 1787611"/>
              <a:gd name="connsiteX4" fmla="*/ 1317368 w 1550013"/>
              <a:gd name="connsiteY4" fmla="*/ 428368 h 1787611"/>
              <a:gd name="connsiteX5" fmla="*/ 1333843 w 1550013"/>
              <a:gd name="connsiteY5" fmla="*/ 506627 h 1787611"/>
              <a:gd name="connsiteX6" fmla="*/ 1218513 w 1550013"/>
              <a:gd name="connsiteY6" fmla="*/ 564292 h 1787611"/>
              <a:gd name="connsiteX7" fmla="*/ 1144373 w 1550013"/>
              <a:gd name="connsiteY7" fmla="*/ 560173 h 1787611"/>
              <a:gd name="connsiteX8" fmla="*/ 1127897 w 1550013"/>
              <a:gd name="connsiteY8" fmla="*/ 654909 h 1787611"/>
              <a:gd name="connsiteX9" fmla="*/ 1041400 w 1550013"/>
              <a:gd name="connsiteY9" fmla="*/ 823784 h 1787611"/>
              <a:gd name="connsiteX10" fmla="*/ 711886 w 1550013"/>
              <a:gd name="connsiteY10" fmla="*/ 852617 h 1787611"/>
              <a:gd name="connsiteX11" fmla="*/ 633627 w 1550013"/>
              <a:gd name="connsiteY11" fmla="*/ 918519 h 1787611"/>
              <a:gd name="connsiteX12" fmla="*/ 530654 w 1550013"/>
              <a:gd name="connsiteY12" fmla="*/ 1005017 h 1787611"/>
              <a:gd name="connsiteX13" fmla="*/ 526535 w 1550013"/>
              <a:gd name="connsiteY13" fmla="*/ 1046206 h 1787611"/>
              <a:gd name="connsiteX14" fmla="*/ 481227 w 1550013"/>
              <a:gd name="connsiteY14" fmla="*/ 1054444 h 1787611"/>
              <a:gd name="connsiteX15" fmla="*/ 427681 w 1550013"/>
              <a:gd name="connsiteY15" fmla="*/ 1124465 h 1787611"/>
              <a:gd name="connsiteX16" fmla="*/ 357659 w 1550013"/>
              <a:gd name="connsiteY16" fmla="*/ 1210963 h 1787611"/>
              <a:gd name="connsiteX17" fmla="*/ 229973 w 1550013"/>
              <a:gd name="connsiteY17" fmla="*/ 1272746 h 1787611"/>
              <a:gd name="connsiteX18" fmla="*/ 184665 w 1550013"/>
              <a:gd name="connsiteY18" fmla="*/ 1383957 h 1787611"/>
              <a:gd name="connsiteX19" fmla="*/ 98168 w 1550013"/>
              <a:gd name="connsiteY19" fmla="*/ 1400433 h 1787611"/>
              <a:gd name="connsiteX20" fmla="*/ 44622 w 1550013"/>
              <a:gd name="connsiteY20" fmla="*/ 1470454 h 1787611"/>
              <a:gd name="connsiteX21" fmla="*/ 11670 w 1550013"/>
              <a:gd name="connsiteY21" fmla="*/ 1668163 h 1787611"/>
              <a:gd name="connsiteX22" fmla="*/ 254686 w 1550013"/>
              <a:gd name="connsiteY22" fmla="*/ 1573427 h 1787611"/>
              <a:gd name="connsiteX23" fmla="*/ 357659 w 1550013"/>
              <a:gd name="connsiteY23" fmla="*/ 1787611 h 1787611"/>
              <a:gd name="connsiteX0" fmla="*/ 1548027 w 1550013"/>
              <a:gd name="connsiteY0" fmla="*/ 0 h 1669709"/>
              <a:gd name="connsiteX1" fmla="*/ 1527432 w 1550013"/>
              <a:gd name="connsiteY1" fmla="*/ 164757 h 1669709"/>
              <a:gd name="connsiteX2" fmla="*/ 1387389 w 1550013"/>
              <a:gd name="connsiteY2" fmla="*/ 255373 h 1669709"/>
              <a:gd name="connsiteX3" fmla="*/ 1346200 w 1550013"/>
              <a:gd name="connsiteY3" fmla="*/ 345990 h 1669709"/>
              <a:gd name="connsiteX4" fmla="*/ 1317368 w 1550013"/>
              <a:gd name="connsiteY4" fmla="*/ 428368 h 1669709"/>
              <a:gd name="connsiteX5" fmla="*/ 1333843 w 1550013"/>
              <a:gd name="connsiteY5" fmla="*/ 506627 h 1669709"/>
              <a:gd name="connsiteX6" fmla="*/ 1218513 w 1550013"/>
              <a:gd name="connsiteY6" fmla="*/ 564292 h 1669709"/>
              <a:gd name="connsiteX7" fmla="*/ 1144373 w 1550013"/>
              <a:gd name="connsiteY7" fmla="*/ 560173 h 1669709"/>
              <a:gd name="connsiteX8" fmla="*/ 1127897 w 1550013"/>
              <a:gd name="connsiteY8" fmla="*/ 654909 h 1669709"/>
              <a:gd name="connsiteX9" fmla="*/ 1041400 w 1550013"/>
              <a:gd name="connsiteY9" fmla="*/ 823784 h 1669709"/>
              <a:gd name="connsiteX10" fmla="*/ 711886 w 1550013"/>
              <a:gd name="connsiteY10" fmla="*/ 852617 h 1669709"/>
              <a:gd name="connsiteX11" fmla="*/ 633627 w 1550013"/>
              <a:gd name="connsiteY11" fmla="*/ 918519 h 1669709"/>
              <a:gd name="connsiteX12" fmla="*/ 530654 w 1550013"/>
              <a:gd name="connsiteY12" fmla="*/ 1005017 h 1669709"/>
              <a:gd name="connsiteX13" fmla="*/ 526535 w 1550013"/>
              <a:gd name="connsiteY13" fmla="*/ 1046206 h 1669709"/>
              <a:gd name="connsiteX14" fmla="*/ 481227 w 1550013"/>
              <a:gd name="connsiteY14" fmla="*/ 1054444 h 1669709"/>
              <a:gd name="connsiteX15" fmla="*/ 427681 w 1550013"/>
              <a:gd name="connsiteY15" fmla="*/ 1124465 h 1669709"/>
              <a:gd name="connsiteX16" fmla="*/ 357659 w 1550013"/>
              <a:gd name="connsiteY16" fmla="*/ 1210963 h 1669709"/>
              <a:gd name="connsiteX17" fmla="*/ 229973 w 1550013"/>
              <a:gd name="connsiteY17" fmla="*/ 1272746 h 1669709"/>
              <a:gd name="connsiteX18" fmla="*/ 184665 w 1550013"/>
              <a:gd name="connsiteY18" fmla="*/ 1383957 h 1669709"/>
              <a:gd name="connsiteX19" fmla="*/ 98168 w 1550013"/>
              <a:gd name="connsiteY19" fmla="*/ 1400433 h 1669709"/>
              <a:gd name="connsiteX20" fmla="*/ 44622 w 1550013"/>
              <a:gd name="connsiteY20" fmla="*/ 1470454 h 1669709"/>
              <a:gd name="connsiteX21" fmla="*/ 11670 w 1550013"/>
              <a:gd name="connsiteY21" fmla="*/ 1668163 h 1669709"/>
              <a:gd name="connsiteX22" fmla="*/ 254686 w 1550013"/>
              <a:gd name="connsiteY22" fmla="*/ 1573427 h 1669709"/>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44373 w 1550013"/>
              <a:gd name="connsiteY7" fmla="*/ 560173 h 1668163"/>
              <a:gd name="connsiteX8" fmla="*/ 1127897 w 1550013"/>
              <a:gd name="connsiteY8" fmla="*/ 654909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44373 w 1550013"/>
              <a:gd name="connsiteY7" fmla="*/ 56017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44373 w 1550013"/>
              <a:gd name="connsiteY7" fmla="*/ 613719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36135 w 1550013"/>
              <a:gd name="connsiteY7" fmla="*/ 589005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218513 w 1550013"/>
              <a:gd name="connsiteY6" fmla="*/ 564292 h 1668163"/>
              <a:gd name="connsiteX7" fmla="*/ 1148492 w 1550013"/>
              <a:gd name="connsiteY7" fmla="*/ 59724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26535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81227 w 1550013"/>
              <a:gd name="connsiteY14" fmla="*/ 1054444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41400 w 1550013"/>
              <a:gd name="connsiteY9" fmla="*/ 823784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24924 w 1550013"/>
              <a:gd name="connsiteY9" fmla="*/ 811427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82589 w 1550013"/>
              <a:gd name="connsiteY8" fmla="*/ 737287 h 1668163"/>
              <a:gd name="connsiteX9" fmla="*/ 1024924 w 1550013"/>
              <a:gd name="connsiteY9" fmla="*/ 811427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74351 w 1550013"/>
              <a:gd name="connsiteY8" fmla="*/ 753763 h 1668163"/>
              <a:gd name="connsiteX9" fmla="*/ 1024924 w 1550013"/>
              <a:gd name="connsiteY9" fmla="*/ 811427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74351 w 1550013"/>
              <a:gd name="connsiteY8" fmla="*/ 753763 h 1668163"/>
              <a:gd name="connsiteX9" fmla="*/ 1024924 w 1550013"/>
              <a:gd name="connsiteY9" fmla="*/ 811427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50013"/>
              <a:gd name="connsiteY0" fmla="*/ 0 h 1668163"/>
              <a:gd name="connsiteX1" fmla="*/ 1527432 w 1550013"/>
              <a:gd name="connsiteY1" fmla="*/ 164757 h 1668163"/>
              <a:gd name="connsiteX2" fmla="*/ 1387389 w 1550013"/>
              <a:gd name="connsiteY2" fmla="*/ 255373 h 1668163"/>
              <a:gd name="connsiteX3" fmla="*/ 1346200 w 1550013"/>
              <a:gd name="connsiteY3" fmla="*/ 345990 h 1668163"/>
              <a:gd name="connsiteX4" fmla="*/ 1317368 w 1550013"/>
              <a:gd name="connsiteY4" fmla="*/ 428368 h 1668163"/>
              <a:gd name="connsiteX5" fmla="*/ 1333843 w 1550013"/>
              <a:gd name="connsiteY5" fmla="*/ 506627 h 1668163"/>
              <a:gd name="connsiteX6" fmla="*/ 1193800 w 1550013"/>
              <a:gd name="connsiteY6" fmla="*/ 551936 h 1668163"/>
              <a:gd name="connsiteX7" fmla="*/ 1148492 w 1550013"/>
              <a:gd name="connsiteY7" fmla="*/ 597243 h 1668163"/>
              <a:gd name="connsiteX8" fmla="*/ 1074351 w 1550013"/>
              <a:gd name="connsiteY8" fmla="*/ 753763 h 1668163"/>
              <a:gd name="connsiteX9" fmla="*/ 991972 w 1550013"/>
              <a:gd name="connsiteY9" fmla="*/ 819665 h 1668163"/>
              <a:gd name="connsiteX10" fmla="*/ 711886 w 1550013"/>
              <a:gd name="connsiteY10" fmla="*/ 852617 h 1668163"/>
              <a:gd name="connsiteX11" fmla="*/ 633627 w 1550013"/>
              <a:gd name="connsiteY11" fmla="*/ 918519 h 1668163"/>
              <a:gd name="connsiteX12" fmla="*/ 530654 w 1550013"/>
              <a:gd name="connsiteY12" fmla="*/ 1005017 h 1668163"/>
              <a:gd name="connsiteX13" fmla="*/ 518297 w 1550013"/>
              <a:gd name="connsiteY13" fmla="*/ 1046206 h 1668163"/>
              <a:gd name="connsiteX14" fmla="*/ 464751 w 1550013"/>
              <a:gd name="connsiteY14" fmla="*/ 1058563 h 1668163"/>
              <a:gd name="connsiteX15" fmla="*/ 427681 w 1550013"/>
              <a:gd name="connsiteY15" fmla="*/ 1124465 h 1668163"/>
              <a:gd name="connsiteX16" fmla="*/ 357659 w 1550013"/>
              <a:gd name="connsiteY16" fmla="*/ 1210963 h 1668163"/>
              <a:gd name="connsiteX17" fmla="*/ 229973 w 1550013"/>
              <a:gd name="connsiteY17" fmla="*/ 1272746 h 1668163"/>
              <a:gd name="connsiteX18" fmla="*/ 184665 w 1550013"/>
              <a:gd name="connsiteY18" fmla="*/ 1383957 h 1668163"/>
              <a:gd name="connsiteX19" fmla="*/ 98168 w 1550013"/>
              <a:gd name="connsiteY19" fmla="*/ 1400433 h 1668163"/>
              <a:gd name="connsiteX20" fmla="*/ 44622 w 1550013"/>
              <a:gd name="connsiteY20" fmla="*/ 1470454 h 1668163"/>
              <a:gd name="connsiteX21" fmla="*/ 11670 w 1550013"/>
              <a:gd name="connsiteY21" fmla="*/ 1668163 h 1668163"/>
              <a:gd name="connsiteX0" fmla="*/ 1548027 w 1548823"/>
              <a:gd name="connsiteY0" fmla="*/ 0 h 1668163"/>
              <a:gd name="connsiteX1" fmla="*/ 1519194 w 1548823"/>
              <a:gd name="connsiteY1" fmla="*/ 135925 h 1668163"/>
              <a:gd name="connsiteX2" fmla="*/ 1387389 w 1548823"/>
              <a:gd name="connsiteY2" fmla="*/ 255373 h 1668163"/>
              <a:gd name="connsiteX3" fmla="*/ 1346200 w 1548823"/>
              <a:gd name="connsiteY3" fmla="*/ 345990 h 1668163"/>
              <a:gd name="connsiteX4" fmla="*/ 1317368 w 1548823"/>
              <a:gd name="connsiteY4" fmla="*/ 428368 h 1668163"/>
              <a:gd name="connsiteX5" fmla="*/ 1333843 w 1548823"/>
              <a:gd name="connsiteY5" fmla="*/ 506627 h 1668163"/>
              <a:gd name="connsiteX6" fmla="*/ 1193800 w 1548823"/>
              <a:gd name="connsiteY6" fmla="*/ 551936 h 1668163"/>
              <a:gd name="connsiteX7" fmla="*/ 1148492 w 1548823"/>
              <a:gd name="connsiteY7" fmla="*/ 597243 h 1668163"/>
              <a:gd name="connsiteX8" fmla="*/ 1074351 w 1548823"/>
              <a:gd name="connsiteY8" fmla="*/ 753763 h 1668163"/>
              <a:gd name="connsiteX9" fmla="*/ 991972 w 1548823"/>
              <a:gd name="connsiteY9" fmla="*/ 819665 h 1668163"/>
              <a:gd name="connsiteX10" fmla="*/ 711886 w 1548823"/>
              <a:gd name="connsiteY10" fmla="*/ 852617 h 1668163"/>
              <a:gd name="connsiteX11" fmla="*/ 633627 w 1548823"/>
              <a:gd name="connsiteY11" fmla="*/ 918519 h 1668163"/>
              <a:gd name="connsiteX12" fmla="*/ 530654 w 1548823"/>
              <a:gd name="connsiteY12" fmla="*/ 1005017 h 1668163"/>
              <a:gd name="connsiteX13" fmla="*/ 518297 w 1548823"/>
              <a:gd name="connsiteY13" fmla="*/ 1046206 h 1668163"/>
              <a:gd name="connsiteX14" fmla="*/ 464751 w 1548823"/>
              <a:gd name="connsiteY14" fmla="*/ 1058563 h 1668163"/>
              <a:gd name="connsiteX15" fmla="*/ 427681 w 1548823"/>
              <a:gd name="connsiteY15" fmla="*/ 1124465 h 1668163"/>
              <a:gd name="connsiteX16" fmla="*/ 357659 w 1548823"/>
              <a:gd name="connsiteY16" fmla="*/ 1210963 h 1668163"/>
              <a:gd name="connsiteX17" fmla="*/ 229973 w 1548823"/>
              <a:gd name="connsiteY17" fmla="*/ 1272746 h 1668163"/>
              <a:gd name="connsiteX18" fmla="*/ 184665 w 1548823"/>
              <a:gd name="connsiteY18" fmla="*/ 1383957 h 1668163"/>
              <a:gd name="connsiteX19" fmla="*/ 98168 w 1548823"/>
              <a:gd name="connsiteY19" fmla="*/ 1400433 h 1668163"/>
              <a:gd name="connsiteX20" fmla="*/ 44622 w 1548823"/>
              <a:gd name="connsiteY20" fmla="*/ 1470454 h 1668163"/>
              <a:gd name="connsiteX21" fmla="*/ 11670 w 1548823"/>
              <a:gd name="connsiteY21" fmla="*/ 1668163 h 1668163"/>
              <a:gd name="connsiteX0" fmla="*/ 1548027 w 1551277"/>
              <a:gd name="connsiteY0" fmla="*/ 0 h 1668163"/>
              <a:gd name="connsiteX1" fmla="*/ 1531550 w 1551277"/>
              <a:gd name="connsiteY1" fmla="*/ 156520 h 1668163"/>
              <a:gd name="connsiteX2" fmla="*/ 1387389 w 1551277"/>
              <a:gd name="connsiteY2" fmla="*/ 255373 h 1668163"/>
              <a:gd name="connsiteX3" fmla="*/ 1346200 w 1551277"/>
              <a:gd name="connsiteY3" fmla="*/ 345990 h 1668163"/>
              <a:gd name="connsiteX4" fmla="*/ 1317368 w 1551277"/>
              <a:gd name="connsiteY4" fmla="*/ 428368 h 1668163"/>
              <a:gd name="connsiteX5" fmla="*/ 1333843 w 1551277"/>
              <a:gd name="connsiteY5" fmla="*/ 506627 h 1668163"/>
              <a:gd name="connsiteX6" fmla="*/ 1193800 w 1551277"/>
              <a:gd name="connsiteY6" fmla="*/ 551936 h 1668163"/>
              <a:gd name="connsiteX7" fmla="*/ 1148492 w 1551277"/>
              <a:gd name="connsiteY7" fmla="*/ 597243 h 1668163"/>
              <a:gd name="connsiteX8" fmla="*/ 1074351 w 1551277"/>
              <a:gd name="connsiteY8" fmla="*/ 753763 h 1668163"/>
              <a:gd name="connsiteX9" fmla="*/ 991972 w 1551277"/>
              <a:gd name="connsiteY9" fmla="*/ 819665 h 1668163"/>
              <a:gd name="connsiteX10" fmla="*/ 711886 w 1551277"/>
              <a:gd name="connsiteY10" fmla="*/ 852617 h 1668163"/>
              <a:gd name="connsiteX11" fmla="*/ 633627 w 1551277"/>
              <a:gd name="connsiteY11" fmla="*/ 918519 h 1668163"/>
              <a:gd name="connsiteX12" fmla="*/ 530654 w 1551277"/>
              <a:gd name="connsiteY12" fmla="*/ 1005017 h 1668163"/>
              <a:gd name="connsiteX13" fmla="*/ 518297 w 1551277"/>
              <a:gd name="connsiteY13" fmla="*/ 1046206 h 1668163"/>
              <a:gd name="connsiteX14" fmla="*/ 464751 w 1551277"/>
              <a:gd name="connsiteY14" fmla="*/ 1058563 h 1668163"/>
              <a:gd name="connsiteX15" fmla="*/ 427681 w 1551277"/>
              <a:gd name="connsiteY15" fmla="*/ 1124465 h 1668163"/>
              <a:gd name="connsiteX16" fmla="*/ 357659 w 1551277"/>
              <a:gd name="connsiteY16" fmla="*/ 1210963 h 1668163"/>
              <a:gd name="connsiteX17" fmla="*/ 229973 w 1551277"/>
              <a:gd name="connsiteY17" fmla="*/ 1272746 h 1668163"/>
              <a:gd name="connsiteX18" fmla="*/ 184665 w 1551277"/>
              <a:gd name="connsiteY18" fmla="*/ 1383957 h 1668163"/>
              <a:gd name="connsiteX19" fmla="*/ 98168 w 1551277"/>
              <a:gd name="connsiteY19" fmla="*/ 1400433 h 1668163"/>
              <a:gd name="connsiteX20" fmla="*/ 44622 w 1551277"/>
              <a:gd name="connsiteY20" fmla="*/ 1470454 h 1668163"/>
              <a:gd name="connsiteX21" fmla="*/ 11670 w 1551277"/>
              <a:gd name="connsiteY21" fmla="*/ 1668163 h 1668163"/>
              <a:gd name="connsiteX0" fmla="*/ 1548027 w 1548596"/>
              <a:gd name="connsiteY0" fmla="*/ 0 h 1668163"/>
              <a:gd name="connsiteX1" fmla="*/ 1515074 w 1548596"/>
              <a:gd name="connsiteY1" fmla="*/ 156520 h 1668163"/>
              <a:gd name="connsiteX2" fmla="*/ 1387389 w 1548596"/>
              <a:gd name="connsiteY2" fmla="*/ 255373 h 1668163"/>
              <a:gd name="connsiteX3" fmla="*/ 1346200 w 1548596"/>
              <a:gd name="connsiteY3" fmla="*/ 345990 h 1668163"/>
              <a:gd name="connsiteX4" fmla="*/ 1317368 w 1548596"/>
              <a:gd name="connsiteY4" fmla="*/ 428368 h 1668163"/>
              <a:gd name="connsiteX5" fmla="*/ 1333843 w 1548596"/>
              <a:gd name="connsiteY5" fmla="*/ 506627 h 1668163"/>
              <a:gd name="connsiteX6" fmla="*/ 1193800 w 1548596"/>
              <a:gd name="connsiteY6" fmla="*/ 551936 h 1668163"/>
              <a:gd name="connsiteX7" fmla="*/ 1148492 w 1548596"/>
              <a:gd name="connsiteY7" fmla="*/ 597243 h 1668163"/>
              <a:gd name="connsiteX8" fmla="*/ 1074351 w 1548596"/>
              <a:gd name="connsiteY8" fmla="*/ 753763 h 1668163"/>
              <a:gd name="connsiteX9" fmla="*/ 991972 w 1548596"/>
              <a:gd name="connsiteY9" fmla="*/ 819665 h 1668163"/>
              <a:gd name="connsiteX10" fmla="*/ 711886 w 1548596"/>
              <a:gd name="connsiteY10" fmla="*/ 852617 h 1668163"/>
              <a:gd name="connsiteX11" fmla="*/ 633627 w 1548596"/>
              <a:gd name="connsiteY11" fmla="*/ 918519 h 1668163"/>
              <a:gd name="connsiteX12" fmla="*/ 530654 w 1548596"/>
              <a:gd name="connsiteY12" fmla="*/ 1005017 h 1668163"/>
              <a:gd name="connsiteX13" fmla="*/ 518297 w 1548596"/>
              <a:gd name="connsiteY13" fmla="*/ 1046206 h 1668163"/>
              <a:gd name="connsiteX14" fmla="*/ 464751 w 1548596"/>
              <a:gd name="connsiteY14" fmla="*/ 1058563 h 1668163"/>
              <a:gd name="connsiteX15" fmla="*/ 427681 w 1548596"/>
              <a:gd name="connsiteY15" fmla="*/ 1124465 h 1668163"/>
              <a:gd name="connsiteX16" fmla="*/ 357659 w 1548596"/>
              <a:gd name="connsiteY16" fmla="*/ 1210963 h 1668163"/>
              <a:gd name="connsiteX17" fmla="*/ 229973 w 1548596"/>
              <a:gd name="connsiteY17" fmla="*/ 1272746 h 1668163"/>
              <a:gd name="connsiteX18" fmla="*/ 184665 w 1548596"/>
              <a:gd name="connsiteY18" fmla="*/ 1383957 h 1668163"/>
              <a:gd name="connsiteX19" fmla="*/ 98168 w 1548596"/>
              <a:gd name="connsiteY19" fmla="*/ 1400433 h 1668163"/>
              <a:gd name="connsiteX20" fmla="*/ 44622 w 1548596"/>
              <a:gd name="connsiteY20" fmla="*/ 1470454 h 1668163"/>
              <a:gd name="connsiteX21" fmla="*/ 11670 w 1548596"/>
              <a:gd name="connsiteY21" fmla="*/ 1668163 h 166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48596" h="1668163">
                <a:moveTo>
                  <a:pt x="1548027" y="0"/>
                </a:moveTo>
                <a:cubicBezTo>
                  <a:pt x="1551116" y="61097"/>
                  <a:pt x="1541847" y="113958"/>
                  <a:pt x="1515074" y="156520"/>
                </a:cubicBezTo>
                <a:cubicBezTo>
                  <a:pt x="1488301" y="199082"/>
                  <a:pt x="1415535" y="223795"/>
                  <a:pt x="1387389" y="255373"/>
                </a:cubicBezTo>
                <a:cubicBezTo>
                  <a:pt x="1359243" y="286951"/>
                  <a:pt x="1357870" y="317157"/>
                  <a:pt x="1346200" y="345990"/>
                </a:cubicBezTo>
                <a:cubicBezTo>
                  <a:pt x="1334530" y="374823"/>
                  <a:pt x="1319427" y="401595"/>
                  <a:pt x="1317368" y="428368"/>
                </a:cubicBezTo>
                <a:cubicBezTo>
                  <a:pt x="1315309" y="455141"/>
                  <a:pt x="1354438" y="486032"/>
                  <a:pt x="1333843" y="506627"/>
                </a:cubicBezTo>
                <a:cubicBezTo>
                  <a:pt x="1313248" y="527222"/>
                  <a:pt x="1224692" y="536833"/>
                  <a:pt x="1193800" y="551936"/>
                </a:cubicBezTo>
                <a:cubicBezTo>
                  <a:pt x="1162908" y="567039"/>
                  <a:pt x="1168400" y="563605"/>
                  <a:pt x="1148492" y="597243"/>
                </a:cubicBezTo>
                <a:cubicBezTo>
                  <a:pt x="1128584" y="630881"/>
                  <a:pt x="1100438" y="716693"/>
                  <a:pt x="1074351" y="753763"/>
                </a:cubicBezTo>
                <a:cubicBezTo>
                  <a:pt x="1048264" y="790833"/>
                  <a:pt x="1052383" y="803189"/>
                  <a:pt x="991972" y="819665"/>
                </a:cubicBezTo>
                <a:cubicBezTo>
                  <a:pt x="931561" y="836141"/>
                  <a:pt x="771610" y="836141"/>
                  <a:pt x="711886" y="852617"/>
                </a:cubicBezTo>
                <a:cubicBezTo>
                  <a:pt x="652162" y="869093"/>
                  <a:pt x="633627" y="918519"/>
                  <a:pt x="633627" y="918519"/>
                </a:cubicBezTo>
                <a:cubicBezTo>
                  <a:pt x="603422" y="943919"/>
                  <a:pt x="549876" y="983736"/>
                  <a:pt x="530654" y="1005017"/>
                </a:cubicBezTo>
                <a:cubicBezTo>
                  <a:pt x="511432" y="1026298"/>
                  <a:pt x="529281" y="1037282"/>
                  <a:pt x="518297" y="1046206"/>
                </a:cubicBezTo>
                <a:cubicBezTo>
                  <a:pt x="507313" y="1055130"/>
                  <a:pt x="479854" y="1045520"/>
                  <a:pt x="464751" y="1058563"/>
                </a:cubicBezTo>
                <a:cubicBezTo>
                  <a:pt x="449648" y="1071606"/>
                  <a:pt x="445530" y="1099065"/>
                  <a:pt x="427681" y="1124465"/>
                </a:cubicBezTo>
                <a:cubicBezTo>
                  <a:pt x="409832" y="1149865"/>
                  <a:pt x="390610" y="1186250"/>
                  <a:pt x="357659" y="1210963"/>
                </a:cubicBezTo>
                <a:cubicBezTo>
                  <a:pt x="324708" y="1235676"/>
                  <a:pt x="258805" y="1243914"/>
                  <a:pt x="229973" y="1272746"/>
                </a:cubicBezTo>
                <a:cubicBezTo>
                  <a:pt x="201141" y="1301578"/>
                  <a:pt x="206633" y="1362676"/>
                  <a:pt x="184665" y="1383957"/>
                </a:cubicBezTo>
                <a:cubicBezTo>
                  <a:pt x="162697" y="1405238"/>
                  <a:pt x="121508" y="1386017"/>
                  <a:pt x="98168" y="1400433"/>
                </a:cubicBezTo>
                <a:cubicBezTo>
                  <a:pt x="74828" y="1414849"/>
                  <a:pt x="59038" y="1425832"/>
                  <a:pt x="44622" y="1470454"/>
                </a:cubicBezTo>
                <a:cubicBezTo>
                  <a:pt x="30206" y="1515076"/>
                  <a:pt x="-23341" y="1651001"/>
                  <a:pt x="11670" y="1668163"/>
                </a:cubicBezTo>
              </a:path>
            </a:pathLst>
          </a:custGeom>
          <a:noFill/>
          <a:ln w="73025" cap="rnd" cmpd="sng">
            <a:solidFill>
              <a:schemeClr val="bg1">
                <a:lumMod val="95000"/>
              </a:schemeClr>
            </a:solidFill>
            <a:prstDash val="sysDot"/>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02606" y="2391263"/>
            <a:ext cx="133200" cy="133200"/>
          </a:xfrm>
          <a:prstGeom prst="ellipse">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Oval 26"/>
          <p:cNvSpPr/>
          <p:nvPr/>
        </p:nvSpPr>
        <p:spPr>
          <a:xfrm>
            <a:off x="5065551" y="725364"/>
            <a:ext cx="133200" cy="133200"/>
          </a:xfrm>
          <a:prstGeom prst="ellipse">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794121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panose="020B0604020202020204" pitchFamily="34" charset="0"/>
                <a:cs typeface="Helvetica" panose="020B0604020202020204" pitchFamily="34" charset="0"/>
              </a:rPr>
              <a:t>Conclusions</a:t>
            </a:r>
            <a:endParaRPr lang="en-US"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609600" y="1417639"/>
            <a:ext cx="10972800" cy="5440361"/>
          </a:xfrm>
        </p:spPr>
        <p:txBody>
          <a:bodyPr>
            <a:normAutofit fontScale="47500" lnSpcReduction="20000"/>
          </a:bodyPr>
          <a:lstStyle/>
          <a:p>
            <a:r>
              <a:rPr lang="en-US" dirty="0" smtClean="0">
                <a:latin typeface="Helvetica" panose="020B0604020202020204" pitchFamily="34" charset="0"/>
                <a:cs typeface="Helvetica" panose="020B0604020202020204" pitchFamily="34" charset="0"/>
              </a:rPr>
              <a:t>Currently working to finalize: </a:t>
            </a:r>
          </a:p>
          <a:p>
            <a:pPr lvl="1"/>
            <a:r>
              <a:rPr lang="en-US" dirty="0" smtClean="0">
                <a:latin typeface="Helvetica" panose="020B0604020202020204" pitchFamily="34" charset="0"/>
                <a:cs typeface="Helvetica" panose="020B0604020202020204" pitchFamily="34" charset="0"/>
              </a:rPr>
              <a:t>ALPHA model xDGEOID19</a:t>
            </a:r>
          </a:p>
          <a:p>
            <a:pPr lvl="1"/>
            <a:r>
              <a:rPr lang="en-US" dirty="0" smtClean="0">
                <a:latin typeface="Helvetica" panose="020B0604020202020204" pitchFamily="34" charset="0"/>
                <a:cs typeface="Helvetica" panose="020B0604020202020204" pitchFamily="34" charset="0"/>
              </a:rPr>
              <a:t>NOAA NOS NGS Technical Report 69: A preliminary investigation of the NGS’s Geoid Monitoring Service (</a:t>
            </a:r>
            <a:r>
              <a:rPr lang="en-US" dirty="0" err="1" smtClean="0">
                <a:latin typeface="Helvetica" panose="020B0604020202020204" pitchFamily="34" charset="0"/>
                <a:cs typeface="Helvetica" panose="020B0604020202020204" pitchFamily="34" charset="0"/>
              </a:rPr>
              <a:t>GeMS</a:t>
            </a:r>
            <a:r>
              <a:rPr lang="en-US" dirty="0" smtClean="0">
                <a:latin typeface="Helvetica" panose="020B0604020202020204" pitchFamily="34" charset="0"/>
                <a:cs typeface="Helvetica" panose="020B0604020202020204" pitchFamily="34" charset="0"/>
              </a:rPr>
              <a:t>)</a:t>
            </a:r>
          </a:p>
          <a:p>
            <a:pPr lvl="1"/>
            <a:r>
              <a:rPr lang="en-US" dirty="0" smtClean="0">
                <a:latin typeface="Helvetica" panose="020B0604020202020204" pitchFamily="34" charset="0"/>
                <a:cs typeface="Helvetica" panose="020B0604020202020204" pitchFamily="34" charset="0"/>
              </a:rPr>
              <a:t>NGS Recommendations for upcoming components of </a:t>
            </a:r>
            <a:r>
              <a:rPr lang="en-US" dirty="0" err="1" smtClean="0">
                <a:latin typeface="Helvetica" panose="020B0604020202020204" pitchFamily="34" charset="0"/>
                <a:cs typeface="Helvetica" panose="020B0604020202020204" pitchFamily="34" charset="0"/>
              </a:rPr>
              <a:t>GeMS</a:t>
            </a:r>
            <a:r>
              <a:rPr lang="en-US" dirty="0" smtClean="0">
                <a:latin typeface="Helvetica" panose="020B0604020202020204" pitchFamily="34" charset="0"/>
                <a:cs typeface="Helvetica" panose="020B0604020202020204" pitchFamily="34" charset="0"/>
              </a:rPr>
              <a:t>    </a:t>
            </a:r>
          </a:p>
          <a:p>
            <a:endParaRPr lang="en-US" dirty="0" smtClean="0">
              <a:latin typeface="Helvetica" panose="020B0604020202020204" pitchFamily="34" charset="0"/>
              <a:cs typeface="Helvetica" panose="020B0604020202020204" pitchFamily="34" charset="0"/>
            </a:endParaRPr>
          </a:p>
          <a:p>
            <a:r>
              <a:rPr lang="en-US" dirty="0" smtClean="0">
                <a:latin typeface="Helvetica" panose="020B0604020202020204" pitchFamily="34" charset="0"/>
                <a:cs typeface="Helvetica" panose="020B0604020202020204" pitchFamily="34" charset="0"/>
              </a:rPr>
              <a:t>Near-term Outlook (2019 – 2022):</a:t>
            </a:r>
          </a:p>
          <a:p>
            <a:pPr lvl="1"/>
            <a:r>
              <a:rPr lang="en-US" dirty="0" smtClean="0">
                <a:latin typeface="Helvetica" panose="020B0604020202020204" pitchFamily="34" charset="0"/>
                <a:cs typeface="Helvetica" panose="020B0604020202020204" pitchFamily="34" charset="0"/>
              </a:rPr>
              <a:t>Finalize modeling (GRACE/GRACE-FO only, </a:t>
            </a:r>
            <a:r>
              <a:rPr lang="en-US" dirty="0">
                <a:latin typeface="Helvetica" panose="020B0604020202020204" pitchFamily="34" charset="0"/>
                <a:cs typeface="Helvetica" panose="020B0604020202020204" pitchFamily="34" charset="0"/>
              </a:rPr>
              <a:t>a</a:t>
            </a:r>
            <a:r>
              <a:rPr lang="en-US" dirty="0" smtClean="0">
                <a:latin typeface="Helvetica" panose="020B0604020202020204" pitchFamily="34" charset="0"/>
                <a:cs typeface="Helvetica" panose="020B0604020202020204" pitchFamily="34" charset="0"/>
              </a:rPr>
              <a:t>ugment with ice-mass models, or more) for official NAPGD2022 products.</a:t>
            </a:r>
          </a:p>
          <a:p>
            <a:pPr lvl="1"/>
            <a:r>
              <a:rPr lang="en-US" dirty="0">
                <a:latin typeface="Helvetica" panose="020B0604020202020204" pitchFamily="34" charset="0"/>
                <a:cs typeface="Helvetica" panose="020B0604020202020204" pitchFamily="34" charset="0"/>
              </a:rPr>
              <a:t>Incorporate additional geopotential components into NGS tools, websites, workflows</a:t>
            </a:r>
            <a:r>
              <a:rPr lang="en-US" dirty="0" smtClean="0">
                <a:latin typeface="Helvetica" panose="020B0604020202020204" pitchFamily="34" charset="0"/>
                <a:cs typeface="Helvetica" panose="020B0604020202020204" pitchFamily="34" charset="0"/>
              </a:rPr>
              <a:t>.</a:t>
            </a:r>
          </a:p>
          <a:p>
            <a:pPr lvl="1"/>
            <a:r>
              <a:rPr lang="en-US" dirty="0" smtClean="0">
                <a:latin typeface="Helvetica" panose="020B0604020202020204" pitchFamily="34" charset="0"/>
                <a:cs typeface="Helvetica" panose="020B0604020202020204" pitchFamily="34" charset="0"/>
              </a:rPr>
              <a:t>Decision on Proposed Validation Scheme(s) and begin implementation:</a:t>
            </a:r>
          </a:p>
          <a:p>
            <a:pPr lvl="2"/>
            <a:r>
              <a:rPr lang="en-US" dirty="0" smtClean="0">
                <a:latin typeface="Helvetica" panose="020B0604020202020204" pitchFamily="34" charset="0"/>
                <a:cs typeface="Helvetica" panose="020B0604020202020204" pitchFamily="34" charset="0"/>
              </a:rPr>
              <a:t>Absolute gravity network collocated w/ NOAA FCORS Network and NOAA CORS Network</a:t>
            </a:r>
          </a:p>
          <a:p>
            <a:pPr lvl="2"/>
            <a:r>
              <a:rPr lang="en-US" dirty="0" err="1" smtClean="0">
                <a:latin typeface="Helvetica" panose="020B0604020202020204" pitchFamily="34" charset="0"/>
                <a:cs typeface="Helvetica" panose="020B0604020202020204" pitchFamily="34" charset="0"/>
              </a:rPr>
              <a:t>GeMS</a:t>
            </a:r>
            <a:r>
              <a:rPr lang="en-US" dirty="0" smtClean="0">
                <a:latin typeface="Helvetica" panose="020B0604020202020204" pitchFamily="34" charset="0"/>
                <a:cs typeface="Helvetica" panose="020B0604020202020204" pitchFamily="34" charset="0"/>
              </a:rPr>
              <a:t>-VS: Repeat surveys in areas with most significant change (e.g. Alaska)</a:t>
            </a:r>
          </a:p>
          <a:p>
            <a:pPr lvl="2"/>
            <a:r>
              <a:rPr lang="en-US" dirty="0" smtClean="0">
                <a:latin typeface="Helvetica" panose="020B0604020202020204" pitchFamily="34" charset="0"/>
                <a:cs typeface="Helvetica" panose="020B0604020202020204" pitchFamily="34" charset="0"/>
              </a:rPr>
              <a:t>Continuous gravity observations in high impact locations</a:t>
            </a:r>
          </a:p>
          <a:p>
            <a:endParaRPr lang="en-US" dirty="0" smtClean="0">
              <a:latin typeface="Helvetica" panose="020B0604020202020204" pitchFamily="34" charset="0"/>
              <a:cs typeface="Helvetica" panose="020B0604020202020204" pitchFamily="34" charset="0"/>
            </a:endParaRPr>
          </a:p>
          <a:p>
            <a:r>
              <a:rPr lang="en-US" dirty="0" smtClean="0">
                <a:latin typeface="Helvetica" panose="020B0604020202020204" pitchFamily="34" charset="0"/>
                <a:cs typeface="Helvetica" panose="020B0604020202020204" pitchFamily="34" charset="0"/>
              </a:rPr>
              <a:t>Extended Outlook (2022 - beyond) - TBD</a:t>
            </a:r>
          </a:p>
          <a:p>
            <a:pPr lvl="1"/>
            <a:r>
              <a:rPr lang="en-US" dirty="0" smtClean="0">
                <a:latin typeface="Helvetica" panose="020B0604020202020204" pitchFamily="34" charset="0"/>
                <a:cs typeface="Helvetica" panose="020B0604020202020204" pitchFamily="34" charset="0"/>
              </a:rPr>
              <a:t>Operational Validation Schemes </a:t>
            </a:r>
          </a:p>
          <a:p>
            <a:pPr lvl="1"/>
            <a:r>
              <a:rPr lang="en-US" dirty="0" smtClean="0">
                <a:latin typeface="Helvetica" panose="020B0604020202020204" pitchFamily="34" charset="0"/>
                <a:cs typeface="Helvetica" panose="020B0604020202020204" pitchFamily="34" charset="0"/>
              </a:rPr>
              <a:t>Optical atomic clock network</a:t>
            </a:r>
          </a:p>
          <a:p>
            <a:pPr lvl="1"/>
            <a:r>
              <a:rPr lang="en-US" dirty="0">
                <a:latin typeface="Helvetica" panose="020B0604020202020204" pitchFamily="34" charset="0"/>
                <a:cs typeface="Helvetica" panose="020B0604020202020204" pitchFamily="34" charset="0"/>
              </a:rPr>
              <a:t>Episodic events handled on case-by-case situation</a:t>
            </a:r>
            <a:r>
              <a:rPr lang="en-US" dirty="0" smtClean="0">
                <a:latin typeface="Helvetica" panose="020B0604020202020204" pitchFamily="34" charset="0"/>
                <a:cs typeface="Helvetica" panose="020B0604020202020204" pitchFamily="34" charset="0"/>
              </a:rPr>
              <a:t>.</a:t>
            </a:r>
          </a:p>
          <a:p>
            <a:pPr lvl="1"/>
            <a:r>
              <a:rPr lang="en-US" dirty="0" smtClean="0">
                <a:latin typeface="Helvetica" panose="020B0604020202020204" pitchFamily="34" charset="0"/>
                <a:cs typeface="Helvetica" panose="020B0604020202020204" pitchFamily="34" charset="0"/>
              </a:rPr>
              <a:t>Re-evaluation</a:t>
            </a:r>
          </a:p>
        </p:txBody>
      </p:sp>
    </p:spTree>
    <p:extLst>
      <p:ext uri="{BB962C8B-B14F-4D97-AF65-F5344CB8AC3E}">
        <p14:creationId xmlns:p14="http://schemas.microsoft.com/office/powerpoint/2010/main" val="3080552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panose="020B0604020202020204" pitchFamily="34" charset="0"/>
                <a:cs typeface="Helvetica" panose="020B0604020202020204" pitchFamily="34" charset="0"/>
              </a:rPr>
              <a:t>Further Information</a:t>
            </a:r>
            <a:endParaRPr lang="en-US"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609600" y="1600201"/>
            <a:ext cx="10972800" cy="5257799"/>
          </a:xfrm>
        </p:spPr>
        <p:txBody>
          <a:bodyPr>
            <a:normAutofit/>
          </a:bodyPr>
          <a:lstStyle/>
          <a:p>
            <a:r>
              <a:rPr lang="en-US" sz="3600" dirty="0" smtClean="0">
                <a:latin typeface="Helvetica" panose="020B0604020202020204" pitchFamily="34" charset="0"/>
                <a:cs typeface="Helvetica" panose="020B0604020202020204" pitchFamily="34" charset="0"/>
              </a:rPr>
              <a:t>NGS Blueprint for 2022, Part 2: Geopotential Coordinates</a:t>
            </a:r>
          </a:p>
          <a:p>
            <a:pPr marL="0" indent="0">
              <a:buNone/>
            </a:pPr>
            <a:r>
              <a:rPr lang="en-US" sz="2800" dirty="0">
                <a:hlinkClick r:id="rId4"/>
              </a:rPr>
              <a:t>https://geodesy.noaa.gov/PUBS_LIB/NOAA_TR_NOS_NGS_0064.pdf</a:t>
            </a:r>
            <a:endParaRPr lang="en-US" sz="2800" dirty="0" smtClean="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r>
              <a:rPr lang="en-US" sz="3600" dirty="0" smtClean="0">
                <a:latin typeface="Helvetica" panose="020B0604020202020204" pitchFamily="34" charset="0"/>
                <a:cs typeface="Helvetica" panose="020B0604020202020204" pitchFamily="34" charset="0"/>
              </a:rPr>
              <a:t>Soon to be available: </a:t>
            </a:r>
          </a:p>
          <a:p>
            <a:pPr marL="0" indent="0">
              <a:buNone/>
            </a:pPr>
            <a:r>
              <a:rPr lang="en-US" sz="3600" dirty="0" smtClean="0">
                <a:latin typeface="Helvetica" panose="020B0604020202020204" pitchFamily="34" charset="0"/>
                <a:cs typeface="Helvetica" panose="020B0604020202020204" pitchFamily="34" charset="0"/>
              </a:rPr>
              <a:t>NOAA Technical Report NOS NGS 69 – A preliminary </a:t>
            </a:r>
            <a:r>
              <a:rPr lang="en-US" sz="3600" dirty="0">
                <a:latin typeface="Helvetica" panose="020B0604020202020204" pitchFamily="34" charset="0"/>
                <a:cs typeface="Helvetica" panose="020B0604020202020204" pitchFamily="34" charset="0"/>
              </a:rPr>
              <a:t>i</a:t>
            </a:r>
            <a:r>
              <a:rPr lang="en-US" sz="3600" dirty="0" smtClean="0">
                <a:latin typeface="Helvetica" panose="020B0604020202020204" pitchFamily="34" charset="0"/>
                <a:cs typeface="Helvetica" panose="020B0604020202020204" pitchFamily="34" charset="0"/>
              </a:rPr>
              <a:t>nvestigation of the NGS’s Geoid Monitoring Service (</a:t>
            </a:r>
            <a:r>
              <a:rPr lang="en-US" sz="3600" dirty="0" err="1" smtClean="0">
                <a:latin typeface="Helvetica" panose="020B0604020202020204" pitchFamily="34" charset="0"/>
                <a:cs typeface="Helvetica" panose="020B0604020202020204" pitchFamily="34" charset="0"/>
              </a:rPr>
              <a:t>GeMS</a:t>
            </a:r>
            <a:r>
              <a:rPr lang="en-US" sz="3600" dirty="0" smtClean="0">
                <a:latin typeface="Helvetica" panose="020B0604020202020204" pitchFamily="34" charset="0"/>
                <a:cs typeface="Helvetica" panose="020B0604020202020204" pitchFamily="34" charset="0"/>
              </a:rPr>
              <a:t>).</a:t>
            </a:r>
            <a:endParaRPr lang="en-US"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98593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38187"/>
            <a:ext cx="10972800" cy="1143000"/>
          </a:xfrm>
        </p:spPr>
        <p:txBody>
          <a:bodyPr/>
          <a:lstStyle/>
          <a:p>
            <a:r>
              <a:rPr lang="en-US" dirty="0" smtClean="0">
                <a:latin typeface="Helvetica" panose="020B0604020202020204" pitchFamily="34" charset="0"/>
                <a:cs typeface="Helvetica" panose="020B0604020202020204" pitchFamily="34" charset="0"/>
              </a:rPr>
              <a:t>Questions / Feedback</a:t>
            </a:r>
            <a:endParaRPr lang="en-US"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p:txBody>
          <a:bodyPr>
            <a:normAutofit lnSpcReduction="10000"/>
          </a:bodyPr>
          <a:lstStyle/>
          <a:p>
            <a:pPr marL="0" indent="0">
              <a:buNone/>
            </a:pPr>
            <a:endParaRPr lang="en-US" dirty="0" smtClean="0">
              <a:latin typeface="Helvetica" panose="020B0604020202020204" pitchFamily="34" charset="0"/>
              <a:cs typeface="Helvetica" panose="020B0604020202020204" pitchFamily="34" charset="0"/>
            </a:endParaRPr>
          </a:p>
          <a:p>
            <a:pPr marL="0" indent="0">
              <a:buNone/>
            </a:pPr>
            <a:endParaRPr lang="en-US" dirty="0">
              <a:latin typeface="Helvetica" panose="020B0604020202020204" pitchFamily="34" charset="0"/>
              <a:cs typeface="Helvetica" panose="020B0604020202020204" pitchFamily="34" charset="0"/>
            </a:endParaRPr>
          </a:p>
          <a:p>
            <a:pPr marL="0" indent="0">
              <a:buNone/>
            </a:pPr>
            <a:endParaRPr lang="en-US" dirty="0" smtClean="0">
              <a:latin typeface="Helvetica" panose="020B0604020202020204" pitchFamily="34" charset="0"/>
              <a:cs typeface="Helvetica" panose="020B0604020202020204" pitchFamily="34" charset="0"/>
            </a:endParaRPr>
          </a:p>
          <a:p>
            <a:pPr marL="0" indent="0">
              <a:buNone/>
            </a:pPr>
            <a:endParaRPr lang="en-US" dirty="0">
              <a:latin typeface="Helvetica" panose="020B0604020202020204" pitchFamily="34" charset="0"/>
              <a:cs typeface="Helvetica" panose="020B0604020202020204" pitchFamily="34" charset="0"/>
            </a:endParaRPr>
          </a:p>
          <a:p>
            <a:pPr marL="0" indent="0">
              <a:buNone/>
            </a:pPr>
            <a:r>
              <a:rPr lang="en-US" dirty="0" smtClean="0">
                <a:latin typeface="Helvetica" panose="020B0604020202020204" pitchFamily="34" charset="0"/>
                <a:cs typeface="Helvetica" panose="020B0604020202020204" pitchFamily="34" charset="0"/>
              </a:rPr>
              <a:t>Kevin M. Ahlgren, PhD</a:t>
            </a:r>
          </a:p>
          <a:p>
            <a:pPr marL="0" indent="0">
              <a:buNone/>
            </a:pPr>
            <a:r>
              <a:rPr lang="en-US" dirty="0" smtClean="0">
                <a:latin typeface="Helvetica" panose="020B0604020202020204" pitchFamily="34" charset="0"/>
                <a:cs typeface="Helvetica" panose="020B0604020202020204" pitchFamily="34" charset="0"/>
              </a:rPr>
              <a:t>kevin.ahlgren@noaa.gov  </a:t>
            </a:r>
          </a:p>
        </p:txBody>
      </p:sp>
      <p:graphicFrame>
        <p:nvGraphicFramePr>
          <p:cNvPr id="6" name="Table 5"/>
          <p:cNvGraphicFramePr>
            <a:graphicFrameLocks noGrp="1"/>
          </p:cNvGraphicFramePr>
          <p:nvPr>
            <p:extLst>
              <p:ext uri="{D42A27DB-BD31-4B8C-83A1-F6EECF244321}">
                <p14:modId xmlns:p14="http://schemas.microsoft.com/office/powerpoint/2010/main" val="1834573044"/>
              </p:ext>
            </p:extLst>
          </p:nvPr>
        </p:nvGraphicFramePr>
        <p:xfrm>
          <a:off x="133816" y="6363547"/>
          <a:ext cx="11924368" cy="494453"/>
        </p:xfrm>
        <a:graphic>
          <a:graphicData uri="http://schemas.openxmlformats.org/drawingml/2006/table">
            <a:tbl>
              <a:tblPr firstRow="1" bandRow="1">
                <a:tableStyleId>{2D5ABB26-0587-4C30-8999-92F81FD0307C}</a:tableStyleId>
              </a:tblPr>
              <a:tblGrid>
                <a:gridCol w="3693547">
                  <a:extLst>
                    <a:ext uri="{9D8B030D-6E8A-4147-A177-3AD203B41FA5}">
                      <a16:colId xmlns:a16="http://schemas.microsoft.com/office/drawing/2014/main" val="2030655073"/>
                    </a:ext>
                  </a:extLst>
                </a:gridCol>
                <a:gridCol w="4256032">
                  <a:extLst>
                    <a:ext uri="{9D8B030D-6E8A-4147-A177-3AD203B41FA5}">
                      <a16:colId xmlns:a16="http://schemas.microsoft.com/office/drawing/2014/main" val="634986066"/>
                    </a:ext>
                  </a:extLst>
                </a:gridCol>
                <a:gridCol w="3974789">
                  <a:extLst>
                    <a:ext uri="{9D8B030D-6E8A-4147-A177-3AD203B41FA5}">
                      <a16:colId xmlns:a16="http://schemas.microsoft.com/office/drawing/2014/main" val="3506943166"/>
                    </a:ext>
                  </a:extLst>
                </a:gridCol>
              </a:tblGrid>
              <a:tr h="494453">
                <a:tc>
                  <a:txBody>
                    <a:bodyPr/>
                    <a:lstStyle/>
                    <a:p>
                      <a:endParaRPr lang="en-US" sz="19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900" dirty="0" smtClean="0"/>
                        <a:t>NGS Webinar Series</a:t>
                      </a:r>
                      <a:endParaRPr lang="en-US" sz="1900" dirty="0"/>
                    </a:p>
                  </a:txBody>
                  <a:tcPr marL="121920" marR="121920" marT="60960" marB="60960">
                    <a:lnL w="12700" cap="flat" cmpd="sng" algn="ctr">
                      <a:noFill/>
                      <a:prstDash val="solid"/>
                      <a:round/>
                      <a:headEnd type="none" w="med" len="med"/>
                      <a:tailEnd type="none" w="med" len="med"/>
                    </a:lnL>
                  </a:tcPr>
                </a:tc>
                <a:tc>
                  <a:txBody>
                    <a:bodyPr/>
                    <a:lstStyle/>
                    <a:p>
                      <a:pPr algn="r"/>
                      <a:r>
                        <a:rPr lang="en-US" sz="1900" dirty="0" smtClean="0"/>
                        <a:t>9/12/19</a:t>
                      </a:r>
                      <a:endParaRPr lang="en-US" sz="1900" dirty="0"/>
                    </a:p>
                  </a:txBody>
                  <a:tcPr marL="121920" marR="121920" marT="60960" marB="60960"/>
                </a:tc>
                <a:extLst>
                  <a:ext uri="{0D108BD9-81ED-4DB2-BD59-A6C34878D82A}">
                    <a16:rowId xmlns:a16="http://schemas.microsoft.com/office/drawing/2014/main" val="2527011742"/>
                  </a:ext>
                </a:extLst>
              </a:tr>
            </a:tbl>
          </a:graphicData>
        </a:graphic>
      </p:graphicFrame>
    </p:spTree>
    <p:extLst>
      <p:ext uri="{BB962C8B-B14F-4D97-AF65-F5344CB8AC3E}">
        <p14:creationId xmlns:p14="http://schemas.microsoft.com/office/powerpoint/2010/main" val="531162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1144111"/>
            <a:ext cx="9767455" cy="1469879"/>
          </a:xfrm>
        </p:spPr>
        <p:txBody>
          <a:bodyPr>
            <a:normAutofit fontScale="90000"/>
          </a:bodyPr>
          <a:lstStyle/>
          <a:p>
            <a:pPr algn="l"/>
            <a:r>
              <a:rPr lang="en-US" sz="4800" dirty="0" err="1" smtClean="0">
                <a:latin typeface="Helvetica" panose="020B0604020202020204" pitchFamily="34" charset="0"/>
                <a:cs typeface="Helvetica" panose="020B0604020202020204" pitchFamily="34" charset="0"/>
              </a:rPr>
              <a:t>GeMS</a:t>
            </a:r>
            <a:r>
              <a:rPr lang="en-US" sz="4800" dirty="0" smtClean="0">
                <a:latin typeface="Helvetica" panose="020B0604020202020204" pitchFamily="34" charset="0"/>
                <a:cs typeface="Helvetica" panose="020B0604020202020204" pitchFamily="34" charset="0"/>
              </a:rPr>
              <a:t/>
            </a:r>
            <a:br>
              <a:rPr lang="en-US" sz="4800" dirty="0" smtClean="0">
                <a:latin typeface="Helvetica" panose="020B0604020202020204" pitchFamily="34" charset="0"/>
                <a:cs typeface="Helvetica" panose="020B0604020202020204" pitchFamily="34" charset="0"/>
              </a:rPr>
            </a:br>
            <a:r>
              <a:rPr lang="en-US" sz="4800" dirty="0" smtClean="0">
                <a:latin typeface="Helvetica" panose="020B0604020202020204" pitchFamily="34" charset="0"/>
                <a:cs typeface="Helvetica" panose="020B0604020202020204" pitchFamily="34" charset="0"/>
              </a:rPr>
              <a:t>Project</a:t>
            </a:r>
            <a:endParaRPr lang="en-US" sz="4800" dirty="0">
              <a:latin typeface="Helvetica" panose="020B0604020202020204" pitchFamily="34" charset="0"/>
              <a:cs typeface="Helvetica" panose="020B0604020202020204" pitchFamily="34"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909454" y="596354"/>
                <a:ext cx="9171709" cy="2511238"/>
              </a:xfrm>
            </p:spPr>
            <p:txBody>
              <a:bodyPr>
                <a:normAutofit/>
              </a:bodyPr>
              <a:lstStyle/>
              <a:p>
                <a:r>
                  <a:rPr lang="en-US" sz="2600" dirty="0" smtClean="0">
                    <a:latin typeface="Helvetica" panose="020B0604020202020204" pitchFamily="34" charset="0"/>
                    <a:cs typeface="Helvetica" panose="020B0604020202020204" pitchFamily="34" charset="0"/>
                  </a:rPr>
                  <a:t>Dynamic components are associated with the </a:t>
                </a:r>
                <a:r>
                  <a:rPr lang="en-US" sz="2600" b="1" dirty="0" smtClean="0">
                    <a:latin typeface="Helvetica" panose="020B0604020202020204" pitchFamily="34" charset="0"/>
                    <a:cs typeface="Helvetica" panose="020B0604020202020204" pitchFamily="34" charset="0"/>
                  </a:rPr>
                  <a:t>Geoid </a:t>
                </a:r>
                <a:r>
                  <a:rPr lang="en-US" sz="2600" b="1" dirty="0">
                    <a:latin typeface="Helvetica" panose="020B0604020202020204" pitchFamily="34" charset="0"/>
                    <a:cs typeface="Helvetica" panose="020B0604020202020204" pitchFamily="34" charset="0"/>
                  </a:rPr>
                  <a:t>Monitoring Service</a:t>
                </a:r>
              </a:p>
              <a:p>
                <a:r>
                  <a:rPr lang="en-US" sz="2600" dirty="0">
                    <a:latin typeface="Helvetica" panose="020B0604020202020204" pitchFamily="34" charset="0"/>
                    <a:cs typeface="Helvetica" panose="020B0604020202020204" pitchFamily="34" charset="0"/>
                  </a:rPr>
                  <a:t>NGS Project to </a:t>
                </a:r>
                <a:r>
                  <a:rPr lang="en-US" sz="2600" b="1" dirty="0">
                    <a:latin typeface="Helvetica" panose="020B0604020202020204" pitchFamily="34" charset="0"/>
                    <a:cs typeface="Helvetica" panose="020B0604020202020204" pitchFamily="34" charset="0"/>
                  </a:rPr>
                  <a:t>estimate</a:t>
                </a:r>
                <a:r>
                  <a:rPr lang="en-US" sz="2600" dirty="0">
                    <a:latin typeface="Helvetica" panose="020B0604020202020204" pitchFamily="34" charset="0"/>
                    <a:cs typeface="Helvetica" panose="020B0604020202020204" pitchFamily="34" charset="0"/>
                  </a:rPr>
                  <a:t> time-dependent quantities and </a:t>
                </a:r>
                <a:r>
                  <a:rPr lang="en-US" sz="2600" b="1" dirty="0">
                    <a:latin typeface="Helvetica" panose="020B0604020202020204" pitchFamily="34" charset="0"/>
                    <a:cs typeface="Helvetica" panose="020B0604020202020204" pitchFamily="34" charset="0"/>
                  </a:rPr>
                  <a:t>incorporate</a:t>
                </a:r>
                <a:r>
                  <a:rPr lang="en-US" sz="2600" dirty="0">
                    <a:latin typeface="Helvetica" panose="020B0604020202020204" pitchFamily="34" charset="0"/>
                    <a:cs typeface="Helvetica" panose="020B0604020202020204" pitchFamily="34" charset="0"/>
                  </a:rPr>
                  <a:t> into vertical reference system (</a:t>
                </a:r>
                <a:r>
                  <a:rPr lang="en-US" sz="2600" dirty="0" smtClean="0">
                    <a:latin typeface="Helvetica" panose="020B0604020202020204" pitchFamily="34" charset="0"/>
                    <a:cs typeface="Helvetica" panose="020B0604020202020204" pitchFamily="34" charset="0"/>
                  </a:rPr>
                  <a:t>NAPGD2022</a:t>
                </a:r>
                <a:r>
                  <a:rPr lang="en-US" sz="2600" dirty="0">
                    <a:latin typeface="Helvetica" panose="020B0604020202020204" pitchFamily="34" charset="0"/>
                    <a:cs typeface="Helvetica" panose="020B0604020202020204" pitchFamily="34" charset="0"/>
                  </a:rPr>
                  <a:t>)</a:t>
                </a:r>
              </a:p>
              <a:p>
                <a:r>
                  <a:rPr lang="en-US" sz="2600" dirty="0">
                    <a:latin typeface="Helvetica" panose="020B0604020202020204" pitchFamily="34" charset="0"/>
                    <a:cs typeface="Helvetica" panose="020B0604020202020204" pitchFamily="34" charset="0"/>
                  </a:rPr>
                  <a:t>Quantities: </a:t>
                </a:r>
                <a14:m>
                  <m:oMath xmlns:m="http://schemas.openxmlformats.org/officeDocument/2006/math">
                    <m:acc>
                      <m:accPr>
                        <m:chr m:val="̇"/>
                        <m:ctrlPr>
                          <a:rPr lang="en-US" sz="2600" i="1">
                            <a:latin typeface="Cambria Math" panose="02040503050406030204" pitchFamily="18" charset="0"/>
                            <a:cs typeface="Helvetica" panose="020B0604020202020204" pitchFamily="34" charset="0"/>
                          </a:rPr>
                        </m:ctrlPr>
                      </m:accPr>
                      <m:e>
                        <m:r>
                          <a:rPr lang="en-US" sz="2600" i="1">
                            <a:latin typeface="Cambria Math" panose="02040503050406030204" pitchFamily="18" charset="0"/>
                            <a:cs typeface="Helvetica" panose="020B0604020202020204" pitchFamily="34" charset="0"/>
                          </a:rPr>
                          <m:t>𝑁</m:t>
                        </m:r>
                      </m:e>
                    </m:acc>
                    <m:r>
                      <a:rPr lang="en-US" sz="2600" i="1">
                        <a:latin typeface="Cambria Math" panose="02040503050406030204" pitchFamily="18" charset="0"/>
                        <a:cs typeface="Helvetica" panose="020B0604020202020204" pitchFamily="34" charset="0"/>
                      </a:rPr>
                      <m:t>,</m:t>
                    </m:r>
                    <m:acc>
                      <m:accPr>
                        <m:chr m:val="̇"/>
                        <m:ctrlPr>
                          <a:rPr lang="en-US" sz="2600" i="1">
                            <a:latin typeface="Cambria Math" panose="02040503050406030204" pitchFamily="18" charset="0"/>
                            <a:cs typeface="Helvetica" panose="020B0604020202020204" pitchFamily="34" charset="0"/>
                          </a:rPr>
                        </m:ctrlPr>
                      </m:accPr>
                      <m:e>
                        <m:r>
                          <a:rPr lang="en-US" sz="2600" i="1">
                            <a:latin typeface="Cambria Math" panose="02040503050406030204" pitchFamily="18" charset="0"/>
                            <a:ea typeface="Cambria Math" panose="02040503050406030204" pitchFamily="18" charset="0"/>
                            <a:cs typeface="Helvetica" panose="020B0604020202020204" pitchFamily="34" charset="0"/>
                          </a:rPr>
                          <m:t>∆</m:t>
                        </m:r>
                        <m:r>
                          <a:rPr lang="en-US" sz="2600" i="1">
                            <a:latin typeface="Cambria Math" panose="02040503050406030204" pitchFamily="18" charset="0"/>
                            <a:ea typeface="Cambria Math" panose="02040503050406030204" pitchFamily="18" charset="0"/>
                            <a:cs typeface="Helvetica" panose="020B0604020202020204" pitchFamily="34" charset="0"/>
                          </a:rPr>
                          <m:t>𝑔</m:t>
                        </m:r>
                      </m:e>
                    </m:acc>
                    <m:r>
                      <a:rPr lang="en-US" sz="2600" i="1">
                        <a:latin typeface="Cambria Math" panose="02040503050406030204" pitchFamily="18" charset="0"/>
                        <a:cs typeface="Helvetica" panose="020B0604020202020204" pitchFamily="34" charset="0"/>
                      </a:rPr>
                      <m:t>,</m:t>
                    </m:r>
                    <m:acc>
                      <m:accPr>
                        <m:chr m:val="̇"/>
                        <m:ctrlPr>
                          <a:rPr lang="en-US" sz="2600" i="1">
                            <a:latin typeface="Cambria Math" panose="02040503050406030204" pitchFamily="18" charset="0"/>
                            <a:cs typeface="Helvetica" panose="020B0604020202020204" pitchFamily="34" charset="0"/>
                          </a:rPr>
                        </m:ctrlPr>
                      </m:accPr>
                      <m:e>
                        <m:r>
                          <a:rPr lang="en-US" sz="2600" i="1">
                            <a:latin typeface="Cambria Math" panose="02040503050406030204" pitchFamily="18" charset="0"/>
                            <a:cs typeface="Helvetica" panose="020B0604020202020204" pitchFamily="34" charset="0"/>
                          </a:rPr>
                          <m:t>𝐻</m:t>
                        </m:r>
                      </m:e>
                    </m:acc>
                    <m:r>
                      <a:rPr lang="en-US" sz="2600" i="1">
                        <a:latin typeface="Cambria Math" panose="02040503050406030204" pitchFamily="18" charset="0"/>
                        <a:cs typeface="Helvetica" panose="020B0604020202020204" pitchFamily="34" charset="0"/>
                      </a:rPr>
                      <m:t>,</m:t>
                    </m:r>
                    <m:acc>
                      <m:accPr>
                        <m:chr m:val="̇"/>
                        <m:ctrlPr>
                          <a:rPr lang="en-US" sz="2600" i="1">
                            <a:latin typeface="Cambria Math" panose="02040503050406030204" pitchFamily="18" charset="0"/>
                            <a:cs typeface="Helvetica" panose="020B0604020202020204" pitchFamily="34" charset="0"/>
                          </a:rPr>
                        </m:ctrlPr>
                      </m:accPr>
                      <m:e>
                        <m:r>
                          <a:rPr lang="en-US" sz="2600" i="1">
                            <a:latin typeface="Cambria Math" panose="02040503050406030204" pitchFamily="18" charset="0"/>
                            <a:cs typeface="Helvetica" panose="020B0604020202020204" pitchFamily="34" charset="0"/>
                          </a:rPr>
                          <m:t>𝑊</m:t>
                        </m:r>
                      </m:e>
                    </m:acc>
                    <m:r>
                      <a:rPr lang="en-US" sz="2600" i="1">
                        <a:latin typeface="Cambria Math" panose="02040503050406030204" pitchFamily="18" charset="0"/>
                        <a:cs typeface="Helvetica" panose="020B0604020202020204" pitchFamily="34" charset="0"/>
                      </a:rPr>
                      <m:t>,</m:t>
                    </m:r>
                    <m:acc>
                      <m:accPr>
                        <m:chr m:val="̇"/>
                        <m:ctrlPr>
                          <a:rPr lang="en-US" sz="2600" i="1">
                            <a:latin typeface="Cambria Math" panose="02040503050406030204" pitchFamily="18" charset="0"/>
                            <a:cs typeface="Helvetica" panose="020B0604020202020204" pitchFamily="34" charset="0"/>
                          </a:rPr>
                        </m:ctrlPr>
                      </m:accPr>
                      <m:e>
                        <m:r>
                          <a:rPr lang="en-US" sz="2600" i="1">
                            <a:latin typeface="Cambria Math" panose="02040503050406030204" pitchFamily="18" charset="0"/>
                            <a:ea typeface="Cambria Math" panose="02040503050406030204" pitchFamily="18" charset="0"/>
                            <a:cs typeface="Helvetica" panose="020B0604020202020204" pitchFamily="34" charset="0"/>
                          </a:rPr>
                          <m:t>𝜂</m:t>
                        </m:r>
                      </m:e>
                    </m:acc>
                    <m:r>
                      <a:rPr lang="en-US" sz="2600" i="1">
                        <a:latin typeface="Cambria Math" panose="02040503050406030204" pitchFamily="18" charset="0"/>
                        <a:cs typeface="Helvetica" panose="020B0604020202020204" pitchFamily="34" charset="0"/>
                      </a:rPr>
                      <m:t>,</m:t>
                    </m:r>
                    <m:acc>
                      <m:accPr>
                        <m:chr m:val="̇"/>
                        <m:ctrlPr>
                          <a:rPr lang="en-US" sz="2600" i="1">
                            <a:latin typeface="Cambria Math" panose="02040503050406030204" pitchFamily="18" charset="0"/>
                            <a:cs typeface="Helvetica" panose="020B0604020202020204" pitchFamily="34" charset="0"/>
                          </a:rPr>
                        </m:ctrlPr>
                      </m:accPr>
                      <m:e>
                        <m:r>
                          <a:rPr lang="en-US" sz="2600" i="1">
                            <a:latin typeface="Cambria Math" panose="02040503050406030204" pitchFamily="18" charset="0"/>
                            <a:ea typeface="Cambria Math" panose="02040503050406030204" pitchFamily="18" charset="0"/>
                            <a:cs typeface="Helvetica" panose="020B0604020202020204" pitchFamily="34" charset="0"/>
                          </a:rPr>
                          <m:t>𝜉</m:t>
                        </m:r>
                      </m:e>
                    </m:acc>
                  </m:oMath>
                </a14:m>
                <a:endParaRPr lang="en-US" sz="2600" dirty="0">
                  <a:latin typeface="Helvetica" panose="020B0604020202020204" pitchFamily="34" charset="0"/>
                  <a:cs typeface="Helvetica"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909454" y="596354"/>
                <a:ext cx="9171709" cy="2511238"/>
              </a:xfrm>
              <a:blipFill>
                <a:blip r:embed="rId3"/>
                <a:stretch>
                  <a:fillRect l="-997" t="-2184"/>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360485" y="3332284"/>
            <a:ext cx="11431547" cy="3095310"/>
          </a:xfrm>
          <a:prstGeom prst="rect">
            <a:avLst/>
          </a:prstGeom>
          <a:ln>
            <a:solidFill>
              <a:schemeClr val="tx1"/>
            </a:solidFill>
          </a:ln>
        </p:spPr>
      </p:pic>
      <p:sp>
        <p:nvSpPr>
          <p:cNvPr id="4" name="Oval 3"/>
          <p:cNvSpPr/>
          <p:nvPr/>
        </p:nvSpPr>
        <p:spPr>
          <a:xfrm>
            <a:off x="6666809" y="5243743"/>
            <a:ext cx="158287" cy="158287"/>
          </a:xfrm>
          <a:prstGeom prst="ellipse">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5235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panose="020B0604020202020204" pitchFamily="34" charset="0"/>
                <a:cs typeface="Helvetica" panose="020B0604020202020204" pitchFamily="34" charset="0"/>
              </a:rPr>
              <a:t>References</a:t>
            </a:r>
            <a:endParaRPr lang="en-US"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609600" y="1600201"/>
            <a:ext cx="11582400" cy="5075663"/>
          </a:xfrm>
        </p:spPr>
        <p:txBody>
          <a:bodyPr>
            <a:normAutofit/>
          </a:bodyPr>
          <a:lstStyle/>
          <a:p>
            <a:pPr marL="609585" indent="-609585">
              <a:buNone/>
            </a:pPr>
            <a:r>
              <a:rPr lang="en-US" sz="2133" dirty="0" smtClean="0">
                <a:latin typeface="Helvetica" panose="020B0604020202020204" pitchFamily="34" charset="0"/>
                <a:cs typeface="Helvetica" panose="020B0604020202020204" pitchFamily="34" charset="0"/>
              </a:rPr>
              <a:t>Jacob</a:t>
            </a:r>
            <a:r>
              <a:rPr lang="en-US" sz="2133" dirty="0">
                <a:latin typeface="Helvetica" panose="020B0604020202020204" pitchFamily="34" charset="0"/>
                <a:cs typeface="Helvetica" panose="020B0604020202020204" pitchFamily="34" charset="0"/>
              </a:rPr>
              <a:t>, T., </a:t>
            </a:r>
            <a:r>
              <a:rPr lang="en-US" sz="2133" dirty="0" err="1">
                <a:latin typeface="Helvetica" panose="020B0604020202020204" pitchFamily="34" charset="0"/>
                <a:cs typeface="Helvetica" panose="020B0604020202020204" pitchFamily="34" charset="0"/>
              </a:rPr>
              <a:t>Wahr</a:t>
            </a:r>
            <a:r>
              <a:rPr lang="en-US" sz="2133" dirty="0">
                <a:latin typeface="Helvetica" panose="020B0604020202020204" pitchFamily="34" charset="0"/>
                <a:cs typeface="Helvetica" panose="020B0604020202020204" pitchFamily="34" charset="0"/>
              </a:rPr>
              <a:t>, J., Gross, R., Swenson, S., &amp; </a:t>
            </a:r>
            <a:r>
              <a:rPr lang="en-US" sz="2133" dirty="0" err="1">
                <a:latin typeface="Helvetica" panose="020B0604020202020204" pitchFamily="34" charset="0"/>
                <a:cs typeface="Helvetica" panose="020B0604020202020204" pitchFamily="34" charset="0"/>
              </a:rPr>
              <a:t>Geruo</a:t>
            </a:r>
            <a:r>
              <a:rPr lang="en-US" sz="2133" dirty="0">
                <a:latin typeface="Helvetica" panose="020B0604020202020204" pitchFamily="34" charset="0"/>
                <a:cs typeface="Helvetica" panose="020B0604020202020204" pitchFamily="34" charset="0"/>
              </a:rPr>
              <a:t>, A. (2012). Estimating geoid height change in North America: past, present and future. Journal of Geodesy, 86(5), 337-358.</a:t>
            </a:r>
          </a:p>
          <a:p>
            <a:pPr marL="609585" indent="-609585">
              <a:buNone/>
            </a:pPr>
            <a:r>
              <a:rPr lang="en-US" sz="2133" dirty="0" err="1" smtClean="0">
                <a:latin typeface="Helvetica" panose="020B0604020202020204" pitchFamily="34" charset="0"/>
                <a:cs typeface="Helvetica" panose="020B0604020202020204" pitchFamily="34" charset="0"/>
              </a:rPr>
              <a:t>Luthcke</a:t>
            </a:r>
            <a:r>
              <a:rPr lang="en-US" sz="2133" dirty="0">
                <a:latin typeface="Helvetica" panose="020B0604020202020204" pitchFamily="34" charset="0"/>
                <a:cs typeface="Helvetica" panose="020B0604020202020204" pitchFamily="34" charset="0"/>
              </a:rPr>
              <a:t>, S.B., T.J. Sabaka, B.D. Loomis, </a:t>
            </a:r>
            <a:r>
              <a:rPr lang="en-US" sz="2133" i="1" dirty="0">
                <a:latin typeface="Helvetica" panose="020B0604020202020204" pitchFamily="34" charset="0"/>
                <a:cs typeface="Helvetica" panose="020B0604020202020204" pitchFamily="34" charset="0"/>
              </a:rPr>
              <a:t>et al.</a:t>
            </a:r>
            <a:r>
              <a:rPr lang="en-US" sz="2133" dirty="0">
                <a:latin typeface="Helvetica" panose="020B0604020202020204" pitchFamily="34" charset="0"/>
                <a:cs typeface="Helvetica" panose="020B0604020202020204" pitchFamily="34" charset="0"/>
              </a:rPr>
              <a:t> (2013), Antarctica, Greenland and Gulf of Alaska land ice evolution from an iterated GRACE global mascon solution. J. </a:t>
            </a:r>
            <a:r>
              <a:rPr lang="en-US" sz="2133" dirty="0" err="1">
                <a:latin typeface="Helvetica" panose="020B0604020202020204" pitchFamily="34" charset="0"/>
                <a:cs typeface="Helvetica" panose="020B0604020202020204" pitchFamily="34" charset="0"/>
              </a:rPr>
              <a:t>Glac</a:t>
            </a:r>
            <a:r>
              <a:rPr lang="en-US" sz="2133" dirty="0">
                <a:latin typeface="Helvetica" panose="020B0604020202020204" pitchFamily="34" charset="0"/>
                <a:cs typeface="Helvetica" panose="020B0604020202020204" pitchFamily="34" charset="0"/>
              </a:rPr>
              <a:t>.; 59(216), 613-631, doi:10.3189/2013JoG12J147</a:t>
            </a:r>
          </a:p>
          <a:p>
            <a:pPr marL="609585" indent="-609585">
              <a:buNone/>
            </a:pPr>
            <a:r>
              <a:rPr lang="en-US" sz="2133" dirty="0" smtClean="0">
                <a:latin typeface="Helvetica" panose="020B0604020202020204" pitchFamily="34" charset="0"/>
                <a:cs typeface="Helvetica" panose="020B0604020202020204" pitchFamily="34" charset="0"/>
              </a:rPr>
              <a:t>Müller</a:t>
            </a:r>
            <a:r>
              <a:rPr lang="en-US" sz="2133" dirty="0">
                <a:latin typeface="Helvetica" panose="020B0604020202020204" pitchFamily="34" charset="0"/>
                <a:cs typeface="Helvetica" panose="020B0604020202020204" pitchFamily="34" charset="0"/>
              </a:rPr>
              <a:t>, J., </a:t>
            </a:r>
            <a:r>
              <a:rPr lang="en-US" sz="2133" dirty="0" err="1">
                <a:latin typeface="Helvetica" panose="020B0604020202020204" pitchFamily="34" charset="0"/>
                <a:cs typeface="Helvetica" panose="020B0604020202020204" pitchFamily="34" charset="0"/>
              </a:rPr>
              <a:t>Dirkx</a:t>
            </a:r>
            <a:r>
              <a:rPr lang="en-US" sz="2133" dirty="0">
                <a:latin typeface="Helvetica" panose="020B0604020202020204" pitchFamily="34" charset="0"/>
                <a:cs typeface="Helvetica" panose="020B0604020202020204" pitchFamily="34" charset="0"/>
              </a:rPr>
              <a:t>, D., </a:t>
            </a:r>
            <a:r>
              <a:rPr lang="en-US" sz="2133" dirty="0" err="1">
                <a:latin typeface="Helvetica" panose="020B0604020202020204" pitchFamily="34" charset="0"/>
                <a:cs typeface="Helvetica" panose="020B0604020202020204" pitchFamily="34" charset="0"/>
              </a:rPr>
              <a:t>Kopeikin</a:t>
            </a:r>
            <a:r>
              <a:rPr lang="en-US" sz="2133" dirty="0">
                <a:latin typeface="Helvetica" panose="020B0604020202020204" pitchFamily="34" charset="0"/>
                <a:cs typeface="Helvetica" panose="020B0604020202020204" pitchFamily="34" charset="0"/>
              </a:rPr>
              <a:t>, S. M., Lion, G., </a:t>
            </a:r>
            <a:r>
              <a:rPr lang="en-US" sz="2133" dirty="0" err="1">
                <a:latin typeface="Helvetica" panose="020B0604020202020204" pitchFamily="34" charset="0"/>
                <a:cs typeface="Helvetica" panose="020B0604020202020204" pitchFamily="34" charset="0"/>
              </a:rPr>
              <a:t>Panet</a:t>
            </a:r>
            <a:r>
              <a:rPr lang="en-US" sz="2133" dirty="0">
                <a:latin typeface="Helvetica" panose="020B0604020202020204" pitchFamily="34" charset="0"/>
                <a:cs typeface="Helvetica" panose="020B0604020202020204" pitchFamily="34" charset="0"/>
              </a:rPr>
              <a:t>, I., Petit, G., &amp; </a:t>
            </a:r>
            <a:r>
              <a:rPr lang="en-US" sz="2133" dirty="0" err="1">
                <a:latin typeface="Helvetica" panose="020B0604020202020204" pitchFamily="34" charset="0"/>
                <a:cs typeface="Helvetica" panose="020B0604020202020204" pitchFamily="34" charset="0"/>
              </a:rPr>
              <a:t>Visser</a:t>
            </a:r>
            <a:r>
              <a:rPr lang="en-US" sz="2133" dirty="0">
                <a:latin typeface="Helvetica" panose="020B0604020202020204" pitchFamily="34" charset="0"/>
                <a:cs typeface="Helvetica" panose="020B0604020202020204" pitchFamily="34" charset="0"/>
              </a:rPr>
              <a:t>, P. N. A. M. (2018). High performance clocks and gravity field determination. Space Science Reviews, 214(1), 5.</a:t>
            </a:r>
          </a:p>
          <a:p>
            <a:pPr marL="609585" indent="-609585">
              <a:buNone/>
            </a:pPr>
            <a:r>
              <a:rPr lang="en-US" sz="2133" dirty="0" smtClean="0">
                <a:latin typeface="Helvetica" panose="020B0604020202020204" pitchFamily="34" charset="0"/>
                <a:cs typeface="Helvetica" panose="020B0604020202020204" pitchFamily="34" charset="0"/>
              </a:rPr>
              <a:t>Save</a:t>
            </a:r>
            <a:r>
              <a:rPr lang="en-US" sz="2133" dirty="0">
                <a:latin typeface="Helvetica" panose="020B0604020202020204" pitchFamily="34" charset="0"/>
                <a:cs typeface="Helvetica" panose="020B0604020202020204" pitchFamily="34" charset="0"/>
              </a:rPr>
              <a:t>, H. and the CSR Level-2 Team, "GRACE RL06 Reprocessing and Results from CSR," EGU2018-10697, EGU General Assembly 2018</a:t>
            </a:r>
            <a:r>
              <a:rPr lang="en-US" sz="2133" dirty="0" smtClean="0">
                <a:latin typeface="Helvetica" panose="020B0604020202020204" pitchFamily="34" charset="0"/>
                <a:cs typeface="Helvetica" panose="020B0604020202020204" pitchFamily="34" charset="0"/>
              </a:rPr>
              <a:t>.</a:t>
            </a:r>
          </a:p>
          <a:p>
            <a:pPr marL="609585" indent="-609585">
              <a:buNone/>
            </a:pPr>
            <a:r>
              <a:rPr lang="en-US" sz="2133" dirty="0">
                <a:latin typeface="Helvetica" panose="020B0604020202020204" pitchFamily="34" charset="0"/>
                <a:cs typeface="Helvetica" panose="020B0604020202020204" pitchFamily="34" charset="0"/>
              </a:rPr>
              <a:t>Van Camp, M., </a:t>
            </a:r>
            <a:r>
              <a:rPr lang="en-US" sz="2133" dirty="0" err="1">
                <a:latin typeface="Helvetica" panose="020B0604020202020204" pitchFamily="34" charset="0"/>
                <a:cs typeface="Helvetica" panose="020B0604020202020204" pitchFamily="34" charset="0"/>
              </a:rPr>
              <a:t>Viron</a:t>
            </a:r>
            <a:r>
              <a:rPr lang="en-US" sz="2133" dirty="0">
                <a:latin typeface="Helvetica" panose="020B0604020202020204" pitchFamily="34" charset="0"/>
                <a:cs typeface="Helvetica" panose="020B0604020202020204" pitchFamily="34" charset="0"/>
              </a:rPr>
              <a:t>, O., </a:t>
            </a:r>
            <a:r>
              <a:rPr lang="en-US" sz="2133" dirty="0" err="1">
                <a:latin typeface="Helvetica" panose="020B0604020202020204" pitchFamily="34" charset="0"/>
                <a:cs typeface="Helvetica" panose="020B0604020202020204" pitchFamily="34" charset="0"/>
              </a:rPr>
              <a:t>Watlet</a:t>
            </a:r>
            <a:r>
              <a:rPr lang="en-US" sz="2133" dirty="0">
                <a:latin typeface="Helvetica" panose="020B0604020202020204" pitchFamily="34" charset="0"/>
                <a:cs typeface="Helvetica" panose="020B0604020202020204" pitchFamily="34" charset="0"/>
              </a:rPr>
              <a:t>, A., </a:t>
            </a:r>
            <a:r>
              <a:rPr lang="en-US" sz="2133" dirty="0" err="1">
                <a:latin typeface="Helvetica" panose="020B0604020202020204" pitchFamily="34" charset="0"/>
                <a:cs typeface="Helvetica" panose="020B0604020202020204" pitchFamily="34" charset="0"/>
              </a:rPr>
              <a:t>Meurers</a:t>
            </a:r>
            <a:r>
              <a:rPr lang="en-US" sz="2133" dirty="0">
                <a:latin typeface="Helvetica" panose="020B0604020202020204" pitchFamily="34" charset="0"/>
                <a:cs typeface="Helvetica" panose="020B0604020202020204" pitchFamily="34" charset="0"/>
              </a:rPr>
              <a:t>, B., Francis, O. &amp; </a:t>
            </a:r>
            <a:r>
              <a:rPr lang="en-US" sz="2133" dirty="0" err="1">
                <a:latin typeface="Helvetica" panose="020B0604020202020204" pitchFamily="34" charset="0"/>
                <a:cs typeface="Helvetica" panose="020B0604020202020204" pitchFamily="34" charset="0"/>
              </a:rPr>
              <a:t>Caudron</a:t>
            </a:r>
            <a:r>
              <a:rPr lang="en-US" sz="2133" dirty="0">
                <a:latin typeface="Helvetica" panose="020B0604020202020204" pitchFamily="34" charset="0"/>
                <a:cs typeface="Helvetica" panose="020B0604020202020204" pitchFamily="34" charset="0"/>
              </a:rPr>
              <a:t>, C. ( 2017). Geophysics from terrestrial time‐variable gravity measurements. Reviews of Geophysics, 55, 938– 992. https://doi.org/10.1002/2017RG000566</a:t>
            </a:r>
            <a:endParaRPr lang="en-US" sz="2133" dirty="0" smtClean="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87065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1144111"/>
            <a:ext cx="9767455" cy="1469879"/>
          </a:xfrm>
        </p:spPr>
        <p:txBody>
          <a:bodyPr>
            <a:normAutofit fontScale="90000"/>
          </a:bodyPr>
          <a:lstStyle/>
          <a:p>
            <a:pPr algn="l"/>
            <a:r>
              <a:rPr lang="en-US" sz="4800" dirty="0" err="1" smtClean="0">
                <a:latin typeface="Helvetica" panose="020B0604020202020204" pitchFamily="34" charset="0"/>
                <a:cs typeface="Helvetica" panose="020B0604020202020204" pitchFamily="34" charset="0"/>
              </a:rPr>
              <a:t>GeMS</a:t>
            </a:r>
            <a:r>
              <a:rPr lang="en-US" sz="4800" dirty="0" smtClean="0">
                <a:latin typeface="Helvetica" panose="020B0604020202020204" pitchFamily="34" charset="0"/>
                <a:cs typeface="Helvetica" panose="020B0604020202020204" pitchFamily="34" charset="0"/>
              </a:rPr>
              <a:t/>
            </a:r>
            <a:br>
              <a:rPr lang="en-US" sz="4800" dirty="0" smtClean="0">
                <a:latin typeface="Helvetica" panose="020B0604020202020204" pitchFamily="34" charset="0"/>
                <a:cs typeface="Helvetica" panose="020B0604020202020204" pitchFamily="34" charset="0"/>
              </a:rPr>
            </a:br>
            <a:r>
              <a:rPr lang="en-US" sz="4800" dirty="0" smtClean="0">
                <a:latin typeface="Helvetica" panose="020B0604020202020204" pitchFamily="34" charset="0"/>
                <a:cs typeface="Helvetica" panose="020B0604020202020204" pitchFamily="34" charset="0"/>
              </a:rPr>
              <a:t>Motivation</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3373696" y="596354"/>
            <a:ext cx="8707467" cy="5645420"/>
          </a:xfrm>
        </p:spPr>
        <p:txBody>
          <a:bodyPr>
            <a:normAutofit/>
          </a:bodyPr>
          <a:lstStyle/>
          <a:p>
            <a:r>
              <a:rPr lang="en-US" sz="2600" dirty="0" smtClean="0">
                <a:latin typeface="Helvetica" panose="020B0604020202020204" pitchFamily="34" charset="0"/>
                <a:cs typeface="Helvetica" panose="020B0604020202020204" pitchFamily="34" charset="0"/>
              </a:rPr>
              <a:t>Initially proposed as the 2</a:t>
            </a:r>
            <a:r>
              <a:rPr lang="en-US" sz="2600" baseline="30000" dirty="0" smtClean="0">
                <a:latin typeface="Helvetica" panose="020B0604020202020204" pitchFamily="34" charset="0"/>
                <a:cs typeface="Helvetica" panose="020B0604020202020204" pitchFamily="34" charset="0"/>
              </a:rPr>
              <a:t>nd</a:t>
            </a:r>
            <a:r>
              <a:rPr lang="en-US" sz="2600" dirty="0" smtClean="0">
                <a:latin typeface="Helvetica" panose="020B0604020202020204" pitchFamily="34" charset="0"/>
                <a:cs typeface="Helvetica" panose="020B0604020202020204" pitchFamily="34" charset="0"/>
              </a:rPr>
              <a:t> component of Gravity for the Re-definition of the American Vertical Datum (GRAV-D)</a:t>
            </a:r>
          </a:p>
          <a:p>
            <a:pPr lvl="1"/>
            <a:r>
              <a:rPr lang="en-US" sz="2066" dirty="0">
                <a:latin typeface="Helvetica" panose="020B0604020202020204" pitchFamily="34" charset="0"/>
                <a:cs typeface="Helvetica" panose="020B0604020202020204" pitchFamily="34" charset="0"/>
              </a:rPr>
              <a:t>“low-resolution movie to track the temporal changes to the gravity field on a broad scale—a re-occurring survey with very coarse spatial coverage and a long temporal span</a:t>
            </a:r>
            <a:r>
              <a:rPr lang="en-US" sz="2066" dirty="0" smtClean="0">
                <a:latin typeface="Helvetica" panose="020B0604020202020204" pitchFamily="34" charset="0"/>
                <a:cs typeface="Helvetica" panose="020B0604020202020204" pitchFamily="34" charset="0"/>
              </a:rPr>
              <a:t>”</a:t>
            </a:r>
            <a:endParaRPr lang="en-US" sz="2066" dirty="0">
              <a:latin typeface="Helvetica" panose="020B0604020202020204" pitchFamily="34" charset="0"/>
              <a:cs typeface="Helvetica" panose="020B0604020202020204" pitchFamily="34" charset="0"/>
            </a:endParaRPr>
          </a:p>
          <a:p>
            <a:pPr marL="609585" lvl="1" indent="0">
              <a:buNone/>
            </a:pPr>
            <a:endParaRPr lang="en-US" sz="2066" dirty="0" smtClean="0">
              <a:latin typeface="Helvetica" panose="020B0604020202020204" pitchFamily="34" charset="0"/>
              <a:cs typeface="Helvetica" panose="020B0604020202020204" pitchFamily="34" charset="0"/>
            </a:endParaRPr>
          </a:p>
          <a:p>
            <a:r>
              <a:rPr lang="en-US" sz="2600" dirty="0" smtClean="0"/>
              <a:t>Specified in NGS </a:t>
            </a:r>
            <a:r>
              <a:rPr lang="en-US" sz="2600" dirty="0"/>
              <a:t>Strategic Plan </a:t>
            </a:r>
            <a:r>
              <a:rPr lang="en-US" sz="2600" dirty="0" smtClean="0"/>
              <a:t>2019-2023: Objective </a:t>
            </a:r>
            <a:r>
              <a:rPr lang="en-US" sz="2600" dirty="0"/>
              <a:t>2-2: “Replace NAVD </a:t>
            </a:r>
            <a:r>
              <a:rPr lang="en-US" sz="2600" dirty="0" smtClean="0"/>
              <a:t>88”</a:t>
            </a:r>
          </a:p>
          <a:p>
            <a:pPr lvl="1"/>
            <a:r>
              <a:rPr lang="en-US" sz="1866" dirty="0" smtClean="0"/>
              <a:t>Define </a:t>
            </a:r>
            <a:r>
              <a:rPr lang="en-US" sz="1866" dirty="0"/>
              <a:t>and provide access to a geocentric, </a:t>
            </a:r>
            <a:r>
              <a:rPr lang="en-US" sz="1866" b="1" dirty="0"/>
              <a:t>time-dependent</a:t>
            </a:r>
            <a:r>
              <a:rPr lang="en-US" sz="1866" dirty="0"/>
              <a:t>, geopotential datum by year 2022</a:t>
            </a:r>
            <a:r>
              <a:rPr lang="en-US" sz="1866" dirty="0" smtClean="0"/>
              <a:t>.</a:t>
            </a:r>
          </a:p>
          <a:p>
            <a:endParaRPr lang="en-US" sz="2600" dirty="0">
              <a:latin typeface="Helvetica" panose="020B0604020202020204" pitchFamily="34" charset="0"/>
              <a:cs typeface="Helvetica" panose="020B0604020202020204" pitchFamily="34" charset="0"/>
            </a:endParaRPr>
          </a:p>
        </p:txBody>
      </p:sp>
      <p:pic>
        <p:nvPicPr>
          <p:cNvPr id="6" name="Picture 3" descr="image.png"/>
          <p:cNvPicPr>
            <a:picLocks noChangeAspect="1"/>
          </p:cNvPicPr>
          <p:nvPr/>
        </p:nvPicPr>
        <p:blipFill rotWithShape="1">
          <a:blip r:embed="rId3">
            <a:extLst>
              <a:ext uri="{28A0092B-C50C-407E-A947-70E740481C1C}">
                <a14:useLocalDpi xmlns:a14="http://schemas.microsoft.com/office/drawing/2010/main" val="0"/>
              </a:ext>
            </a:extLst>
          </a:blip>
          <a:srcRect l="3710" t="5599" r="2399" b="3951"/>
          <a:stretch/>
        </p:blipFill>
        <p:spPr bwMode="auto">
          <a:xfrm>
            <a:off x="161528" y="3061251"/>
            <a:ext cx="2930351" cy="3696253"/>
          </a:xfrm>
          <a:prstGeom prst="rect">
            <a:avLst/>
          </a:prstGeom>
          <a:noFill/>
          <a:ln w="12700">
            <a:solidFill>
              <a:srgbClr val="000000"/>
            </a:solidFill>
            <a:miter lim="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06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1144111"/>
            <a:ext cx="9767455" cy="1469879"/>
          </a:xfrm>
        </p:spPr>
        <p:txBody>
          <a:bodyPr>
            <a:normAutofit fontScale="90000"/>
          </a:bodyPr>
          <a:lstStyle/>
          <a:p>
            <a:pPr algn="l"/>
            <a:r>
              <a:rPr lang="en-US" sz="4800" dirty="0" err="1" smtClean="0">
                <a:latin typeface="Helvetica" panose="020B0604020202020204" pitchFamily="34" charset="0"/>
                <a:cs typeface="Helvetica" panose="020B0604020202020204" pitchFamily="34" charset="0"/>
              </a:rPr>
              <a:t>GeMS</a:t>
            </a:r>
            <a:r>
              <a:rPr lang="en-US" sz="4800" dirty="0" smtClean="0">
                <a:latin typeface="Helvetica" panose="020B0604020202020204" pitchFamily="34" charset="0"/>
                <a:cs typeface="Helvetica" panose="020B0604020202020204" pitchFamily="34" charset="0"/>
              </a:rPr>
              <a:t> Project</a:t>
            </a:r>
            <a:br>
              <a:rPr lang="en-US" sz="4800" dirty="0" smtClean="0">
                <a:latin typeface="Helvetica" panose="020B0604020202020204" pitchFamily="34" charset="0"/>
                <a:cs typeface="Helvetica" panose="020B0604020202020204" pitchFamily="34" charset="0"/>
              </a:rPr>
            </a:br>
            <a:r>
              <a:rPr lang="en-US" sz="4800" dirty="0" smtClean="0">
                <a:latin typeface="Helvetica" panose="020B0604020202020204" pitchFamily="34" charset="0"/>
                <a:cs typeface="Helvetica" panose="020B0604020202020204" pitchFamily="34" charset="0"/>
              </a:rPr>
              <a:t>Status</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4164496" y="596353"/>
            <a:ext cx="8027503" cy="6092681"/>
          </a:xfrm>
        </p:spPr>
        <p:txBody>
          <a:bodyPr>
            <a:normAutofit fontScale="92500" lnSpcReduction="10000"/>
          </a:bodyPr>
          <a:lstStyle/>
          <a:p>
            <a:pPr marL="590549" indent="-514350">
              <a:buFont typeface="+mj-lt"/>
              <a:buAutoNum type="arabicPeriod"/>
            </a:pPr>
            <a:r>
              <a:rPr lang="en-US" sz="2934" b="1" dirty="0" smtClean="0">
                <a:latin typeface="Helvetica" panose="020B0604020202020204" pitchFamily="34" charset="0"/>
                <a:cs typeface="Helvetica" panose="020B0604020202020204" pitchFamily="34" charset="0"/>
              </a:rPr>
              <a:t>Research and Development</a:t>
            </a:r>
          </a:p>
          <a:p>
            <a:pPr marL="1123935" lvl="1" indent="-514350">
              <a:buFont typeface="Arial" panose="020B0604020202020204" pitchFamily="34" charset="0"/>
              <a:buChar char="•"/>
            </a:pPr>
            <a:r>
              <a:rPr lang="en-US" sz="2533" dirty="0" smtClean="0">
                <a:latin typeface="Helvetica" panose="020B0604020202020204" pitchFamily="34" charset="0"/>
                <a:cs typeface="Helvetica" panose="020B0604020202020204" pitchFamily="34" charset="0"/>
              </a:rPr>
              <a:t>Scope:</a:t>
            </a:r>
          </a:p>
          <a:p>
            <a:pPr marL="1657322" lvl="2" indent="-51435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What can NGS do? What can NGS not do?	</a:t>
            </a:r>
          </a:p>
          <a:p>
            <a:pPr marL="1657322" lvl="2" indent="-51435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What are the costs, benefits, and risks of doing or not doing a particular element within </a:t>
            </a:r>
            <a:r>
              <a:rPr lang="en-US" sz="2000" dirty="0" err="1" smtClean="0">
                <a:latin typeface="Helvetica" panose="020B0604020202020204" pitchFamily="34" charset="0"/>
                <a:cs typeface="Helvetica" panose="020B0604020202020204" pitchFamily="34" charset="0"/>
              </a:rPr>
              <a:t>GeMS</a:t>
            </a:r>
            <a:r>
              <a:rPr lang="en-US" sz="2000" dirty="0" smtClean="0">
                <a:latin typeface="Helvetica" panose="020B0604020202020204" pitchFamily="34" charset="0"/>
                <a:cs typeface="Helvetica" panose="020B0604020202020204" pitchFamily="34" charset="0"/>
              </a:rPr>
              <a:t>?</a:t>
            </a:r>
          </a:p>
          <a:p>
            <a:pPr marL="1123935" lvl="1" indent="-514350">
              <a:buFont typeface="Arial" panose="020B0604020202020204" pitchFamily="34" charset="0"/>
              <a:buChar char="•"/>
            </a:pPr>
            <a:r>
              <a:rPr lang="en-US" sz="2533" dirty="0" smtClean="0">
                <a:latin typeface="Helvetica" panose="020B0604020202020204" pitchFamily="34" charset="0"/>
                <a:cs typeface="Helvetica" panose="020B0604020202020204" pitchFamily="34" charset="0"/>
              </a:rPr>
              <a:t>Status:</a:t>
            </a:r>
          </a:p>
          <a:p>
            <a:pPr marL="1657322" lvl="2" indent="-51435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Nearly completed (95% done).</a:t>
            </a:r>
          </a:p>
          <a:p>
            <a:pPr marL="1123935" lvl="1" indent="-514350">
              <a:buFont typeface="Arial" panose="020B0604020202020204" pitchFamily="34" charset="0"/>
              <a:buChar char="•"/>
            </a:pPr>
            <a:r>
              <a:rPr lang="en-US" sz="2533" dirty="0" smtClean="0">
                <a:latin typeface="Helvetica" panose="020B0604020202020204" pitchFamily="34" charset="0"/>
                <a:cs typeface="Helvetica" panose="020B0604020202020204" pitchFamily="34" charset="0"/>
              </a:rPr>
              <a:t>Deliverables:</a:t>
            </a:r>
          </a:p>
          <a:p>
            <a:pPr marL="1657322" lvl="2" indent="-51435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NOS NGS Technical </a:t>
            </a:r>
            <a:r>
              <a:rPr lang="en-US" sz="2000" dirty="0" smtClean="0">
                <a:latin typeface="Helvetica" panose="020B0604020202020204" pitchFamily="34" charset="0"/>
                <a:cs typeface="Helvetica" panose="020B0604020202020204" pitchFamily="34" charset="0"/>
              </a:rPr>
              <a:t>Report 69: </a:t>
            </a:r>
            <a:r>
              <a:rPr lang="en-US" sz="2000" dirty="0" smtClean="0">
                <a:latin typeface="Helvetica" panose="020B0604020202020204" pitchFamily="34" charset="0"/>
                <a:cs typeface="Helvetica" panose="020B0604020202020204" pitchFamily="34" charset="0"/>
              </a:rPr>
              <a:t>A Preliminary Investigation of the NGS’s Geoid Monitoring Service (</a:t>
            </a:r>
            <a:r>
              <a:rPr lang="en-US" sz="2000" dirty="0" err="1" smtClean="0">
                <a:latin typeface="Helvetica" panose="020B0604020202020204" pitchFamily="34" charset="0"/>
                <a:cs typeface="Helvetica" panose="020B0604020202020204" pitchFamily="34" charset="0"/>
              </a:rPr>
              <a:t>GeMS</a:t>
            </a:r>
            <a:r>
              <a:rPr lang="en-US" sz="2000" dirty="0" smtClean="0">
                <a:latin typeface="Helvetica" panose="020B0604020202020204" pitchFamily="34" charset="0"/>
                <a:cs typeface="Helvetica" panose="020B0604020202020204" pitchFamily="34" charset="0"/>
              </a:rPr>
              <a:t>)</a:t>
            </a:r>
          </a:p>
          <a:p>
            <a:pPr marL="1657322" lvl="2" indent="-51435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Alpha Products: xDGEOID19 – a dynamic geoid model will be available for testing with xGEOID19.</a:t>
            </a:r>
          </a:p>
          <a:p>
            <a:pPr marL="1657322" lvl="2" indent="-51435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Supporting Tools: Software, documentation, and details.</a:t>
            </a:r>
          </a:p>
          <a:p>
            <a:pPr marL="1657322" lvl="2" indent="-514350">
              <a:buFont typeface="Arial" panose="020B0604020202020204" pitchFamily="34" charset="0"/>
              <a:buChar char="•"/>
            </a:pPr>
            <a:r>
              <a:rPr lang="en-US" sz="2000" dirty="0" smtClean="0">
                <a:latin typeface="Helvetica" panose="020B0604020202020204" pitchFamily="34" charset="0"/>
                <a:cs typeface="Helvetica" panose="020B0604020202020204" pitchFamily="34" charset="0"/>
              </a:rPr>
              <a:t>Recommendations that will drive subsequent </a:t>
            </a:r>
            <a:r>
              <a:rPr lang="en-US" sz="2000" dirty="0" err="1" smtClean="0">
                <a:latin typeface="Helvetica" panose="020B0604020202020204" pitchFamily="34" charset="0"/>
                <a:cs typeface="Helvetica" panose="020B0604020202020204" pitchFamily="34" charset="0"/>
              </a:rPr>
              <a:t>GeMS</a:t>
            </a:r>
            <a:r>
              <a:rPr lang="en-US" sz="2000" dirty="0" smtClean="0">
                <a:latin typeface="Helvetica" panose="020B0604020202020204" pitchFamily="34" charset="0"/>
                <a:cs typeface="Helvetica" panose="020B0604020202020204" pitchFamily="34" charset="0"/>
              </a:rPr>
              <a:t> stages.</a:t>
            </a:r>
            <a:endParaRPr lang="en-US" sz="1467" dirty="0">
              <a:latin typeface="Helvetica" panose="020B0604020202020204" pitchFamily="34" charset="0"/>
              <a:cs typeface="Helvetica" panose="020B0604020202020204" pitchFamily="34" charset="0"/>
            </a:endParaRPr>
          </a:p>
          <a:p>
            <a:pPr marL="590549" indent="-514350">
              <a:buFont typeface="+mj-lt"/>
              <a:buAutoNum type="arabicPeriod"/>
            </a:pPr>
            <a:r>
              <a:rPr lang="en-US" sz="2934" b="1" dirty="0" smtClean="0">
                <a:latin typeface="Helvetica" panose="020B0604020202020204" pitchFamily="34" charset="0"/>
                <a:cs typeface="Helvetica" panose="020B0604020202020204" pitchFamily="34" charset="0"/>
              </a:rPr>
              <a:t>Operations and Development  (TBD)</a:t>
            </a:r>
          </a:p>
          <a:p>
            <a:pPr marL="590549" indent="-514350">
              <a:buFont typeface="+mj-lt"/>
              <a:buAutoNum type="arabicPeriod"/>
            </a:pPr>
            <a:r>
              <a:rPr lang="en-US" sz="2934" b="1" dirty="0" smtClean="0">
                <a:latin typeface="Helvetica" panose="020B0604020202020204" pitchFamily="34" charset="0"/>
                <a:cs typeface="Helvetica" panose="020B0604020202020204" pitchFamily="34" charset="0"/>
              </a:rPr>
              <a:t>Refinement and Improvement (TBD)</a:t>
            </a:r>
          </a:p>
        </p:txBody>
      </p:sp>
    </p:spTree>
    <p:extLst>
      <p:ext uri="{BB962C8B-B14F-4D97-AF65-F5344CB8AC3E}">
        <p14:creationId xmlns:p14="http://schemas.microsoft.com/office/powerpoint/2010/main" val="314541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966" t="23369" r="4246" b="1642"/>
          <a:stretch/>
        </p:blipFill>
        <p:spPr>
          <a:xfrm>
            <a:off x="719800" y="1007735"/>
            <a:ext cx="9471993" cy="5790445"/>
          </a:xfrm>
          <a:prstGeom prst="rect">
            <a:avLst/>
          </a:prstGeom>
          <a:ln>
            <a:solidFill>
              <a:schemeClr val="tx1"/>
            </a:solidFill>
          </a:ln>
        </p:spPr>
      </p:pic>
      <p:sp>
        <p:nvSpPr>
          <p:cNvPr id="2" name="Title 1"/>
          <p:cNvSpPr>
            <a:spLocks noGrp="1"/>
          </p:cNvSpPr>
          <p:nvPr>
            <p:ph type="title"/>
          </p:nvPr>
        </p:nvSpPr>
        <p:spPr>
          <a:xfrm>
            <a:off x="4360535" y="285390"/>
            <a:ext cx="3502490" cy="857250"/>
          </a:xfrm>
        </p:spPr>
        <p:txBody>
          <a:bodyPr>
            <a:normAutofit/>
          </a:bodyPr>
          <a:lstStyle/>
          <a:p>
            <a:pPr algn="l"/>
            <a:r>
              <a:rPr lang="en-US" sz="4400" dirty="0" smtClean="0">
                <a:latin typeface="Helvetica" panose="020B0604020202020204" pitchFamily="34" charset="0"/>
                <a:cs typeface="Helvetica" panose="020B0604020202020204" pitchFamily="34" charset="0"/>
              </a:rPr>
              <a:t>xDGEOID19</a:t>
            </a:r>
            <a:endParaRPr lang="en-US" sz="4400" dirty="0">
              <a:latin typeface="Helvetica" panose="020B0604020202020204" pitchFamily="34" charset="0"/>
              <a:cs typeface="Helvetica" panose="020B0604020202020204" pitchFamily="34" charset="0"/>
            </a:endParaRPr>
          </a:p>
        </p:txBody>
      </p:sp>
      <p:sp>
        <p:nvSpPr>
          <p:cNvPr id="7" name="TextBox 6"/>
          <p:cNvSpPr txBox="1"/>
          <p:nvPr/>
        </p:nvSpPr>
        <p:spPr>
          <a:xfrm>
            <a:off x="10191793" y="4707221"/>
            <a:ext cx="2000207" cy="2031325"/>
          </a:xfrm>
          <a:prstGeom prst="rect">
            <a:avLst/>
          </a:prstGeom>
          <a:noFill/>
        </p:spPr>
        <p:txBody>
          <a:bodyPr wrap="square" rtlCol="0">
            <a:spAutoFit/>
          </a:bodyPr>
          <a:lstStyle/>
          <a:p>
            <a:r>
              <a:rPr lang="en-US" sz="1400" dirty="0" smtClean="0"/>
              <a:t>Alpha model based on secular </a:t>
            </a:r>
            <a:r>
              <a:rPr lang="en-US" sz="1400" dirty="0"/>
              <a:t>trend from GRACE (NASA GSFC mascon v02.4, </a:t>
            </a:r>
            <a:r>
              <a:rPr lang="en-US" sz="1400" dirty="0" err="1"/>
              <a:t>Luthcke</a:t>
            </a:r>
            <a:r>
              <a:rPr lang="en-US" sz="1400" dirty="0"/>
              <a:t>, et al. 2013</a:t>
            </a:r>
            <a:r>
              <a:rPr lang="en-US" sz="1400" dirty="0" smtClean="0"/>
              <a:t>)). </a:t>
            </a:r>
          </a:p>
          <a:p>
            <a:endParaRPr lang="en-US" sz="1400" dirty="0" smtClean="0"/>
          </a:p>
          <a:p>
            <a:r>
              <a:rPr lang="en-US" sz="1400" dirty="0" smtClean="0"/>
              <a:t>Units: mm/yr. </a:t>
            </a:r>
          </a:p>
          <a:p>
            <a:r>
              <a:rPr lang="en-US" sz="1400" dirty="0" smtClean="0"/>
              <a:t>Contour Interval: 0.5 mm/</a:t>
            </a:r>
            <a:r>
              <a:rPr lang="en-US" sz="1400" dirty="0" err="1" smtClean="0"/>
              <a:t>yr</a:t>
            </a:r>
            <a:endParaRPr lang="en-US" sz="1400" dirty="0"/>
          </a:p>
        </p:txBody>
      </p:sp>
    </p:spTree>
    <p:extLst>
      <p:ext uri="{BB962C8B-B14F-4D97-AF65-F5344CB8AC3E}">
        <p14:creationId xmlns:p14="http://schemas.microsoft.com/office/powerpoint/2010/main" val="1660622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panose="020B0604020202020204" pitchFamily="34" charset="0"/>
                <a:cs typeface="Helvetica" panose="020B0604020202020204" pitchFamily="34" charset="0"/>
              </a:rPr>
              <a:t>xGEOID19 BETA Model</a:t>
            </a:r>
            <a:endParaRPr lang="en-US" dirty="0">
              <a:latin typeface="Helvetica" panose="020B0604020202020204" pitchFamily="34" charset="0"/>
              <a:cs typeface="Helvetica" panose="020B0604020202020204" pitchFamily="34" charset="0"/>
            </a:endParaRPr>
          </a:p>
        </p:txBody>
      </p:sp>
      <p:sp>
        <p:nvSpPr>
          <p:cNvPr id="11" name="Content Placeholder 10"/>
          <p:cNvSpPr>
            <a:spLocks noGrp="1"/>
          </p:cNvSpPr>
          <p:nvPr>
            <p:ph idx="1"/>
          </p:nvPr>
        </p:nvSpPr>
        <p:spPr/>
        <p:txBody>
          <a:bodyPr/>
          <a:lstStyle/>
          <a:p>
            <a:r>
              <a:rPr lang="en-US" dirty="0" smtClean="0"/>
              <a:t>Sample Output:</a:t>
            </a:r>
            <a:endParaRPr lang="en-US" dirty="0"/>
          </a:p>
        </p:txBody>
      </p:sp>
      <p:pic>
        <p:nvPicPr>
          <p:cNvPr id="4" name="Picture 3"/>
          <p:cNvPicPr>
            <a:picLocks noChangeAspect="1"/>
          </p:cNvPicPr>
          <p:nvPr/>
        </p:nvPicPr>
        <p:blipFill>
          <a:blip r:embed="rId4"/>
          <a:stretch>
            <a:fillRect/>
          </a:stretch>
        </p:blipFill>
        <p:spPr>
          <a:xfrm>
            <a:off x="135213" y="2441369"/>
            <a:ext cx="11782425" cy="2657475"/>
          </a:xfrm>
          <a:prstGeom prst="rect">
            <a:avLst/>
          </a:prstGeom>
          <a:ln>
            <a:solidFill>
              <a:schemeClr val="tx1"/>
            </a:solidFill>
          </a:ln>
        </p:spPr>
      </p:pic>
      <p:sp>
        <p:nvSpPr>
          <p:cNvPr id="6" name="Rectangle 5"/>
          <p:cNvSpPr/>
          <p:nvPr/>
        </p:nvSpPr>
        <p:spPr>
          <a:xfrm>
            <a:off x="2454965" y="4283765"/>
            <a:ext cx="2425148" cy="76531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557052" y="4283764"/>
            <a:ext cx="612913" cy="76531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909930" y="4283763"/>
            <a:ext cx="1530627" cy="765313"/>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814930" y="4283763"/>
            <a:ext cx="612913" cy="765313"/>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20261333">
            <a:off x="317644" y="5703800"/>
            <a:ext cx="2733261" cy="369332"/>
          </a:xfrm>
          <a:prstGeom prst="rect">
            <a:avLst/>
          </a:prstGeom>
          <a:noFill/>
          <a:ln>
            <a:solidFill>
              <a:srgbClr val="FF0000"/>
            </a:solidFill>
          </a:ln>
        </p:spPr>
        <p:txBody>
          <a:bodyPr wrap="square" rtlCol="0">
            <a:spAutoFit/>
          </a:bodyPr>
          <a:lstStyle/>
          <a:p>
            <a:r>
              <a:rPr lang="en-US" dirty="0" smtClean="0"/>
              <a:t>User Inputted Coordinates</a:t>
            </a:r>
            <a:endParaRPr lang="en-US" dirty="0"/>
          </a:p>
        </p:txBody>
      </p:sp>
      <p:sp>
        <p:nvSpPr>
          <p:cNvPr id="13" name="TextBox 12"/>
          <p:cNvSpPr txBox="1"/>
          <p:nvPr/>
        </p:nvSpPr>
        <p:spPr>
          <a:xfrm rot="20261418">
            <a:off x="947922" y="5996266"/>
            <a:ext cx="2133542" cy="369332"/>
          </a:xfrm>
          <a:prstGeom prst="rect">
            <a:avLst/>
          </a:prstGeom>
          <a:noFill/>
          <a:ln>
            <a:solidFill>
              <a:srgbClr val="FF0000"/>
            </a:solidFill>
          </a:ln>
        </p:spPr>
        <p:txBody>
          <a:bodyPr wrap="square" rtlCol="0">
            <a:spAutoFit/>
          </a:bodyPr>
          <a:lstStyle/>
          <a:p>
            <a:r>
              <a:rPr lang="en-US" dirty="0" smtClean="0"/>
              <a:t>User Inputted Epoch</a:t>
            </a:r>
            <a:endParaRPr lang="en-US" dirty="0"/>
          </a:p>
        </p:txBody>
      </p:sp>
      <p:sp>
        <p:nvSpPr>
          <p:cNvPr id="14" name="TextBox 13"/>
          <p:cNvSpPr txBox="1"/>
          <p:nvPr/>
        </p:nvSpPr>
        <p:spPr>
          <a:xfrm>
            <a:off x="4234069" y="5258557"/>
            <a:ext cx="2887317" cy="923330"/>
          </a:xfrm>
          <a:prstGeom prst="rect">
            <a:avLst/>
          </a:prstGeom>
          <a:noFill/>
          <a:ln>
            <a:solidFill>
              <a:srgbClr val="00B0F0"/>
            </a:solidFill>
          </a:ln>
        </p:spPr>
        <p:txBody>
          <a:bodyPr wrap="square" rtlCol="0">
            <a:spAutoFit/>
          </a:bodyPr>
          <a:lstStyle/>
          <a:p>
            <a:r>
              <a:rPr lang="en-US" dirty="0" smtClean="0"/>
              <a:t>Static Geoid Model Output (same as previous </a:t>
            </a:r>
            <a:r>
              <a:rPr lang="en-US" dirty="0" err="1" smtClean="0"/>
              <a:t>xGEOIDs</a:t>
            </a:r>
            <a:r>
              <a:rPr lang="en-US" dirty="0" smtClean="0"/>
              <a:t>): value from Model A and B</a:t>
            </a:r>
            <a:endParaRPr lang="en-US" dirty="0"/>
          </a:p>
        </p:txBody>
      </p:sp>
      <p:sp>
        <p:nvSpPr>
          <p:cNvPr id="15" name="TextBox 14"/>
          <p:cNvSpPr txBox="1"/>
          <p:nvPr/>
        </p:nvSpPr>
        <p:spPr>
          <a:xfrm>
            <a:off x="7318514" y="5268424"/>
            <a:ext cx="3230217" cy="646331"/>
          </a:xfrm>
          <a:prstGeom prst="rect">
            <a:avLst/>
          </a:prstGeom>
          <a:noFill/>
          <a:ln>
            <a:solidFill>
              <a:srgbClr val="00B050"/>
            </a:solidFill>
          </a:ln>
        </p:spPr>
        <p:txBody>
          <a:bodyPr wrap="square" rtlCol="0">
            <a:spAutoFit/>
          </a:bodyPr>
          <a:lstStyle/>
          <a:p>
            <a:r>
              <a:rPr lang="en-US" dirty="0" smtClean="0"/>
              <a:t>xDGEOID19 Component: </a:t>
            </a:r>
          </a:p>
          <a:p>
            <a:r>
              <a:rPr lang="en-US" dirty="0" smtClean="0"/>
              <a:t>DN = geoid rate * (t-t</a:t>
            </a:r>
            <a:r>
              <a:rPr lang="en-US" baseline="-25000" dirty="0" smtClean="0"/>
              <a:t>0</a:t>
            </a:r>
            <a:r>
              <a:rPr lang="en-US" dirty="0" smtClean="0"/>
              <a:t>)</a:t>
            </a:r>
            <a:endParaRPr lang="en-US" dirty="0"/>
          </a:p>
        </p:txBody>
      </p:sp>
    </p:spTree>
    <p:extLst>
      <p:ext uri="{BB962C8B-B14F-4D97-AF65-F5344CB8AC3E}">
        <p14:creationId xmlns:p14="http://schemas.microsoft.com/office/powerpoint/2010/main" val="3137697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337" name="Content Placeholder 2"/>
              <p:cNvSpPr txBox="1">
                <a:spLocks/>
              </p:cNvSpPr>
              <p:nvPr/>
            </p:nvSpPr>
            <p:spPr bwMode="auto">
              <a:xfrm>
                <a:off x="244444" y="1298109"/>
                <a:ext cx="11886595" cy="128464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defTabSz="457200" eaLnBrk="1" fontAlgn="base" hangingPunct="1">
                  <a:spcBef>
                    <a:spcPct val="20000"/>
                  </a:spcBef>
                  <a:spcAft>
                    <a:spcPct val="0"/>
                  </a:spcAft>
                  <a:buFont typeface="Arial" panose="020B0604020202020204" pitchFamily="34" charset="0"/>
                  <a:buChar char="•"/>
                  <a:defRPr/>
                </a:pPr>
                <a:r>
                  <a:rPr lang="en-US" sz="2000" dirty="0" smtClean="0">
                    <a:solidFill>
                      <a:prstClr val="black"/>
                    </a:solidFill>
                    <a:latin typeface="Helvetica" panose="020B0604020202020204" pitchFamily="34" charset="0"/>
                    <a:cs typeface="Helvetica" panose="020B0604020202020204" pitchFamily="34" charset="0"/>
                  </a:rPr>
                  <a:t>NASA/GFZ missions to monitor temporal gravity field at 200 km wavelengths</a:t>
                </a:r>
              </a:p>
              <a:p>
                <a:pPr marL="457200" indent="-457200" defTabSz="457200" eaLnBrk="1" fontAlgn="base" hangingPunct="1">
                  <a:spcBef>
                    <a:spcPct val="20000"/>
                  </a:spcBef>
                  <a:spcAft>
                    <a:spcPct val="0"/>
                  </a:spcAft>
                  <a:buFont typeface="Arial" panose="020B0604020202020204" pitchFamily="34" charset="0"/>
                  <a:buChar char="•"/>
                  <a:defRPr/>
                </a:pPr>
                <a:r>
                  <a:rPr lang="en-US" sz="2000" dirty="0" smtClean="0">
                    <a:solidFill>
                      <a:prstClr val="black"/>
                    </a:solidFill>
                    <a:latin typeface="Helvetica" panose="020B0604020202020204" pitchFamily="34" charset="0"/>
                    <a:cs typeface="Helvetica" panose="020B0604020202020204" pitchFamily="34" charset="0"/>
                  </a:rPr>
                  <a:t>GRACE: 2002 – 2017</a:t>
                </a:r>
              </a:p>
              <a:p>
                <a:pPr marL="457200" indent="-457200" defTabSz="457200" eaLnBrk="1" fontAlgn="base" hangingPunct="1">
                  <a:spcBef>
                    <a:spcPct val="20000"/>
                  </a:spcBef>
                  <a:spcAft>
                    <a:spcPct val="0"/>
                  </a:spcAft>
                  <a:buFont typeface="Arial" panose="020B0604020202020204" pitchFamily="34" charset="0"/>
                  <a:buChar char="•"/>
                  <a:defRPr/>
                </a:pPr>
                <a:r>
                  <a:rPr lang="en-US" sz="2000" dirty="0" smtClean="0">
                    <a:solidFill>
                      <a:prstClr val="black"/>
                    </a:solidFill>
                    <a:latin typeface="Helvetica" panose="020B0604020202020204" pitchFamily="34" charset="0"/>
                    <a:cs typeface="Helvetica" panose="020B0604020202020204" pitchFamily="34" charset="0"/>
                  </a:rPr>
                  <a:t>GRACE-FO: 2018 – </a:t>
                </a:r>
              </a:p>
              <a:p>
                <a:pPr marL="457200" indent="-457200" defTabSz="457200" eaLnBrk="1" fontAlgn="base" hangingPunct="1">
                  <a:spcBef>
                    <a:spcPct val="20000"/>
                  </a:spcBef>
                  <a:spcAft>
                    <a:spcPct val="0"/>
                  </a:spcAft>
                  <a:buFont typeface="Arial" panose="020B0604020202020204" pitchFamily="34" charset="0"/>
                  <a:buChar char="•"/>
                  <a:defRPr/>
                </a:pPr>
                <a:r>
                  <a:rPr lang="en-US" sz="2000" dirty="0" smtClean="0">
                    <a:solidFill>
                      <a:prstClr val="black"/>
                    </a:solidFill>
                    <a:latin typeface="Helvetica" panose="020B0604020202020204" pitchFamily="34" charset="0"/>
                    <a:cs typeface="Helvetica" panose="020B0604020202020204" pitchFamily="34" charset="0"/>
                  </a:rPr>
                  <a:t>Foundation for </a:t>
                </a:r>
                <a:r>
                  <a:rPr lang="en-US" sz="2000" dirty="0" err="1" smtClean="0">
                    <a:solidFill>
                      <a:prstClr val="black"/>
                    </a:solidFill>
                    <a:latin typeface="Helvetica" panose="020B0604020202020204" pitchFamily="34" charset="0"/>
                    <a:cs typeface="Helvetica" panose="020B0604020202020204" pitchFamily="34" charset="0"/>
                  </a:rPr>
                  <a:t>GeMS</a:t>
                </a:r>
                <a:r>
                  <a:rPr lang="en-US" sz="2000" dirty="0" smtClean="0">
                    <a:solidFill>
                      <a:prstClr val="black"/>
                    </a:solidFill>
                    <a:latin typeface="Helvetica" panose="020B0604020202020204" pitchFamily="34" charset="0"/>
                    <a:cs typeface="Helvetica" panose="020B0604020202020204" pitchFamily="34" charset="0"/>
                  </a:rPr>
                  <a:t> models.  Use monthly gravity fields to estimate a trend and produce </a:t>
                </a:r>
                <a14:m>
                  <m:oMath xmlns:m="http://schemas.openxmlformats.org/officeDocument/2006/math">
                    <m:acc>
                      <m:accPr>
                        <m:chr m:val="̇"/>
                        <m:ctrlPr>
                          <a:rPr lang="en-US" sz="2000" i="1" smtClean="0">
                            <a:solidFill>
                              <a:prstClr val="black"/>
                            </a:solidFill>
                            <a:latin typeface="Cambria Math" panose="02040503050406030204" pitchFamily="18" charset="0"/>
                            <a:cs typeface="Helvetica" panose="020B0604020202020204" pitchFamily="34" charset="0"/>
                          </a:rPr>
                        </m:ctrlPr>
                      </m:accPr>
                      <m:e>
                        <m:r>
                          <a:rPr lang="en-US" sz="2000" b="0" i="1" smtClean="0">
                            <a:solidFill>
                              <a:prstClr val="black"/>
                            </a:solidFill>
                            <a:latin typeface="Cambria Math" panose="02040503050406030204" pitchFamily="18" charset="0"/>
                            <a:cs typeface="Helvetica" panose="020B0604020202020204" pitchFamily="34" charset="0"/>
                          </a:rPr>
                          <m:t>𝑁</m:t>
                        </m:r>
                      </m:e>
                    </m:acc>
                    <m:r>
                      <a:rPr lang="en-US" sz="2000" b="0" i="1" smtClean="0">
                        <a:solidFill>
                          <a:prstClr val="black"/>
                        </a:solidFill>
                        <a:latin typeface="Cambria Math" panose="02040503050406030204" pitchFamily="18" charset="0"/>
                        <a:cs typeface="Helvetica" panose="020B0604020202020204" pitchFamily="34" charset="0"/>
                      </a:rPr>
                      <m:t>(</m:t>
                    </m:r>
                    <m:r>
                      <a:rPr lang="en-US" sz="2000" b="0" i="1" smtClean="0">
                        <a:solidFill>
                          <a:prstClr val="black"/>
                        </a:solidFill>
                        <a:latin typeface="Cambria Math" panose="02040503050406030204" pitchFamily="18" charset="0"/>
                        <a:ea typeface="Cambria Math" panose="02040503050406030204" pitchFamily="18" charset="0"/>
                        <a:cs typeface="Helvetica" panose="020B0604020202020204" pitchFamily="34" charset="0"/>
                      </a:rPr>
                      <m:t>𝜑</m:t>
                    </m:r>
                    <m:r>
                      <a:rPr lang="en-US" sz="2000" b="0" i="1" smtClean="0">
                        <a:solidFill>
                          <a:prstClr val="black"/>
                        </a:solidFill>
                        <a:latin typeface="Cambria Math" panose="02040503050406030204" pitchFamily="18" charset="0"/>
                        <a:ea typeface="Cambria Math" panose="02040503050406030204" pitchFamily="18" charset="0"/>
                        <a:cs typeface="Helvetica" panose="020B0604020202020204" pitchFamily="34" charset="0"/>
                      </a:rPr>
                      <m:t>,</m:t>
                    </m:r>
                    <m:r>
                      <a:rPr lang="en-US" sz="2000" b="0" i="1" smtClean="0">
                        <a:solidFill>
                          <a:prstClr val="black"/>
                        </a:solidFill>
                        <a:latin typeface="Cambria Math" panose="02040503050406030204" pitchFamily="18" charset="0"/>
                        <a:ea typeface="Cambria Math" panose="02040503050406030204" pitchFamily="18" charset="0"/>
                        <a:cs typeface="Helvetica" panose="020B0604020202020204" pitchFamily="34" charset="0"/>
                      </a:rPr>
                      <m:t>𝜆</m:t>
                    </m:r>
                    <m:r>
                      <a:rPr lang="en-US" sz="2000" b="0" i="1" smtClean="0">
                        <a:solidFill>
                          <a:prstClr val="black"/>
                        </a:solidFill>
                        <a:latin typeface="Cambria Math" panose="02040503050406030204" pitchFamily="18" charset="0"/>
                        <a:ea typeface="Cambria Math" panose="02040503050406030204" pitchFamily="18" charset="0"/>
                        <a:cs typeface="Helvetica" panose="020B0604020202020204" pitchFamily="34" charset="0"/>
                      </a:rPr>
                      <m:t>,</m:t>
                    </m:r>
                    <m:r>
                      <a:rPr lang="en-US" sz="2000" b="0" i="1" smtClean="0">
                        <a:solidFill>
                          <a:prstClr val="black"/>
                        </a:solidFill>
                        <a:latin typeface="Cambria Math" panose="02040503050406030204" pitchFamily="18" charset="0"/>
                        <a:ea typeface="Cambria Math" panose="02040503050406030204" pitchFamily="18" charset="0"/>
                        <a:cs typeface="Helvetica" panose="020B0604020202020204" pitchFamily="34" charset="0"/>
                      </a:rPr>
                      <m:t>𝑡</m:t>
                    </m:r>
                    <m:r>
                      <a:rPr lang="en-US" sz="2000" b="0" i="1" smtClean="0">
                        <a:solidFill>
                          <a:prstClr val="black"/>
                        </a:solidFill>
                        <a:latin typeface="Cambria Math" panose="02040503050406030204" pitchFamily="18" charset="0"/>
                        <a:cs typeface="Helvetica" panose="020B0604020202020204" pitchFamily="34" charset="0"/>
                      </a:rPr>
                      <m:t>)</m:t>
                    </m:r>
                  </m:oMath>
                </a14:m>
                <a:r>
                  <a:rPr lang="en-US" sz="2000" dirty="0" smtClean="0">
                    <a:solidFill>
                      <a:prstClr val="black"/>
                    </a:solidFill>
                    <a:latin typeface="Helvetica" panose="020B0604020202020204" pitchFamily="34" charset="0"/>
                    <a:cs typeface="Helvetica" panose="020B0604020202020204" pitchFamily="34" charset="0"/>
                  </a:rPr>
                  <a:t> </a:t>
                </a:r>
                <a:endParaRPr lang="en-US" sz="2000" dirty="0">
                  <a:solidFill>
                    <a:prstClr val="black"/>
                  </a:solidFill>
                  <a:latin typeface="Helvetica" panose="020B0604020202020204" pitchFamily="34" charset="0"/>
                  <a:cs typeface="Helvetica" panose="020B0604020202020204" pitchFamily="34" charset="0"/>
                </a:endParaRPr>
              </a:p>
            </p:txBody>
          </p:sp>
        </mc:Choice>
        <mc:Fallback xmlns="">
          <p:sp>
            <p:nvSpPr>
              <p:cNvPr id="14337" name="Content Placeholder 2"/>
              <p:cNvSpPr txBox="1">
                <a:spLocks noRot="1" noChangeAspect="1" noMove="1" noResize="1" noEditPoints="1" noAdjustHandles="1" noChangeArrowheads="1" noChangeShapeType="1" noTextEdit="1"/>
              </p:cNvSpPr>
              <p:nvPr/>
            </p:nvSpPr>
            <p:spPr bwMode="auto">
              <a:xfrm>
                <a:off x="244444" y="1298109"/>
                <a:ext cx="11886595" cy="1284642"/>
              </a:xfrm>
              <a:prstGeom prst="rect">
                <a:avLst/>
              </a:prstGeom>
              <a:blipFill>
                <a:blip r:embed="rId2"/>
                <a:stretch>
                  <a:fillRect l="-462" t="-2370" b="-2559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338" name="Title 1"/>
          <p:cNvSpPr txBox="1">
            <a:spLocks/>
          </p:cNvSpPr>
          <p:nvPr/>
        </p:nvSpPr>
        <p:spPr bwMode="auto">
          <a:xfrm>
            <a:off x="152400" y="536969"/>
            <a:ext cx="10855234" cy="125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fontAlgn="base" hangingPunct="1">
              <a:spcBef>
                <a:spcPct val="0"/>
              </a:spcBef>
              <a:spcAft>
                <a:spcPct val="0"/>
              </a:spcAft>
              <a:defRPr/>
            </a:pPr>
            <a:r>
              <a:rPr lang="en-US" sz="4800" dirty="0" smtClean="0">
                <a:solidFill>
                  <a:prstClr val="black"/>
                </a:solidFill>
                <a:latin typeface="Helvetica" panose="020B0604020202020204" pitchFamily="34" charset="0"/>
                <a:cs typeface="Helvetica" panose="020B0604020202020204" pitchFamily="34" charset="0"/>
              </a:rPr>
              <a:t>GRACE/GRACE-Follow-on</a:t>
            </a:r>
            <a:endParaRPr lang="en-US" sz="4800" dirty="0">
              <a:solidFill>
                <a:prstClr val="black"/>
              </a:solidFill>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408" y="3195873"/>
            <a:ext cx="7452631" cy="302071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3630" b="6270"/>
          <a:stretch/>
        </p:blipFill>
        <p:spPr>
          <a:xfrm>
            <a:off x="152400" y="3195873"/>
            <a:ext cx="3809661" cy="2806933"/>
          </a:xfrm>
          <a:prstGeom prst="rect">
            <a:avLst/>
          </a:prstGeom>
        </p:spPr>
      </p:pic>
      <p:sp>
        <p:nvSpPr>
          <p:cNvPr id="4" name="TextBox 3"/>
          <p:cNvSpPr txBox="1"/>
          <p:nvPr/>
        </p:nvSpPr>
        <p:spPr>
          <a:xfrm>
            <a:off x="1" y="6002806"/>
            <a:ext cx="4678408" cy="738664"/>
          </a:xfrm>
          <a:prstGeom prst="rect">
            <a:avLst/>
          </a:prstGeom>
          <a:noFill/>
        </p:spPr>
        <p:txBody>
          <a:bodyPr wrap="square" rtlCol="0">
            <a:spAutoFit/>
          </a:bodyPr>
          <a:lstStyle/>
          <a:p>
            <a:r>
              <a:rPr lang="en-US" sz="1400" dirty="0" smtClean="0"/>
              <a:t>GRACE/GRACE-FO – Twin satellites that measure distance between one another at few </a:t>
            </a:r>
            <a:r>
              <a:rPr lang="en-US" sz="1400" dirty="0" smtClean="0">
                <a:latin typeface="Symbol" panose="05050102010706020507" pitchFamily="18" charset="2"/>
              </a:rPr>
              <a:t>m</a:t>
            </a:r>
            <a:r>
              <a:rPr lang="en-US" sz="1400" dirty="0" smtClean="0"/>
              <a:t>m (a tenth of the thickness of a human hair). (Image courtesy of NASA)</a:t>
            </a:r>
            <a:endParaRPr lang="en-US" sz="1400" dirty="0"/>
          </a:p>
        </p:txBody>
      </p:sp>
      <p:sp>
        <p:nvSpPr>
          <p:cNvPr id="7" name="TextBox 6"/>
          <p:cNvSpPr txBox="1"/>
          <p:nvPr/>
        </p:nvSpPr>
        <p:spPr>
          <a:xfrm>
            <a:off x="4678407" y="6158616"/>
            <a:ext cx="7452632" cy="738664"/>
          </a:xfrm>
          <a:prstGeom prst="rect">
            <a:avLst/>
          </a:prstGeom>
          <a:noFill/>
        </p:spPr>
        <p:txBody>
          <a:bodyPr wrap="square" rtlCol="0">
            <a:spAutoFit/>
          </a:bodyPr>
          <a:lstStyle/>
          <a:p>
            <a:r>
              <a:rPr lang="en-US" sz="1400" dirty="0" smtClean="0"/>
              <a:t>Relationship between gravity change, geographic size of change, and geoid change.  Combinations to the right of the blue line will cause a 1 cm geoid change. Shaded area is specifically needed through non-GRACE techniques.</a:t>
            </a:r>
            <a:endParaRPr lang="en-US" sz="1400" dirty="0"/>
          </a:p>
        </p:txBody>
      </p:sp>
      <p:sp>
        <p:nvSpPr>
          <p:cNvPr id="8" name="Freeform 7"/>
          <p:cNvSpPr/>
          <p:nvPr/>
        </p:nvSpPr>
        <p:spPr>
          <a:xfrm>
            <a:off x="5348855" y="3285042"/>
            <a:ext cx="3736258" cy="1661651"/>
          </a:xfrm>
          <a:custGeom>
            <a:avLst/>
            <a:gdLst>
              <a:gd name="connsiteX0" fmla="*/ 0 w 3736258"/>
              <a:gd name="connsiteY0" fmla="*/ 255638 h 1661651"/>
              <a:gd name="connsiteX1" fmla="*/ 0 w 3736258"/>
              <a:gd name="connsiteY1" fmla="*/ 0 h 1661651"/>
              <a:gd name="connsiteX2" fmla="*/ 3736258 w 3736258"/>
              <a:gd name="connsiteY2" fmla="*/ 0 h 1661651"/>
              <a:gd name="connsiteX3" fmla="*/ 3736258 w 3736258"/>
              <a:gd name="connsiteY3" fmla="*/ 1661651 h 1661651"/>
              <a:gd name="connsiteX4" fmla="*/ 0 w 3736258"/>
              <a:gd name="connsiteY4" fmla="*/ 255638 h 1661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258" h="1661651">
                <a:moveTo>
                  <a:pt x="0" y="255638"/>
                </a:moveTo>
                <a:lnTo>
                  <a:pt x="0" y="0"/>
                </a:lnTo>
                <a:lnTo>
                  <a:pt x="3736258" y="0"/>
                </a:lnTo>
                <a:lnTo>
                  <a:pt x="3736258" y="1661651"/>
                </a:lnTo>
                <a:lnTo>
                  <a:pt x="0" y="255638"/>
                </a:lnTo>
                <a:close/>
              </a:path>
            </a:pathLst>
          </a:custGeom>
          <a:solidFill>
            <a:schemeClr val="accent4">
              <a:lumMod val="40000"/>
              <a:lumOff val="60000"/>
              <a:alpha val="47000"/>
            </a:schemeClr>
          </a:solidFill>
          <a:ln w="19050">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00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1144111"/>
            <a:ext cx="9767455" cy="1469879"/>
          </a:xfrm>
        </p:spPr>
        <p:txBody>
          <a:bodyPr>
            <a:normAutofit fontScale="90000"/>
          </a:bodyPr>
          <a:lstStyle/>
          <a:p>
            <a:pPr algn="l"/>
            <a:r>
              <a:rPr lang="en-US" sz="4800" dirty="0" smtClean="0">
                <a:latin typeface="Helvetica" panose="020B0604020202020204" pitchFamily="34" charset="0"/>
                <a:cs typeface="Helvetica" panose="020B0604020202020204" pitchFamily="34" charset="0"/>
              </a:rPr>
              <a:t>Types of</a:t>
            </a:r>
            <a:br>
              <a:rPr lang="en-US" sz="4800" dirty="0" smtClean="0">
                <a:latin typeface="Helvetica" panose="020B0604020202020204" pitchFamily="34" charset="0"/>
                <a:cs typeface="Helvetica" panose="020B0604020202020204" pitchFamily="34" charset="0"/>
              </a:rPr>
            </a:br>
            <a:r>
              <a:rPr lang="en-US" sz="4800" dirty="0" smtClean="0">
                <a:latin typeface="Helvetica" panose="020B0604020202020204" pitchFamily="34" charset="0"/>
                <a:cs typeface="Helvetica" panose="020B0604020202020204" pitchFamily="34" charset="0"/>
              </a:rPr>
              <a:t>Geoid Change</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4055164" y="596352"/>
            <a:ext cx="8136835" cy="2851703"/>
          </a:xfrm>
        </p:spPr>
        <p:txBody>
          <a:bodyPr>
            <a:noAutofit/>
          </a:bodyPr>
          <a:lstStyle/>
          <a:p>
            <a:r>
              <a:rPr lang="en-US" sz="1800" dirty="0" smtClean="0">
                <a:latin typeface="Helvetica" panose="020B0604020202020204" pitchFamily="34" charset="0"/>
                <a:cs typeface="Helvetica" panose="020B0604020202020204" pitchFamily="34" charset="0"/>
              </a:rPr>
              <a:t>Shape Change - most common and most of what </a:t>
            </a:r>
            <a:r>
              <a:rPr lang="en-US" sz="1800" dirty="0" err="1" smtClean="0">
                <a:latin typeface="Helvetica" panose="020B0604020202020204" pitchFamily="34" charset="0"/>
                <a:cs typeface="Helvetica" panose="020B0604020202020204" pitchFamily="34" charset="0"/>
              </a:rPr>
              <a:t>GeMS</a:t>
            </a:r>
            <a:r>
              <a:rPr lang="en-US" sz="1800" dirty="0" smtClean="0">
                <a:latin typeface="Helvetica" panose="020B0604020202020204" pitchFamily="34" charset="0"/>
                <a:cs typeface="Helvetica" panose="020B0604020202020204" pitchFamily="34" charset="0"/>
              </a:rPr>
              <a:t> will capture</a:t>
            </a:r>
          </a:p>
          <a:p>
            <a:pPr lvl="1"/>
            <a:r>
              <a:rPr lang="en-US" sz="1400" dirty="0" smtClean="0">
                <a:latin typeface="Helvetica" panose="020B0604020202020204" pitchFamily="34" charset="0"/>
                <a:cs typeface="Helvetica" panose="020B0604020202020204" pitchFamily="34" charset="0"/>
              </a:rPr>
              <a:t>change in the shape of the geoid (W=W</a:t>
            </a:r>
            <a:r>
              <a:rPr lang="en-US" sz="1400" baseline="-25000" dirty="0" smtClean="0">
                <a:latin typeface="Helvetica" panose="020B0604020202020204" pitchFamily="34" charset="0"/>
                <a:cs typeface="Helvetica" panose="020B0604020202020204" pitchFamily="34" charset="0"/>
              </a:rPr>
              <a:t>0</a:t>
            </a:r>
            <a:r>
              <a:rPr lang="en-US" sz="1400" dirty="0" smtClean="0">
                <a:latin typeface="Helvetica" panose="020B0604020202020204" pitchFamily="34" charset="0"/>
                <a:cs typeface="Helvetica" panose="020B0604020202020204" pitchFamily="34" charset="0"/>
              </a:rPr>
              <a:t>) without changing W</a:t>
            </a:r>
            <a:r>
              <a:rPr lang="en-US" sz="1400" baseline="-25000" dirty="0" smtClean="0">
                <a:latin typeface="Helvetica" panose="020B0604020202020204" pitchFamily="34" charset="0"/>
                <a:cs typeface="Helvetica" panose="020B0604020202020204" pitchFamily="34" charset="0"/>
              </a:rPr>
              <a:t>0</a:t>
            </a:r>
          </a:p>
          <a:p>
            <a:pPr lvl="1"/>
            <a:r>
              <a:rPr lang="en-US" sz="1400" dirty="0" smtClean="0">
                <a:latin typeface="Helvetica" panose="020B0604020202020204" pitchFamily="34" charset="0"/>
                <a:cs typeface="Helvetica" panose="020B0604020202020204" pitchFamily="34" charset="0"/>
              </a:rPr>
              <a:t>Analogy: Squeezing a balloon – depressions and bulges occur but volume is maintained</a:t>
            </a:r>
          </a:p>
          <a:p>
            <a:r>
              <a:rPr lang="en-US" sz="1800" dirty="0" smtClean="0">
                <a:latin typeface="Helvetica" panose="020B0604020202020204" pitchFamily="34" charset="0"/>
                <a:cs typeface="Helvetica" panose="020B0604020202020204" pitchFamily="34" charset="0"/>
              </a:rPr>
              <a:t>Size Change – quite rare with limited amount of change</a:t>
            </a:r>
          </a:p>
          <a:p>
            <a:pPr lvl="1"/>
            <a:r>
              <a:rPr lang="en-US" sz="1400" dirty="0" smtClean="0">
                <a:latin typeface="Helvetica" panose="020B0604020202020204" pitchFamily="34" charset="0"/>
                <a:cs typeface="Helvetica" panose="020B0604020202020204" pitchFamily="34" charset="0"/>
              </a:rPr>
              <a:t>Change in the size of the geoid (W=W</a:t>
            </a:r>
            <a:r>
              <a:rPr lang="en-US" sz="1400" baseline="-25000" dirty="0" smtClean="0">
                <a:latin typeface="Helvetica" panose="020B0604020202020204" pitchFamily="34" charset="0"/>
                <a:cs typeface="Helvetica" panose="020B0604020202020204" pitchFamily="34" charset="0"/>
              </a:rPr>
              <a:t>0</a:t>
            </a:r>
            <a:r>
              <a:rPr lang="en-US" sz="1400" dirty="0" smtClean="0">
                <a:latin typeface="Helvetica" panose="020B0604020202020204" pitchFamily="34" charset="0"/>
                <a:cs typeface="Helvetica" panose="020B0604020202020204" pitchFamily="34" charset="0"/>
              </a:rPr>
              <a:t>) without changing W</a:t>
            </a:r>
            <a:r>
              <a:rPr lang="en-US" sz="1400" baseline="-25000" dirty="0" smtClean="0">
                <a:latin typeface="Helvetica" panose="020B0604020202020204" pitchFamily="34" charset="0"/>
                <a:cs typeface="Helvetica" panose="020B0604020202020204" pitchFamily="34" charset="0"/>
              </a:rPr>
              <a:t>0</a:t>
            </a:r>
            <a:r>
              <a:rPr lang="en-US" sz="1400" dirty="0" smtClean="0">
                <a:latin typeface="Helvetica" panose="020B0604020202020204" pitchFamily="34" charset="0"/>
                <a:cs typeface="Helvetica" panose="020B0604020202020204" pitchFamily="34" charset="0"/>
              </a:rPr>
              <a:t>.</a:t>
            </a:r>
          </a:p>
          <a:p>
            <a:pPr lvl="1"/>
            <a:r>
              <a:rPr lang="en-US" sz="1400" dirty="0" smtClean="0">
                <a:latin typeface="Helvetica" panose="020B0604020202020204" pitchFamily="34" charset="0"/>
                <a:cs typeface="Helvetica" panose="020B0604020202020204" pitchFamily="34" charset="0"/>
              </a:rPr>
              <a:t>Increasing or decreasing the volume contain by the geoid or geopotential field</a:t>
            </a:r>
          </a:p>
          <a:p>
            <a:pPr lvl="1"/>
            <a:r>
              <a:rPr lang="en-US" sz="1400" dirty="0" smtClean="0">
                <a:latin typeface="Helvetica" panose="020B0604020202020204" pitchFamily="34" charset="0"/>
                <a:cs typeface="Helvetica" panose="020B0604020202020204" pitchFamily="34" charset="0"/>
              </a:rPr>
              <a:t>Analogy: Adding or removing air to a balloon – increased or decreased volume or size </a:t>
            </a:r>
          </a:p>
          <a:p>
            <a:r>
              <a:rPr lang="en-US" sz="1800" dirty="0" smtClean="0">
                <a:latin typeface="Helvetica" panose="020B0604020202020204" pitchFamily="34" charset="0"/>
                <a:cs typeface="Helvetica" panose="020B0604020202020204" pitchFamily="34" charset="0"/>
              </a:rPr>
              <a:t>W</a:t>
            </a:r>
            <a:r>
              <a:rPr lang="en-US" sz="1800" baseline="-25000" dirty="0" smtClean="0">
                <a:latin typeface="Helvetica" panose="020B0604020202020204" pitchFamily="34" charset="0"/>
                <a:cs typeface="Helvetica" panose="020B0604020202020204" pitchFamily="34" charset="0"/>
              </a:rPr>
              <a:t>0</a:t>
            </a:r>
            <a:r>
              <a:rPr lang="en-US" sz="1800" dirty="0" smtClean="0">
                <a:latin typeface="Helvetica" panose="020B0604020202020204" pitchFamily="34" charset="0"/>
                <a:cs typeface="Helvetica" panose="020B0604020202020204" pitchFamily="34" charset="0"/>
              </a:rPr>
              <a:t> Change </a:t>
            </a:r>
          </a:p>
          <a:p>
            <a:pPr lvl="1"/>
            <a:r>
              <a:rPr lang="en-US" sz="1400" dirty="0">
                <a:latin typeface="Helvetica" panose="020B0604020202020204" pitchFamily="34" charset="0"/>
                <a:cs typeface="Helvetica" panose="020B0604020202020204" pitchFamily="34" charset="0"/>
              </a:rPr>
              <a:t>A</a:t>
            </a:r>
            <a:r>
              <a:rPr lang="en-US" sz="1400" dirty="0" smtClean="0">
                <a:latin typeface="Helvetica" panose="020B0604020202020204" pitchFamily="34" charset="0"/>
                <a:cs typeface="Helvetica" panose="020B0604020202020204" pitchFamily="34" charset="0"/>
              </a:rPr>
              <a:t>ny long term sea level change (up or down). </a:t>
            </a:r>
          </a:p>
          <a:p>
            <a:pPr lvl="1"/>
            <a:r>
              <a:rPr lang="en-US" sz="1400" dirty="0" smtClean="0">
                <a:latin typeface="Helvetica" panose="020B0604020202020204" pitchFamily="34" charset="0"/>
                <a:cs typeface="Helvetica" panose="020B0604020202020204" pitchFamily="34" charset="0"/>
              </a:rPr>
              <a:t>This would result in a new datum definition… </a:t>
            </a:r>
          </a:p>
        </p:txBody>
      </p:sp>
      <p:sp>
        <p:nvSpPr>
          <p:cNvPr id="9" name="Freeform 8"/>
          <p:cNvSpPr/>
          <p:nvPr/>
        </p:nvSpPr>
        <p:spPr>
          <a:xfrm>
            <a:off x="208085" y="7146587"/>
            <a:ext cx="8060634" cy="1000832"/>
          </a:xfrm>
          <a:custGeom>
            <a:avLst/>
            <a:gdLst>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78695 w 8060634"/>
              <a:gd name="connsiteY35" fmla="*/ 332162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73966 w 8060634"/>
              <a:gd name="connsiteY4" fmla="*/ 203648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6464 h 993614"/>
              <a:gd name="connsiteX1" fmla="*/ 109330 w 8060634"/>
              <a:gd name="connsiteY1" fmla="*/ 183901 h 993614"/>
              <a:gd name="connsiteX2" fmla="*/ 191346 w 8060634"/>
              <a:gd name="connsiteY2" fmla="*/ 187793 h 993614"/>
              <a:gd name="connsiteX3" fmla="*/ 263769 w 8060634"/>
              <a:gd name="connsiteY3" fmla="*/ 197731 h 993614"/>
              <a:gd name="connsiteX4" fmla="*/ 573966 w 8060634"/>
              <a:gd name="connsiteY4" fmla="*/ 206976 h 993614"/>
              <a:gd name="connsiteX5" fmla="*/ 655982 w 8060634"/>
              <a:gd name="connsiteY5" fmla="*/ 206281 h 993614"/>
              <a:gd name="connsiteX6" fmla="*/ 685800 w 8060634"/>
              <a:gd name="connsiteY6" fmla="*/ 196342 h 993614"/>
              <a:gd name="connsiteX7" fmla="*/ 834887 w 8060634"/>
              <a:gd name="connsiteY7" fmla="*/ 146646 h 993614"/>
              <a:gd name="connsiteX8" fmla="*/ 894521 w 8060634"/>
              <a:gd name="connsiteY8" fmla="*/ 126768 h 993614"/>
              <a:gd name="connsiteX9" fmla="*/ 924339 w 8060634"/>
              <a:gd name="connsiteY9" fmla="*/ 116829 h 993614"/>
              <a:gd name="connsiteX10" fmla="*/ 954156 w 8060634"/>
              <a:gd name="connsiteY10" fmla="*/ 96951 h 993614"/>
              <a:gd name="connsiteX11" fmla="*/ 1093304 w 8060634"/>
              <a:gd name="connsiteY11" fmla="*/ 77072 h 993614"/>
              <a:gd name="connsiteX12" fmla="*/ 1152939 w 8060634"/>
              <a:gd name="connsiteY12" fmla="*/ 57194 h 993614"/>
              <a:gd name="connsiteX13" fmla="*/ 1182756 w 8060634"/>
              <a:gd name="connsiteY13" fmla="*/ 47255 h 993614"/>
              <a:gd name="connsiteX14" fmla="*/ 1232452 w 8060634"/>
              <a:gd name="connsiteY14" fmla="*/ 37316 h 993614"/>
              <a:gd name="connsiteX15" fmla="*/ 1302026 w 8060634"/>
              <a:gd name="connsiteY15" fmla="*/ 27377 h 993614"/>
              <a:gd name="connsiteX16" fmla="*/ 1383345 w 8060634"/>
              <a:gd name="connsiteY16" fmla="*/ 1452 h 993614"/>
              <a:gd name="connsiteX17" fmla="*/ 1391478 w 8060634"/>
              <a:gd name="connsiteY17" fmla="*/ 7498 h 993614"/>
              <a:gd name="connsiteX18" fmla="*/ 1838739 w 8060634"/>
              <a:gd name="connsiteY18" fmla="*/ 37316 h 993614"/>
              <a:gd name="connsiteX19" fmla="*/ 1898374 w 8060634"/>
              <a:gd name="connsiteY19" fmla="*/ 67133 h 993614"/>
              <a:gd name="connsiteX20" fmla="*/ 1977887 w 8060634"/>
              <a:gd name="connsiteY20" fmla="*/ 87011 h 993614"/>
              <a:gd name="connsiteX21" fmla="*/ 2037521 w 8060634"/>
              <a:gd name="connsiteY21" fmla="*/ 106890 h 993614"/>
              <a:gd name="connsiteX22" fmla="*/ 2117034 w 8060634"/>
              <a:gd name="connsiteY22" fmla="*/ 146646 h 993614"/>
              <a:gd name="connsiteX23" fmla="*/ 2146852 w 8060634"/>
              <a:gd name="connsiteY23" fmla="*/ 156585 h 993614"/>
              <a:gd name="connsiteX24" fmla="*/ 2176669 w 8060634"/>
              <a:gd name="connsiteY24" fmla="*/ 166524 h 993614"/>
              <a:gd name="connsiteX25" fmla="*/ 2202942 w 8060634"/>
              <a:gd name="connsiteY25" fmla="*/ 176811 h 993614"/>
              <a:gd name="connsiteX26" fmla="*/ 2266817 w 8060634"/>
              <a:gd name="connsiteY26" fmla="*/ 190642 h 993614"/>
              <a:gd name="connsiteX27" fmla="*/ 2336042 w 8060634"/>
              <a:gd name="connsiteY27" fmla="*/ 210521 h 993614"/>
              <a:gd name="connsiteX28" fmla="*/ 2381846 w 8060634"/>
              <a:gd name="connsiteY28" fmla="*/ 226855 h 993614"/>
              <a:gd name="connsiteX29" fmla="*/ 2432237 w 8060634"/>
              <a:gd name="connsiteY29" fmla="*/ 243188 h 993614"/>
              <a:gd name="connsiteX30" fmla="*/ 2497918 w 8060634"/>
              <a:gd name="connsiteY30" fmla="*/ 243536 h 993614"/>
              <a:gd name="connsiteX31" fmla="*/ 2594113 w 8060634"/>
              <a:gd name="connsiteY31" fmla="*/ 256671 h 993614"/>
              <a:gd name="connsiteX32" fmla="*/ 2779064 w 8060634"/>
              <a:gd name="connsiteY32" fmla="*/ 273353 h 993614"/>
              <a:gd name="connsiteX33" fmla="*/ 3389243 w 8060634"/>
              <a:gd name="connsiteY33" fmla="*/ 305672 h 993614"/>
              <a:gd name="connsiteX34" fmla="*/ 3442483 w 8060634"/>
              <a:gd name="connsiteY34" fmla="*/ 303171 h 993614"/>
              <a:gd name="connsiteX35" fmla="*/ 3494681 w 8060634"/>
              <a:gd name="connsiteY35" fmla="*/ 313109 h 993614"/>
              <a:gd name="connsiteX36" fmla="*/ 3556471 w 8060634"/>
              <a:gd name="connsiteY36" fmla="*/ 329791 h 993614"/>
              <a:gd name="connsiteX37" fmla="*/ 3617148 w 8060634"/>
              <a:gd name="connsiteY37" fmla="*/ 350016 h 993614"/>
              <a:gd name="connsiteX38" fmla="*/ 3657600 w 8060634"/>
              <a:gd name="connsiteY38" fmla="*/ 369895 h 993614"/>
              <a:gd name="connsiteX39" fmla="*/ 3693812 w 8060634"/>
              <a:gd name="connsiteY39" fmla="*/ 383031 h 993614"/>
              <a:gd name="connsiteX40" fmla="*/ 3796747 w 8060634"/>
              <a:gd name="connsiteY40" fmla="*/ 424942 h 993614"/>
              <a:gd name="connsiteX41" fmla="*/ 3856382 w 8060634"/>
              <a:gd name="connsiteY41" fmla="*/ 454759 h 993614"/>
              <a:gd name="connsiteX42" fmla="*/ 3876260 w 8060634"/>
              <a:gd name="connsiteY42" fmla="*/ 474638 h 993614"/>
              <a:gd name="connsiteX43" fmla="*/ 3935895 w 8060634"/>
              <a:gd name="connsiteY43" fmla="*/ 494516 h 993614"/>
              <a:gd name="connsiteX44" fmla="*/ 3955774 w 8060634"/>
              <a:gd name="connsiteY44" fmla="*/ 514394 h 993614"/>
              <a:gd name="connsiteX45" fmla="*/ 3985591 w 8060634"/>
              <a:gd name="connsiteY45" fmla="*/ 524333 h 993614"/>
              <a:gd name="connsiteX46" fmla="*/ 3995530 w 8060634"/>
              <a:gd name="connsiteY46" fmla="*/ 554151 h 993614"/>
              <a:gd name="connsiteX47" fmla="*/ 4025347 w 8060634"/>
              <a:gd name="connsiteY47" fmla="*/ 564090 h 993614"/>
              <a:gd name="connsiteX48" fmla="*/ 4055165 w 8060634"/>
              <a:gd name="connsiteY48" fmla="*/ 583968 h 993614"/>
              <a:gd name="connsiteX49" fmla="*/ 4084982 w 8060634"/>
              <a:gd name="connsiteY49" fmla="*/ 593907 h 993614"/>
              <a:gd name="connsiteX50" fmla="*/ 4114800 w 8060634"/>
              <a:gd name="connsiteY50" fmla="*/ 613785 h 993614"/>
              <a:gd name="connsiteX51" fmla="*/ 4174434 w 8060634"/>
              <a:gd name="connsiteY51" fmla="*/ 620875 h 993614"/>
              <a:gd name="connsiteX52" fmla="*/ 4293427 w 8060634"/>
              <a:gd name="connsiteY52" fmla="*/ 643951 h 993614"/>
              <a:gd name="connsiteX53" fmla="*/ 4422913 w 8060634"/>
              <a:gd name="connsiteY53" fmla="*/ 653542 h 993614"/>
              <a:gd name="connsiteX54" fmla="*/ 4492487 w 8060634"/>
              <a:gd name="connsiteY54" fmla="*/ 643603 h 993614"/>
              <a:gd name="connsiteX55" fmla="*/ 4522304 w 8060634"/>
              <a:gd name="connsiteY55" fmla="*/ 633664 h 993614"/>
              <a:gd name="connsiteX56" fmla="*/ 4621695 w 8060634"/>
              <a:gd name="connsiteY56" fmla="*/ 603846 h 993614"/>
              <a:gd name="connsiteX57" fmla="*/ 4681330 w 8060634"/>
              <a:gd name="connsiteY57" fmla="*/ 583968 h 993614"/>
              <a:gd name="connsiteX58" fmla="*/ 4711147 w 8060634"/>
              <a:gd name="connsiteY58" fmla="*/ 564090 h 993614"/>
              <a:gd name="connsiteX59" fmla="*/ 4803797 w 8060634"/>
              <a:gd name="connsiteY59" fmla="*/ 547061 h 993614"/>
              <a:gd name="connsiteX60" fmla="*/ 4833614 w 8060634"/>
              <a:gd name="connsiteY60" fmla="*/ 540319 h 993614"/>
              <a:gd name="connsiteX61" fmla="*/ 4866628 w 8060634"/>
              <a:gd name="connsiteY61" fmla="*/ 527182 h 993614"/>
              <a:gd name="connsiteX62" fmla="*/ 5091267 w 8060634"/>
              <a:gd name="connsiteY62" fmla="*/ 540319 h 993614"/>
              <a:gd name="connsiteX63" fmla="*/ 5201709 w 8060634"/>
              <a:gd name="connsiteY63" fmla="*/ 573334 h 993614"/>
              <a:gd name="connsiteX64" fmla="*/ 5258147 w 8060634"/>
              <a:gd name="connsiteY64" fmla="*/ 596409 h 993614"/>
              <a:gd name="connsiteX65" fmla="*/ 5327374 w 8060634"/>
              <a:gd name="connsiteY65" fmla="*/ 613785 h 993614"/>
              <a:gd name="connsiteX66" fmla="*/ 5347252 w 8060634"/>
              <a:gd name="connsiteY66" fmla="*/ 633664 h 993614"/>
              <a:gd name="connsiteX67" fmla="*/ 5377069 w 8060634"/>
              <a:gd name="connsiteY67" fmla="*/ 643603 h 993614"/>
              <a:gd name="connsiteX68" fmla="*/ 5406887 w 8060634"/>
              <a:gd name="connsiteY68" fmla="*/ 663481 h 993614"/>
              <a:gd name="connsiteX69" fmla="*/ 5466521 w 8060634"/>
              <a:gd name="connsiteY69" fmla="*/ 683359 h 993614"/>
              <a:gd name="connsiteX70" fmla="*/ 5496339 w 8060634"/>
              <a:gd name="connsiteY70" fmla="*/ 693298 h 993614"/>
              <a:gd name="connsiteX71" fmla="*/ 5526156 w 8060634"/>
              <a:gd name="connsiteY71" fmla="*/ 713177 h 993614"/>
              <a:gd name="connsiteX72" fmla="*/ 5555974 w 8060634"/>
              <a:gd name="connsiteY72" fmla="*/ 723116 h 993614"/>
              <a:gd name="connsiteX73" fmla="*/ 5655365 w 8060634"/>
              <a:gd name="connsiteY73" fmla="*/ 742994 h 993614"/>
              <a:gd name="connsiteX74" fmla="*/ 5695121 w 8060634"/>
              <a:gd name="connsiteY74" fmla="*/ 752933 h 993614"/>
              <a:gd name="connsiteX75" fmla="*/ 5834269 w 8060634"/>
              <a:gd name="connsiteY75" fmla="*/ 772811 h 993614"/>
              <a:gd name="connsiteX76" fmla="*/ 5922331 w 8060634"/>
              <a:gd name="connsiteY76" fmla="*/ 763568 h 993614"/>
              <a:gd name="connsiteX77" fmla="*/ 6105823 w 8060634"/>
              <a:gd name="connsiteY77" fmla="*/ 757520 h 993614"/>
              <a:gd name="connsiteX78" fmla="*/ 6302103 w 8060634"/>
              <a:gd name="connsiteY78" fmla="*/ 744384 h 993614"/>
              <a:gd name="connsiteX79" fmla="*/ 6380226 w 8060634"/>
              <a:gd name="connsiteY79" fmla="*/ 731247 h 993614"/>
              <a:gd name="connsiteX80" fmla="*/ 6452650 w 8060634"/>
              <a:gd name="connsiteY80" fmla="*/ 724506 h 993614"/>
              <a:gd name="connsiteX81" fmla="*/ 6530008 w 8060634"/>
              <a:gd name="connsiteY81" fmla="*/ 720613 h 993614"/>
              <a:gd name="connsiteX82" fmla="*/ 6589643 w 8060634"/>
              <a:gd name="connsiteY82" fmla="*/ 723116 h 993614"/>
              <a:gd name="connsiteX83" fmla="*/ 6632249 w 8060634"/>
              <a:gd name="connsiteY83" fmla="*/ 713177 h 993614"/>
              <a:gd name="connsiteX84" fmla="*/ 6743735 w 8060634"/>
              <a:gd name="connsiteY84" fmla="*/ 699692 h 993614"/>
              <a:gd name="connsiteX85" fmla="*/ 6982551 w 8060634"/>
              <a:gd name="connsiteY85" fmla="*/ 716374 h 993614"/>
              <a:gd name="connsiteX86" fmla="*/ 7111065 w 8060634"/>
              <a:gd name="connsiteY86" fmla="*/ 742994 h 993614"/>
              <a:gd name="connsiteX87" fmla="*/ 7176052 w 8060634"/>
              <a:gd name="connsiteY87" fmla="*/ 752933 h 993614"/>
              <a:gd name="connsiteX88" fmla="*/ 7245626 w 8060634"/>
              <a:gd name="connsiteY88" fmla="*/ 782751 h 993614"/>
              <a:gd name="connsiteX89" fmla="*/ 7305260 w 8060634"/>
              <a:gd name="connsiteY89" fmla="*/ 802629 h 993614"/>
              <a:gd name="connsiteX90" fmla="*/ 7364895 w 8060634"/>
              <a:gd name="connsiteY90" fmla="*/ 832446 h 993614"/>
              <a:gd name="connsiteX91" fmla="*/ 7424530 w 8060634"/>
              <a:gd name="connsiteY91" fmla="*/ 852324 h 993614"/>
              <a:gd name="connsiteX92" fmla="*/ 7454347 w 8060634"/>
              <a:gd name="connsiteY92" fmla="*/ 862264 h 993614"/>
              <a:gd name="connsiteX93" fmla="*/ 7504043 w 8060634"/>
              <a:gd name="connsiteY93" fmla="*/ 872203 h 993614"/>
              <a:gd name="connsiteX94" fmla="*/ 7563678 w 8060634"/>
              <a:gd name="connsiteY94" fmla="*/ 892081 h 993614"/>
              <a:gd name="connsiteX95" fmla="*/ 7593495 w 8060634"/>
              <a:gd name="connsiteY95" fmla="*/ 902020 h 993614"/>
              <a:gd name="connsiteX96" fmla="*/ 7633252 w 8060634"/>
              <a:gd name="connsiteY96" fmla="*/ 911959 h 993614"/>
              <a:gd name="connsiteX97" fmla="*/ 7729446 w 8060634"/>
              <a:gd name="connsiteY97" fmla="*/ 928988 h 993614"/>
              <a:gd name="connsiteX98" fmla="*/ 7881730 w 8060634"/>
              <a:gd name="connsiteY98" fmla="*/ 951716 h 993614"/>
              <a:gd name="connsiteX99" fmla="*/ 7921487 w 8060634"/>
              <a:gd name="connsiteY99" fmla="*/ 961655 h 993614"/>
              <a:gd name="connsiteX100" fmla="*/ 7981121 w 8060634"/>
              <a:gd name="connsiteY100" fmla="*/ 971594 h 993614"/>
              <a:gd name="connsiteX101" fmla="*/ 8001000 w 8060634"/>
              <a:gd name="connsiteY101" fmla="*/ 991472 h 993614"/>
              <a:gd name="connsiteX102" fmla="*/ 8060634 w 8060634"/>
              <a:gd name="connsiteY102" fmla="*/ 991472 h 993614"/>
              <a:gd name="connsiteX0" fmla="*/ 0 w 8060634"/>
              <a:gd name="connsiteY0" fmla="*/ 177594 h 994744"/>
              <a:gd name="connsiteX1" fmla="*/ 109330 w 8060634"/>
              <a:gd name="connsiteY1" fmla="*/ 185031 h 994744"/>
              <a:gd name="connsiteX2" fmla="*/ 191346 w 8060634"/>
              <a:gd name="connsiteY2" fmla="*/ 188923 h 994744"/>
              <a:gd name="connsiteX3" fmla="*/ 263769 w 8060634"/>
              <a:gd name="connsiteY3" fmla="*/ 198861 h 994744"/>
              <a:gd name="connsiteX4" fmla="*/ 573966 w 8060634"/>
              <a:gd name="connsiteY4" fmla="*/ 208106 h 994744"/>
              <a:gd name="connsiteX5" fmla="*/ 655982 w 8060634"/>
              <a:gd name="connsiteY5" fmla="*/ 207411 h 994744"/>
              <a:gd name="connsiteX6" fmla="*/ 685800 w 8060634"/>
              <a:gd name="connsiteY6" fmla="*/ 197472 h 994744"/>
              <a:gd name="connsiteX7" fmla="*/ 834887 w 8060634"/>
              <a:gd name="connsiteY7" fmla="*/ 147776 h 994744"/>
              <a:gd name="connsiteX8" fmla="*/ 894521 w 8060634"/>
              <a:gd name="connsiteY8" fmla="*/ 127898 h 994744"/>
              <a:gd name="connsiteX9" fmla="*/ 924339 w 8060634"/>
              <a:gd name="connsiteY9" fmla="*/ 117959 h 994744"/>
              <a:gd name="connsiteX10" fmla="*/ 954156 w 8060634"/>
              <a:gd name="connsiteY10" fmla="*/ 98081 h 994744"/>
              <a:gd name="connsiteX11" fmla="*/ 1093304 w 8060634"/>
              <a:gd name="connsiteY11" fmla="*/ 78202 h 994744"/>
              <a:gd name="connsiteX12" fmla="*/ 1152939 w 8060634"/>
              <a:gd name="connsiteY12" fmla="*/ 58324 h 994744"/>
              <a:gd name="connsiteX13" fmla="*/ 1182756 w 8060634"/>
              <a:gd name="connsiteY13" fmla="*/ 48385 h 994744"/>
              <a:gd name="connsiteX14" fmla="*/ 1232452 w 8060634"/>
              <a:gd name="connsiteY14" fmla="*/ 38446 h 994744"/>
              <a:gd name="connsiteX15" fmla="*/ 1302026 w 8060634"/>
              <a:gd name="connsiteY15" fmla="*/ 28507 h 994744"/>
              <a:gd name="connsiteX16" fmla="*/ 1383345 w 8060634"/>
              <a:gd name="connsiteY16" fmla="*/ 2582 h 994744"/>
              <a:gd name="connsiteX17" fmla="*/ 1391478 w 8060634"/>
              <a:gd name="connsiteY17" fmla="*/ 8628 h 994744"/>
              <a:gd name="connsiteX18" fmla="*/ 1530904 w 8060634"/>
              <a:gd name="connsiteY18" fmla="*/ 1191 h 994744"/>
              <a:gd name="connsiteX19" fmla="*/ 1838739 w 8060634"/>
              <a:gd name="connsiteY19" fmla="*/ 38446 h 994744"/>
              <a:gd name="connsiteX20" fmla="*/ 1898374 w 8060634"/>
              <a:gd name="connsiteY20" fmla="*/ 68263 h 994744"/>
              <a:gd name="connsiteX21" fmla="*/ 1977887 w 8060634"/>
              <a:gd name="connsiteY21" fmla="*/ 88141 h 994744"/>
              <a:gd name="connsiteX22" fmla="*/ 2037521 w 8060634"/>
              <a:gd name="connsiteY22" fmla="*/ 108020 h 994744"/>
              <a:gd name="connsiteX23" fmla="*/ 2117034 w 8060634"/>
              <a:gd name="connsiteY23" fmla="*/ 147776 h 994744"/>
              <a:gd name="connsiteX24" fmla="*/ 2146852 w 8060634"/>
              <a:gd name="connsiteY24" fmla="*/ 157715 h 994744"/>
              <a:gd name="connsiteX25" fmla="*/ 2176669 w 8060634"/>
              <a:gd name="connsiteY25" fmla="*/ 167654 h 994744"/>
              <a:gd name="connsiteX26" fmla="*/ 2202942 w 8060634"/>
              <a:gd name="connsiteY26" fmla="*/ 177941 h 994744"/>
              <a:gd name="connsiteX27" fmla="*/ 2266817 w 8060634"/>
              <a:gd name="connsiteY27" fmla="*/ 191772 h 994744"/>
              <a:gd name="connsiteX28" fmla="*/ 2336042 w 8060634"/>
              <a:gd name="connsiteY28" fmla="*/ 211651 h 994744"/>
              <a:gd name="connsiteX29" fmla="*/ 2381846 w 8060634"/>
              <a:gd name="connsiteY29" fmla="*/ 227985 h 994744"/>
              <a:gd name="connsiteX30" fmla="*/ 2432237 w 8060634"/>
              <a:gd name="connsiteY30" fmla="*/ 244318 h 994744"/>
              <a:gd name="connsiteX31" fmla="*/ 2497918 w 8060634"/>
              <a:gd name="connsiteY31" fmla="*/ 244666 h 994744"/>
              <a:gd name="connsiteX32" fmla="*/ 2594113 w 8060634"/>
              <a:gd name="connsiteY32" fmla="*/ 257801 h 994744"/>
              <a:gd name="connsiteX33" fmla="*/ 2779064 w 8060634"/>
              <a:gd name="connsiteY33" fmla="*/ 274483 h 994744"/>
              <a:gd name="connsiteX34" fmla="*/ 3389243 w 8060634"/>
              <a:gd name="connsiteY34" fmla="*/ 306802 h 994744"/>
              <a:gd name="connsiteX35" fmla="*/ 3442483 w 8060634"/>
              <a:gd name="connsiteY35" fmla="*/ 304301 h 994744"/>
              <a:gd name="connsiteX36" fmla="*/ 3494681 w 8060634"/>
              <a:gd name="connsiteY36" fmla="*/ 314239 h 994744"/>
              <a:gd name="connsiteX37" fmla="*/ 3556471 w 8060634"/>
              <a:gd name="connsiteY37" fmla="*/ 330921 h 994744"/>
              <a:gd name="connsiteX38" fmla="*/ 3617148 w 8060634"/>
              <a:gd name="connsiteY38" fmla="*/ 351146 h 994744"/>
              <a:gd name="connsiteX39" fmla="*/ 3657600 w 8060634"/>
              <a:gd name="connsiteY39" fmla="*/ 371025 h 994744"/>
              <a:gd name="connsiteX40" fmla="*/ 3693812 w 8060634"/>
              <a:gd name="connsiteY40" fmla="*/ 384161 h 994744"/>
              <a:gd name="connsiteX41" fmla="*/ 3796747 w 8060634"/>
              <a:gd name="connsiteY41" fmla="*/ 426072 h 994744"/>
              <a:gd name="connsiteX42" fmla="*/ 3856382 w 8060634"/>
              <a:gd name="connsiteY42" fmla="*/ 455889 h 994744"/>
              <a:gd name="connsiteX43" fmla="*/ 3876260 w 8060634"/>
              <a:gd name="connsiteY43" fmla="*/ 475768 h 994744"/>
              <a:gd name="connsiteX44" fmla="*/ 3935895 w 8060634"/>
              <a:gd name="connsiteY44" fmla="*/ 495646 h 994744"/>
              <a:gd name="connsiteX45" fmla="*/ 3955774 w 8060634"/>
              <a:gd name="connsiteY45" fmla="*/ 515524 h 994744"/>
              <a:gd name="connsiteX46" fmla="*/ 3985591 w 8060634"/>
              <a:gd name="connsiteY46" fmla="*/ 525463 h 994744"/>
              <a:gd name="connsiteX47" fmla="*/ 3995530 w 8060634"/>
              <a:gd name="connsiteY47" fmla="*/ 555281 h 994744"/>
              <a:gd name="connsiteX48" fmla="*/ 4025347 w 8060634"/>
              <a:gd name="connsiteY48" fmla="*/ 565220 h 994744"/>
              <a:gd name="connsiteX49" fmla="*/ 4055165 w 8060634"/>
              <a:gd name="connsiteY49" fmla="*/ 585098 h 994744"/>
              <a:gd name="connsiteX50" fmla="*/ 4084982 w 8060634"/>
              <a:gd name="connsiteY50" fmla="*/ 595037 h 994744"/>
              <a:gd name="connsiteX51" fmla="*/ 4114800 w 8060634"/>
              <a:gd name="connsiteY51" fmla="*/ 614915 h 994744"/>
              <a:gd name="connsiteX52" fmla="*/ 4174434 w 8060634"/>
              <a:gd name="connsiteY52" fmla="*/ 622005 h 994744"/>
              <a:gd name="connsiteX53" fmla="*/ 4293427 w 8060634"/>
              <a:gd name="connsiteY53" fmla="*/ 645081 h 994744"/>
              <a:gd name="connsiteX54" fmla="*/ 4422913 w 8060634"/>
              <a:gd name="connsiteY54" fmla="*/ 654672 h 994744"/>
              <a:gd name="connsiteX55" fmla="*/ 4492487 w 8060634"/>
              <a:gd name="connsiteY55" fmla="*/ 644733 h 994744"/>
              <a:gd name="connsiteX56" fmla="*/ 4522304 w 8060634"/>
              <a:gd name="connsiteY56" fmla="*/ 634794 h 994744"/>
              <a:gd name="connsiteX57" fmla="*/ 4621695 w 8060634"/>
              <a:gd name="connsiteY57" fmla="*/ 604976 h 994744"/>
              <a:gd name="connsiteX58" fmla="*/ 4681330 w 8060634"/>
              <a:gd name="connsiteY58" fmla="*/ 585098 h 994744"/>
              <a:gd name="connsiteX59" fmla="*/ 4711147 w 8060634"/>
              <a:gd name="connsiteY59" fmla="*/ 565220 h 994744"/>
              <a:gd name="connsiteX60" fmla="*/ 4803797 w 8060634"/>
              <a:gd name="connsiteY60" fmla="*/ 548191 h 994744"/>
              <a:gd name="connsiteX61" fmla="*/ 4833614 w 8060634"/>
              <a:gd name="connsiteY61" fmla="*/ 541449 h 994744"/>
              <a:gd name="connsiteX62" fmla="*/ 4866628 w 8060634"/>
              <a:gd name="connsiteY62" fmla="*/ 528312 h 994744"/>
              <a:gd name="connsiteX63" fmla="*/ 5091267 w 8060634"/>
              <a:gd name="connsiteY63" fmla="*/ 541449 h 994744"/>
              <a:gd name="connsiteX64" fmla="*/ 5201709 w 8060634"/>
              <a:gd name="connsiteY64" fmla="*/ 574464 h 994744"/>
              <a:gd name="connsiteX65" fmla="*/ 5258147 w 8060634"/>
              <a:gd name="connsiteY65" fmla="*/ 597539 h 994744"/>
              <a:gd name="connsiteX66" fmla="*/ 5327374 w 8060634"/>
              <a:gd name="connsiteY66" fmla="*/ 614915 h 994744"/>
              <a:gd name="connsiteX67" fmla="*/ 5347252 w 8060634"/>
              <a:gd name="connsiteY67" fmla="*/ 634794 h 994744"/>
              <a:gd name="connsiteX68" fmla="*/ 5377069 w 8060634"/>
              <a:gd name="connsiteY68" fmla="*/ 644733 h 994744"/>
              <a:gd name="connsiteX69" fmla="*/ 5406887 w 8060634"/>
              <a:gd name="connsiteY69" fmla="*/ 664611 h 994744"/>
              <a:gd name="connsiteX70" fmla="*/ 5466521 w 8060634"/>
              <a:gd name="connsiteY70" fmla="*/ 684489 h 994744"/>
              <a:gd name="connsiteX71" fmla="*/ 5496339 w 8060634"/>
              <a:gd name="connsiteY71" fmla="*/ 694428 h 994744"/>
              <a:gd name="connsiteX72" fmla="*/ 5526156 w 8060634"/>
              <a:gd name="connsiteY72" fmla="*/ 714307 h 994744"/>
              <a:gd name="connsiteX73" fmla="*/ 5555974 w 8060634"/>
              <a:gd name="connsiteY73" fmla="*/ 724246 h 994744"/>
              <a:gd name="connsiteX74" fmla="*/ 5655365 w 8060634"/>
              <a:gd name="connsiteY74" fmla="*/ 744124 h 994744"/>
              <a:gd name="connsiteX75" fmla="*/ 5695121 w 8060634"/>
              <a:gd name="connsiteY75" fmla="*/ 754063 h 994744"/>
              <a:gd name="connsiteX76" fmla="*/ 5834269 w 8060634"/>
              <a:gd name="connsiteY76" fmla="*/ 773941 h 994744"/>
              <a:gd name="connsiteX77" fmla="*/ 5922331 w 8060634"/>
              <a:gd name="connsiteY77" fmla="*/ 764698 h 994744"/>
              <a:gd name="connsiteX78" fmla="*/ 6105823 w 8060634"/>
              <a:gd name="connsiteY78" fmla="*/ 758650 h 994744"/>
              <a:gd name="connsiteX79" fmla="*/ 6302103 w 8060634"/>
              <a:gd name="connsiteY79" fmla="*/ 745514 h 994744"/>
              <a:gd name="connsiteX80" fmla="*/ 6380226 w 8060634"/>
              <a:gd name="connsiteY80" fmla="*/ 732377 h 994744"/>
              <a:gd name="connsiteX81" fmla="*/ 6452650 w 8060634"/>
              <a:gd name="connsiteY81" fmla="*/ 725636 h 994744"/>
              <a:gd name="connsiteX82" fmla="*/ 6530008 w 8060634"/>
              <a:gd name="connsiteY82" fmla="*/ 721743 h 994744"/>
              <a:gd name="connsiteX83" fmla="*/ 6589643 w 8060634"/>
              <a:gd name="connsiteY83" fmla="*/ 724246 h 994744"/>
              <a:gd name="connsiteX84" fmla="*/ 6632249 w 8060634"/>
              <a:gd name="connsiteY84" fmla="*/ 714307 h 994744"/>
              <a:gd name="connsiteX85" fmla="*/ 6743735 w 8060634"/>
              <a:gd name="connsiteY85" fmla="*/ 700822 h 994744"/>
              <a:gd name="connsiteX86" fmla="*/ 6982551 w 8060634"/>
              <a:gd name="connsiteY86" fmla="*/ 717504 h 994744"/>
              <a:gd name="connsiteX87" fmla="*/ 7111065 w 8060634"/>
              <a:gd name="connsiteY87" fmla="*/ 744124 h 994744"/>
              <a:gd name="connsiteX88" fmla="*/ 7176052 w 8060634"/>
              <a:gd name="connsiteY88" fmla="*/ 754063 h 994744"/>
              <a:gd name="connsiteX89" fmla="*/ 7245626 w 8060634"/>
              <a:gd name="connsiteY89" fmla="*/ 783881 h 994744"/>
              <a:gd name="connsiteX90" fmla="*/ 7305260 w 8060634"/>
              <a:gd name="connsiteY90" fmla="*/ 803759 h 994744"/>
              <a:gd name="connsiteX91" fmla="*/ 7364895 w 8060634"/>
              <a:gd name="connsiteY91" fmla="*/ 833576 h 994744"/>
              <a:gd name="connsiteX92" fmla="*/ 7424530 w 8060634"/>
              <a:gd name="connsiteY92" fmla="*/ 853454 h 994744"/>
              <a:gd name="connsiteX93" fmla="*/ 7454347 w 8060634"/>
              <a:gd name="connsiteY93" fmla="*/ 863394 h 994744"/>
              <a:gd name="connsiteX94" fmla="*/ 7504043 w 8060634"/>
              <a:gd name="connsiteY94" fmla="*/ 873333 h 994744"/>
              <a:gd name="connsiteX95" fmla="*/ 7563678 w 8060634"/>
              <a:gd name="connsiteY95" fmla="*/ 893211 h 994744"/>
              <a:gd name="connsiteX96" fmla="*/ 7593495 w 8060634"/>
              <a:gd name="connsiteY96" fmla="*/ 903150 h 994744"/>
              <a:gd name="connsiteX97" fmla="*/ 7633252 w 8060634"/>
              <a:gd name="connsiteY97" fmla="*/ 913089 h 994744"/>
              <a:gd name="connsiteX98" fmla="*/ 7729446 w 8060634"/>
              <a:gd name="connsiteY98" fmla="*/ 930118 h 994744"/>
              <a:gd name="connsiteX99" fmla="*/ 7881730 w 8060634"/>
              <a:gd name="connsiteY99" fmla="*/ 952846 h 994744"/>
              <a:gd name="connsiteX100" fmla="*/ 7921487 w 8060634"/>
              <a:gd name="connsiteY100" fmla="*/ 962785 h 994744"/>
              <a:gd name="connsiteX101" fmla="*/ 7981121 w 8060634"/>
              <a:gd name="connsiteY101" fmla="*/ 972724 h 994744"/>
              <a:gd name="connsiteX102" fmla="*/ 8001000 w 8060634"/>
              <a:gd name="connsiteY102" fmla="*/ 992602 h 994744"/>
              <a:gd name="connsiteX103" fmla="*/ 8060634 w 8060634"/>
              <a:gd name="connsiteY103" fmla="*/ 992602 h 994744"/>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1846 w 8060634"/>
              <a:gd name="connsiteY29" fmla="*/ 234073 h 1000832"/>
              <a:gd name="connsiteX30" fmla="*/ 2432237 w 8060634"/>
              <a:gd name="connsiteY30" fmla="*/ 250406 h 1000832"/>
              <a:gd name="connsiteX31" fmla="*/ 2497918 w 8060634"/>
              <a:gd name="connsiteY31" fmla="*/ 250754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060634" h="1000832">
                <a:moveTo>
                  <a:pt x="0" y="183682"/>
                </a:moveTo>
                <a:cubicBezTo>
                  <a:pt x="70241" y="197730"/>
                  <a:pt x="77439" y="189231"/>
                  <a:pt x="109330" y="191119"/>
                </a:cubicBezTo>
                <a:cubicBezTo>
                  <a:pt x="141221" y="193007"/>
                  <a:pt x="165606" y="192706"/>
                  <a:pt x="191346" y="195011"/>
                </a:cubicBezTo>
                <a:cubicBezTo>
                  <a:pt x="217086" y="197316"/>
                  <a:pt x="251351" y="188847"/>
                  <a:pt x="263769" y="204949"/>
                </a:cubicBezTo>
                <a:lnTo>
                  <a:pt x="573966" y="214194"/>
                </a:lnTo>
                <a:cubicBezTo>
                  <a:pt x="639335" y="215619"/>
                  <a:pt x="637343" y="215271"/>
                  <a:pt x="655982" y="213499"/>
                </a:cubicBezTo>
                <a:cubicBezTo>
                  <a:pt x="674621" y="211727"/>
                  <a:pt x="675861" y="206873"/>
                  <a:pt x="685800" y="203560"/>
                </a:cubicBezTo>
                <a:lnTo>
                  <a:pt x="834887" y="153864"/>
                </a:lnTo>
                <a:lnTo>
                  <a:pt x="894521" y="133986"/>
                </a:lnTo>
                <a:lnTo>
                  <a:pt x="924339" y="124047"/>
                </a:lnTo>
                <a:cubicBezTo>
                  <a:pt x="934278" y="117421"/>
                  <a:pt x="942824" y="107946"/>
                  <a:pt x="954156" y="104169"/>
                </a:cubicBezTo>
                <a:cubicBezTo>
                  <a:pt x="971358" y="98435"/>
                  <a:pt x="1084956" y="85333"/>
                  <a:pt x="1093304" y="84290"/>
                </a:cubicBezTo>
                <a:lnTo>
                  <a:pt x="1152939" y="64412"/>
                </a:lnTo>
                <a:cubicBezTo>
                  <a:pt x="1162878" y="61099"/>
                  <a:pt x="1172483" y="56528"/>
                  <a:pt x="1182756" y="54473"/>
                </a:cubicBezTo>
                <a:cubicBezTo>
                  <a:pt x="1199321" y="51160"/>
                  <a:pt x="1215788" y="47311"/>
                  <a:pt x="1232452" y="44534"/>
                </a:cubicBezTo>
                <a:cubicBezTo>
                  <a:pt x="1255560" y="40683"/>
                  <a:pt x="1276877" y="40572"/>
                  <a:pt x="1302026" y="34595"/>
                </a:cubicBezTo>
                <a:cubicBezTo>
                  <a:pt x="1327175" y="28618"/>
                  <a:pt x="1370010" y="11633"/>
                  <a:pt x="1383345" y="8670"/>
                </a:cubicBezTo>
                <a:cubicBezTo>
                  <a:pt x="1399836" y="5005"/>
                  <a:pt x="1349300" y="16013"/>
                  <a:pt x="1391478" y="14716"/>
                </a:cubicBezTo>
                <a:cubicBezTo>
                  <a:pt x="1433656" y="13419"/>
                  <a:pt x="1561868" y="-4085"/>
                  <a:pt x="1636412" y="885"/>
                </a:cubicBezTo>
                <a:cubicBezTo>
                  <a:pt x="1710956" y="5855"/>
                  <a:pt x="1795079" y="32290"/>
                  <a:pt x="1838739" y="44534"/>
                </a:cubicBezTo>
                <a:cubicBezTo>
                  <a:pt x="1882399" y="56778"/>
                  <a:pt x="1821307" y="35818"/>
                  <a:pt x="1898374" y="74351"/>
                </a:cubicBezTo>
                <a:cubicBezTo>
                  <a:pt x="1922502" y="86415"/>
                  <a:pt x="1952934" y="87423"/>
                  <a:pt x="1977887" y="94229"/>
                </a:cubicBezTo>
                <a:cubicBezTo>
                  <a:pt x="1998102" y="99742"/>
                  <a:pt x="2037521" y="114108"/>
                  <a:pt x="2037521" y="114108"/>
                </a:cubicBezTo>
                <a:cubicBezTo>
                  <a:pt x="2072216" y="148802"/>
                  <a:pt x="2048510" y="131023"/>
                  <a:pt x="2117034" y="153864"/>
                </a:cubicBezTo>
                <a:lnTo>
                  <a:pt x="2146852" y="163803"/>
                </a:lnTo>
                <a:cubicBezTo>
                  <a:pt x="2156791" y="167116"/>
                  <a:pt x="2167321" y="170371"/>
                  <a:pt x="2176669" y="173742"/>
                </a:cubicBezTo>
                <a:cubicBezTo>
                  <a:pt x="2186017" y="177113"/>
                  <a:pt x="2194561" y="179838"/>
                  <a:pt x="2202942" y="184029"/>
                </a:cubicBezTo>
                <a:cubicBezTo>
                  <a:pt x="2202945" y="184031"/>
                  <a:pt x="2244634" y="192242"/>
                  <a:pt x="2266817" y="197860"/>
                </a:cubicBezTo>
                <a:cubicBezTo>
                  <a:pt x="2289000" y="203478"/>
                  <a:pt x="2316871" y="211704"/>
                  <a:pt x="2336042" y="217739"/>
                </a:cubicBezTo>
                <a:cubicBezTo>
                  <a:pt x="2355213" y="223774"/>
                  <a:pt x="2365814" y="228629"/>
                  <a:pt x="2381846" y="234073"/>
                </a:cubicBezTo>
                <a:cubicBezTo>
                  <a:pt x="2397879" y="239518"/>
                  <a:pt x="2412892" y="247626"/>
                  <a:pt x="2432237" y="250406"/>
                </a:cubicBezTo>
                <a:cubicBezTo>
                  <a:pt x="2451582" y="253186"/>
                  <a:pt x="2470939" y="248507"/>
                  <a:pt x="2497918" y="250754"/>
                </a:cubicBezTo>
                <a:cubicBezTo>
                  <a:pt x="2524897" y="253001"/>
                  <a:pt x="2560982" y="260576"/>
                  <a:pt x="2594113" y="263889"/>
                </a:cubicBezTo>
                <a:cubicBezTo>
                  <a:pt x="2664087" y="277884"/>
                  <a:pt x="2646542" y="272404"/>
                  <a:pt x="2779064" y="280571"/>
                </a:cubicBezTo>
                <a:cubicBezTo>
                  <a:pt x="2911586" y="288738"/>
                  <a:pt x="3180521" y="309577"/>
                  <a:pt x="3389243" y="312890"/>
                </a:cubicBezTo>
                <a:cubicBezTo>
                  <a:pt x="3409121" y="319516"/>
                  <a:pt x="3424910" y="309150"/>
                  <a:pt x="3442483" y="310389"/>
                </a:cubicBezTo>
                <a:cubicBezTo>
                  <a:pt x="3460056" y="311628"/>
                  <a:pt x="3475683" y="315890"/>
                  <a:pt x="3494681" y="320327"/>
                </a:cubicBezTo>
                <a:cubicBezTo>
                  <a:pt x="3513679" y="324764"/>
                  <a:pt x="3545555" y="332158"/>
                  <a:pt x="3556471" y="337009"/>
                </a:cubicBezTo>
                <a:cubicBezTo>
                  <a:pt x="3556479" y="337013"/>
                  <a:pt x="3600293" y="350550"/>
                  <a:pt x="3617148" y="357234"/>
                </a:cubicBezTo>
                <a:cubicBezTo>
                  <a:pt x="3634003" y="363918"/>
                  <a:pt x="3644823" y="371611"/>
                  <a:pt x="3657600" y="377113"/>
                </a:cubicBezTo>
                <a:cubicBezTo>
                  <a:pt x="3670377" y="382615"/>
                  <a:pt x="3670621" y="381074"/>
                  <a:pt x="3693812" y="390249"/>
                </a:cubicBezTo>
                <a:cubicBezTo>
                  <a:pt x="3717003" y="399424"/>
                  <a:pt x="3762435" y="418190"/>
                  <a:pt x="3796747" y="432160"/>
                </a:cubicBezTo>
                <a:cubicBezTo>
                  <a:pt x="3828240" y="442657"/>
                  <a:pt x="3828858" y="439958"/>
                  <a:pt x="3856382" y="461977"/>
                </a:cubicBezTo>
                <a:cubicBezTo>
                  <a:pt x="3863699" y="467831"/>
                  <a:pt x="3867879" y="477665"/>
                  <a:pt x="3876260" y="481856"/>
                </a:cubicBezTo>
                <a:cubicBezTo>
                  <a:pt x="3895001" y="491227"/>
                  <a:pt x="3935895" y="501734"/>
                  <a:pt x="3935895" y="501734"/>
                </a:cubicBezTo>
                <a:cubicBezTo>
                  <a:pt x="3942521" y="508360"/>
                  <a:pt x="3947739" y="516791"/>
                  <a:pt x="3955774" y="521612"/>
                </a:cubicBezTo>
                <a:cubicBezTo>
                  <a:pt x="3964758" y="527002"/>
                  <a:pt x="3978183" y="524143"/>
                  <a:pt x="3985591" y="531551"/>
                </a:cubicBezTo>
                <a:cubicBezTo>
                  <a:pt x="3992999" y="538959"/>
                  <a:pt x="3988122" y="553961"/>
                  <a:pt x="3995530" y="561369"/>
                </a:cubicBezTo>
                <a:cubicBezTo>
                  <a:pt x="4002938" y="568777"/>
                  <a:pt x="4015976" y="566623"/>
                  <a:pt x="4025347" y="571308"/>
                </a:cubicBezTo>
                <a:cubicBezTo>
                  <a:pt x="4036031" y="576650"/>
                  <a:pt x="4044481" y="585844"/>
                  <a:pt x="4055165" y="591186"/>
                </a:cubicBezTo>
                <a:cubicBezTo>
                  <a:pt x="4064536" y="595871"/>
                  <a:pt x="4075611" y="596440"/>
                  <a:pt x="4084982" y="601125"/>
                </a:cubicBezTo>
                <a:cubicBezTo>
                  <a:pt x="4095666" y="606467"/>
                  <a:pt x="4099891" y="616508"/>
                  <a:pt x="4114800" y="621003"/>
                </a:cubicBezTo>
                <a:cubicBezTo>
                  <a:pt x="4129709" y="625498"/>
                  <a:pt x="4144663" y="623065"/>
                  <a:pt x="4174434" y="628093"/>
                </a:cubicBezTo>
                <a:cubicBezTo>
                  <a:pt x="4204205" y="633121"/>
                  <a:pt x="4252014" y="645725"/>
                  <a:pt x="4293427" y="651169"/>
                </a:cubicBezTo>
                <a:cubicBezTo>
                  <a:pt x="4334840" y="656613"/>
                  <a:pt x="4373768" y="663832"/>
                  <a:pt x="4422913" y="660760"/>
                </a:cubicBezTo>
                <a:cubicBezTo>
                  <a:pt x="4446104" y="657447"/>
                  <a:pt x="4469515" y="655415"/>
                  <a:pt x="4492487" y="650821"/>
                </a:cubicBezTo>
                <a:cubicBezTo>
                  <a:pt x="4502760" y="648766"/>
                  <a:pt x="4512231" y="643760"/>
                  <a:pt x="4522304" y="640882"/>
                </a:cubicBezTo>
                <a:cubicBezTo>
                  <a:pt x="4627460" y="610836"/>
                  <a:pt x="4479963" y="658307"/>
                  <a:pt x="4621695" y="611064"/>
                </a:cubicBezTo>
                <a:cubicBezTo>
                  <a:pt x="4621696" y="611064"/>
                  <a:pt x="4681329" y="591187"/>
                  <a:pt x="4681330" y="591186"/>
                </a:cubicBezTo>
                <a:cubicBezTo>
                  <a:pt x="4691269" y="584560"/>
                  <a:pt x="4700231" y="576159"/>
                  <a:pt x="4711147" y="571308"/>
                </a:cubicBezTo>
                <a:cubicBezTo>
                  <a:pt x="4711162" y="571301"/>
                  <a:pt x="4783386" y="558241"/>
                  <a:pt x="4803797" y="554279"/>
                </a:cubicBezTo>
                <a:cubicBezTo>
                  <a:pt x="4824208" y="550317"/>
                  <a:pt x="4823142" y="550850"/>
                  <a:pt x="4833614" y="547537"/>
                </a:cubicBezTo>
                <a:cubicBezTo>
                  <a:pt x="4844086" y="544224"/>
                  <a:pt x="4823686" y="534400"/>
                  <a:pt x="4866628" y="534400"/>
                </a:cubicBezTo>
                <a:cubicBezTo>
                  <a:pt x="4909570" y="534400"/>
                  <a:pt x="5035420" y="539845"/>
                  <a:pt x="5091267" y="547537"/>
                </a:cubicBezTo>
                <a:cubicBezTo>
                  <a:pt x="5147114" y="555229"/>
                  <a:pt x="5173896" y="571204"/>
                  <a:pt x="5201709" y="580552"/>
                </a:cubicBezTo>
                <a:cubicBezTo>
                  <a:pt x="5229522" y="589900"/>
                  <a:pt x="5237203" y="596885"/>
                  <a:pt x="5258147" y="603627"/>
                </a:cubicBezTo>
                <a:cubicBezTo>
                  <a:pt x="5279091" y="610369"/>
                  <a:pt x="5312523" y="614794"/>
                  <a:pt x="5327374" y="621003"/>
                </a:cubicBezTo>
                <a:cubicBezTo>
                  <a:pt x="5342225" y="627212"/>
                  <a:pt x="5339217" y="636061"/>
                  <a:pt x="5347252" y="640882"/>
                </a:cubicBezTo>
                <a:cubicBezTo>
                  <a:pt x="5356236" y="646272"/>
                  <a:pt x="5367698" y="646136"/>
                  <a:pt x="5377069" y="650821"/>
                </a:cubicBezTo>
                <a:cubicBezTo>
                  <a:pt x="5387753" y="656163"/>
                  <a:pt x="5395971" y="665848"/>
                  <a:pt x="5406887" y="670699"/>
                </a:cubicBezTo>
                <a:cubicBezTo>
                  <a:pt x="5426034" y="679209"/>
                  <a:pt x="5446643" y="683951"/>
                  <a:pt x="5466521" y="690577"/>
                </a:cubicBezTo>
                <a:lnTo>
                  <a:pt x="5496339" y="700516"/>
                </a:lnTo>
                <a:cubicBezTo>
                  <a:pt x="5506278" y="707142"/>
                  <a:pt x="5515472" y="715053"/>
                  <a:pt x="5526156" y="720395"/>
                </a:cubicBezTo>
                <a:cubicBezTo>
                  <a:pt x="5535527" y="725080"/>
                  <a:pt x="5545765" y="727978"/>
                  <a:pt x="5555974" y="730334"/>
                </a:cubicBezTo>
                <a:cubicBezTo>
                  <a:pt x="5588895" y="737931"/>
                  <a:pt x="5622587" y="742018"/>
                  <a:pt x="5655365" y="750212"/>
                </a:cubicBezTo>
                <a:cubicBezTo>
                  <a:pt x="5668617" y="753525"/>
                  <a:pt x="5681647" y="757905"/>
                  <a:pt x="5695121" y="760151"/>
                </a:cubicBezTo>
                <a:cubicBezTo>
                  <a:pt x="5741337" y="767854"/>
                  <a:pt x="5796401" y="778257"/>
                  <a:pt x="5834269" y="780029"/>
                </a:cubicBezTo>
                <a:cubicBezTo>
                  <a:pt x="5872137" y="781801"/>
                  <a:pt x="5877072" y="773335"/>
                  <a:pt x="5922331" y="770786"/>
                </a:cubicBezTo>
                <a:cubicBezTo>
                  <a:pt x="5967590" y="768237"/>
                  <a:pt x="6032936" y="761425"/>
                  <a:pt x="6105823" y="764738"/>
                </a:cubicBezTo>
                <a:cubicBezTo>
                  <a:pt x="6178710" y="761425"/>
                  <a:pt x="6256369" y="755981"/>
                  <a:pt x="6302103" y="751602"/>
                </a:cubicBezTo>
                <a:cubicBezTo>
                  <a:pt x="6347837" y="747223"/>
                  <a:pt x="6355135" y="741778"/>
                  <a:pt x="6380226" y="738465"/>
                </a:cubicBezTo>
                <a:cubicBezTo>
                  <a:pt x="6405317" y="735152"/>
                  <a:pt x="6427686" y="733496"/>
                  <a:pt x="6452650" y="731724"/>
                </a:cubicBezTo>
                <a:cubicBezTo>
                  <a:pt x="6477614" y="729952"/>
                  <a:pt x="6353143" y="753097"/>
                  <a:pt x="6530008" y="727831"/>
                </a:cubicBezTo>
                <a:cubicBezTo>
                  <a:pt x="6549886" y="719074"/>
                  <a:pt x="6572603" y="731573"/>
                  <a:pt x="6589643" y="730334"/>
                </a:cubicBezTo>
                <a:cubicBezTo>
                  <a:pt x="6606683" y="729095"/>
                  <a:pt x="6606567" y="724299"/>
                  <a:pt x="6632249" y="720395"/>
                </a:cubicBezTo>
                <a:cubicBezTo>
                  <a:pt x="6657931" y="716491"/>
                  <a:pt x="6685351" y="706377"/>
                  <a:pt x="6743735" y="706910"/>
                </a:cubicBezTo>
                <a:cubicBezTo>
                  <a:pt x="6802119" y="707443"/>
                  <a:pt x="6921329" y="716375"/>
                  <a:pt x="6982551" y="723592"/>
                </a:cubicBezTo>
                <a:cubicBezTo>
                  <a:pt x="7043773" y="730809"/>
                  <a:pt x="7078815" y="744119"/>
                  <a:pt x="7111065" y="750212"/>
                </a:cubicBezTo>
                <a:cubicBezTo>
                  <a:pt x="7143315" y="756305"/>
                  <a:pt x="7153625" y="753525"/>
                  <a:pt x="7176052" y="760151"/>
                </a:cubicBezTo>
                <a:cubicBezTo>
                  <a:pt x="7198479" y="766777"/>
                  <a:pt x="7187280" y="772465"/>
                  <a:pt x="7245626" y="789969"/>
                </a:cubicBezTo>
                <a:cubicBezTo>
                  <a:pt x="7265696" y="795990"/>
                  <a:pt x="7305260" y="809847"/>
                  <a:pt x="7305260" y="809847"/>
                </a:cubicBezTo>
                <a:cubicBezTo>
                  <a:pt x="7337192" y="841777"/>
                  <a:pt x="7312559" y="823963"/>
                  <a:pt x="7364895" y="839664"/>
                </a:cubicBezTo>
                <a:cubicBezTo>
                  <a:pt x="7384965" y="845685"/>
                  <a:pt x="7404652" y="852916"/>
                  <a:pt x="7424530" y="859542"/>
                </a:cubicBezTo>
                <a:cubicBezTo>
                  <a:pt x="7434469" y="862855"/>
                  <a:pt x="7444074" y="867427"/>
                  <a:pt x="7454347" y="869482"/>
                </a:cubicBezTo>
                <a:cubicBezTo>
                  <a:pt x="7470912" y="872795"/>
                  <a:pt x="7487745" y="874976"/>
                  <a:pt x="7504043" y="879421"/>
                </a:cubicBezTo>
                <a:cubicBezTo>
                  <a:pt x="7524258" y="884934"/>
                  <a:pt x="7543800" y="892673"/>
                  <a:pt x="7563678" y="899299"/>
                </a:cubicBezTo>
                <a:cubicBezTo>
                  <a:pt x="7573617" y="902612"/>
                  <a:pt x="7583331" y="906697"/>
                  <a:pt x="7593495" y="909238"/>
                </a:cubicBezTo>
                <a:cubicBezTo>
                  <a:pt x="7606747" y="912551"/>
                  <a:pt x="7610594" y="914682"/>
                  <a:pt x="7633252" y="919177"/>
                </a:cubicBezTo>
                <a:cubicBezTo>
                  <a:pt x="7655910" y="923672"/>
                  <a:pt x="7705916" y="933729"/>
                  <a:pt x="7729446" y="936206"/>
                </a:cubicBezTo>
                <a:cubicBezTo>
                  <a:pt x="7778978" y="941420"/>
                  <a:pt x="7832034" y="955621"/>
                  <a:pt x="7881730" y="958934"/>
                </a:cubicBezTo>
                <a:cubicBezTo>
                  <a:pt x="7894982" y="962247"/>
                  <a:pt x="7908092" y="966194"/>
                  <a:pt x="7921487" y="968873"/>
                </a:cubicBezTo>
                <a:cubicBezTo>
                  <a:pt x="7941248" y="972825"/>
                  <a:pt x="7962252" y="971736"/>
                  <a:pt x="7981121" y="978812"/>
                </a:cubicBezTo>
                <a:cubicBezTo>
                  <a:pt x="7989895" y="982102"/>
                  <a:pt x="7991909" y="996417"/>
                  <a:pt x="8001000" y="998690"/>
                </a:cubicBezTo>
                <a:cubicBezTo>
                  <a:pt x="8020285" y="1003511"/>
                  <a:pt x="8040756" y="998690"/>
                  <a:pt x="8060634" y="998690"/>
                </a:cubicBezTo>
              </a:path>
            </a:pathLst>
          </a:cu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58333" y="3507289"/>
            <a:ext cx="12053989" cy="3263848"/>
            <a:chOff x="340607" y="3696088"/>
            <a:chExt cx="11431547" cy="3095310"/>
          </a:xfrm>
        </p:grpSpPr>
        <p:pic>
          <p:nvPicPr>
            <p:cNvPr id="8" name="Picture 7"/>
            <p:cNvPicPr>
              <a:picLocks noChangeAspect="1"/>
            </p:cNvPicPr>
            <p:nvPr/>
          </p:nvPicPr>
          <p:blipFill>
            <a:blip r:embed="rId3"/>
            <a:stretch>
              <a:fillRect/>
            </a:stretch>
          </p:blipFill>
          <p:spPr>
            <a:xfrm>
              <a:off x="340607" y="3696088"/>
              <a:ext cx="11431547" cy="3095310"/>
            </a:xfrm>
            <a:prstGeom prst="rect">
              <a:avLst/>
            </a:prstGeom>
            <a:ln>
              <a:solidFill>
                <a:schemeClr val="tx1"/>
              </a:solidFill>
            </a:ln>
          </p:spPr>
        </p:pic>
        <p:sp>
          <p:nvSpPr>
            <p:cNvPr id="4" name="Oval 3"/>
            <p:cNvSpPr/>
            <p:nvPr/>
          </p:nvSpPr>
          <p:spPr>
            <a:xfrm>
              <a:off x="6636992" y="5591612"/>
              <a:ext cx="158287" cy="158287"/>
            </a:xfrm>
            <a:prstGeom prst="ellipse">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p:cNvSpPr/>
          <p:nvPr/>
        </p:nvSpPr>
        <p:spPr>
          <a:xfrm>
            <a:off x="58333" y="5073189"/>
            <a:ext cx="9660508" cy="1199477"/>
          </a:xfrm>
          <a:custGeom>
            <a:avLst/>
            <a:gdLst>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78695 w 8060634"/>
              <a:gd name="connsiteY35" fmla="*/ 332162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73966 w 8060634"/>
              <a:gd name="connsiteY4" fmla="*/ 203648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6464 h 993614"/>
              <a:gd name="connsiteX1" fmla="*/ 109330 w 8060634"/>
              <a:gd name="connsiteY1" fmla="*/ 183901 h 993614"/>
              <a:gd name="connsiteX2" fmla="*/ 191346 w 8060634"/>
              <a:gd name="connsiteY2" fmla="*/ 187793 h 993614"/>
              <a:gd name="connsiteX3" fmla="*/ 263769 w 8060634"/>
              <a:gd name="connsiteY3" fmla="*/ 197731 h 993614"/>
              <a:gd name="connsiteX4" fmla="*/ 573966 w 8060634"/>
              <a:gd name="connsiteY4" fmla="*/ 206976 h 993614"/>
              <a:gd name="connsiteX5" fmla="*/ 655982 w 8060634"/>
              <a:gd name="connsiteY5" fmla="*/ 206281 h 993614"/>
              <a:gd name="connsiteX6" fmla="*/ 685800 w 8060634"/>
              <a:gd name="connsiteY6" fmla="*/ 196342 h 993614"/>
              <a:gd name="connsiteX7" fmla="*/ 834887 w 8060634"/>
              <a:gd name="connsiteY7" fmla="*/ 146646 h 993614"/>
              <a:gd name="connsiteX8" fmla="*/ 894521 w 8060634"/>
              <a:gd name="connsiteY8" fmla="*/ 126768 h 993614"/>
              <a:gd name="connsiteX9" fmla="*/ 924339 w 8060634"/>
              <a:gd name="connsiteY9" fmla="*/ 116829 h 993614"/>
              <a:gd name="connsiteX10" fmla="*/ 954156 w 8060634"/>
              <a:gd name="connsiteY10" fmla="*/ 96951 h 993614"/>
              <a:gd name="connsiteX11" fmla="*/ 1093304 w 8060634"/>
              <a:gd name="connsiteY11" fmla="*/ 77072 h 993614"/>
              <a:gd name="connsiteX12" fmla="*/ 1152939 w 8060634"/>
              <a:gd name="connsiteY12" fmla="*/ 57194 h 993614"/>
              <a:gd name="connsiteX13" fmla="*/ 1182756 w 8060634"/>
              <a:gd name="connsiteY13" fmla="*/ 47255 h 993614"/>
              <a:gd name="connsiteX14" fmla="*/ 1232452 w 8060634"/>
              <a:gd name="connsiteY14" fmla="*/ 37316 h 993614"/>
              <a:gd name="connsiteX15" fmla="*/ 1302026 w 8060634"/>
              <a:gd name="connsiteY15" fmla="*/ 27377 h 993614"/>
              <a:gd name="connsiteX16" fmla="*/ 1383345 w 8060634"/>
              <a:gd name="connsiteY16" fmla="*/ 1452 h 993614"/>
              <a:gd name="connsiteX17" fmla="*/ 1391478 w 8060634"/>
              <a:gd name="connsiteY17" fmla="*/ 7498 h 993614"/>
              <a:gd name="connsiteX18" fmla="*/ 1838739 w 8060634"/>
              <a:gd name="connsiteY18" fmla="*/ 37316 h 993614"/>
              <a:gd name="connsiteX19" fmla="*/ 1898374 w 8060634"/>
              <a:gd name="connsiteY19" fmla="*/ 67133 h 993614"/>
              <a:gd name="connsiteX20" fmla="*/ 1977887 w 8060634"/>
              <a:gd name="connsiteY20" fmla="*/ 87011 h 993614"/>
              <a:gd name="connsiteX21" fmla="*/ 2037521 w 8060634"/>
              <a:gd name="connsiteY21" fmla="*/ 106890 h 993614"/>
              <a:gd name="connsiteX22" fmla="*/ 2117034 w 8060634"/>
              <a:gd name="connsiteY22" fmla="*/ 146646 h 993614"/>
              <a:gd name="connsiteX23" fmla="*/ 2146852 w 8060634"/>
              <a:gd name="connsiteY23" fmla="*/ 156585 h 993614"/>
              <a:gd name="connsiteX24" fmla="*/ 2176669 w 8060634"/>
              <a:gd name="connsiteY24" fmla="*/ 166524 h 993614"/>
              <a:gd name="connsiteX25" fmla="*/ 2202942 w 8060634"/>
              <a:gd name="connsiteY25" fmla="*/ 176811 h 993614"/>
              <a:gd name="connsiteX26" fmla="*/ 2266817 w 8060634"/>
              <a:gd name="connsiteY26" fmla="*/ 190642 h 993614"/>
              <a:gd name="connsiteX27" fmla="*/ 2336042 w 8060634"/>
              <a:gd name="connsiteY27" fmla="*/ 210521 h 993614"/>
              <a:gd name="connsiteX28" fmla="*/ 2381846 w 8060634"/>
              <a:gd name="connsiteY28" fmla="*/ 226855 h 993614"/>
              <a:gd name="connsiteX29" fmla="*/ 2432237 w 8060634"/>
              <a:gd name="connsiteY29" fmla="*/ 243188 h 993614"/>
              <a:gd name="connsiteX30" fmla="*/ 2497918 w 8060634"/>
              <a:gd name="connsiteY30" fmla="*/ 243536 h 993614"/>
              <a:gd name="connsiteX31" fmla="*/ 2594113 w 8060634"/>
              <a:gd name="connsiteY31" fmla="*/ 256671 h 993614"/>
              <a:gd name="connsiteX32" fmla="*/ 2779064 w 8060634"/>
              <a:gd name="connsiteY32" fmla="*/ 273353 h 993614"/>
              <a:gd name="connsiteX33" fmla="*/ 3389243 w 8060634"/>
              <a:gd name="connsiteY33" fmla="*/ 305672 h 993614"/>
              <a:gd name="connsiteX34" fmla="*/ 3442483 w 8060634"/>
              <a:gd name="connsiteY34" fmla="*/ 303171 h 993614"/>
              <a:gd name="connsiteX35" fmla="*/ 3494681 w 8060634"/>
              <a:gd name="connsiteY35" fmla="*/ 313109 h 993614"/>
              <a:gd name="connsiteX36" fmla="*/ 3556471 w 8060634"/>
              <a:gd name="connsiteY36" fmla="*/ 329791 h 993614"/>
              <a:gd name="connsiteX37" fmla="*/ 3617148 w 8060634"/>
              <a:gd name="connsiteY37" fmla="*/ 350016 h 993614"/>
              <a:gd name="connsiteX38" fmla="*/ 3657600 w 8060634"/>
              <a:gd name="connsiteY38" fmla="*/ 369895 h 993614"/>
              <a:gd name="connsiteX39" fmla="*/ 3693812 w 8060634"/>
              <a:gd name="connsiteY39" fmla="*/ 383031 h 993614"/>
              <a:gd name="connsiteX40" fmla="*/ 3796747 w 8060634"/>
              <a:gd name="connsiteY40" fmla="*/ 424942 h 993614"/>
              <a:gd name="connsiteX41" fmla="*/ 3856382 w 8060634"/>
              <a:gd name="connsiteY41" fmla="*/ 454759 h 993614"/>
              <a:gd name="connsiteX42" fmla="*/ 3876260 w 8060634"/>
              <a:gd name="connsiteY42" fmla="*/ 474638 h 993614"/>
              <a:gd name="connsiteX43" fmla="*/ 3935895 w 8060634"/>
              <a:gd name="connsiteY43" fmla="*/ 494516 h 993614"/>
              <a:gd name="connsiteX44" fmla="*/ 3955774 w 8060634"/>
              <a:gd name="connsiteY44" fmla="*/ 514394 h 993614"/>
              <a:gd name="connsiteX45" fmla="*/ 3985591 w 8060634"/>
              <a:gd name="connsiteY45" fmla="*/ 524333 h 993614"/>
              <a:gd name="connsiteX46" fmla="*/ 3995530 w 8060634"/>
              <a:gd name="connsiteY46" fmla="*/ 554151 h 993614"/>
              <a:gd name="connsiteX47" fmla="*/ 4025347 w 8060634"/>
              <a:gd name="connsiteY47" fmla="*/ 564090 h 993614"/>
              <a:gd name="connsiteX48" fmla="*/ 4055165 w 8060634"/>
              <a:gd name="connsiteY48" fmla="*/ 583968 h 993614"/>
              <a:gd name="connsiteX49" fmla="*/ 4084982 w 8060634"/>
              <a:gd name="connsiteY49" fmla="*/ 593907 h 993614"/>
              <a:gd name="connsiteX50" fmla="*/ 4114800 w 8060634"/>
              <a:gd name="connsiteY50" fmla="*/ 613785 h 993614"/>
              <a:gd name="connsiteX51" fmla="*/ 4174434 w 8060634"/>
              <a:gd name="connsiteY51" fmla="*/ 620875 h 993614"/>
              <a:gd name="connsiteX52" fmla="*/ 4293427 w 8060634"/>
              <a:gd name="connsiteY52" fmla="*/ 643951 h 993614"/>
              <a:gd name="connsiteX53" fmla="*/ 4422913 w 8060634"/>
              <a:gd name="connsiteY53" fmla="*/ 653542 h 993614"/>
              <a:gd name="connsiteX54" fmla="*/ 4492487 w 8060634"/>
              <a:gd name="connsiteY54" fmla="*/ 643603 h 993614"/>
              <a:gd name="connsiteX55" fmla="*/ 4522304 w 8060634"/>
              <a:gd name="connsiteY55" fmla="*/ 633664 h 993614"/>
              <a:gd name="connsiteX56" fmla="*/ 4621695 w 8060634"/>
              <a:gd name="connsiteY56" fmla="*/ 603846 h 993614"/>
              <a:gd name="connsiteX57" fmla="*/ 4681330 w 8060634"/>
              <a:gd name="connsiteY57" fmla="*/ 583968 h 993614"/>
              <a:gd name="connsiteX58" fmla="*/ 4711147 w 8060634"/>
              <a:gd name="connsiteY58" fmla="*/ 564090 h 993614"/>
              <a:gd name="connsiteX59" fmla="*/ 4803797 w 8060634"/>
              <a:gd name="connsiteY59" fmla="*/ 547061 h 993614"/>
              <a:gd name="connsiteX60" fmla="*/ 4833614 w 8060634"/>
              <a:gd name="connsiteY60" fmla="*/ 540319 h 993614"/>
              <a:gd name="connsiteX61" fmla="*/ 4866628 w 8060634"/>
              <a:gd name="connsiteY61" fmla="*/ 527182 h 993614"/>
              <a:gd name="connsiteX62" fmla="*/ 5091267 w 8060634"/>
              <a:gd name="connsiteY62" fmla="*/ 540319 h 993614"/>
              <a:gd name="connsiteX63" fmla="*/ 5201709 w 8060634"/>
              <a:gd name="connsiteY63" fmla="*/ 573334 h 993614"/>
              <a:gd name="connsiteX64" fmla="*/ 5258147 w 8060634"/>
              <a:gd name="connsiteY64" fmla="*/ 596409 h 993614"/>
              <a:gd name="connsiteX65" fmla="*/ 5327374 w 8060634"/>
              <a:gd name="connsiteY65" fmla="*/ 613785 h 993614"/>
              <a:gd name="connsiteX66" fmla="*/ 5347252 w 8060634"/>
              <a:gd name="connsiteY66" fmla="*/ 633664 h 993614"/>
              <a:gd name="connsiteX67" fmla="*/ 5377069 w 8060634"/>
              <a:gd name="connsiteY67" fmla="*/ 643603 h 993614"/>
              <a:gd name="connsiteX68" fmla="*/ 5406887 w 8060634"/>
              <a:gd name="connsiteY68" fmla="*/ 663481 h 993614"/>
              <a:gd name="connsiteX69" fmla="*/ 5466521 w 8060634"/>
              <a:gd name="connsiteY69" fmla="*/ 683359 h 993614"/>
              <a:gd name="connsiteX70" fmla="*/ 5496339 w 8060634"/>
              <a:gd name="connsiteY70" fmla="*/ 693298 h 993614"/>
              <a:gd name="connsiteX71" fmla="*/ 5526156 w 8060634"/>
              <a:gd name="connsiteY71" fmla="*/ 713177 h 993614"/>
              <a:gd name="connsiteX72" fmla="*/ 5555974 w 8060634"/>
              <a:gd name="connsiteY72" fmla="*/ 723116 h 993614"/>
              <a:gd name="connsiteX73" fmla="*/ 5655365 w 8060634"/>
              <a:gd name="connsiteY73" fmla="*/ 742994 h 993614"/>
              <a:gd name="connsiteX74" fmla="*/ 5695121 w 8060634"/>
              <a:gd name="connsiteY74" fmla="*/ 752933 h 993614"/>
              <a:gd name="connsiteX75" fmla="*/ 5834269 w 8060634"/>
              <a:gd name="connsiteY75" fmla="*/ 772811 h 993614"/>
              <a:gd name="connsiteX76" fmla="*/ 5922331 w 8060634"/>
              <a:gd name="connsiteY76" fmla="*/ 763568 h 993614"/>
              <a:gd name="connsiteX77" fmla="*/ 6105823 w 8060634"/>
              <a:gd name="connsiteY77" fmla="*/ 757520 h 993614"/>
              <a:gd name="connsiteX78" fmla="*/ 6302103 w 8060634"/>
              <a:gd name="connsiteY78" fmla="*/ 744384 h 993614"/>
              <a:gd name="connsiteX79" fmla="*/ 6380226 w 8060634"/>
              <a:gd name="connsiteY79" fmla="*/ 731247 h 993614"/>
              <a:gd name="connsiteX80" fmla="*/ 6452650 w 8060634"/>
              <a:gd name="connsiteY80" fmla="*/ 724506 h 993614"/>
              <a:gd name="connsiteX81" fmla="*/ 6530008 w 8060634"/>
              <a:gd name="connsiteY81" fmla="*/ 720613 h 993614"/>
              <a:gd name="connsiteX82" fmla="*/ 6589643 w 8060634"/>
              <a:gd name="connsiteY82" fmla="*/ 723116 h 993614"/>
              <a:gd name="connsiteX83" fmla="*/ 6632249 w 8060634"/>
              <a:gd name="connsiteY83" fmla="*/ 713177 h 993614"/>
              <a:gd name="connsiteX84" fmla="*/ 6743735 w 8060634"/>
              <a:gd name="connsiteY84" fmla="*/ 699692 h 993614"/>
              <a:gd name="connsiteX85" fmla="*/ 6982551 w 8060634"/>
              <a:gd name="connsiteY85" fmla="*/ 716374 h 993614"/>
              <a:gd name="connsiteX86" fmla="*/ 7111065 w 8060634"/>
              <a:gd name="connsiteY86" fmla="*/ 742994 h 993614"/>
              <a:gd name="connsiteX87" fmla="*/ 7176052 w 8060634"/>
              <a:gd name="connsiteY87" fmla="*/ 752933 h 993614"/>
              <a:gd name="connsiteX88" fmla="*/ 7245626 w 8060634"/>
              <a:gd name="connsiteY88" fmla="*/ 782751 h 993614"/>
              <a:gd name="connsiteX89" fmla="*/ 7305260 w 8060634"/>
              <a:gd name="connsiteY89" fmla="*/ 802629 h 993614"/>
              <a:gd name="connsiteX90" fmla="*/ 7364895 w 8060634"/>
              <a:gd name="connsiteY90" fmla="*/ 832446 h 993614"/>
              <a:gd name="connsiteX91" fmla="*/ 7424530 w 8060634"/>
              <a:gd name="connsiteY91" fmla="*/ 852324 h 993614"/>
              <a:gd name="connsiteX92" fmla="*/ 7454347 w 8060634"/>
              <a:gd name="connsiteY92" fmla="*/ 862264 h 993614"/>
              <a:gd name="connsiteX93" fmla="*/ 7504043 w 8060634"/>
              <a:gd name="connsiteY93" fmla="*/ 872203 h 993614"/>
              <a:gd name="connsiteX94" fmla="*/ 7563678 w 8060634"/>
              <a:gd name="connsiteY94" fmla="*/ 892081 h 993614"/>
              <a:gd name="connsiteX95" fmla="*/ 7593495 w 8060634"/>
              <a:gd name="connsiteY95" fmla="*/ 902020 h 993614"/>
              <a:gd name="connsiteX96" fmla="*/ 7633252 w 8060634"/>
              <a:gd name="connsiteY96" fmla="*/ 911959 h 993614"/>
              <a:gd name="connsiteX97" fmla="*/ 7729446 w 8060634"/>
              <a:gd name="connsiteY97" fmla="*/ 928988 h 993614"/>
              <a:gd name="connsiteX98" fmla="*/ 7881730 w 8060634"/>
              <a:gd name="connsiteY98" fmla="*/ 951716 h 993614"/>
              <a:gd name="connsiteX99" fmla="*/ 7921487 w 8060634"/>
              <a:gd name="connsiteY99" fmla="*/ 961655 h 993614"/>
              <a:gd name="connsiteX100" fmla="*/ 7981121 w 8060634"/>
              <a:gd name="connsiteY100" fmla="*/ 971594 h 993614"/>
              <a:gd name="connsiteX101" fmla="*/ 8001000 w 8060634"/>
              <a:gd name="connsiteY101" fmla="*/ 991472 h 993614"/>
              <a:gd name="connsiteX102" fmla="*/ 8060634 w 8060634"/>
              <a:gd name="connsiteY102" fmla="*/ 991472 h 993614"/>
              <a:gd name="connsiteX0" fmla="*/ 0 w 8060634"/>
              <a:gd name="connsiteY0" fmla="*/ 177594 h 994744"/>
              <a:gd name="connsiteX1" fmla="*/ 109330 w 8060634"/>
              <a:gd name="connsiteY1" fmla="*/ 185031 h 994744"/>
              <a:gd name="connsiteX2" fmla="*/ 191346 w 8060634"/>
              <a:gd name="connsiteY2" fmla="*/ 188923 h 994744"/>
              <a:gd name="connsiteX3" fmla="*/ 263769 w 8060634"/>
              <a:gd name="connsiteY3" fmla="*/ 198861 h 994744"/>
              <a:gd name="connsiteX4" fmla="*/ 573966 w 8060634"/>
              <a:gd name="connsiteY4" fmla="*/ 208106 h 994744"/>
              <a:gd name="connsiteX5" fmla="*/ 655982 w 8060634"/>
              <a:gd name="connsiteY5" fmla="*/ 207411 h 994744"/>
              <a:gd name="connsiteX6" fmla="*/ 685800 w 8060634"/>
              <a:gd name="connsiteY6" fmla="*/ 197472 h 994744"/>
              <a:gd name="connsiteX7" fmla="*/ 834887 w 8060634"/>
              <a:gd name="connsiteY7" fmla="*/ 147776 h 994744"/>
              <a:gd name="connsiteX8" fmla="*/ 894521 w 8060634"/>
              <a:gd name="connsiteY8" fmla="*/ 127898 h 994744"/>
              <a:gd name="connsiteX9" fmla="*/ 924339 w 8060634"/>
              <a:gd name="connsiteY9" fmla="*/ 117959 h 994744"/>
              <a:gd name="connsiteX10" fmla="*/ 954156 w 8060634"/>
              <a:gd name="connsiteY10" fmla="*/ 98081 h 994744"/>
              <a:gd name="connsiteX11" fmla="*/ 1093304 w 8060634"/>
              <a:gd name="connsiteY11" fmla="*/ 78202 h 994744"/>
              <a:gd name="connsiteX12" fmla="*/ 1152939 w 8060634"/>
              <a:gd name="connsiteY12" fmla="*/ 58324 h 994744"/>
              <a:gd name="connsiteX13" fmla="*/ 1182756 w 8060634"/>
              <a:gd name="connsiteY13" fmla="*/ 48385 h 994744"/>
              <a:gd name="connsiteX14" fmla="*/ 1232452 w 8060634"/>
              <a:gd name="connsiteY14" fmla="*/ 38446 h 994744"/>
              <a:gd name="connsiteX15" fmla="*/ 1302026 w 8060634"/>
              <a:gd name="connsiteY15" fmla="*/ 28507 h 994744"/>
              <a:gd name="connsiteX16" fmla="*/ 1383345 w 8060634"/>
              <a:gd name="connsiteY16" fmla="*/ 2582 h 994744"/>
              <a:gd name="connsiteX17" fmla="*/ 1391478 w 8060634"/>
              <a:gd name="connsiteY17" fmla="*/ 8628 h 994744"/>
              <a:gd name="connsiteX18" fmla="*/ 1530904 w 8060634"/>
              <a:gd name="connsiteY18" fmla="*/ 1191 h 994744"/>
              <a:gd name="connsiteX19" fmla="*/ 1838739 w 8060634"/>
              <a:gd name="connsiteY19" fmla="*/ 38446 h 994744"/>
              <a:gd name="connsiteX20" fmla="*/ 1898374 w 8060634"/>
              <a:gd name="connsiteY20" fmla="*/ 68263 h 994744"/>
              <a:gd name="connsiteX21" fmla="*/ 1977887 w 8060634"/>
              <a:gd name="connsiteY21" fmla="*/ 88141 h 994744"/>
              <a:gd name="connsiteX22" fmla="*/ 2037521 w 8060634"/>
              <a:gd name="connsiteY22" fmla="*/ 108020 h 994744"/>
              <a:gd name="connsiteX23" fmla="*/ 2117034 w 8060634"/>
              <a:gd name="connsiteY23" fmla="*/ 147776 h 994744"/>
              <a:gd name="connsiteX24" fmla="*/ 2146852 w 8060634"/>
              <a:gd name="connsiteY24" fmla="*/ 157715 h 994744"/>
              <a:gd name="connsiteX25" fmla="*/ 2176669 w 8060634"/>
              <a:gd name="connsiteY25" fmla="*/ 167654 h 994744"/>
              <a:gd name="connsiteX26" fmla="*/ 2202942 w 8060634"/>
              <a:gd name="connsiteY26" fmla="*/ 177941 h 994744"/>
              <a:gd name="connsiteX27" fmla="*/ 2266817 w 8060634"/>
              <a:gd name="connsiteY27" fmla="*/ 191772 h 994744"/>
              <a:gd name="connsiteX28" fmla="*/ 2336042 w 8060634"/>
              <a:gd name="connsiteY28" fmla="*/ 211651 h 994744"/>
              <a:gd name="connsiteX29" fmla="*/ 2381846 w 8060634"/>
              <a:gd name="connsiteY29" fmla="*/ 227985 h 994744"/>
              <a:gd name="connsiteX30" fmla="*/ 2432237 w 8060634"/>
              <a:gd name="connsiteY30" fmla="*/ 244318 h 994744"/>
              <a:gd name="connsiteX31" fmla="*/ 2497918 w 8060634"/>
              <a:gd name="connsiteY31" fmla="*/ 244666 h 994744"/>
              <a:gd name="connsiteX32" fmla="*/ 2594113 w 8060634"/>
              <a:gd name="connsiteY32" fmla="*/ 257801 h 994744"/>
              <a:gd name="connsiteX33" fmla="*/ 2779064 w 8060634"/>
              <a:gd name="connsiteY33" fmla="*/ 274483 h 994744"/>
              <a:gd name="connsiteX34" fmla="*/ 3389243 w 8060634"/>
              <a:gd name="connsiteY34" fmla="*/ 306802 h 994744"/>
              <a:gd name="connsiteX35" fmla="*/ 3442483 w 8060634"/>
              <a:gd name="connsiteY35" fmla="*/ 304301 h 994744"/>
              <a:gd name="connsiteX36" fmla="*/ 3494681 w 8060634"/>
              <a:gd name="connsiteY36" fmla="*/ 314239 h 994744"/>
              <a:gd name="connsiteX37" fmla="*/ 3556471 w 8060634"/>
              <a:gd name="connsiteY37" fmla="*/ 330921 h 994744"/>
              <a:gd name="connsiteX38" fmla="*/ 3617148 w 8060634"/>
              <a:gd name="connsiteY38" fmla="*/ 351146 h 994744"/>
              <a:gd name="connsiteX39" fmla="*/ 3657600 w 8060634"/>
              <a:gd name="connsiteY39" fmla="*/ 371025 h 994744"/>
              <a:gd name="connsiteX40" fmla="*/ 3693812 w 8060634"/>
              <a:gd name="connsiteY40" fmla="*/ 384161 h 994744"/>
              <a:gd name="connsiteX41" fmla="*/ 3796747 w 8060634"/>
              <a:gd name="connsiteY41" fmla="*/ 426072 h 994744"/>
              <a:gd name="connsiteX42" fmla="*/ 3856382 w 8060634"/>
              <a:gd name="connsiteY42" fmla="*/ 455889 h 994744"/>
              <a:gd name="connsiteX43" fmla="*/ 3876260 w 8060634"/>
              <a:gd name="connsiteY43" fmla="*/ 475768 h 994744"/>
              <a:gd name="connsiteX44" fmla="*/ 3935895 w 8060634"/>
              <a:gd name="connsiteY44" fmla="*/ 495646 h 994744"/>
              <a:gd name="connsiteX45" fmla="*/ 3955774 w 8060634"/>
              <a:gd name="connsiteY45" fmla="*/ 515524 h 994744"/>
              <a:gd name="connsiteX46" fmla="*/ 3985591 w 8060634"/>
              <a:gd name="connsiteY46" fmla="*/ 525463 h 994744"/>
              <a:gd name="connsiteX47" fmla="*/ 3995530 w 8060634"/>
              <a:gd name="connsiteY47" fmla="*/ 555281 h 994744"/>
              <a:gd name="connsiteX48" fmla="*/ 4025347 w 8060634"/>
              <a:gd name="connsiteY48" fmla="*/ 565220 h 994744"/>
              <a:gd name="connsiteX49" fmla="*/ 4055165 w 8060634"/>
              <a:gd name="connsiteY49" fmla="*/ 585098 h 994744"/>
              <a:gd name="connsiteX50" fmla="*/ 4084982 w 8060634"/>
              <a:gd name="connsiteY50" fmla="*/ 595037 h 994744"/>
              <a:gd name="connsiteX51" fmla="*/ 4114800 w 8060634"/>
              <a:gd name="connsiteY51" fmla="*/ 614915 h 994744"/>
              <a:gd name="connsiteX52" fmla="*/ 4174434 w 8060634"/>
              <a:gd name="connsiteY52" fmla="*/ 622005 h 994744"/>
              <a:gd name="connsiteX53" fmla="*/ 4293427 w 8060634"/>
              <a:gd name="connsiteY53" fmla="*/ 645081 h 994744"/>
              <a:gd name="connsiteX54" fmla="*/ 4422913 w 8060634"/>
              <a:gd name="connsiteY54" fmla="*/ 654672 h 994744"/>
              <a:gd name="connsiteX55" fmla="*/ 4492487 w 8060634"/>
              <a:gd name="connsiteY55" fmla="*/ 644733 h 994744"/>
              <a:gd name="connsiteX56" fmla="*/ 4522304 w 8060634"/>
              <a:gd name="connsiteY56" fmla="*/ 634794 h 994744"/>
              <a:gd name="connsiteX57" fmla="*/ 4621695 w 8060634"/>
              <a:gd name="connsiteY57" fmla="*/ 604976 h 994744"/>
              <a:gd name="connsiteX58" fmla="*/ 4681330 w 8060634"/>
              <a:gd name="connsiteY58" fmla="*/ 585098 h 994744"/>
              <a:gd name="connsiteX59" fmla="*/ 4711147 w 8060634"/>
              <a:gd name="connsiteY59" fmla="*/ 565220 h 994744"/>
              <a:gd name="connsiteX60" fmla="*/ 4803797 w 8060634"/>
              <a:gd name="connsiteY60" fmla="*/ 548191 h 994744"/>
              <a:gd name="connsiteX61" fmla="*/ 4833614 w 8060634"/>
              <a:gd name="connsiteY61" fmla="*/ 541449 h 994744"/>
              <a:gd name="connsiteX62" fmla="*/ 4866628 w 8060634"/>
              <a:gd name="connsiteY62" fmla="*/ 528312 h 994744"/>
              <a:gd name="connsiteX63" fmla="*/ 5091267 w 8060634"/>
              <a:gd name="connsiteY63" fmla="*/ 541449 h 994744"/>
              <a:gd name="connsiteX64" fmla="*/ 5201709 w 8060634"/>
              <a:gd name="connsiteY64" fmla="*/ 574464 h 994744"/>
              <a:gd name="connsiteX65" fmla="*/ 5258147 w 8060634"/>
              <a:gd name="connsiteY65" fmla="*/ 597539 h 994744"/>
              <a:gd name="connsiteX66" fmla="*/ 5327374 w 8060634"/>
              <a:gd name="connsiteY66" fmla="*/ 614915 h 994744"/>
              <a:gd name="connsiteX67" fmla="*/ 5347252 w 8060634"/>
              <a:gd name="connsiteY67" fmla="*/ 634794 h 994744"/>
              <a:gd name="connsiteX68" fmla="*/ 5377069 w 8060634"/>
              <a:gd name="connsiteY68" fmla="*/ 644733 h 994744"/>
              <a:gd name="connsiteX69" fmla="*/ 5406887 w 8060634"/>
              <a:gd name="connsiteY69" fmla="*/ 664611 h 994744"/>
              <a:gd name="connsiteX70" fmla="*/ 5466521 w 8060634"/>
              <a:gd name="connsiteY70" fmla="*/ 684489 h 994744"/>
              <a:gd name="connsiteX71" fmla="*/ 5496339 w 8060634"/>
              <a:gd name="connsiteY71" fmla="*/ 694428 h 994744"/>
              <a:gd name="connsiteX72" fmla="*/ 5526156 w 8060634"/>
              <a:gd name="connsiteY72" fmla="*/ 714307 h 994744"/>
              <a:gd name="connsiteX73" fmla="*/ 5555974 w 8060634"/>
              <a:gd name="connsiteY73" fmla="*/ 724246 h 994744"/>
              <a:gd name="connsiteX74" fmla="*/ 5655365 w 8060634"/>
              <a:gd name="connsiteY74" fmla="*/ 744124 h 994744"/>
              <a:gd name="connsiteX75" fmla="*/ 5695121 w 8060634"/>
              <a:gd name="connsiteY75" fmla="*/ 754063 h 994744"/>
              <a:gd name="connsiteX76" fmla="*/ 5834269 w 8060634"/>
              <a:gd name="connsiteY76" fmla="*/ 773941 h 994744"/>
              <a:gd name="connsiteX77" fmla="*/ 5922331 w 8060634"/>
              <a:gd name="connsiteY77" fmla="*/ 764698 h 994744"/>
              <a:gd name="connsiteX78" fmla="*/ 6105823 w 8060634"/>
              <a:gd name="connsiteY78" fmla="*/ 758650 h 994744"/>
              <a:gd name="connsiteX79" fmla="*/ 6302103 w 8060634"/>
              <a:gd name="connsiteY79" fmla="*/ 745514 h 994744"/>
              <a:gd name="connsiteX80" fmla="*/ 6380226 w 8060634"/>
              <a:gd name="connsiteY80" fmla="*/ 732377 h 994744"/>
              <a:gd name="connsiteX81" fmla="*/ 6452650 w 8060634"/>
              <a:gd name="connsiteY81" fmla="*/ 725636 h 994744"/>
              <a:gd name="connsiteX82" fmla="*/ 6530008 w 8060634"/>
              <a:gd name="connsiteY82" fmla="*/ 721743 h 994744"/>
              <a:gd name="connsiteX83" fmla="*/ 6589643 w 8060634"/>
              <a:gd name="connsiteY83" fmla="*/ 724246 h 994744"/>
              <a:gd name="connsiteX84" fmla="*/ 6632249 w 8060634"/>
              <a:gd name="connsiteY84" fmla="*/ 714307 h 994744"/>
              <a:gd name="connsiteX85" fmla="*/ 6743735 w 8060634"/>
              <a:gd name="connsiteY85" fmla="*/ 700822 h 994744"/>
              <a:gd name="connsiteX86" fmla="*/ 6982551 w 8060634"/>
              <a:gd name="connsiteY86" fmla="*/ 717504 h 994744"/>
              <a:gd name="connsiteX87" fmla="*/ 7111065 w 8060634"/>
              <a:gd name="connsiteY87" fmla="*/ 744124 h 994744"/>
              <a:gd name="connsiteX88" fmla="*/ 7176052 w 8060634"/>
              <a:gd name="connsiteY88" fmla="*/ 754063 h 994744"/>
              <a:gd name="connsiteX89" fmla="*/ 7245626 w 8060634"/>
              <a:gd name="connsiteY89" fmla="*/ 783881 h 994744"/>
              <a:gd name="connsiteX90" fmla="*/ 7305260 w 8060634"/>
              <a:gd name="connsiteY90" fmla="*/ 803759 h 994744"/>
              <a:gd name="connsiteX91" fmla="*/ 7364895 w 8060634"/>
              <a:gd name="connsiteY91" fmla="*/ 833576 h 994744"/>
              <a:gd name="connsiteX92" fmla="*/ 7424530 w 8060634"/>
              <a:gd name="connsiteY92" fmla="*/ 853454 h 994744"/>
              <a:gd name="connsiteX93" fmla="*/ 7454347 w 8060634"/>
              <a:gd name="connsiteY93" fmla="*/ 863394 h 994744"/>
              <a:gd name="connsiteX94" fmla="*/ 7504043 w 8060634"/>
              <a:gd name="connsiteY94" fmla="*/ 873333 h 994744"/>
              <a:gd name="connsiteX95" fmla="*/ 7563678 w 8060634"/>
              <a:gd name="connsiteY95" fmla="*/ 893211 h 994744"/>
              <a:gd name="connsiteX96" fmla="*/ 7593495 w 8060634"/>
              <a:gd name="connsiteY96" fmla="*/ 903150 h 994744"/>
              <a:gd name="connsiteX97" fmla="*/ 7633252 w 8060634"/>
              <a:gd name="connsiteY97" fmla="*/ 913089 h 994744"/>
              <a:gd name="connsiteX98" fmla="*/ 7729446 w 8060634"/>
              <a:gd name="connsiteY98" fmla="*/ 930118 h 994744"/>
              <a:gd name="connsiteX99" fmla="*/ 7881730 w 8060634"/>
              <a:gd name="connsiteY99" fmla="*/ 952846 h 994744"/>
              <a:gd name="connsiteX100" fmla="*/ 7921487 w 8060634"/>
              <a:gd name="connsiteY100" fmla="*/ 962785 h 994744"/>
              <a:gd name="connsiteX101" fmla="*/ 7981121 w 8060634"/>
              <a:gd name="connsiteY101" fmla="*/ 972724 h 994744"/>
              <a:gd name="connsiteX102" fmla="*/ 8001000 w 8060634"/>
              <a:gd name="connsiteY102" fmla="*/ 992602 h 994744"/>
              <a:gd name="connsiteX103" fmla="*/ 8060634 w 8060634"/>
              <a:gd name="connsiteY103" fmla="*/ 992602 h 994744"/>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1846 w 8060634"/>
              <a:gd name="connsiteY29" fmla="*/ 234073 h 1000832"/>
              <a:gd name="connsiteX30" fmla="*/ 2432237 w 8060634"/>
              <a:gd name="connsiteY30" fmla="*/ 250406 h 1000832"/>
              <a:gd name="connsiteX31" fmla="*/ 2497918 w 8060634"/>
              <a:gd name="connsiteY31" fmla="*/ 250754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060634" h="1000832">
                <a:moveTo>
                  <a:pt x="0" y="183682"/>
                </a:moveTo>
                <a:cubicBezTo>
                  <a:pt x="70241" y="197730"/>
                  <a:pt x="77439" y="189231"/>
                  <a:pt x="109330" y="191119"/>
                </a:cubicBezTo>
                <a:cubicBezTo>
                  <a:pt x="141221" y="193007"/>
                  <a:pt x="165606" y="192706"/>
                  <a:pt x="191346" y="195011"/>
                </a:cubicBezTo>
                <a:cubicBezTo>
                  <a:pt x="217086" y="197316"/>
                  <a:pt x="251351" y="188847"/>
                  <a:pt x="263769" y="204949"/>
                </a:cubicBezTo>
                <a:lnTo>
                  <a:pt x="573966" y="214194"/>
                </a:lnTo>
                <a:cubicBezTo>
                  <a:pt x="639335" y="215619"/>
                  <a:pt x="637343" y="215271"/>
                  <a:pt x="655982" y="213499"/>
                </a:cubicBezTo>
                <a:cubicBezTo>
                  <a:pt x="674621" y="211727"/>
                  <a:pt x="675861" y="206873"/>
                  <a:pt x="685800" y="203560"/>
                </a:cubicBezTo>
                <a:lnTo>
                  <a:pt x="834887" y="153864"/>
                </a:lnTo>
                <a:lnTo>
                  <a:pt x="894521" y="133986"/>
                </a:lnTo>
                <a:lnTo>
                  <a:pt x="924339" y="124047"/>
                </a:lnTo>
                <a:cubicBezTo>
                  <a:pt x="934278" y="117421"/>
                  <a:pt x="942824" y="107946"/>
                  <a:pt x="954156" y="104169"/>
                </a:cubicBezTo>
                <a:cubicBezTo>
                  <a:pt x="971358" y="98435"/>
                  <a:pt x="1084956" y="85333"/>
                  <a:pt x="1093304" y="84290"/>
                </a:cubicBezTo>
                <a:lnTo>
                  <a:pt x="1152939" y="64412"/>
                </a:lnTo>
                <a:cubicBezTo>
                  <a:pt x="1162878" y="61099"/>
                  <a:pt x="1172483" y="56528"/>
                  <a:pt x="1182756" y="54473"/>
                </a:cubicBezTo>
                <a:cubicBezTo>
                  <a:pt x="1199321" y="51160"/>
                  <a:pt x="1215788" y="47311"/>
                  <a:pt x="1232452" y="44534"/>
                </a:cubicBezTo>
                <a:cubicBezTo>
                  <a:pt x="1255560" y="40683"/>
                  <a:pt x="1276877" y="40572"/>
                  <a:pt x="1302026" y="34595"/>
                </a:cubicBezTo>
                <a:cubicBezTo>
                  <a:pt x="1327175" y="28618"/>
                  <a:pt x="1370010" y="11633"/>
                  <a:pt x="1383345" y="8670"/>
                </a:cubicBezTo>
                <a:cubicBezTo>
                  <a:pt x="1399836" y="5005"/>
                  <a:pt x="1349300" y="16013"/>
                  <a:pt x="1391478" y="14716"/>
                </a:cubicBezTo>
                <a:cubicBezTo>
                  <a:pt x="1433656" y="13419"/>
                  <a:pt x="1561868" y="-4085"/>
                  <a:pt x="1636412" y="885"/>
                </a:cubicBezTo>
                <a:cubicBezTo>
                  <a:pt x="1710956" y="5855"/>
                  <a:pt x="1795079" y="32290"/>
                  <a:pt x="1838739" y="44534"/>
                </a:cubicBezTo>
                <a:cubicBezTo>
                  <a:pt x="1882399" y="56778"/>
                  <a:pt x="1821307" y="35818"/>
                  <a:pt x="1898374" y="74351"/>
                </a:cubicBezTo>
                <a:cubicBezTo>
                  <a:pt x="1922502" y="86415"/>
                  <a:pt x="1952934" y="87423"/>
                  <a:pt x="1977887" y="94229"/>
                </a:cubicBezTo>
                <a:cubicBezTo>
                  <a:pt x="1998102" y="99742"/>
                  <a:pt x="2037521" y="114108"/>
                  <a:pt x="2037521" y="114108"/>
                </a:cubicBezTo>
                <a:cubicBezTo>
                  <a:pt x="2072216" y="148802"/>
                  <a:pt x="2048510" y="131023"/>
                  <a:pt x="2117034" y="153864"/>
                </a:cubicBezTo>
                <a:lnTo>
                  <a:pt x="2146852" y="163803"/>
                </a:lnTo>
                <a:cubicBezTo>
                  <a:pt x="2156791" y="167116"/>
                  <a:pt x="2167321" y="170371"/>
                  <a:pt x="2176669" y="173742"/>
                </a:cubicBezTo>
                <a:cubicBezTo>
                  <a:pt x="2186017" y="177113"/>
                  <a:pt x="2194561" y="179838"/>
                  <a:pt x="2202942" y="184029"/>
                </a:cubicBezTo>
                <a:cubicBezTo>
                  <a:pt x="2202945" y="184031"/>
                  <a:pt x="2244634" y="192242"/>
                  <a:pt x="2266817" y="197860"/>
                </a:cubicBezTo>
                <a:cubicBezTo>
                  <a:pt x="2289000" y="203478"/>
                  <a:pt x="2316871" y="211704"/>
                  <a:pt x="2336042" y="217739"/>
                </a:cubicBezTo>
                <a:cubicBezTo>
                  <a:pt x="2355213" y="223774"/>
                  <a:pt x="2365814" y="228629"/>
                  <a:pt x="2381846" y="234073"/>
                </a:cubicBezTo>
                <a:cubicBezTo>
                  <a:pt x="2397879" y="239518"/>
                  <a:pt x="2412892" y="247626"/>
                  <a:pt x="2432237" y="250406"/>
                </a:cubicBezTo>
                <a:cubicBezTo>
                  <a:pt x="2451582" y="253186"/>
                  <a:pt x="2470939" y="248507"/>
                  <a:pt x="2497918" y="250754"/>
                </a:cubicBezTo>
                <a:cubicBezTo>
                  <a:pt x="2524897" y="253001"/>
                  <a:pt x="2560982" y="260576"/>
                  <a:pt x="2594113" y="263889"/>
                </a:cubicBezTo>
                <a:cubicBezTo>
                  <a:pt x="2664087" y="277884"/>
                  <a:pt x="2646542" y="272404"/>
                  <a:pt x="2779064" y="280571"/>
                </a:cubicBezTo>
                <a:cubicBezTo>
                  <a:pt x="2911586" y="288738"/>
                  <a:pt x="3180521" y="309577"/>
                  <a:pt x="3389243" y="312890"/>
                </a:cubicBezTo>
                <a:cubicBezTo>
                  <a:pt x="3409121" y="319516"/>
                  <a:pt x="3424910" y="309150"/>
                  <a:pt x="3442483" y="310389"/>
                </a:cubicBezTo>
                <a:cubicBezTo>
                  <a:pt x="3460056" y="311628"/>
                  <a:pt x="3475683" y="315890"/>
                  <a:pt x="3494681" y="320327"/>
                </a:cubicBezTo>
                <a:cubicBezTo>
                  <a:pt x="3513679" y="324764"/>
                  <a:pt x="3545555" y="332158"/>
                  <a:pt x="3556471" y="337009"/>
                </a:cubicBezTo>
                <a:cubicBezTo>
                  <a:pt x="3556479" y="337013"/>
                  <a:pt x="3600293" y="350550"/>
                  <a:pt x="3617148" y="357234"/>
                </a:cubicBezTo>
                <a:cubicBezTo>
                  <a:pt x="3634003" y="363918"/>
                  <a:pt x="3644823" y="371611"/>
                  <a:pt x="3657600" y="377113"/>
                </a:cubicBezTo>
                <a:cubicBezTo>
                  <a:pt x="3670377" y="382615"/>
                  <a:pt x="3670621" y="381074"/>
                  <a:pt x="3693812" y="390249"/>
                </a:cubicBezTo>
                <a:cubicBezTo>
                  <a:pt x="3717003" y="399424"/>
                  <a:pt x="3762435" y="418190"/>
                  <a:pt x="3796747" y="432160"/>
                </a:cubicBezTo>
                <a:cubicBezTo>
                  <a:pt x="3828240" y="442657"/>
                  <a:pt x="3828858" y="439958"/>
                  <a:pt x="3856382" y="461977"/>
                </a:cubicBezTo>
                <a:cubicBezTo>
                  <a:pt x="3863699" y="467831"/>
                  <a:pt x="3867879" y="477665"/>
                  <a:pt x="3876260" y="481856"/>
                </a:cubicBezTo>
                <a:cubicBezTo>
                  <a:pt x="3895001" y="491227"/>
                  <a:pt x="3935895" y="501734"/>
                  <a:pt x="3935895" y="501734"/>
                </a:cubicBezTo>
                <a:cubicBezTo>
                  <a:pt x="3942521" y="508360"/>
                  <a:pt x="3947739" y="516791"/>
                  <a:pt x="3955774" y="521612"/>
                </a:cubicBezTo>
                <a:cubicBezTo>
                  <a:pt x="3964758" y="527002"/>
                  <a:pt x="3978183" y="524143"/>
                  <a:pt x="3985591" y="531551"/>
                </a:cubicBezTo>
                <a:cubicBezTo>
                  <a:pt x="3992999" y="538959"/>
                  <a:pt x="3988122" y="553961"/>
                  <a:pt x="3995530" y="561369"/>
                </a:cubicBezTo>
                <a:cubicBezTo>
                  <a:pt x="4002938" y="568777"/>
                  <a:pt x="4015976" y="566623"/>
                  <a:pt x="4025347" y="571308"/>
                </a:cubicBezTo>
                <a:cubicBezTo>
                  <a:pt x="4036031" y="576650"/>
                  <a:pt x="4044481" y="585844"/>
                  <a:pt x="4055165" y="591186"/>
                </a:cubicBezTo>
                <a:cubicBezTo>
                  <a:pt x="4064536" y="595871"/>
                  <a:pt x="4075611" y="596440"/>
                  <a:pt x="4084982" y="601125"/>
                </a:cubicBezTo>
                <a:cubicBezTo>
                  <a:pt x="4095666" y="606467"/>
                  <a:pt x="4099891" y="616508"/>
                  <a:pt x="4114800" y="621003"/>
                </a:cubicBezTo>
                <a:cubicBezTo>
                  <a:pt x="4129709" y="625498"/>
                  <a:pt x="4144663" y="623065"/>
                  <a:pt x="4174434" y="628093"/>
                </a:cubicBezTo>
                <a:cubicBezTo>
                  <a:pt x="4204205" y="633121"/>
                  <a:pt x="4252014" y="645725"/>
                  <a:pt x="4293427" y="651169"/>
                </a:cubicBezTo>
                <a:cubicBezTo>
                  <a:pt x="4334840" y="656613"/>
                  <a:pt x="4373768" y="663832"/>
                  <a:pt x="4422913" y="660760"/>
                </a:cubicBezTo>
                <a:cubicBezTo>
                  <a:pt x="4446104" y="657447"/>
                  <a:pt x="4469515" y="655415"/>
                  <a:pt x="4492487" y="650821"/>
                </a:cubicBezTo>
                <a:cubicBezTo>
                  <a:pt x="4502760" y="648766"/>
                  <a:pt x="4512231" y="643760"/>
                  <a:pt x="4522304" y="640882"/>
                </a:cubicBezTo>
                <a:cubicBezTo>
                  <a:pt x="4627460" y="610836"/>
                  <a:pt x="4479963" y="658307"/>
                  <a:pt x="4621695" y="611064"/>
                </a:cubicBezTo>
                <a:cubicBezTo>
                  <a:pt x="4621696" y="611064"/>
                  <a:pt x="4681329" y="591187"/>
                  <a:pt x="4681330" y="591186"/>
                </a:cubicBezTo>
                <a:cubicBezTo>
                  <a:pt x="4691269" y="584560"/>
                  <a:pt x="4700231" y="576159"/>
                  <a:pt x="4711147" y="571308"/>
                </a:cubicBezTo>
                <a:cubicBezTo>
                  <a:pt x="4711162" y="571301"/>
                  <a:pt x="4783386" y="558241"/>
                  <a:pt x="4803797" y="554279"/>
                </a:cubicBezTo>
                <a:cubicBezTo>
                  <a:pt x="4824208" y="550317"/>
                  <a:pt x="4823142" y="550850"/>
                  <a:pt x="4833614" y="547537"/>
                </a:cubicBezTo>
                <a:cubicBezTo>
                  <a:pt x="4844086" y="544224"/>
                  <a:pt x="4823686" y="534400"/>
                  <a:pt x="4866628" y="534400"/>
                </a:cubicBezTo>
                <a:cubicBezTo>
                  <a:pt x="4909570" y="534400"/>
                  <a:pt x="5035420" y="539845"/>
                  <a:pt x="5091267" y="547537"/>
                </a:cubicBezTo>
                <a:cubicBezTo>
                  <a:pt x="5147114" y="555229"/>
                  <a:pt x="5173896" y="571204"/>
                  <a:pt x="5201709" y="580552"/>
                </a:cubicBezTo>
                <a:cubicBezTo>
                  <a:pt x="5229522" y="589900"/>
                  <a:pt x="5237203" y="596885"/>
                  <a:pt x="5258147" y="603627"/>
                </a:cubicBezTo>
                <a:cubicBezTo>
                  <a:pt x="5279091" y="610369"/>
                  <a:pt x="5312523" y="614794"/>
                  <a:pt x="5327374" y="621003"/>
                </a:cubicBezTo>
                <a:cubicBezTo>
                  <a:pt x="5342225" y="627212"/>
                  <a:pt x="5339217" y="636061"/>
                  <a:pt x="5347252" y="640882"/>
                </a:cubicBezTo>
                <a:cubicBezTo>
                  <a:pt x="5356236" y="646272"/>
                  <a:pt x="5367698" y="646136"/>
                  <a:pt x="5377069" y="650821"/>
                </a:cubicBezTo>
                <a:cubicBezTo>
                  <a:pt x="5387753" y="656163"/>
                  <a:pt x="5395971" y="665848"/>
                  <a:pt x="5406887" y="670699"/>
                </a:cubicBezTo>
                <a:cubicBezTo>
                  <a:pt x="5426034" y="679209"/>
                  <a:pt x="5446643" y="683951"/>
                  <a:pt x="5466521" y="690577"/>
                </a:cubicBezTo>
                <a:lnTo>
                  <a:pt x="5496339" y="700516"/>
                </a:lnTo>
                <a:cubicBezTo>
                  <a:pt x="5506278" y="707142"/>
                  <a:pt x="5515472" y="715053"/>
                  <a:pt x="5526156" y="720395"/>
                </a:cubicBezTo>
                <a:cubicBezTo>
                  <a:pt x="5535527" y="725080"/>
                  <a:pt x="5545765" y="727978"/>
                  <a:pt x="5555974" y="730334"/>
                </a:cubicBezTo>
                <a:cubicBezTo>
                  <a:pt x="5588895" y="737931"/>
                  <a:pt x="5622587" y="742018"/>
                  <a:pt x="5655365" y="750212"/>
                </a:cubicBezTo>
                <a:cubicBezTo>
                  <a:pt x="5668617" y="753525"/>
                  <a:pt x="5681647" y="757905"/>
                  <a:pt x="5695121" y="760151"/>
                </a:cubicBezTo>
                <a:cubicBezTo>
                  <a:pt x="5741337" y="767854"/>
                  <a:pt x="5796401" y="778257"/>
                  <a:pt x="5834269" y="780029"/>
                </a:cubicBezTo>
                <a:cubicBezTo>
                  <a:pt x="5872137" y="781801"/>
                  <a:pt x="5877072" y="773335"/>
                  <a:pt x="5922331" y="770786"/>
                </a:cubicBezTo>
                <a:cubicBezTo>
                  <a:pt x="5967590" y="768237"/>
                  <a:pt x="6032936" y="761425"/>
                  <a:pt x="6105823" y="764738"/>
                </a:cubicBezTo>
                <a:cubicBezTo>
                  <a:pt x="6178710" y="761425"/>
                  <a:pt x="6256369" y="755981"/>
                  <a:pt x="6302103" y="751602"/>
                </a:cubicBezTo>
                <a:cubicBezTo>
                  <a:pt x="6347837" y="747223"/>
                  <a:pt x="6355135" y="741778"/>
                  <a:pt x="6380226" y="738465"/>
                </a:cubicBezTo>
                <a:cubicBezTo>
                  <a:pt x="6405317" y="735152"/>
                  <a:pt x="6427686" y="733496"/>
                  <a:pt x="6452650" y="731724"/>
                </a:cubicBezTo>
                <a:cubicBezTo>
                  <a:pt x="6477614" y="729952"/>
                  <a:pt x="6353143" y="753097"/>
                  <a:pt x="6530008" y="727831"/>
                </a:cubicBezTo>
                <a:cubicBezTo>
                  <a:pt x="6549886" y="719074"/>
                  <a:pt x="6572603" y="731573"/>
                  <a:pt x="6589643" y="730334"/>
                </a:cubicBezTo>
                <a:cubicBezTo>
                  <a:pt x="6606683" y="729095"/>
                  <a:pt x="6606567" y="724299"/>
                  <a:pt x="6632249" y="720395"/>
                </a:cubicBezTo>
                <a:cubicBezTo>
                  <a:pt x="6657931" y="716491"/>
                  <a:pt x="6685351" y="706377"/>
                  <a:pt x="6743735" y="706910"/>
                </a:cubicBezTo>
                <a:cubicBezTo>
                  <a:pt x="6802119" y="707443"/>
                  <a:pt x="6921329" y="716375"/>
                  <a:pt x="6982551" y="723592"/>
                </a:cubicBezTo>
                <a:cubicBezTo>
                  <a:pt x="7043773" y="730809"/>
                  <a:pt x="7078815" y="744119"/>
                  <a:pt x="7111065" y="750212"/>
                </a:cubicBezTo>
                <a:cubicBezTo>
                  <a:pt x="7143315" y="756305"/>
                  <a:pt x="7153625" y="753525"/>
                  <a:pt x="7176052" y="760151"/>
                </a:cubicBezTo>
                <a:cubicBezTo>
                  <a:pt x="7198479" y="766777"/>
                  <a:pt x="7187280" y="772465"/>
                  <a:pt x="7245626" y="789969"/>
                </a:cubicBezTo>
                <a:cubicBezTo>
                  <a:pt x="7265696" y="795990"/>
                  <a:pt x="7305260" y="809847"/>
                  <a:pt x="7305260" y="809847"/>
                </a:cubicBezTo>
                <a:cubicBezTo>
                  <a:pt x="7337192" y="841777"/>
                  <a:pt x="7312559" y="823963"/>
                  <a:pt x="7364895" y="839664"/>
                </a:cubicBezTo>
                <a:cubicBezTo>
                  <a:pt x="7384965" y="845685"/>
                  <a:pt x="7404652" y="852916"/>
                  <a:pt x="7424530" y="859542"/>
                </a:cubicBezTo>
                <a:cubicBezTo>
                  <a:pt x="7434469" y="862855"/>
                  <a:pt x="7444074" y="867427"/>
                  <a:pt x="7454347" y="869482"/>
                </a:cubicBezTo>
                <a:cubicBezTo>
                  <a:pt x="7470912" y="872795"/>
                  <a:pt x="7487745" y="874976"/>
                  <a:pt x="7504043" y="879421"/>
                </a:cubicBezTo>
                <a:cubicBezTo>
                  <a:pt x="7524258" y="884934"/>
                  <a:pt x="7543800" y="892673"/>
                  <a:pt x="7563678" y="899299"/>
                </a:cubicBezTo>
                <a:cubicBezTo>
                  <a:pt x="7573617" y="902612"/>
                  <a:pt x="7583331" y="906697"/>
                  <a:pt x="7593495" y="909238"/>
                </a:cubicBezTo>
                <a:cubicBezTo>
                  <a:pt x="7606747" y="912551"/>
                  <a:pt x="7610594" y="914682"/>
                  <a:pt x="7633252" y="919177"/>
                </a:cubicBezTo>
                <a:cubicBezTo>
                  <a:pt x="7655910" y="923672"/>
                  <a:pt x="7705916" y="933729"/>
                  <a:pt x="7729446" y="936206"/>
                </a:cubicBezTo>
                <a:cubicBezTo>
                  <a:pt x="7778978" y="941420"/>
                  <a:pt x="7832034" y="955621"/>
                  <a:pt x="7881730" y="958934"/>
                </a:cubicBezTo>
                <a:cubicBezTo>
                  <a:pt x="7894982" y="962247"/>
                  <a:pt x="7908092" y="966194"/>
                  <a:pt x="7921487" y="968873"/>
                </a:cubicBezTo>
                <a:cubicBezTo>
                  <a:pt x="7941248" y="972825"/>
                  <a:pt x="7962252" y="971736"/>
                  <a:pt x="7981121" y="978812"/>
                </a:cubicBezTo>
                <a:cubicBezTo>
                  <a:pt x="7989895" y="982102"/>
                  <a:pt x="7991909" y="996417"/>
                  <a:pt x="8001000" y="998690"/>
                </a:cubicBezTo>
                <a:cubicBezTo>
                  <a:pt x="8020285" y="1003511"/>
                  <a:pt x="8040756" y="998690"/>
                  <a:pt x="8060634" y="998690"/>
                </a:cubicBezTo>
              </a:path>
            </a:pathLst>
          </a:custGeom>
          <a:noFill/>
          <a:ln w="3810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54951" y="5272295"/>
            <a:ext cx="9638080" cy="1059605"/>
          </a:xfrm>
          <a:custGeom>
            <a:avLst/>
            <a:gdLst>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78695 w 8060634"/>
              <a:gd name="connsiteY35" fmla="*/ 332162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73966 w 8060634"/>
              <a:gd name="connsiteY4" fmla="*/ 203648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6464 h 993614"/>
              <a:gd name="connsiteX1" fmla="*/ 109330 w 8060634"/>
              <a:gd name="connsiteY1" fmla="*/ 183901 h 993614"/>
              <a:gd name="connsiteX2" fmla="*/ 191346 w 8060634"/>
              <a:gd name="connsiteY2" fmla="*/ 187793 h 993614"/>
              <a:gd name="connsiteX3" fmla="*/ 263769 w 8060634"/>
              <a:gd name="connsiteY3" fmla="*/ 197731 h 993614"/>
              <a:gd name="connsiteX4" fmla="*/ 573966 w 8060634"/>
              <a:gd name="connsiteY4" fmla="*/ 206976 h 993614"/>
              <a:gd name="connsiteX5" fmla="*/ 655982 w 8060634"/>
              <a:gd name="connsiteY5" fmla="*/ 206281 h 993614"/>
              <a:gd name="connsiteX6" fmla="*/ 685800 w 8060634"/>
              <a:gd name="connsiteY6" fmla="*/ 196342 h 993614"/>
              <a:gd name="connsiteX7" fmla="*/ 834887 w 8060634"/>
              <a:gd name="connsiteY7" fmla="*/ 146646 h 993614"/>
              <a:gd name="connsiteX8" fmla="*/ 894521 w 8060634"/>
              <a:gd name="connsiteY8" fmla="*/ 126768 h 993614"/>
              <a:gd name="connsiteX9" fmla="*/ 924339 w 8060634"/>
              <a:gd name="connsiteY9" fmla="*/ 116829 h 993614"/>
              <a:gd name="connsiteX10" fmla="*/ 954156 w 8060634"/>
              <a:gd name="connsiteY10" fmla="*/ 96951 h 993614"/>
              <a:gd name="connsiteX11" fmla="*/ 1093304 w 8060634"/>
              <a:gd name="connsiteY11" fmla="*/ 77072 h 993614"/>
              <a:gd name="connsiteX12" fmla="*/ 1152939 w 8060634"/>
              <a:gd name="connsiteY12" fmla="*/ 57194 h 993614"/>
              <a:gd name="connsiteX13" fmla="*/ 1182756 w 8060634"/>
              <a:gd name="connsiteY13" fmla="*/ 47255 h 993614"/>
              <a:gd name="connsiteX14" fmla="*/ 1232452 w 8060634"/>
              <a:gd name="connsiteY14" fmla="*/ 37316 h 993614"/>
              <a:gd name="connsiteX15" fmla="*/ 1302026 w 8060634"/>
              <a:gd name="connsiteY15" fmla="*/ 27377 h 993614"/>
              <a:gd name="connsiteX16" fmla="*/ 1383345 w 8060634"/>
              <a:gd name="connsiteY16" fmla="*/ 1452 h 993614"/>
              <a:gd name="connsiteX17" fmla="*/ 1391478 w 8060634"/>
              <a:gd name="connsiteY17" fmla="*/ 7498 h 993614"/>
              <a:gd name="connsiteX18" fmla="*/ 1838739 w 8060634"/>
              <a:gd name="connsiteY18" fmla="*/ 37316 h 993614"/>
              <a:gd name="connsiteX19" fmla="*/ 1898374 w 8060634"/>
              <a:gd name="connsiteY19" fmla="*/ 67133 h 993614"/>
              <a:gd name="connsiteX20" fmla="*/ 1977887 w 8060634"/>
              <a:gd name="connsiteY20" fmla="*/ 87011 h 993614"/>
              <a:gd name="connsiteX21" fmla="*/ 2037521 w 8060634"/>
              <a:gd name="connsiteY21" fmla="*/ 106890 h 993614"/>
              <a:gd name="connsiteX22" fmla="*/ 2117034 w 8060634"/>
              <a:gd name="connsiteY22" fmla="*/ 146646 h 993614"/>
              <a:gd name="connsiteX23" fmla="*/ 2146852 w 8060634"/>
              <a:gd name="connsiteY23" fmla="*/ 156585 h 993614"/>
              <a:gd name="connsiteX24" fmla="*/ 2176669 w 8060634"/>
              <a:gd name="connsiteY24" fmla="*/ 166524 h 993614"/>
              <a:gd name="connsiteX25" fmla="*/ 2202942 w 8060634"/>
              <a:gd name="connsiteY25" fmla="*/ 176811 h 993614"/>
              <a:gd name="connsiteX26" fmla="*/ 2266817 w 8060634"/>
              <a:gd name="connsiteY26" fmla="*/ 190642 h 993614"/>
              <a:gd name="connsiteX27" fmla="*/ 2336042 w 8060634"/>
              <a:gd name="connsiteY27" fmla="*/ 210521 h 993614"/>
              <a:gd name="connsiteX28" fmla="*/ 2381846 w 8060634"/>
              <a:gd name="connsiteY28" fmla="*/ 226855 h 993614"/>
              <a:gd name="connsiteX29" fmla="*/ 2432237 w 8060634"/>
              <a:gd name="connsiteY29" fmla="*/ 243188 h 993614"/>
              <a:gd name="connsiteX30" fmla="*/ 2497918 w 8060634"/>
              <a:gd name="connsiteY30" fmla="*/ 243536 h 993614"/>
              <a:gd name="connsiteX31" fmla="*/ 2594113 w 8060634"/>
              <a:gd name="connsiteY31" fmla="*/ 256671 h 993614"/>
              <a:gd name="connsiteX32" fmla="*/ 2779064 w 8060634"/>
              <a:gd name="connsiteY32" fmla="*/ 273353 h 993614"/>
              <a:gd name="connsiteX33" fmla="*/ 3389243 w 8060634"/>
              <a:gd name="connsiteY33" fmla="*/ 305672 h 993614"/>
              <a:gd name="connsiteX34" fmla="*/ 3442483 w 8060634"/>
              <a:gd name="connsiteY34" fmla="*/ 303171 h 993614"/>
              <a:gd name="connsiteX35" fmla="*/ 3494681 w 8060634"/>
              <a:gd name="connsiteY35" fmla="*/ 313109 h 993614"/>
              <a:gd name="connsiteX36" fmla="*/ 3556471 w 8060634"/>
              <a:gd name="connsiteY36" fmla="*/ 329791 h 993614"/>
              <a:gd name="connsiteX37" fmla="*/ 3617148 w 8060634"/>
              <a:gd name="connsiteY37" fmla="*/ 350016 h 993614"/>
              <a:gd name="connsiteX38" fmla="*/ 3657600 w 8060634"/>
              <a:gd name="connsiteY38" fmla="*/ 369895 h 993614"/>
              <a:gd name="connsiteX39" fmla="*/ 3693812 w 8060634"/>
              <a:gd name="connsiteY39" fmla="*/ 383031 h 993614"/>
              <a:gd name="connsiteX40" fmla="*/ 3796747 w 8060634"/>
              <a:gd name="connsiteY40" fmla="*/ 424942 h 993614"/>
              <a:gd name="connsiteX41" fmla="*/ 3856382 w 8060634"/>
              <a:gd name="connsiteY41" fmla="*/ 454759 h 993614"/>
              <a:gd name="connsiteX42" fmla="*/ 3876260 w 8060634"/>
              <a:gd name="connsiteY42" fmla="*/ 474638 h 993614"/>
              <a:gd name="connsiteX43" fmla="*/ 3935895 w 8060634"/>
              <a:gd name="connsiteY43" fmla="*/ 494516 h 993614"/>
              <a:gd name="connsiteX44" fmla="*/ 3955774 w 8060634"/>
              <a:gd name="connsiteY44" fmla="*/ 514394 h 993614"/>
              <a:gd name="connsiteX45" fmla="*/ 3985591 w 8060634"/>
              <a:gd name="connsiteY45" fmla="*/ 524333 h 993614"/>
              <a:gd name="connsiteX46" fmla="*/ 3995530 w 8060634"/>
              <a:gd name="connsiteY46" fmla="*/ 554151 h 993614"/>
              <a:gd name="connsiteX47" fmla="*/ 4025347 w 8060634"/>
              <a:gd name="connsiteY47" fmla="*/ 564090 h 993614"/>
              <a:gd name="connsiteX48" fmla="*/ 4055165 w 8060634"/>
              <a:gd name="connsiteY48" fmla="*/ 583968 h 993614"/>
              <a:gd name="connsiteX49" fmla="*/ 4084982 w 8060634"/>
              <a:gd name="connsiteY49" fmla="*/ 593907 h 993614"/>
              <a:gd name="connsiteX50" fmla="*/ 4114800 w 8060634"/>
              <a:gd name="connsiteY50" fmla="*/ 613785 h 993614"/>
              <a:gd name="connsiteX51" fmla="*/ 4174434 w 8060634"/>
              <a:gd name="connsiteY51" fmla="*/ 620875 h 993614"/>
              <a:gd name="connsiteX52" fmla="*/ 4293427 w 8060634"/>
              <a:gd name="connsiteY52" fmla="*/ 643951 h 993614"/>
              <a:gd name="connsiteX53" fmla="*/ 4422913 w 8060634"/>
              <a:gd name="connsiteY53" fmla="*/ 653542 h 993614"/>
              <a:gd name="connsiteX54" fmla="*/ 4492487 w 8060634"/>
              <a:gd name="connsiteY54" fmla="*/ 643603 h 993614"/>
              <a:gd name="connsiteX55" fmla="*/ 4522304 w 8060634"/>
              <a:gd name="connsiteY55" fmla="*/ 633664 h 993614"/>
              <a:gd name="connsiteX56" fmla="*/ 4621695 w 8060634"/>
              <a:gd name="connsiteY56" fmla="*/ 603846 h 993614"/>
              <a:gd name="connsiteX57" fmla="*/ 4681330 w 8060634"/>
              <a:gd name="connsiteY57" fmla="*/ 583968 h 993614"/>
              <a:gd name="connsiteX58" fmla="*/ 4711147 w 8060634"/>
              <a:gd name="connsiteY58" fmla="*/ 564090 h 993614"/>
              <a:gd name="connsiteX59" fmla="*/ 4803797 w 8060634"/>
              <a:gd name="connsiteY59" fmla="*/ 547061 h 993614"/>
              <a:gd name="connsiteX60" fmla="*/ 4833614 w 8060634"/>
              <a:gd name="connsiteY60" fmla="*/ 540319 h 993614"/>
              <a:gd name="connsiteX61" fmla="*/ 4866628 w 8060634"/>
              <a:gd name="connsiteY61" fmla="*/ 527182 h 993614"/>
              <a:gd name="connsiteX62" fmla="*/ 5091267 w 8060634"/>
              <a:gd name="connsiteY62" fmla="*/ 540319 h 993614"/>
              <a:gd name="connsiteX63" fmla="*/ 5201709 w 8060634"/>
              <a:gd name="connsiteY63" fmla="*/ 573334 h 993614"/>
              <a:gd name="connsiteX64" fmla="*/ 5258147 w 8060634"/>
              <a:gd name="connsiteY64" fmla="*/ 596409 h 993614"/>
              <a:gd name="connsiteX65" fmla="*/ 5327374 w 8060634"/>
              <a:gd name="connsiteY65" fmla="*/ 613785 h 993614"/>
              <a:gd name="connsiteX66" fmla="*/ 5347252 w 8060634"/>
              <a:gd name="connsiteY66" fmla="*/ 633664 h 993614"/>
              <a:gd name="connsiteX67" fmla="*/ 5377069 w 8060634"/>
              <a:gd name="connsiteY67" fmla="*/ 643603 h 993614"/>
              <a:gd name="connsiteX68" fmla="*/ 5406887 w 8060634"/>
              <a:gd name="connsiteY68" fmla="*/ 663481 h 993614"/>
              <a:gd name="connsiteX69" fmla="*/ 5466521 w 8060634"/>
              <a:gd name="connsiteY69" fmla="*/ 683359 h 993614"/>
              <a:gd name="connsiteX70" fmla="*/ 5496339 w 8060634"/>
              <a:gd name="connsiteY70" fmla="*/ 693298 h 993614"/>
              <a:gd name="connsiteX71" fmla="*/ 5526156 w 8060634"/>
              <a:gd name="connsiteY71" fmla="*/ 713177 h 993614"/>
              <a:gd name="connsiteX72" fmla="*/ 5555974 w 8060634"/>
              <a:gd name="connsiteY72" fmla="*/ 723116 h 993614"/>
              <a:gd name="connsiteX73" fmla="*/ 5655365 w 8060634"/>
              <a:gd name="connsiteY73" fmla="*/ 742994 h 993614"/>
              <a:gd name="connsiteX74" fmla="*/ 5695121 w 8060634"/>
              <a:gd name="connsiteY74" fmla="*/ 752933 h 993614"/>
              <a:gd name="connsiteX75" fmla="*/ 5834269 w 8060634"/>
              <a:gd name="connsiteY75" fmla="*/ 772811 h 993614"/>
              <a:gd name="connsiteX76" fmla="*/ 5922331 w 8060634"/>
              <a:gd name="connsiteY76" fmla="*/ 763568 h 993614"/>
              <a:gd name="connsiteX77" fmla="*/ 6105823 w 8060634"/>
              <a:gd name="connsiteY77" fmla="*/ 757520 h 993614"/>
              <a:gd name="connsiteX78" fmla="*/ 6302103 w 8060634"/>
              <a:gd name="connsiteY78" fmla="*/ 744384 h 993614"/>
              <a:gd name="connsiteX79" fmla="*/ 6380226 w 8060634"/>
              <a:gd name="connsiteY79" fmla="*/ 731247 h 993614"/>
              <a:gd name="connsiteX80" fmla="*/ 6452650 w 8060634"/>
              <a:gd name="connsiteY80" fmla="*/ 724506 h 993614"/>
              <a:gd name="connsiteX81" fmla="*/ 6530008 w 8060634"/>
              <a:gd name="connsiteY81" fmla="*/ 720613 h 993614"/>
              <a:gd name="connsiteX82" fmla="*/ 6589643 w 8060634"/>
              <a:gd name="connsiteY82" fmla="*/ 723116 h 993614"/>
              <a:gd name="connsiteX83" fmla="*/ 6632249 w 8060634"/>
              <a:gd name="connsiteY83" fmla="*/ 713177 h 993614"/>
              <a:gd name="connsiteX84" fmla="*/ 6743735 w 8060634"/>
              <a:gd name="connsiteY84" fmla="*/ 699692 h 993614"/>
              <a:gd name="connsiteX85" fmla="*/ 6982551 w 8060634"/>
              <a:gd name="connsiteY85" fmla="*/ 716374 h 993614"/>
              <a:gd name="connsiteX86" fmla="*/ 7111065 w 8060634"/>
              <a:gd name="connsiteY86" fmla="*/ 742994 h 993614"/>
              <a:gd name="connsiteX87" fmla="*/ 7176052 w 8060634"/>
              <a:gd name="connsiteY87" fmla="*/ 752933 h 993614"/>
              <a:gd name="connsiteX88" fmla="*/ 7245626 w 8060634"/>
              <a:gd name="connsiteY88" fmla="*/ 782751 h 993614"/>
              <a:gd name="connsiteX89" fmla="*/ 7305260 w 8060634"/>
              <a:gd name="connsiteY89" fmla="*/ 802629 h 993614"/>
              <a:gd name="connsiteX90" fmla="*/ 7364895 w 8060634"/>
              <a:gd name="connsiteY90" fmla="*/ 832446 h 993614"/>
              <a:gd name="connsiteX91" fmla="*/ 7424530 w 8060634"/>
              <a:gd name="connsiteY91" fmla="*/ 852324 h 993614"/>
              <a:gd name="connsiteX92" fmla="*/ 7454347 w 8060634"/>
              <a:gd name="connsiteY92" fmla="*/ 862264 h 993614"/>
              <a:gd name="connsiteX93" fmla="*/ 7504043 w 8060634"/>
              <a:gd name="connsiteY93" fmla="*/ 872203 h 993614"/>
              <a:gd name="connsiteX94" fmla="*/ 7563678 w 8060634"/>
              <a:gd name="connsiteY94" fmla="*/ 892081 h 993614"/>
              <a:gd name="connsiteX95" fmla="*/ 7593495 w 8060634"/>
              <a:gd name="connsiteY95" fmla="*/ 902020 h 993614"/>
              <a:gd name="connsiteX96" fmla="*/ 7633252 w 8060634"/>
              <a:gd name="connsiteY96" fmla="*/ 911959 h 993614"/>
              <a:gd name="connsiteX97" fmla="*/ 7729446 w 8060634"/>
              <a:gd name="connsiteY97" fmla="*/ 928988 h 993614"/>
              <a:gd name="connsiteX98" fmla="*/ 7881730 w 8060634"/>
              <a:gd name="connsiteY98" fmla="*/ 951716 h 993614"/>
              <a:gd name="connsiteX99" fmla="*/ 7921487 w 8060634"/>
              <a:gd name="connsiteY99" fmla="*/ 961655 h 993614"/>
              <a:gd name="connsiteX100" fmla="*/ 7981121 w 8060634"/>
              <a:gd name="connsiteY100" fmla="*/ 971594 h 993614"/>
              <a:gd name="connsiteX101" fmla="*/ 8001000 w 8060634"/>
              <a:gd name="connsiteY101" fmla="*/ 991472 h 993614"/>
              <a:gd name="connsiteX102" fmla="*/ 8060634 w 8060634"/>
              <a:gd name="connsiteY102" fmla="*/ 991472 h 993614"/>
              <a:gd name="connsiteX0" fmla="*/ 0 w 8060634"/>
              <a:gd name="connsiteY0" fmla="*/ 177594 h 994744"/>
              <a:gd name="connsiteX1" fmla="*/ 109330 w 8060634"/>
              <a:gd name="connsiteY1" fmla="*/ 185031 h 994744"/>
              <a:gd name="connsiteX2" fmla="*/ 191346 w 8060634"/>
              <a:gd name="connsiteY2" fmla="*/ 188923 h 994744"/>
              <a:gd name="connsiteX3" fmla="*/ 263769 w 8060634"/>
              <a:gd name="connsiteY3" fmla="*/ 198861 h 994744"/>
              <a:gd name="connsiteX4" fmla="*/ 573966 w 8060634"/>
              <a:gd name="connsiteY4" fmla="*/ 208106 h 994744"/>
              <a:gd name="connsiteX5" fmla="*/ 655982 w 8060634"/>
              <a:gd name="connsiteY5" fmla="*/ 207411 h 994744"/>
              <a:gd name="connsiteX6" fmla="*/ 685800 w 8060634"/>
              <a:gd name="connsiteY6" fmla="*/ 197472 h 994744"/>
              <a:gd name="connsiteX7" fmla="*/ 834887 w 8060634"/>
              <a:gd name="connsiteY7" fmla="*/ 147776 h 994744"/>
              <a:gd name="connsiteX8" fmla="*/ 894521 w 8060634"/>
              <a:gd name="connsiteY8" fmla="*/ 127898 h 994744"/>
              <a:gd name="connsiteX9" fmla="*/ 924339 w 8060634"/>
              <a:gd name="connsiteY9" fmla="*/ 117959 h 994744"/>
              <a:gd name="connsiteX10" fmla="*/ 954156 w 8060634"/>
              <a:gd name="connsiteY10" fmla="*/ 98081 h 994744"/>
              <a:gd name="connsiteX11" fmla="*/ 1093304 w 8060634"/>
              <a:gd name="connsiteY11" fmla="*/ 78202 h 994744"/>
              <a:gd name="connsiteX12" fmla="*/ 1152939 w 8060634"/>
              <a:gd name="connsiteY12" fmla="*/ 58324 h 994744"/>
              <a:gd name="connsiteX13" fmla="*/ 1182756 w 8060634"/>
              <a:gd name="connsiteY13" fmla="*/ 48385 h 994744"/>
              <a:gd name="connsiteX14" fmla="*/ 1232452 w 8060634"/>
              <a:gd name="connsiteY14" fmla="*/ 38446 h 994744"/>
              <a:gd name="connsiteX15" fmla="*/ 1302026 w 8060634"/>
              <a:gd name="connsiteY15" fmla="*/ 28507 h 994744"/>
              <a:gd name="connsiteX16" fmla="*/ 1383345 w 8060634"/>
              <a:gd name="connsiteY16" fmla="*/ 2582 h 994744"/>
              <a:gd name="connsiteX17" fmla="*/ 1391478 w 8060634"/>
              <a:gd name="connsiteY17" fmla="*/ 8628 h 994744"/>
              <a:gd name="connsiteX18" fmla="*/ 1530904 w 8060634"/>
              <a:gd name="connsiteY18" fmla="*/ 1191 h 994744"/>
              <a:gd name="connsiteX19" fmla="*/ 1838739 w 8060634"/>
              <a:gd name="connsiteY19" fmla="*/ 38446 h 994744"/>
              <a:gd name="connsiteX20" fmla="*/ 1898374 w 8060634"/>
              <a:gd name="connsiteY20" fmla="*/ 68263 h 994744"/>
              <a:gd name="connsiteX21" fmla="*/ 1977887 w 8060634"/>
              <a:gd name="connsiteY21" fmla="*/ 88141 h 994744"/>
              <a:gd name="connsiteX22" fmla="*/ 2037521 w 8060634"/>
              <a:gd name="connsiteY22" fmla="*/ 108020 h 994744"/>
              <a:gd name="connsiteX23" fmla="*/ 2117034 w 8060634"/>
              <a:gd name="connsiteY23" fmla="*/ 147776 h 994744"/>
              <a:gd name="connsiteX24" fmla="*/ 2146852 w 8060634"/>
              <a:gd name="connsiteY24" fmla="*/ 157715 h 994744"/>
              <a:gd name="connsiteX25" fmla="*/ 2176669 w 8060634"/>
              <a:gd name="connsiteY25" fmla="*/ 167654 h 994744"/>
              <a:gd name="connsiteX26" fmla="*/ 2202942 w 8060634"/>
              <a:gd name="connsiteY26" fmla="*/ 177941 h 994744"/>
              <a:gd name="connsiteX27" fmla="*/ 2266817 w 8060634"/>
              <a:gd name="connsiteY27" fmla="*/ 191772 h 994744"/>
              <a:gd name="connsiteX28" fmla="*/ 2336042 w 8060634"/>
              <a:gd name="connsiteY28" fmla="*/ 211651 h 994744"/>
              <a:gd name="connsiteX29" fmla="*/ 2381846 w 8060634"/>
              <a:gd name="connsiteY29" fmla="*/ 227985 h 994744"/>
              <a:gd name="connsiteX30" fmla="*/ 2432237 w 8060634"/>
              <a:gd name="connsiteY30" fmla="*/ 244318 h 994744"/>
              <a:gd name="connsiteX31" fmla="*/ 2497918 w 8060634"/>
              <a:gd name="connsiteY31" fmla="*/ 244666 h 994744"/>
              <a:gd name="connsiteX32" fmla="*/ 2594113 w 8060634"/>
              <a:gd name="connsiteY32" fmla="*/ 257801 h 994744"/>
              <a:gd name="connsiteX33" fmla="*/ 2779064 w 8060634"/>
              <a:gd name="connsiteY33" fmla="*/ 274483 h 994744"/>
              <a:gd name="connsiteX34" fmla="*/ 3389243 w 8060634"/>
              <a:gd name="connsiteY34" fmla="*/ 306802 h 994744"/>
              <a:gd name="connsiteX35" fmla="*/ 3442483 w 8060634"/>
              <a:gd name="connsiteY35" fmla="*/ 304301 h 994744"/>
              <a:gd name="connsiteX36" fmla="*/ 3494681 w 8060634"/>
              <a:gd name="connsiteY36" fmla="*/ 314239 h 994744"/>
              <a:gd name="connsiteX37" fmla="*/ 3556471 w 8060634"/>
              <a:gd name="connsiteY37" fmla="*/ 330921 h 994744"/>
              <a:gd name="connsiteX38" fmla="*/ 3617148 w 8060634"/>
              <a:gd name="connsiteY38" fmla="*/ 351146 h 994744"/>
              <a:gd name="connsiteX39" fmla="*/ 3657600 w 8060634"/>
              <a:gd name="connsiteY39" fmla="*/ 371025 h 994744"/>
              <a:gd name="connsiteX40" fmla="*/ 3693812 w 8060634"/>
              <a:gd name="connsiteY40" fmla="*/ 384161 h 994744"/>
              <a:gd name="connsiteX41" fmla="*/ 3796747 w 8060634"/>
              <a:gd name="connsiteY41" fmla="*/ 426072 h 994744"/>
              <a:gd name="connsiteX42" fmla="*/ 3856382 w 8060634"/>
              <a:gd name="connsiteY42" fmla="*/ 455889 h 994744"/>
              <a:gd name="connsiteX43" fmla="*/ 3876260 w 8060634"/>
              <a:gd name="connsiteY43" fmla="*/ 475768 h 994744"/>
              <a:gd name="connsiteX44" fmla="*/ 3935895 w 8060634"/>
              <a:gd name="connsiteY44" fmla="*/ 495646 h 994744"/>
              <a:gd name="connsiteX45" fmla="*/ 3955774 w 8060634"/>
              <a:gd name="connsiteY45" fmla="*/ 515524 h 994744"/>
              <a:gd name="connsiteX46" fmla="*/ 3985591 w 8060634"/>
              <a:gd name="connsiteY46" fmla="*/ 525463 h 994744"/>
              <a:gd name="connsiteX47" fmla="*/ 3995530 w 8060634"/>
              <a:gd name="connsiteY47" fmla="*/ 555281 h 994744"/>
              <a:gd name="connsiteX48" fmla="*/ 4025347 w 8060634"/>
              <a:gd name="connsiteY48" fmla="*/ 565220 h 994744"/>
              <a:gd name="connsiteX49" fmla="*/ 4055165 w 8060634"/>
              <a:gd name="connsiteY49" fmla="*/ 585098 h 994744"/>
              <a:gd name="connsiteX50" fmla="*/ 4084982 w 8060634"/>
              <a:gd name="connsiteY50" fmla="*/ 595037 h 994744"/>
              <a:gd name="connsiteX51" fmla="*/ 4114800 w 8060634"/>
              <a:gd name="connsiteY51" fmla="*/ 614915 h 994744"/>
              <a:gd name="connsiteX52" fmla="*/ 4174434 w 8060634"/>
              <a:gd name="connsiteY52" fmla="*/ 622005 h 994744"/>
              <a:gd name="connsiteX53" fmla="*/ 4293427 w 8060634"/>
              <a:gd name="connsiteY53" fmla="*/ 645081 h 994744"/>
              <a:gd name="connsiteX54" fmla="*/ 4422913 w 8060634"/>
              <a:gd name="connsiteY54" fmla="*/ 654672 h 994744"/>
              <a:gd name="connsiteX55" fmla="*/ 4492487 w 8060634"/>
              <a:gd name="connsiteY55" fmla="*/ 644733 h 994744"/>
              <a:gd name="connsiteX56" fmla="*/ 4522304 w 8060634"/>
              <a:gd name="connsiteY56" fmla="*/ 634794 h 994744"/>
              <a:gd name="connsiteX57" fmla="*/ 4621695 w 8060634"/>
              <a:gd name="connsiteY57" fmla="*/ 604976 h 994744"/>
              <a:gd name="connsiteX58" fmla="*/ 4681330 w 8060634"/>
              <a:gd name="connsiteY58" fmla="*/ 585098 h 994744"/>
              <a:gd name="connsiteX59" fmla="*/ 4711147 w 8060634"/>
              <a:gd name="connsiteY59" fmla="*/ 565220 h 994744"/>
              <a:gd name="connsiteX60" fmla="*/ 4803797 w 8060634"/>
              <a:gd name="connsiteY60" fmla="*/ 548191 h 994744"/>
              <a:gd name="connsiteX61" fmla="*/ 4833614 w 8060634"/>
              <a:gd name="connsiteY61" fmla="*/ 541449 h 994744"/>
              <a:gd name="connsiteX62" fmla="*/ 4866628 w 8060634"/>
              <a:gd name="connsiteY62" fmla="*/ 528312 h 994744"/>
              <a:gd name="connsiteX63" fmla="*/ 5091267 w 8060634"/>
              <a:gd name="connsiteY63" fmla="*/ 541449 h 994744"/>
              <a:gd name="connsiteX64" fmla="*/ 5201709 w 8060634"/>
              <a:gd name="connsiteY64" fmla="*/ 574464 h 994744"/>
              <a:gd name="connsiteX65" fmla="*/ 5258147 w 8060634"/>
              <a:gd name="connsiteY65" fmla="*/ 597539 h 994744"/>
              <a:gd name="connsiteX66" fmla="*/ 5327374 w 8060634"/>
              <a:gd name="connsiteY66" fmla="*/ 614915 h 994744"/>
              <a:gd name="connsiteX67" fmla="*/ 5347252 w 8060634"/>
              <a:gd name="connsiteY67" fmla="*/ 634794 h 994744"/>
              <a:gd name="connsiteX68" fmla="*/ 5377069 w 8060634"/>
              <a:gd name="connsiteY68" fmla="*/ 644733 h 994744"/>
              <a:gd name="connsiteX69" fmla="*/ 5406887 w 8060634"/>
              <a:gd name="connsiteY69" fmla="*/ 664611 h 994744"/>
              <a:gd name="connsiteX70" fmla="*/ 5466521 w 8060634"/>
              <a:gd name="connsiteY70" fmla="*/ 684489 h 994744"/>
              <a:gd name="connsiteX71" fmla="*/ 5496339 w 8060634"/>
              <a:gd name="connsiteY71" fmla="*/ 694428 h 994744"/>
              <a:gd name="connsiteX72" fmla="*/ 5526156 w 8060634"/>
              <a:gd name="connsiteY72" fmla="*/ 714307 h 994744"/>
              <a:gd name="connsiteX73" fmla="*/ 5555974 w 8060634"/>
              <a:gd name="connsiteY73" fmla="*/ 724246 h 994744"/>
              <a:gd name="connsiteX74" fmla="*/ 5655365 w 8060634"/>
              <a:gd name="connsiteY74" fmla="*/ 744124 h 994744"/>
              <a:gd name="connsiteX75" fmla="*/ 5695121 w 8060634"/>
              <a:gd name="connsiteY75" fmla="*/ 754063 h 994744"/>
              <a:gd name="connsiteX76" fmla="*/ 5834269 w 8060634"/>
              <a:gd name="connsiteY76" fmla="*/ 773941 h 994744"/>
              <a:gd name="connsiteX77" fmla="*/ 5922331 w 8060634"/>
              <a:gd name="connsiteY77" fmla="*/ 764698 h 994744"/>
              <a:gd name="connsiteX78" fmla="*/ 6105823 w 8060634"/>
              <a:gd name="connsiteY78" fmla="*/ 758650 h 994744"/>
              <a:gd name="connsiteX79" fmla="*/ 6302103 w 8060634"/>
              <a:gd name="connsiteY79" fmla="*/ 745514 h 994744"/>
              <a:gd name="connsiteX80" fmla="*/ 6380226 w 8060634"/>
              <a:gd name="connsiteY80" fmla="*/ 732377 h 994744"/>
              <a:gd name="connsiteX81" fmla="*/ 6452650 w 8060634"/>
              <a:gd name="connsiteY81" fmla="*/ 725636 h 994744"/>
              <a:gd name="connsiteX82" fmla="*/ 6530008 w 8060634"/>
              <a:gd name="connsiteY82" fmla="*/ 721743 h 994744"/>
              <a:gd name="connsiteX83" fmla="*/ 6589643 w 8060634"/>
              <a:gd name="connsiteY83" fmla="*/ 724246 h 994744"/>
              <a:gd name="connsiteX84" fmla="*/ 6632249 w 8060634"/>
              <a:gd name="connsiteY84" fmla="*/ 714307 h 994744"/>
              <a:gd name="connsiteX85" fmla="*/ 6743735 w 8060634"/>
              <a:gd name="connsiteY85" fmla="*/ 700822 h 994744"/>
              <a:gd name="connsiteX86" fmla="*/ 6982551 w 8060634"/>
              <a:gd name="connsiteY86" fmla="*/ 717504 h 994744"/>
              <a:gd name="connsiteX87" fmla="*/ 7111065 w 8060634"/>
              <a:gd name="connsiteY87" fmla="*/ 744124 h 994744"/>
              <a:gd name="connsiteX88" fmla="*/ 7176052 w 8060634"/>
              <a:gd name="connsiteY88" fmla="*/ 754063 h 994744"/>
              <a:gd name="connsiteX89" fmla="*/ 7245626 w 8060634"/>
              <a:gd name="connsiteY89" fmla="*/ 783881 h 994744"/>
              <a:gd name="connsiteX90" fmla="*/ 7305260 w 8060634"/>
              <a:gd name="connsiteY90" fmla="*/ 803759 h 994744"/>
              <a:gd name="connsiteX91" fmla="*/ 7364895 w 8060634"/>
              <a:gd name="connsiteY91" fmla="*/ 833576 h 994744"/>
              <a:gd name="connsiteX92" fmla="*/ 7424530 w 8060634"/>
              <a:gd name="connsiteY92" fmla="*/ 853454 h 994744"/>
              <a:gd name="connsiteX93" fmla="*/ 7454347 w 8060634"/>
              <a:gd name="connsiteY93" fmla="*/ 863394 h 994744"/>
              <a:gd name="connsiteX94" fmla="*/ 7504043 w 8060634"/>
              <a:gd name="connsiteY94" fmla="*/ 873333 h 994744"/>
              <a:gd name="connsiteX95" fmla="*/ 7563678 w 8060634"/>
              <a:gd name="connsiteY95" fmla="*/ 893211 h 994744"/>
              <a:gd name="connsiteX96" fmla="*/ 7593495 w 8060634"/>
              <a:gd name="connsiteY96" fmla="*/ 903150 h 994744"/>
              <a:gd name="connsiteX97" fmla="*/ 7633252 w 8060634"/>
              <a:gd name="connsiteY97" fmla="*/ 913089 h 994744"/>
              <a:gd name="connsiteX98" fmla="*/ 7729446 w 8060634"/>
              <a:gd name="connsiteY98" fmla="*/ 930118 h 994744"/>
              <a:gd name="connsiteX99" fmla="*/ 7881730 w 8060634"/>
              <a:gd name="connsiteY99" fmla="*/ 952846 h 994744"/>
              <a:gd name="connsiteX100" fmla="*/ 7921487 w 8060634"/>
              <a:gd name="connsiteY100" fmla="*/ 962785 h 994744"/>
              <a:gd name="connsiteX101" fmla="*/ 7981121 w 8060634"/>
              <a:gd name="connsiteY101" fmla="*/ 972724 h 994744"/>
              <a:gd name="connsiteX102" fmla="*/ 8001000 w 8060634"/>
              <a:gd name="connsiteY102" fmla="*/ 992602 h 994744"/>
              <a:gd name="connsiteX103" fmla="*/ 8060634 w 8060634"/>
              <a:gd name="connsiteY103" fmla="*/ 992602 h 994744"/>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1846 w 8060634"/>
              <a:gd name="connsiteY29" fmla="*/ 234073 h 1000832"/>
              <a:gd name="connsiteX30" fmla="*/ 2432237 w 8060634"/>
              <a:gd name="connsiteY30" fmla="*/ 250406 h 1000832"/>
              <a:gd name="connsiteX31" fmla="*/ 2497918 w 8060634"/>
              <a:gd name="connsiteY31" fmla="*/ 250754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1846 w 8060634"/>
              <a:gd name="connsiteY29" fmla="*/ 234073 h 1000832"/>
              <a:gd name="connsiteX30" fmla="*/ 2432237 w 8060634"/>
              <a:gd name="connsiteY30" fmla="*/ 250406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6306 w 8060634"/>
              <a:gd name="connsiteY29" fmla="*/ 140403 h 1000832"/>
              <a:gd name="connsiteX30" fmla="*/ 2432237 w 8060634"/>
              <a:gd name="connsiteY30" fmla="*/ 250406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953023 w 8060634"/>
              <a:gd name="connsiteY33" fmla="*/ 195822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953023 w 8060634"/>
              <a:gd name="connsiteY32" fmla="*/ 195822 h 1000832"/>
              <a:gd name="connsiteX33" fmla="*/ 3389243 w 8060634"/>
              <a:gd name="connsiteY33" fmla="*/ 312890 h 1000832"/>
              <a:gd name="connsiteX34" fmla="*/ 3442483 w 8060634"/>
              <a:gd name="connsiteY34" fmla="*/ 310389 h 1000832"/>
              <a:gd name="connsiteX35" fmla="*/ 3494681 w 8060634"/>
              <a:gd name="connsiteY35" fmla="*/ 320327 h 1000832"/>
              <a:gd name="connsiteX36" fmla="*/ 3556471 w 8060634"/>
              <a:gd name="connsiteY36" fmla="*/ 337009 h 1000832"/>
              <a:gd name="connsiteX37" fmla="*/ 3617148 w 8060634"/>
              <a:gd name="connsiteY37" fmla="*/ 357234 h 1000832"/>
              <a:gd name="connsiteX38" fmla="*/ 3657600 w 8060634"/>
              <a:gd name="connsiteY38" fmla="*/ 377113 h 1000832"/>
              <a:gd name="connsiteX39" fmla="*/ 3693812 w 8060634"/>
              <a:gd name="connsiteY39" fmla="*/ 390249 h 1000832"/>
              <a:gd name="connsiteX40" fmla="*/ 3796747 w 8060634"/>
              <a:gd name="connsiteY40" fmla="*/ 432160 h 1000832"/>
              <a:gd name="connsiteX41" fmla="*/ 3856382 w 8060634"/>
              <a:gd name="connsiteY41" fmla="*/ 461977 h 1000832"/>
              <a:gd name="connsiteX42" fmla="*/ 3876260 w 8060634"/>
              <a:gd name="connsiteY42" fmla="*/ 481856 h 1000832"/>
              <a:gd name="connsiteX43" fmla="*/ 3935895 w 8060634"/>
              <a:gd name="connsiteY43" fmla="*/ 501734 h 1000832"/>
              <a:gd name="connsiteX44" fmla="*/ 3955774 w 8060634"/>
              <a:gd name="connsiteY44" fmla="*/ 521612 h 1000832"/>
              <a:gd name="connsiteX45" fmla="*/ 3985591 w 8060634"/>
              <a:gd name="connsiteY45" fmla="*/ 531551 h 1000832"/>
              <a:gd name="connsiteX46" fmla="*/ 3995530 w 8060634"/>
              <a:gd name="connsiteY46" fmla="*/ 561369 h 1000832"/>
              <a:gd name="connsiteX47" fmla="*/ 4025347 w 8060634"/>
              <a:gd name="connsiteY47" fmla="*/ 571308 h 1000832"/>
              <a:gd name="connsiteX48" fmla="*/ 4055165 w 8060634"/>
              <a:gd name="connsiteY48" fmla="*/ 591186 h 1000832"/>
              <a:gd name="connsiteX49" fmla="*/ 4084982 w 8060634"/>
              <a:gd name="connsiteY49" fmla="*/ 601125 h 1000832"/>
              <a:gd name="connsiteX50" fmla="*/ 4114800 w 8060634"/>
              <a:gd name="connsiteY50" fmla="*/ 621003 h 1000832"/>
              <a:gd name="connsiteX51" fmla="*/ 4174434 w 8060634"/>
              <a:gd name="connsiteY51" fmla="*/ 628093 h 1000832"/>
              <a:gd name="connsiteX52" fmla="*/ 4293427 w 8060634"/>
              <a:gd name="connsiteY52" fmla="*/ 651169 h 1000832"/>
              <a:gd name="connsiteX53" fmla="*/ 4422913 w 8060634"/>
              <a:gd name="connsiteY53" fmla="*/ 660760 h 1000832"/>
              <a:gd name="connsiteX54" fmla="*/ 4492487 w 8060634"/>
              <a:gd name="connsiteY54" fmla="*/ 650821 h 1000832"/>
              <a:gd name="connsiteX55" fmla="*/ 4522304 w 8060634"/>
              <a:gd name="connsiteY55" fmla="*/ 640882 h 1000832"/>
              <a:gd name="connsiteX56" fmla="*/ 4621695 w 8060634"/>
              <a:gd name="connsiteY56" fmla="*/ 611064 h 1000832"/>
              <a:gd name="connsiteX57" fmla="*/ 4681330 w 8060634"/>
              <a:gd name="connsiteY57" fmla="*/ 591186 h 1000832"/>
              <a:gd name="connsiteX58" fmla="*/ 4711147 w 8060634"/>
              <a:gd name="connsiteY58" fmla="*/ 571308 h 1000832"/>
              <a:gd name="connsiteX59" fmla="*/ 4803797 w 8060634"/>
              <a:gd name="connsiteY59" fmla="*/ 554279 h 1000832"/>
              <a:gd name="connsiteX60" fmla="*/ 4833614 w 8060634"/>
              <a:gd name="connsiteY60" fmla="*/ 547537 h 1000832"/>
              <a:gd name="connsiteX61" fmla="*/ 4866628 w 8060634"/>
              <a:gd name="connsiteY61" fmla="*/ 534400 h 1000832"/>
              <a:gd name="connsiteX62" fmla="*/ 5091267 w 8060634"/>
              <a:gd name="connsiteY62" fmla="*/ 547537 h 1000832"/>
              <a:gd name="connsiteX63" fmla="*/ 5201709 w 8060634"/>
              <a:gd name="connsiteY63" fmla="*/ 580552 h 1000832"/>
              <a:gd name="connsiteX64" fmla="*/ 5258147 w 8060634"/>
              <a:gd name="connsiteY64" fmla="*/ 603627 h 1000832"/>
              <a:gd name="connsiteX65" fmla="*/ 5327374 w 8060634"/>
              <a:gd name="connsiteY65" fmla="*/ 621003 h 1000832"/>
              <a:gd name="connsiteX66" fmla="*/ 5347252 w 8060634"/>
              <a:gd name="connsiteY66" fmla="*/ 640882 h 1000832"/>
              <a:gd name="connsiteX67" fmla="*/ 5377069 w 8060634"/>
              <a:gd name="connsiteY67" fmla="*/ 650821 h 1000832"/>
              <a:gd name="connsiteX68" fmla="*/ 5406887 w 8060634"/>
              <a:gd name="connsiteY68" fmla="*/ 670699 h 1000832"/>
              <a:gd name="connsiteX69" fmla="*/ 5466521 w 8060634"/>
              <a:gd name="connsiteY69" fmla="*/ 690577 h 1000832"/>
              <a:gd name="connsiteX70" fmla="*/ 5496339 w 8060634"/>
              <a:gd name="connsiteY70" fmla="*/ 700516 h 1000832"/>
              <a:gd name="connsiteX71" fmla="*/ 5526156 w 8060634"/>
              <a:gd name="connsiteY71" fmla="*/ 720395 h 1000832"/>
              <a:gd name="connsiteX72" fmla="*/ 5555974 w 8060634"/>
              <a:gd name="connsiteY72" fmla="*/ 730334 h 1000832"/>
              <a:gd name="connsiteX73" fmla="*/ 5655365 w 8060634"/>
              <a:gd name="connsiteY73" fmla="*/ 750212 h 1000832"/>
              <a:gd name="connsiteX74" fmla="*/ 5695121 w 8060634"/>
              <a:gd name="connsiteY74" fmla="*/ 760151 h 1000832"/>
              <a:gd name="connsiteX75" fmla="*/ 5834269 w 8060634"/>
              <a:gd name="connsiteY75" fmla="*/ 780029 h 1000832"/>
              <a:gd name="connsiteX76" fmla="*/ 5922331 w 8060634"/>
              <a:gd name="connsiteY76" fmla="*/ 770786 h 1000832"/>
              <a:gd name="connsiteX77" fmla="*/ 6105823 w 8060634"/>
              <a:gd name="connsiteY77" fmla="*/ 764738 h 1000832"/>
              <a:gd name="connsiteX78" fmla="*/ 6302103 w 8060634"/>
              <a:gd name="connsiteY78" fmla="*/ 751602 h 1000832"/>
              <a:gd name="connsiteX79" fmla="*/ 6380226 w 8060634"/>
              <a:gd name="connsiteY79" fmla="*/ 738465 h 1000832"/>
              <a:gd name="connsiteX80" fmla="*/ 6452650 w 8060634"/>
              <a:gd name="connsiteY80" fmla="*/ 731724 h 1000832"/>
              <a:gd name="connsiteX81" fmla="*/ 6530008 w 8060634"/>
              <a:gd name="connsiteY81" fmla="*/ 727831 h 1000832"/>
              <a:gd name="connsiteX82" fmla="*/ 6589643 w 8060634"/>
              <a:gd name="connsiteY82" fmla="*/ 730334 h 1000832"/>
              <a:gd name="connsiteX83" fmla="*/ 6632249 w 8060634"/>
              <a:gd name="connsiteY83" fmla="*/ 720395 h 1000832"/>
              <a:gd name="connsiteX84" fmla="*/ 6743735 w 8060634"/>
              <a:gd name="connsiteY84" fmla="*/ 706910 h 1000832"/>
              <a:gd name="connsiteX85" fmla="*/ 6982551 w 8060634"/>
              <a:gd name="connsiteY85" fmla="*/ 723592 h 1000832"/>
              <a:gd name="connsiteX86" fmla="*/ 7111065 w 8060634"/>
              <a:gd name="connsiteY86" fmla="*/ 750212 h 1000832"/>
              <a:gd name="connsiteX87" fmla="*/ 7176052 w 8060634"/>
              <a:gd name="connsiteY87" fmla="*/ 760151 h 1000832"/>
              <a:gd name="connsiteX88" fmla="*/ 7245626 w 8060634"/>
              <a:gd name="connsiteY88" fmla="*/ 789969 h 1000832"/>
              <a:gd name="connsiteX89" fmla="*/ 7305260 w 8060634"/>
              <a:gd name="connsiteY89" fmla="*/ 809847 h 1000832"/>
              <a:gd name="connsiteX90" fmla="*/ 7364895 w 8060634"/>
              <a:gd name="connsiteY90" fmla="*/ 839664 h 1000832"/>
              <a:gd name="connsiteX91" fmla="*/ 7424530 w 8060634"/>
              <a:gd name="connsiteY91" fmla="*/ 859542 h 1000832"/>
              <a:gd name="connsiteX92" fmla="*/ 7454347 w 8060634"/>
              <a:gd name="connsiteY92" fmla="*/ 869482 h 1000832"/>
              <a:gd name="connsiteX93" fmla="*/ 7504043 w 8060634"/>
              <a:gd name="connsiteY93" fmla="*/ 879421 h 1000832"/>
              <a:gd name="connsiteX94" fmla="*/ 7563678 w 8060634"/>
              <a:gd name="connsiteY94" fmla="*/ 899299 h 1000832"/>
              <a:gd name="connsiteX95" fmla="*/ 7593495 w 8060634"/>
              <a:gd name="connsiteY95" fmla="*/ 909238 h 1000832"/>
              <a:gd name="connsiteX96" fmla="*/ 7633252 w 8060634"/>
              <a:gd name="connsiteY96" fmla="*/ 919177 h 1000832"/>
              <a:gd name="connsiteX97" fmla="*/ 7729446 w 8060634"/>
              <a:gd name="connsiteY97" fmla="*/ 936206 h 1000832"/>
              <a:gd name="connsiteX98" fmla="*/ 7881730 w 8060634"/>
              <a:gd name="connsiteY98" fmla="*/ 958934 h 1000832"/>
              <a:gd name="connsiteX99" fmla="*/ 7921487 w 8060634"/>
              <a:gd name="connsiteY99" fmla="*/ 968873 h 1000832"/>
              <a:gd name="connsiteX100" fmla="*/ 7981121 w 8060634"/>
              <a:gd name="connsiteY100" fmla="*/ 978812 h 1000832"/>
              <a:gd name="connsiteX101" fmla="*/ 8001000 w 8060634"/>
              <a:gd name="connsiteY101" fmla="*/ 998690 h 1000832"/>
              <a:gd name="connsiteX102" fmla="*/ 8060634 w 8060634"/>
              <a:gd name="connsiteY10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95530 w 8060634"/>
              <a:gd name="connsiteY45" fmla="*/ 561369 h 1000832"/>
              <a:gd name="connsiteX46" fmla="*/ 4025347 w 8060634"/>
              <a:gd name="connsiteY46" fmla="*/ 571308 h 1000832"/>
              <a:gd name="connsiteX47" fmla="*/ 4055165 w 8060634"/>
              <a:gd name="connsiteY47" fmla="*/ 591186 h 1000832"/>
              <a:gd name="connsiteX48" fmla="*/ 4084982 w 8060634"/>
              <a:gd name="connsiteY48" fmla="*/ 601125 h 1000832"/>
              <a:gd name="connsiteX49" fmla="*/ 4114800 w 8060634"/>
              <a:gd name="connsiteY49" fmla="*/ 621003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95530 w 8060634"/>
              <a:gd name="connsiteY45" fmla="*/ 561369 h 1000832"/>
              <a:gd name="connsiteX46" fmla="*/ 4025347 w 8060634"/>
              <a:gd name="connsiteY46" fmla="*/ 571308 h 1000832"/>
              <a:gd name="connsiteX47" fmla="*/ 4055165 w 8060634"/>
              <a:gd name="connsiteY47" fmla="*/ 591186 h 1000832"/>
              <a:gd name="connsiteX48" fmla="*/ 4084982 w 8060634"/>
              <a:gd name="connsiteY48" fmla="*/ 601125 h 1000832"/>
              <a:gd name="connsiteX49" fmla="*/ 4114800 w 8060634"/>
              <a:gd name="connsiteY49" fmla="*/ 687910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95530 w 8060634"/>
              <a:gd name="connsiteY45" fmla="*/ 561369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687910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687910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937995 w 8060634"/>
              <a:gd name="connsiteY60" fmla="*/ 636991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937995 w 8060634"/>
              <a:gd name="connsiteY60" fmla="*/ 636991 h 1000832"/>
              <a:gd name="connsiteX61" fmla="*/ 5091267 w 8060634"/>
              <a:gd name="connsiteY61" fmla="*/ 547537 h 1000832"/>
              <a:gd name="connsiteX62" fmla="*/ 5179407 w 8060634"/>
              <a:gd name="connsiteY62" fmla="*/ 678683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937995 w 8060634"/>
              <a:gd name="connsiteY60" fmla="*/ 636991 h 1000832"/>
              <a:gd name="connsiteX61" fmla="*/ 5179407 w 8060634"/>
              <a:gd name="connsiteY61" fmla="*/ 678683 h 1000832"/>
              <a:gd name="connsiteX62" fmla="*/ 5258147 w 8060634"/>
              <a:gd name="connsiteY62" fmla="*/ 603627 h 1000832"/>
              <a:gd name="connsiteX63" fmla="*/ 5327374 w 8060634"/>
              <a:gd name="connsiteY63" fmla="*/ 621003 h 1000832"/>
              <a:gd name="connsiteX64" fmla="*/ 5347252 w 8060634"/>
              <a:gd name="connsiteY64" fmla="*/ 640882 h 1000832"/>
              <a:gd name="connsiteX65" fmla="*/ 5377069 w 8060634"/>
              <a:gd name="connsiteY65" fmla="*/ 650821 h 1000832"/>
              <a:gd name="connsiteX66" fmla="*/ 5406887 w 8060634"/>
              <a:gd name="connsiteY66" fmla="*/ 670699 h 1000832"/>
              <a:gd name="connsiteX67" fmla="*/ 5466521 w 8060634"/>
              <a:gd name="connsiteY67" fmla="*/ 690577 h 1000832"/>
              <a:gd name="connsiteX68" fmla="*/ 5496339 w 8060634"/>
              <a:gd name="connsiteY68" fmla="*/ 700516 h 1000832"/>
              <a:gd name="connsiteX69" fmla="*/ 5526156 w 8060634"/>
              <a:gd name="connsiteY69" fmla="*/ 720395 h 1000832"/>
              <a:gd name="connsiteX70" fmla="*/ 5555974 w 8060634"/>
              <a:gd name="connsiteY70" fmla="*/ 730334 h 1000832"/>
              <a:gd name="connsiteX71" fmla="*/ 5655365 w 8060634"/>
              <a:gd name="connsiteY71" fmla="*/ 750212 h 1000832"/>
              <a:gd name="connsiteX72" fmla="*/ 5695121 w 8060634"/>
              <a:gd name="connsiteY72" fmla="*/ 760151 h 1000832"/>
              <a:gd name="connsiteX73" fmla="*/ 5834269 w 8060634"/>
              <a:gd name="connsiteY73" fmla="*/ 780029 h 1000832"/>
              <a:gd name="connsiteX74" fmla="*/ 5922331 w 8060634"/>
              <a:gd name="connsiteY74" fmla="*/ 770786 h 1000832"/>
              <a:gd name="connsiteX75" fmla="*/ 6105823 w 8060634"/>
              <a:gd name="connsiteY75" fmla="*/ 764738 h 1000832"/>
              <a:gd name="connsiteX76" fmla="*/ 6302103 w 8060634"/>
              <a:gd name="connsiteY76" fmla="*/ 751602 h 1000832"/>
              <a:gd name="connsiteX77" fmla="*/ 6380226 w 8060634"/>
              <a:gd name="connsiteY77" fmla="*/ 738465 h 1000832"/>
              <a:gd name="connsiteX78" fmla="*/ 6452650 w 8060634"/>
              <a:gd name="connsiteY78" fmla="*/ 731724 h 1000832"/>
              <a:gd name="connsiteX79" fmla="*/ 6530008 w 8060634"/>
              <a:gd name="connsiteY79" fmla="*/ 727831 h 1000832"/>
              <a:gd name="connsiteX80" fmla="*/ 6589643 w 8060634"/>
              <a:gd name="connsiteY80" fmla="*/ 730334 h 1000832"/>
              <a:gd name="connsiteX81" fmla="*/ 6632249 w 8060634"/>
              <a:gd name="connsiteY81" fmla="*/ 720395 h 1000832"/>
              <a:gd name="connsiteX82" fmla="*/ 6743735 w 8060634"/>
              <a:gd name="connsiteY82" fmla="*/ 706910 h 1000832"/>
              <a:gd name="connsiteX83" fmla="*/ 6982551 w 8060634"/>
              <a:gd name="connsiteY83" fmla="*/ 723592 h 1000832"/>
              <a:gd name="connsiteX84" fmla="*/ 7111065 w 8060634"/>
              <a:gd name="connsiteY84" fmla="*/ 750212 h 1000832"/>
              <a:gd name="connsiteX85" fmla="*/ 7176052 w 8060634"/>
              <a:gd name="connsiteY85" fmla="*/ 760151 h 1000832"/>
              <a:gd name="connsiteX86" fmla="*/ 7245626 w 8060634"/>
              <a:gd name="connsiteY86" fmla="*/ 789969 h 1000832"/>
              <a:gd name="connsiteX87" fmla="*/ 7305260 w 8060634"/>
              <a:gd name="connsiteY87" fmla="*/ 809847 h 1000832"/>
              <a:gd name="connsiteX88" fmla="*/ 7364895 w 8060634"/>
              <a:gd name="connsiteY88" fmla="*/ 839664 h 1000832"/>
              <a:gd name="connsiteX89" fmla="*/ 7424530 w 8060634"/>
              <a:gd name="connsiteY89" fmla="*/ 859542 h 1000832"/>
              <a:gd name="connsiteX90" fmla="*/ 7454347 w 8060634"/>
              <a:gd name="connsiteY90" fmla="*/ 869482 h 1000832"/>
              <a:gd name="connsiteX91" fmla="*/ 7504043 w 8060634"/>
              <a:gd name="connsiteY91" fmla="*/ 879421 h 1000832"/>
              <a:gd name="connsiteX92" fmla="*/ 7563678 w 8060634"/>
              <a:gd name="connsiteY92" fmla="*/ 899299 h 1000832"/>
              <a:gd name="connsiteX93" fmla="*/ 7593495 w 8060634"/>
              <a:gd name="connsiteY93" fmla="*/ 909238 h 1000832"/>
              <a:gd name="connsiteX94" fmla="*/ 7633252 w 8060634"/>
              <a:gd name="connsiteY94" fmla="*/ 919177 h 1000832"/>
              <a:gd name="connsiteX95" fmla="*/ 7729446 w 8060634"/>
              <a:gd name="connsiteY95" fmla="*/ 936206 h 1000832"/>
              <a:gd name="connsiteX96" fmla="*/ 7881730 w 8060634"/>
              <a:gd name="connsiteY96" fmla="*/ 958934 h 1000832"/>
              <a:gd name="connsiteX97" fmla="*/ 7921487 w 8060634"/>
              <a:gd name="connsiteY97" fmla="*/ 968873 h 1000832"/>
              <a:gd name="connsiteX98" fmla="*/ 7981121 w 8060634"/>
              <a:gd name="connsiteY98" fmla="*/ 978812 h 1000832"/>
              <a:gd name="connsiteX99" fmla="*/ 8001000 w 8060634"/>
              <a:gd name="connsiteY99" fmla="*/ 998690 h 1000832"/>
              <a:gd name="connsiteX100" fmla="*/ 8060634 w 8060634"/>
              <a:gd name="connsiteY10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817246 w 8060634"/>
              <a:gd name="connsiteY60" fmla="*/ 549350 h 1000832"/>
              <a:gd name="connsiteX61" fmla="*/ 4937995 w 8060634"/>
              <a:gd name="connsiteY61" fmla="*/ 636991 h 1000832"/>
              <a:gd name="connsiteX62" fmla="*/ 5179407 w 8060634"/>
              <a:gd name="connsiteY62" fmla="*/ 678683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937995 w 8060634"/>
              <a:gd name="connsiteY60" fmla="*/ 636991 h 1000832"/>
              <a:gd name="connsiteX61" fmla="*/ 5179407 w 8060634"/>
              <a:gd name="connsiteY61" fmla="*/ 678683 h 1000832"/>
              <a:gd name="connsiteX62" fmla="*/ 5258147 w 8060634"/>
              <a:gd name="connsiteY62" fmla="*/ 603627 h 1000832"/>
              <a:gd name="connsiteX63" fmla="*/ 5327374 w 8060634"/>
              <a:gd name="connsiteY63" fmla="*/ 621003 h 1000832"/>
              <a:gd name="connsiteX64" fmla="*/ 5347252 w 8060634"/>
              <a:gd name="connsiteY64" fmla="*/ 640882 h 1000832"/>
              <a:gd name="connsiteX65" fmla="*/ 5377069 w 8060634"/>
              <a:gd name="connsiteY65" fmla="*/ 650821 h 1000832"/>
              <a:gd name="connsiteX66" fmla="*/ 5406887 w 8060634"/>
              <a:gd name="connsiteY66" fmla="*/ 670699 h 1000832"/>
              <a:gd name="connsiteX67" fmla="*/ 5466521 w 8060634"/>
              <a:gd name="connsiteY67" fmla="*/ 690577 h 1000832"/>
              <a:gd name="connsiteX68" fmla="*/ 5496339 w 8060634"/>
              <a:gd name="connsiteY68" fmla="*/ 700516 h 1000832"/>
              <a:gd name="connsiteX69" fmla="*/ 5526156 w 8060634"/>
              <a:gd name="connsiteY69" fmla="*/ 720395 h 1000832"/>
              <a:gd name="connsiteX70" fmla="*/ 5555974 w 8060634"/>
              <a:gd name="connsiteY70" fmla="*/ 730334 h 1000832"/>
              <a:gd name="connsiteX71" fmla="*/ 5655365 w 8060634"/>
              <a:gd name="connsiteY71" fmla="*/ 750212 h 1000832"/>
              <a:gd name="connsiteX72" fmla="*/ 5695121 w 8060634"/>
              <a:gd name="connsiteY72" fmla="*/ 760151 h 1000832"/>
              <a:gd name="connsiteX73" fmla="*/ 5834269 w 8060634"/>
              <a:gd name="connsiteY73" fmla="*/ 780029 h 1000832"/>
              <a:gd name="connsiteX74" fmla="*/ 5922331 w 8060634"/>
              <a:gd name="connsiteY74" fmla="*/ 770786 h 1000832"/>
              <a:gd name="connsiteX75" fmla="*/ 6105823 w 8060634"/>
              <a:gd name="connsiteY75" fmla="*/ 764738 h 1000832"/>
              <a:gd name="connsiteX76" fmla="*/ 6302103 w 8060634"/>
              <a:gd name="connsiteY76" fmla="*/ 751602 h 1000832"/>
              <a:gd name="connsiteX77" fmla="*/ 6380226 w 8060634"/>
              <a:gd name="connsiteY77" fmla="*/ 738465 h 1000832"/>
              <a:gd name="connsiteX78" fmla="*/ 6452650 w 8060634"/>
              <a:gd name="connsiteY78" fmla="*/ 731724 h 1000832"/>
              <a:gd name="connsiteX79" fmla="*/ 6530008 w 8060634"/>
              <a:gd name="connsiteY79" fmla="*/ 727831 h 1000832"/>
              <a:gd name="connsiteX80" fmla="*/ 6589643 w 8060634"/>
              <a:gd name="connsiteY80" fmla="*/ 730334 h 1000832"/>
              <a:gd name="connsiteX81" fmla="*/ 6632249 w 8060634"/>
              <a:gd name="connsiteY81" fmla="*/ 720395 h 1000832"/>
              <a:gd name="connsiteX82" fmla="*/ 6743735 w 8060634"/>
              <a:gd name="connsiteY82" fmla="*/ 706910 h 1000832"/>
              <a:gd name="connsiteX83" fmla="*/ 6982551 w 8060634"/>
              <a:gd name="connsiteY83" fmla="*/ 723592 h 1000832"/>
              <a:gd name="connsiteX84" fmla="*/ 7111065 w 8060634"/>
              <a:gd name="connsiteY84" fmla="*/ 750212 h 1000832"/>
              <a:gd name="connsiteX85" fmla="*/ 7176052 w 8060634"/>
              <a:gd name="connsiteY85" fmla="*/ 760151 h 1000832"/>
              <a:gd name="connsiteX86" fmla="*/ 7245626 w 8060634"/>
              <a:gd name="connsiteY86" fmla="*/ 789969 h 1000832"/>
              <a:gd name="connsiteX87" fmla="*/ 7305260 w 8060634"/>
              <a:gd name="connsiteY87" fmla="*/ 809847 h 1000832"/>
              <a:gd name="connsiteX88" fmla="*/ 7364895 w 8060634"/>
              <a:gd name="connsiteY88" fmla="*/ 839664 h 1000832"/>
              <a:gd name="connsiteX89" fmla="*/ 7424530 w 8060634"/>
              <a:gd name="connsiteY89" fmla="*/ 859542 h 1000832"/>
              <a:gd name="connsiteX90" fmla="*/ 7454347 w 8060634"/>
              <a:gd name="connsiteY90" fmla="*/ 869482 h 1000832"/>
              <a:gd name="connsiteX91" fmla="*/ 7504043 w 8060634"/>
              <a:gd name="connsiteY91" fmla="*/ 879421 h 1000832"/>
              <a:gd name="connsiteX92" fmla="*/ 7563678 w 8060634"/>
              <a:gd name="connsiteY92" fmla="*/ 899299 h 1000832"/>
              <a:gd name="connsiteX93" fmla="*/ 7593495 w 8060634"/>
              <a:gd name="connsiteY93" fmla="*/ 909238 h 1000832"/>
              <a:gd name="connsiteX94" fmla="*/ 7633252 w 8060634"/>
              <a:gd name="connsiteY94" fmla="*/ 919177 h 1000832"/>
              <a:gd name="connsiteX95" fmla="*/ 7729446 w 8060634"/>
              <a:gd name="connsiteY95" fmla="*/ 936206 h 1000832"/>
              <a:gd name="connsiteX96" fmla="*/ 7881730 w 8060634"/>
              <a:gd name="connsiteY96" fmla="*/ 958934 h 1000832"/>
              <a:gd name="connsiteX97" fmla="*/ 7921487 w 8060634"/>
              <a:gd name="connsiteY97" fmla="*/ 968873 h 1000832"/>
              <a:gd name="connsiteX98" fmla="*/ 7981121 w 8060634"/>
              <a:gd name="connsiteY98" fmla="*/ 978812 h 1000832"/>
              <a:gd name="connsiteX99" fmla="*/ 8001000 w 8060634"/>
              <a:gd name="connsiteY99" fmla="*/ 998690 h 1000832"/>
              <a:gd name="connsiteX100" fmla="*/ 8060634 w 8060634"/>
              <a:gd name="connsiteY10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33614 w 8060634"/>
              <a:gd name="connsiteY58" fmla="*/ 547537 h 1000832"/>
              <a:gd name="connsiteX59" fmla="*/ 4937995 w 8060634"/>
              <a:gd name="connsiteY59" fmla="*/ 636991 h 1000832"/>
              <a:gd name="connsiteX60" fmla="*/ 5179407 w 8060634"/>
              <a:gd name="connsiteY60" fmla="*/ 678683 h 1000832"/>
              <a:gd name="connsiteX61" fmla="*/ 5258147 w 8060634"/>
              <a:gd name="connsiteY61" fmla="*/ 603627 h 1000832"/>
              <a:gd name="connsiteX62" fmla="*/ 5327374 w 8060634"/>
              <a:gd name="connsiteY62" fmla="*/ 621003 h 1000832"/>
              <a:gd name="connsiteX63" fmla="*/ 5347252 w 8060634"/>
              <a:gd name="connsiteY63" fmla="*/ 640882 h 1000832"/>
              <a:gd name="connsiteX64" fmla="*/ 5377069 w 8060634"/>
              <a:gd name="connsiteY64" fmla="*/ 650821 h 1000832"/>
              <a:gd name="connsiteX65" fmla="*/ 5406887 w 8060634"/>
              <a:gd name="connsiteY65" fmla="*/ 670699 h 1000832"/>
              <a:gd name="connsiteX66" fmla="*/ 5466521 w 8060634"/>
              <a:gd name="connsiteY66" fmla="*/ 690577 h 1000832"/>
              <a:gd name="connsiteX67" fmla="*/ 5496339 w 8060634"/>
              <a:gd name="connsiteY67" fmla="*/ 700516 h 1000832"/>
              <a:gd name="connsiteX68" fmla="*/ 5526156 w 8060634"/>
              <a:gd name="connsiteY68" fmla="*/ 720395 h 1000832"/>
              <a:gd name="connsiteX69" fmla="*/ 5555974 w 8060634"/>
              <a:gd name="connsiteY69" fmla="*/ 730334 h 1000832"/>
              <a:gd name="connsiteX70" fmla="*/ 5655365 w 8060634"/>
              <a:gd name="connsiteY70" fmla="*/ 750212 h 1000832"/>
              <a:gd name="connsiteX71" fmla="*/ 5695121 w 8060634"/>
              <a:gd name="connsiteY71" fmla="*/ 760151 h 1000832"/>
              <a:gd name="connsiteX72" fmla="*/ 5834269 w 8060634"/>
              <a:gd name="connsiteY72" fmla="*/ 780029 h 1000832"/>
              <a:gd name="connsiteX73" fmla="*/ 5922331 w 8060634"/>
              <a:gd name="connsiteY73" fmla="*/ 770786 h 1000832"/>
              <a:gd name="connsiteX74" fmla="*/ 6105823 w 8060634"/>
              <a:gd name="connsiteY74" fmla="*/ 764738 h 1000832"/>
              <a:gd name="connsiteX75" fmla="*/ 6302103 w 8060634"/>
              <a:gd name="connsiteY75" fmla="*/ 751602 h 1000832"/>
              <a:gd name="connsiteX76" fmla="*/ 6380226 w 8060634"/>
              <a:gd name="connsiteY76" fmla="*/ 738465 h 1000832"/>
              <a:gd name="connsiteX77" fmla="*/ 6452650 w 8060634"/>
              <a:gd name="connsiteY77" fmla="*/ 731724 h 1000832"/>
              <a:gd name="connsiteX78" fmla="*/ 6530008 w 8060634"/>
              <a:gd name="connsiteY78" fmla="*/ 727831 h 1000832"/>
              <a:gd name="connsiteX79" fmla="*/ 6589643 w 8060634"/>
              <a:gd name="connsiteY79" fmla="*/ 730334 h 1000832"/>
              <a:gd name="connsiteX80" fmla="*/ 6632249 w 8060634"/>
              <a:gd name="connsiteY80" fmla="*/ 720395 h 1000832"/>
              <a:gd name="connsiteX81" fmla="*/ 6743735 w 8060634"/>
              <a:gd name="connsiteY81" fmla="*/ 706910 h 1000832"/>
              <a:gd name="connsiteX82" fmla="*/ 6982551 w 8060634"/>
              <a:gd name="connsiteY82" fmla="*/ 723592 h 1000832"/>
              <a:gd name="connsiteX83" fmla="*/ 7111065 w 8060634"/>
              <a:gd name="connsiteY83" fmla="*/ 750212 h 1000832"/>
              <a:gd name="connsiteX84" fmla="*/ 7176052 w 8060634"/>
              <a:gd name="connsiteY84" fmla="*/ 760151 h 1000832"/>
              <a:gd name="connsiteX85" fmla="*/ 7245626 w 8060634"/>
              <a:gd name="connsiteY85" fmla="*/ 789969 h 1000832"/>
              <a:gd name="connsiteX86" fmla="*/ 7305260 w 8060634"/>
              <a:gd name="connsiteY86" fmla="*/ 809847 h 1000832"/>
              <a:gd name="connsiteX87" fmla="*/ 7364895 w 8060634"/>
              <a:gd name="connsiteY87" fmla="*/ 839664 h 1000832"/>
              <a:gd name="connsiteX88" fmla="*/ 7424530 w 8060634"/>
              <a:gd name="connsiteY88" fmla="*/ 859542 h 1000832"/>
              <a:gd name="connsiteX89" fmla="*/ 7454347 w 8060634"/>
              <a:gd name="connsiteY89" fmla="*/ 869482 h 1000832"/>
              <a:gd name="connsiteX90" fmla="*/ 7504043 w 8060634"/>
              <a:gd name="connsiteY90" fmla="*/ 879421 h 1000832"/>
              <a:gd name="connsiteX91" fmla="*/ 7563678 w 8060634"/>
              <a:gd name="connsiteY91" fmla="*/ 899299 h 1000832"/>
              <a:gd name="connsiteX92" fmla="*/ 7593495 w 8060634"/>
              <a:gd name="connsiteY92" fmla="*/ 909238 h 1000832"/>
              <a:gd name="connsiteX93" fmla="*/ 7633252 w 8060634"/>
              <a:gd name="connsiteY93" fmla="*/ 919177 h 1000832"/>
              <a:gd name="connsiteX94" fmla="*/ 7729446 w 8060634"/>
              <a:gd name="connsiteY94" fmla="*/ 936206 h 1000832"/>
              <a:gd name="connsiteX95" fmla="*/ 7881730 w 8060634"/>
              <a:gd name="connsiteY95" fmla="*/ 958934 h 1000832"/>
              <a:gd name="connsiteX96" fmla="*/ 7921487 w 8060634"/>
              <a:gd name="connsiteY96" fmla="*/ 968873 h 1000832"/>
              <a:gd name="connsiteX97" fmla="*/ 7981121 w 8060634"/>
              <a:gd name="connsiteY97" fmla="*/ 978812 h 1000832"/>
              <a:gd name="connsiteX98" fmla="*/ 8001000 w 8060634"/>
              <a:gd name="connsiteY98" fmla="*/ 998690 h 1000832"/>
              <a:gd name="connsiteX99" fmla="*/ 8060634 w 8060634"/>
              <a:gd name="connsiteY99"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937995 w 8060634"/>
              <a:gd name="connsiteY58" fmla="*/ 636991 h 1000832"/>
              <a:gd name="connsiteX59" fmla="*/ 5179407 w 8060634"/>
              <a:gd name="connsiteY59" fmla="*/ 678683 h 1000832"/>
              <a:gd name="connsiteX60" fmla="*/ 5258147 w 8060634"/>
              <a:gd name="connsiteY60" fmla="*/ 603627 h 1000832"/>
              <a:gd name="connsiteX61" fmla="*/ 5327374 w 8060634"/>
              <a:gd name="connsiteY61" fmla="*/ 621003 h 1000832"/>
              <a:gd name="connsiteX62" fmla="*/ 5347252 w 8060634"/>
              <a:gd name="connsiteY62" fmla="*/ 640882 h 1000832"/>
              <a:gd name="connsiteX63" fmla="*/ 5377069 w 8060634"/>
              <a:gd name="connsiteY63" fmla="*/ 650821 h 1000832"/>
              <a:gd name="connsiteX64" fmla="*/ 5406887 w 8060634"/>
              <a:gd name="connsiteY64" fmla="*/ 670699 h 1000832"/>
              <a:gd name="connsiteX65" fmla="*/ 5466521 w 8060634"/>
              <a:gd name="connsiteY65" fmla="*/ 690577 h 1000832"/>
              <a:gd name="connsiteX66" fmla="*/ 5496339 w 8060634"/>
              <a:gd name="connsiteY66" fmla="*/ 700516 h 1000832"/>
              <a:gd name="connsiteX67" fmla="*/ 5526156 w 8060634"/>
              <a:gd name="connsiteY67" fmla="*/ 720395 h 1000832"/>
              <a:gd name="connsiteX68" fmla="*/ 5555974 w 8060634"/>
              <a:gd name="connsiteY68" fmla="*/ 730334 h 1000832"/>
              <a:gd name="connsiteX69" fmla="*/ 5655365 w 8060634"/>
              <a:gd name="connsiteY69" fmla="*/ 750212 h 1000832"/>
              <a:gd name="connsiteX70" fmla="*/ 5695121 w 8060634"/>
              <a:gd name="connsiteY70" fmla="*/ 760151 h 1000832"/>
              <a:gd name="connsiteX71" fmla="*/ 5834269 w 8060634"/>
              <a:gd name="connsiteY71" fmla="*/ 780029 h 1000832"/>
              <a:gd name="connsiteX72" fmla="*/ 5922331 w 8060634"/>
              <a:gd name="connsiteY72" fmla="*/ 770786 h 1000832"/>
              <a:gd name="connsiteX73" fmla="*/ 6105823 w 8060634"/>
              <a:gd name="connsiteY73" fmla="*/ 764738 h 1000832"/>
              <a:gd name="connsiteX74" fmla="*/ 6302103 w 8060634"/>
              <a:gd name="connsiteY74" fmla="*/ 751602 h 1000832"/>
              <a:gd name="connsiteX75" fmla="*/ 6380226 w 8060634"/>
              <a:gd name="connsiteY75" fmla="*/ 738465 h 1000832"/>
              <a:gd name="connsiteX76" fmla="*/ 6452650 w 8060634"/>
              <a:gd name="connsiteY76" fmla="*/ 731724 h 1000832"/>
              <a:gd name="connsiteX77" fmla="*/ 6530008 w 8060634"/>
              <a:gd name="connsiteY77" fmla="*/ 727831 h 1000832"/>
              <a:gd name="connsiteX78" fmla="*/ 6589643 w 8060634"/>
              <a:gd name="connsiteY78" fmla="*/ 730334 h 1000832"/>
              <a:gd name="connsiteX79" fmla="*/ 6632249 w 8060634"/>
              <a:gd name="connsiteY79" fmla="*/ 720395 h 1000832"/>
              <a:gd name="connsiteX80" fmla="*/ 6743735 w 8060634"/>
              <a:gd name="connsiteY80" fmla="*/ 706910 h 1000832"/>
              <a:gd name="connsiteX81" fmla="*/ 6982551 w 8060634"/>
              <a:gd name="connsiteY81" fmla="*/ 723592 h 1000832"/>
              <a:gd name="connsiteX82" fmla="*/ 7111065 w 8060634"/>
              <a:gd name="connsiteY82" fmla="*/ 750212 h 1000832"/>
              <a:gd name="connsiteX83" fmla="*/ 7176052 w 8060634"/>
              <a:gd name="connsiteY83" fmla="*/ 760151 h 1000832"/>
              <a:gd name="connsiteX84" fmla="*/ 7245626 w 8060634"/>
              <a:gd name="connsiteY84" fmla="*/ 789969 h 1000832"/>
              <a:gd name="connsiteX85" fmla="*/ 7305260 w 8060634"/>
              <a:gd name="connsiteY85" fmla="*/ 809847 h 1000832"/>
              <a:gd name="connsiteX86" fmla="*/ 7364895 w 8060634"/>
              <a:gd name="connsiteY86" fmla="*/ 839664 h 1000832"/>
              <a:gd name="connsiteX87" fmla="*/ 7424530 w 8060634"/>
              <a:gd name="connsiteY87" fmla="*/ 859542 h 1000832"/>
              <a:gd name="connsiteX88" fmla="*/ 7454347 w 8060634"/>
              <a:gd name="connsiteY88" fmla="*/ 869482 h 1000832"/>
              <a:gd name="connsiteX89" fmla="*/ 7504043 w 8060634"/>
              <a:gd name="connsiteY89" fmla="*/ 879421 h 1000832"/>
              <a:gd name="connsiteX90" fmla="*/ 7563678 w 8060634"/>
              <a:gd name="connsiteY90" fmla="*/ 899299 h 1000832"/>
              <a:gd name="connsiteX91" fmla="*/ 7593495 w 8060634"/>
              <a:gd name="connsiteY91" fmla="*/ 909238 h 1000832"/>
              <a:gd name="connsiteX92" fmla="*/ 7633252 w 8060634"/>
              <a:gd name="connsiteY92" fmla="*/ 919177 h 1000832"/>
              <a:gd name="connsiteX93" fmla="*/ 7729446 w 8060634"/>
              <a:gd name="connsiteY93" fmla="*/ 936206 h 1000832"/>
              <a:gd name="connsiteX94" fmla="*/ 7881730 w 8060634"/>
              <a:gd name="connsiteY94" fmla="*/ 958934 h 1000832"/>
              <a:gd name="connsiteX95" fmla="*/ 7921487 w 8060634"/>
              <a:gd name="connsiteY95" fmla="*/ 968873 h 1000832"/>
              <a:gd name="connsiteX96" fmla="*/ 7981121 w 8060634"/>
              <a:gd name="connsiteY96" fmla="*/ 978812 h 1000832"/>
              <a:gd name="connsiteX97" fmla="*/ 8001000 w 8060634"/>
              <a:gd name="connsiteY97" fmla="*/ 998690 h 1000832"/>
              <a:gd name="connsiteX98" fmla="*/ 8060634 w 8060634"/>
              <a:gd name="connsiteY9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764672 w 8060634"/>
              <a:gd name="connsiteY56" fmla="*/ 673899 h 1000832"/>
              <a:gd name="connsiteX57" fmla="*/ 4937995 w 8060634"/>
              <a:gd name="connsiteY57" fmla="*/ 636991 h 1000832"/>
              <a:gd name="connsiteX58" fmla="*/ 5179407 w 8060634"/>
              <a:gd name="connsiteY58" fmla="*/ 678683 h 1000832"/>
              <a:gd name="connsiteX59" fmla="*/ 5258147 w 8060634"/>
              <a:gd name="connsiteY59" fmla="*/ 603627 h 1000832"/>
              <a:gd name="connsiteX60" fmla="*/ 5327374 w 8060634"/>
              <a:gd name="connsiteY60" fmla="*/ 621003 h 1000832"/>
              <a:gd name="connsiteX61" fmla="*/ 5347252 w 8060634"/>
              <a:gd name="connsiteY61" fmla="*/ 640882 h 1000832"/>
              <a:gd name="connsiteX62" fmla="*/ 5377069 w 8060634"/>
              <a:gd name="connsiteY62" fmla="*/ 650821 h 1000832"/>
              <a:gd name="connsiteX63" fmla="*/ 5406887 w 8060634"/>
              <a:gd name="connsiteY63" fmla="*/ 670699 h 1000832"/>
              <a:gd name="connsiteX64" fmla="*/ 5466521 w 8060634"/>
              <a:gd name="connsiteY64" fmla="*/ 690577 h 1000832"/>
              <a:gd name="connsiteX65" fmla="*/ 5496339 w 8060634"/>
              <a:gd name="connsiteY65" fmla="*/ 700516 h 1000832"/>
              <a:gd name="connsiteX66" fmla="*/ 5526156 w 8060634"/>
              <a:gd name="connsiteY66" fmla="*/ 720395 h 1000832"/>
              <a:gd name="connsiteX67" fmla="*/ 5555974 w 8060634"/>
              <a:gd name="connsiteY67" fmla="*/ 730334 h 1000832"/>
              <a:gd name="connsiteX68" fmla="*/ 5655365 w 8060634"/>
              <a:gd name="connsiteY68" fmla="*/ 750212 h 1000832"/>
              <a:gd name="connsiteX69" fmla="*/ 5695121 w 8060634"/>
              <a:gd name="connsiteY69" fmla="*/ 760151 h 1000832"/>
              <a:gd name="connsiteX70" fmla="*/ 5834269 w 8060634"/>
              <a:gd name="connsiteY70" fmla="*/ 780029 h 1000832"/>
              <a:gd name="connsiteX71" fmla="*/ 5922331 w 8060634"/>
              <a:gd name="connsiteY71" fmla="*/ 770786 h 1000832"/>
              <a:gd name="connsiteX72" fmla="*/ 6105823 w 8060634"/>
              <a:gd name="connsiteY72" fmla="*/ 764738 h 1000832"/>
              <a:gd name="connsiteX73" fmla="*/ 6302103 w 8060634"/>
              <a:gd name="connsiteY73" fmla="*/ 751602 h 1000832"/>
              <a:gd name="connsiteX74" fmla="*/ 6380226 w 8060634"/>
              <a:gd name="connsiteY74" fmla="*/ 738465 h 1000832"/>
              <a:gd name="connsiteX75" fmla="*/ 6452650 w 8060634"/>
              <a:gd name="connsiteY75" fmla="*/ 731724 h 1000832"/>
              <a:gd name="connsiteX76" fmla="*/ 6530008 w 8060634"/>
              <a:gd name="connsiteY76" fmla="*/ 727831 h 1000832"/>
              <a:gd name="connsiteX77" fmla="*/ 6589643 w 8060634"/>
              <a:gd name="connsiteY77" fmla="*/ 730334 h 1000832"/>
              <a:gd name="connsiteX78" fmla="*/ 6632249 w 8060634"/>
              <a:gd name="connsiteY78" fmla="*/ 720395 h 1000832"/>
              <a:gd name="connsiteX79" fmla="*/ 6743735 w 8060634"/>
              <a:gd name="connsiteY79" fmla="*/ 706910 h 1000832"/>
              <a:gd name="connsiteX80" fmla="*/ 6982551 w 8060634"/>
              <a:gd name="connsiteY80" fmla="*/ 723592 h 1000832"/>
              <a:gd name="connsiteX81" fmla="*/ 7111065 w 8060634"/>
              <a:gd name="connsiteY81" fmla="*/ 750212 h 1000832"/>
              <a:gd name="connsiteX82" fmla="*/ 7176052 w 8060634"/>
              <a:gd name="connsiteY82" fmla="*/ 760151 h 1000832"/>
              <a:gd name="connsiteX83" fmla="*/ 7245626 w 8060634"/>
              <a:gd name="connsiteY83" fmla="*/ 789969 h 1000832"/>
              <a:gd name="connsiteX84" fmla="*/ 7305260 w 8060634"/>
              <a:gd name="connsiteY84" fmla="*/ 809847 h 1000832"/>
              <a:gd name="connsiteX85" fmla="*/ 7364895 w 8060634"/>
              <a:gd name="connsiteY85" fmla="*/ 839664 h 1000832"/>
              <a:gd name="connsiteX86" fmla="*/ 7424530 w 8060634"/>
              <a:gd name="connsiteY86" fmla="*/ 859542 h 1000832"/>
              <a:gd name="connsiteX87" fmla="*/ 7454347 w 8060634"/>
              <a:gd name="connsiteY87" fmla="*/ 869482 h 1000832"/>
              <a:gd name="connsiteX88" fmla="*/ 7504043 w 8060634"/>
              <a:gd name="connsiteY88" fmla="*/ 879421 h 1000832"/>
              <a:gd name="connsiteX89" fmla="*/ 7563678 w 8060634"/>
              <a:gd name="connsiteY89" fmla="*/ 899299 h 1000832"/>
              <a:gd name="connsiteX90" fmla="*/ 7593495 w 8060634"/>
              <a:gd name="connsiteY90" fmla="*/ 909238 h 1000832"/>
              <a:gd name="connsiteX91" fmla="*/ 7633252 w 8060634"/>
              <a:gd name="connsiteY91" fmla="*/ 919177 h 1000832"/>
              <a:gd name="connsiteX92" fmla="*/ 7729446 w 8060634"/>
              <a:gd name="connsiteY92" fmla="*/ 936206 h 1000832"/>
              <a:gd name="connsiteX93" fmla="*/ 7881730 w 8060634"/>
              <a:gd name="connsiteY93" fmla="*/ 958934 h 1000832"/>
              <a:gd name="connsiteX94" fmla="*/ 7921487 w 8060634"/>
              <a:gd name="connsiteY94" fmla="*/ 968873 h 1000832"/>
              <a:gd name="connsiteX95" fmla="*/ 7981121 w 8060634"/>
              <a:gd name="connsiteY95" fmla="*/ 978812 h 1000832"/>
              <a:gd name="connsiteX96" fmla="*/ 8001000 w 8060634"/>
              <a:gd name="connsiteY96" fmla="*/ 998690 h 1000832"/>
              <a:gd name="connsiteX97" fmla="*/ 8060634 w 8060634"/>
              <a:gd name="connsiteY97"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688603 w 8060634"/>
              <a:gd name="connsiteY54" fmla="*/ 695814 h 1000832"/>
              <a:gd name="connsiteX55" fmla="*/ 4764672 w 8060634"/>
              <a:gd name="connsiteY55" fmla="*/ 673899 h 1000832"/>
              <a:gd name="connsiteX56" fmla="*/ 4937995 w 8060634"/>
              <a:gd name="connsiteY56" fmla="*/ 636991 h 1000832"/>
              <a:gd name="connsiteX57" fmla="*/ 5179407 w 8060634"/>
              <a:gd name="connsiteY57" fmla="*/ 678683 h 1000832"/>
              <a:gd name="connsiteX58" fmla="*/ 5258147 w 8060634"/>
              <a:gd name="connsiteY58" fmla="*/ 603627 h 1000832"/>
              <a:gd name="connsiteX59" fmla="*/ 5327374 w 8060634"/>
              <a:gd name="connsiteY59" fmla="*/ 621003 h 1000832"/>
              <a:gd name="connsiteX60" fmla="*/ 5347252 w 8060634"/>
              <a:gd name="connsiteY60" fmla="*/ 640882 h 1000832"/>
              <a:gd name="connsiteX61" fmla="*/ 5377069 w 8060634"/>
              <a:gd name="connsiteY61" fmla="*/ 650821 h 1000832"/>
              <a:gd name="connsiteX62" fmla="*/ 5406887 w 8060634"/>
              <a:gd name="connsiteY62" fmla="*/ 670699 h 1000832"/>
              <a:gd name="connsiteX63" fmla="*/ 5466521 w 8060634"/>
              <a:gd name="connsiteY63" fmla="*/ 690577 h 1000832"/>
              <a:gd name="connsiteX64" fmla="*/ 5496339 w 8060634"/>
              <a:gd name="connsiteY64" fmla="*/ 700516 h 1000832"/>
              <a:gd name="connsiteX65" fmla="*/ 5526156 w 8060634"/>
              <a:gd name="connsiteY65" fmla="*/ 720395 h 1000832"/>
              <a:gd name="connsiteX66" fmla="*/ 5555974 w 8060634"/>
              <a:gd name="connsiteY66" fmla="*/ 730334 h 1000832"/>
              <a:gd name="connsiteX67" fmla="*/ 5655365 w 8060634"/>
              <a:gd name="connsiteY67" fmla="*/ 750212 h 1000832"/>
              <a:gd name="connsiteX68" fmla="*/ 5695121 w 8060634"/>
              <a:gd name="connsiteY68" fmla="*/ 760151 h 1000832"/>
              <a:gd name="connsiteX69" fmla="*/ 5834269 w 8060634"/>
              <a:gd name="connsiteY69" fmla="*/ 780029 h 1000832"/>
              <a:gd name="connsiteX70" fmla="*/ 5922331 w 8060634"/>
              <a:gd name="connsiteY70" fmla="*/ 770786 h 1000832"/>
              <a:gd name="connsiteX71" fmla="*/ 6105823 w 8060634"/>
              <a:gd name="connsiteY71" fmla="*/ 764738 h 1000832"/>
              <a:gd name="connsiteX72" fmla="*/ 6302103 w 8060634"/>
              <a:gd name="connsiteY72" fmla="*/ 751602 h 1000832"/>
              <a:gd name="connsiteX73" fmla="*/ 6380226 w 8060634"/>
              <a:gd name="connsiteY73" fmla="*/ 738465 h 1000832"/>
              <a:gd name="connsiteX74" fmla="*/ 6452650 w 8060634"/>
              <a:gd name="connsiteY74" fmla="*/ 731724 h 1000832"/>
              <a:gd name="connsiteX75" fmla="*/ 6530008 w 8060634"/>
              <a:gd name="connsiteY75" fmla="*/ 727831 h 1000832"/>
              <a:gd name="connsiteX76" fmla="*/ 6589643 w 8060634"/>
              <a:gd name="connsiteY76" fmla="*/ 730334 h 1000832"/>
              <a:gd name="connsiteX77" fmla="*/ 6632249 w 8060634"/>
              <a:gd name="connsiteY77" fmla="*/ 720395 h 1000832"/>
              <a:gd name="connsiteX78" fmla="*/ 6743735 w 8060634"/>
              <a:gd name="connsiteY78" fmla="*/ 706910 h 1000832"/>
              <a:gd name="connsiteX79" fmla="*/ 6982551 w 8060634"/>
              <a:gd name="connsiteY79" fmla="*/ 723592 h 1000832"/>
              <a:gd name="connsiteX80" fmla="*/ 7111065 w 8060634"/>
              <a:gd name="connsiteY80" fmla="*/ 750212 h 1000832"/>
              <a:gd name="connsiteX81" fmla="*/ 7176052 w 8060634"/>
              <a:gd name="connsiteY81" fmla="*/ 760151 h 1000832"/>
              <a:gd name="connsiteX82" fmla="*/ 7245626 w 8060634"/>
              <a:gd name="connsiteY82" fmla="*/ 789969 h 1000832"/>
              <a:gd name="connsiteX83" fmla="*/ 7305260 w 8060634"/>
              <a:gd name="connsiteY83" fmla="*/ 809847 h 1000832"/>
              <a:gd name="connsiteX84" fmla="*/ 7364895 w 8060634"/>
              <a:gd name="connsiteY84" fmla="*/ 839664 h 1000832"/>
              <a:gd name="connsiteX85" fmla="*/ 7424530 w 8060634"/>
              <a:gd name="connsiteY85" fmla="*/ 859542 h 1000832"/>
              <a:gd name="connsiteX86" fmla="*/ 7454347 w 8060634"/>
              <a:gd name="connsiteY86" fmla="*/ 869482 h 1000832"/>
              <a:gd name="connsiteX87" fmla="*/ 7504043 w 8060634"/>
              <a:gd name="connsiteY87" fmla="*/ 879421 h 1000832"/>
              <a:gd name="connsiteX88" fmla="*/ 7563678 w 8060634"/>
              <a:gd name="connsiteY88" fmla="*/ 899299 h 1000832"/>
              <a:gd name="connsiteX89" fmla="*/ 7593495 w 8060634"/>
              <a:gd name="connsiteY89" fmla="*/ 909238 h 1000832"/>
              <a:gd name="connsiteX90" fmla="*/ 7633252 w 8060634"/>
              <a:gd name="connsiteY90" fmla="*/ 919177 h 1000832"/>
              <a:gd name="connsiteX91" fmla="*/ 7729446 w 8060634"/>
              <a:gd name="connsiteY91" fmla="*/ 936206 h 1000832"/>
              <a:gd name="connsiteX92" fmla="*/ 7881730 w 8060634"/>
              <a:gd name="connsiteY92" fmla="*/ 958934 h 1000832"/>
              <a:gd name="connsiteX93" fmla="*/ 7921487 w 8060634"/>
              <a:gd name="connsiteY93" fmla="*/ 968873 h 1000832"/>
              <a:gd name="connsiteX94" fmla="*/ 7981121 w 8060634"/>
              <a:gd name="connsiteY94" fmla="*/ 978812 h 1000832"/>
              <a:gd name="connsiteX95" fmla="*/ 8001000 w 8060634"/>
              <a:gd name="connsiteY95" fmla="*/ 998690 h 1000832"/>
              <a:gd name="connsiteX96" fmla="*/ 8060634 w 8060634"/>
              <a:gd name="connsiteY96"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550474 w 8060634"/>
              <a:gd name="connsiteY52" fmla="*/ 757873 h 1000832"/>
              <a:gd name="connsiteX53" fmla="*/ 4688603 w 8060634"/>
              <a:gd name="connsiteY53" fmla="*/ 695814 h 1000832"/>
              <a:gd name="connsiteX54" fmla="*/ 4764672 w 8060634"/>
              <a:gd name="connsiteY54" fmla="*/ 673899 h 1000832"/>
              <a:gd name="connsiteX55" fmla="*/ 4937995 w 8060634"/>
              <a:gd name="connsiteY55" fmla="*/ 636991 h 1000832"/>
              <a:gd name="connsiteX56" fmla="*/ 5179407 w 8060634"/>
              <a:gd name="connsiteY56" fmla="*/ 678683 h 1000832"/>
              <a:gd name="connsiteX57" fmla="*/ 5258147 w 8060634"/>
              <a:gd name="connsiteY57" fmla="*/ 603627 h 1000832"/>
              <a:gd name="connsiteX58" fmla="*/ 5327374 w 8060634"/>
              <a:gd name="connsiteY58" fmla="*/ 621003 h 1000832"/>
              <a:gd name="connsiteX59" fmla="*/ 5347252 w 8060634"/>
              <a:gd name="connsiteY59" fmla="*/ 640882 h 1000832"/>
              <a:gd name="connsiteX60" fmla="*/ 5377069 w 8060634"/>
              <a:gd name="connsiteY60" fmla="*/ 650821 h 1000832"/>
              <a:gd name="connsiteX61" fmla="*/ 5406887 w 8060634"/>
              <a:gd name="connsiteY61" fmla="*/ 670699 h 1000832"/>
              <a:gd name="connsiteX62" fmla="*/ 5466521 w 8060634"/>
              <a:gd name="connsiteY62" fmla="*/ 690577 h 1000832"/>
              <a:gd name="connsiteX63" fmla="*/ 5496339 w 8060634"/>
              <a:gd name="connsiteY63" fmla="*/ 700516 h 1000832"/>
              <a:gd name="connsiteX64" fmla="*/ 5526156 w 8060634"/>
              <a:gd name="connsiteY64" fmla="*/ 720395 h 1000832"/>
              <a:gd name="connsiteX65" fmla="*/ 5555974 w 8060634"/>
              <a:gd name="connsiteY65" fmla="*/ 730334 h 1000832"/>
              <a:gd name="connsiteX66" fmla="*/ 5655365 w 8060634"/>
              <a:gd name="connsiteY66" fmla="*/ 750212 h 1000832"/>
              <a:gd name="connsiteX67" fmla="*/ 5695121 w 8060634"/>
              <a:gd name="connsiteY67" fmla="*/ 760151 h 1000832"/>
              <a:gd name="connsiteX68" fmla="*/ 5834269 w 8060634"/>
              <a:gd name="connsiteY68" fmla="*/ 780029 h 1000832"/>
              <a:gd name="connsiteX69" fmla="*/ 5922331 w 8060634"/>
              <a:gd name="connsiteY69" fmla="*/ 770786 h 1000832"/>
              <a:gd name="connsiteX70" fmla="*/ 6105823 w 8060634"/>
              <a:gd name="connsiteY70" fmla="*/ 764738 h 1000832"/>
              <a:gd name="connsiteX71" fmla="*/ 6302103 w 8060634"/>
              <a:gd name="connsiteY71" fmla="*/ 751602 h 1000832"/>
              <a:gd name="connsiteX72" fmla="*/ 6380226 w 8060634"/>
              <a:gd name="connsiteY72" fmla="*/ 738465 h 1000832"/>
              <a:gd name="connsiteX73" fmla="*/ 6452650 w 8060634"/>
              <a:gd name="connsiteY73" fmla="*/ 731724 h 1000832"/>
              <a:gd name="connsiteX74" fmla="*/ 6530008 w 8060634"/>
              <a:gd name="connsiteY74" fmla="*/ 727831 h 1000832"/>
              <a:gd name="connsiteX75" fmla="*/ 6589643 w 8060634"/>
              <a:gd name="connsiteY75" fmla="*/ 730334 h 1000832"/>
              <a:gd name="connsiteX76" fmla="*/ 6632249 w 8060634"/>
              <a:gd name="connsiteY76" fmla="*/ 720395 h 1000832"/>
              <a:gd name="connsiteX77" fmla="*/ 6743735 w 8060634"/>
              <a:gd name="connsiteY77" fmla="*/ 706910 h 1000832"/>
              <a:gd name="connsiteX78" fmla="*/ 6982551 w 8060634"/>
              <a:gd name="connsiteY78" fmla="*/ 723592 h 1000832"/>
              <a:gd name="connsiteX79" fmla="*/ 7111065 w 8060634"/>
              <a:gd name="connsiteY79" fmla="*/ 750212 h 1000832"/>
              <a:gd name="connsiteX80" fmla="*/ 7176052 w 8060634"/>
              <a:gd name="connsiteY80" fmla="*/ 760151 h 1000832"/>
              <a:gd name="connsiteX81" fmla="*/ 7245626 w 8060634"/>
              <a:gd name="connsiteY81" fmla="*/ 789969 h 1000832"/>
              <a:gd name="connsiteX82" fmla="*/ 7305260 w 8060634"/>
              <a:gd name="connsiteY82" fmla="*/ 809847 h 1000832"/>
              <a:gd name="connsiteX83" fmla="*/ 7364895 w 8060634"/>
              <a:gd name="connsiteY83" fmla="*/ 839664 h 1000832"/>
              <a:gd name="connsiteX84" fmla="*/ 7424530 w 8060634"/>
              <a:gd name="connsiteY84" fmla="*/ 859542 h 1000832"/>
              <a:gd name="connsiteX85" fmla="*/ 7454347 w 8060634"/>
              <a:gd name="connsiteY85" fmla="*/ 869482 h 1000832"/>
              <a:gd name="connsiteX86" fmla="*/ 7504043 w 8060634"/>
              <a:gd name="connsiteY86" fmla="*/ 879421 h 1000832"/>
              <a:gd name="connsiteX87" fmla="*/ 7563678 w 8060634"/>
              <a:gd name="connsiteY87" fmla="*/ 899299 h 1000832"/>
              <a:gd name="connsiteX88" fmla="*/ 7593495 w 8060634"/>
              <a:gd name="connsiteY88" fmla="*/ 909238 h 1000832"/>
              <a:gd name="connsiteX89" fmla="*/ 7633252 w 8060634"/>
              <a:gd name="connsiteY89" fmla="*/ 919177 h 1000832"/>
              <a:gd name="connsiteX90" fmla="*/ 7729446 w 8060634"/>
              <a:gd name="connsiteY90" fmla="*/ 936206 h 1000832"/>
              <a:gd name="connsiteX91" fmla="*/ 7881730 w 8060634"/>
              <a:gd name="connsiteY91" fmla="*/ 958934 h 1000832"/>
              <a:gd name="connsiteX92" fmla="*/ 7921487 w 8060634"/>
              <a:gd name="connsiteY92" fmla="*/ 968873 h 1000832"/>
              <a:gd name="connsiteX93" fmla="*/ 7981121 w 8060634"/>
              <a:gd name="connsiteY93" fmla="*/ 978812 h 1000832"/>
              <a:gd name="connsiteX94" fmla="*/ 8001000 w 8060634"/>
              <a:gd name="connsiteY94" fmla="*/ 998690 h 1000832"/>
              <a:gd name="connsiteX95" fmla="*/ 8060634 w 8060634"/>
              <a:gd name="connsiteY9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320190 w 8060634"/>
              <a:gd name="connsiteY50" fmla="*/ 740378 h 1000832"/>
              <a:gd name="connsiteX51" fmla="*/ 4550474 w 8060634"/>
              <a:gd name="connsiteY51" fmla="*/ 757873 h 1000832"/>
              <a:gd name="connsiteX52" fmla="*/ 4688603 w 8060634"/>
              <a:gd name="connsiteY52" fmla="*/ 695814 h 1000832"/>
              <a:gd name="connsiteX53" fmla="*/ 4764672 w 8060634"/>
              <a:gd name="connsiteY53" fmla="*/ 673899 h 1000832"/>
              <a:gd name="connsiteX54" fmla="*/ 4937995 w 8060634"/>
              <a:gd name="connsiteY54" fmla="*/ 636991 h 1000832"/>
              <a:gd name="connsiteX55" fmla="*/ 5179407 w 8060634"/>
              <a:gd name="connsiteY55" fmla="*/ 678683 h 1000832"/>
              <a:gd name="connsiteX56" fmla="*/ 5258147 w 8060634"/>
              <a:gd name="connsiteY56" fmla="*/ 603627 h 1000832"/>
              <a:gd name="connsiteX57" fmla="*/ 5327374 w 8060634"/>
              <a:gd name="connsiteY57" fmla="*/ 621003 h 1000832"/>
              <a:gd name="connsiteX58" fmla="*/ 5347252 w 8060634"/>
              <a:gd name="connsiteY58" fmla="*/ 640882 h 1000832"/>
              <a:gd name="connsiteX59" fmla="*/ 5377069 w 8060634"/>
              <a:gd name="connsiteY59" fmla="*/ 650821 h 1000832"/>
              <a:gd name="connsiteX60" fmla="*/ 5406887 w 8060634"/>
              <a:gd name="connsiteY60" fmla="*/ 670699 h 1000832"/>
              <a:gd name="connsiteX61" fmla="*/ 5466521 w 8060634"/>
              <a:gd name="connsiteY61" fmla="*/ 690577 h 1000832"/>
              <a:gd name="connsiteX62" fmla="*/ 5496339 w 8060634"/>
              <a:gd name="connsiteY62" fmla="*/ 700516 h 1000832"/>
              <a:gd name="connsiteX63" fmla="*/ 5526156 w 8060634"/>
              <a:gd name="connsiteY63" fmla="*/ 720395 h 1000832"/>
              <a:gd name="connsiteX64" fmla="*/ 5555974 w 8060634"/>
              <a:gd name="connsiteY64" fmla="*/ 730334 h 1000832"/>
              <a:gd name="connsiteX65" fmla="*/ 5655365 w 8060634"/>
              <a:gd name="connsiteY65" fmla="*/ 750212 h 1000832"/>
              <a:gd name="connsiteX66" fmla="*/ 5695121 w 8060634"/>
              <a:gd name="connsiteY66" fmla="*/ 760151 h 1000832"/>
              <a:gd name="connsiteX67" fmla="*/ 5834269 w 8060634"/>
              <a:gd name="connsiteY67" fmla="*/ 780029 h 1000832"/>
              <a:gd name="connsiteX68" fmla="*/ 5922331 w 8060634"/>
              <a:gd name="connsiteY68" fmla="*/ 770786 h 1000832"/>
              <a:gd name="connsiteX69" fmla="*/ 6105823 w 8060634"/>
              <a:gd name="connsiteY69" fmla="*/ 764738 h 1000832"/>
              <a:gd name="connsiteX70" fmla="*/ 6302103 w 8060634"/>
              <a:gd name="connsiteY70" fmla="*/ 751602 h 1000832"/>
              <a:gd name="connsiteX71" fmla="*/ 6380226 w 8060634"/>
              <a:gd name="connsiteY71" fmla="*/ 738465 h 1000832"/>
              <a:gd name="connsiteX72" fmla="*/ 6452650 w 8060634"/>
              <a:gd name="connsiteY72" fmla="*/ 731724 h 1000832"/>
              <a:gd name="connsiteX73" fmla="*/ 6530008 w 8060634"/>
              <a:gd name="connsiteY73" fmla="*/ 727831 h 1000832"/>
              <a:gd name="connsiteX74" fmla="*/ 6589643 w 8060634"/>
              <a:gd name="connsiteY74" fmla="*/ 730334 h 1000832"/>
              <a:gd name="connsiteX75" fmla="*/ 6632249 w 8060634"/>
              <a:gd name="connsiteY75" fmla="*/ 720395 h 1000832"/>
              <a:gd name="connsiteX76" fmla="*/ 6743735 w 8060634"/>
              <a:gd name="connsiteY76" fmla="*/ 706910 h 1000832"/>
              <a:gd name="connsiteX77" fmla="*/ 6982551 w 8060634"/>
              <a:gd name="connsiteY77" fmla="*/ 723592 h 1000832"/>
              <a:gd name="connsiteX78" fmla="*/ 7111065 w 8060634"/>
              <a:gd name="connsiteY78" fmla="*/ 750212 h 1000832"/>
              <a:gd name="connsiteX79" fmla="*/ 7176052 w 8060634"/>
              <a:gd name="connsiteY79" fmla="*/ 760151 h 1000832"/>
              <a:gd name="connsiteX80" fmla="*/ 7245626 w 8060634"/>
              <a:gd name="connsiteY80" fmla="*/ 789969 h 1000832"/>
              <a:gd name="connsiteX81" fmla="*/ 7305260 w 8060634"/>
              <a:gd name="connsiteY81" fmla="*/ 809847 h 1000832"/>
              <a:gd name="connsiteX82" fmla="*/ 7364895 w 8060634"/>
              <a:gd name="connsiteY82" fmla="*/ 839664 h 1000832"/>
              <a:gd name="connsiteX83" fmla="*/ 7424530 w 8060634"/>
              <a:gd name="connsiteY83" fmla="*/ 859542 h 1000832"/>
              <a:gd name="connsiteX84" fmla="*/ 7454347 w 8060634"/>
              <a:gd name="connsiteY84" fmla="*/ 869482 h 1000832"/>
              <a:gd name="connsiteX85" fmla="*/ 7504043 w 8060634"/>
              <a:gd name="connsiteY85" fmla="*/ 879421 h 1000832"/>
              <a:gd name="connsiteX86" fmla="*/ 7563678 w 8060634"/>
              <a:gd name="connsiteY86" fmla="*/ 899299 h 1000832"/>
              <a:gd name="connsiteX87" fmla="*/ 7593495 w 8060634"/>
              <a:gd name="connsiteY87" fmla="*/ 909238 h 1000832"/>
              <a:gd name="connsiteX88" fmla="*/ 7633252 w 8060634"/>
              <a:gd name="connsiteY88" fmla="*/ 919177 h 1000832"/>
              <a:gd name="connsiteX89" fmla="*/ 7729446 w 8060634"/>
              <a:gd name="connsiteY89" fmla="*/ 936206 h 1000832"/>
              <a:gd name="connsiteX90" fmla="*/ 7881730 w 8060634"/>
              <a:gd name="connsiteY90" fmla="*/ 958934 h 1000832"/>
              <a:gd name="connsiteX91" fmla="*/ 7921487 w 8060634"/>
              <a:gd name="connsiteY91" fmla="*/ 968873 h 1000832"/>
              <a:gd name="connsiteX92" fmla="*/ 7981121 w 8060634"/>
              <a:gd name="connsiteY92" fmla="*/ 978812 h 1000832"/>
              <a:gd name="connsiteX93" fmla="*/ 8001000 w 8060634"/>
              <a:gd name="connsiteY93" fmla="*/ 998690 h 1000832"/>
              <a:gd name="connsiteX94" fmla="*/ 8060634 w 8060634"/>
              <a:gd name="connsiteY9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099108 w 8060634"/>
              <a:gd name="connsiteY49" fmla="*/ 607337 h 1000832"/>
              <a:gd name="connsiteX50" fmla="*/ 4114800 w 8060634"/>
              <a:gd name="connsiteY50" fmla="*/ 723593 h 1000832"/>
              <a:gd name="connsiteX51" fmla="*/ 4320190 w 8060634"/>
              <a:gd name="connsiteY51" fmla="*/ 740378 h 1000832"/>
              <a:gd name="connsiteX52" fmla="*/ 4550474 w 8060634"/>
              <a:gd name="connsiteY52" fmla="*/ 757873 h 1000832"/>
              <a:gd name="connsiteX53" fmla="*/ 4688603 w 8060634"/>
              <a:gd name="connsiteY53" fmla="*/ 695814 h 1000832"/>
              <a:gd name="connsiteX54" fmla="*/ 4764672 w 8060634"/>
              <a:gd name="connsiteY54" fmla="*/ 673899 h 1000832"/>
              <a:gd name="connsiteX55" fmla="*/ 4937995 w 8060634"/>
              <a:gd name="connsiteY55" fmla="*/ 636991 h 1000832"/>
              <a:gd name="connsiteX56" fmla="*/ 5179407 w 8060634"/>
              <a:gd name="connsiteY56" fmla="*/ 678683 h 1000832"/>
              <a:gd name="connsiteX57" fmla="*/ 5258147 w 8060634"/>
              <a:gd name="connsiteY57" fmla="*/ 603627 h 1000832"/>
              <a:gd name="connsiteX58" fmla="*/ 5327374 w 8060634"/>
              <a:gd name="connsiteY58" fmla="*/ 621003 h 1000832"/>
              <a:gd name="connsiteX59" fmla="*/ 5347252 w 8060634"/>
              <a:gd name="connsiteY59" fmla="*/ 640882 h 1000832"/>
              <a:gd name="connsiteX60" fmla="*/ 5377069 w 8060634"/>
              <a:gd name="connsiteY60" fmla="*/ 650821 h 1000832"/>
              <a:gd name="connsiteX61" fmla="*/ 5406887 w 8060634"/>
              <a:gd name="connsiteY61" fmla="*/ 670699 h 1000832"/>
              <a:gd name="connsiteX62" fmla="*/ 5466521 w 8060634"/>
              <a:gd name="connsiteY62" fmla="*/ 690577 h 1000832"/>
              <a:gd name="connsiteX63" fmla="*/ 5496339 w 8060634"/>
              <a:gd name="connsiteY63" fmla="*/ 700516 h 1000832"/>
              <a:gd name="connsiteX64" fmla="*/ 5526156 w 8060634"/>
              <a:gd name="connsiteY64" fmla="*/ 720395 h 1000832"/>
              <a:gd name="connsiteX65" fmla="*/ 5555974 w 8060634"/>
              <a:gd name="connsiteY65" fmla="*/ 730334 h 1000832"/>
              <a:gd name="connsiteX66" fmla="*/ 5655365 w 8060634"/>
              <a:gd name="connsiteY66" fmla="*/ 750212 h 1000832"/>
              <a:gd name="connsiteX67" fmla="*/ 5695121 w 8060634"/>
              <a:gd name="connsiteY67" fmla="*/ 760151 h 1000832"/>
              <a:gd name="connsiteX68" fmla="*/ 5834269 w 8060634"/>
              <a:gd name="connsiteY68" fmla="*/ 780029 h 1000832"/>
              <a:gd name="connsiteX69" fmla="*/ 5922331 w 8060634"/>
              <a:gd name="connsiteY69" fmla="*/ 770786 h 1000832"/>
              <a:gd name="connsiteX70" fmla="*/ 6105823 w 8060634"/>
              <a:gd name="connsiteY70" fmla="*/ 764738 h 1000832"/>
              <a:gd name="connsiteX71" fmla="*/ 6302103 w 8060634"/>
              <a:gd name="connsiteY71" fmla="*/ 751602 h 1000832"/>
              <a:gd name="connsiteX72" fmla="*/ 6380226 w 8060634"/>
              <a:gd name="connsiteY72" fmla="*/ 738465 h 1000832"/>
              <a:gd name="connsiteX73" fmla="*/ 6452650 w 8060634"/>
              <a:gd name="connsiteY73" fmla="*/ 731724 h 1000832"/>
              <a:gd name="connsiteX74" fmla="*/ 6530008 w 8060634"/>
              <a:gd name="connsiteY74" fmla="*/ 727831 h 1000832"/>
              <a:gd name="connsiteX75" fmla="*/ 6589643 w 8060634"/>
              <a:gd name="connsiteY75" fmla="*/ 730334 h 1000832"/>
              <a:gd name="connsiteX76" fmla="*/ 6632249 w 8060634"/>
              <a:gd name="connsiteY76" fmla="*/ 720395 h 1000832"/>
              <a:gd name="connsiteX77" fmla="*/ 6743735 w 8060634"/>
              <a:gd name="connsiteY77" fmla="*/ 706910 h 1000832"/>
              <a:gd name="connsiteX78" fmla="*/ 6982551 w 8060634"/>
              <a:gd name="connsiteY78" fmla="*/ 723592 h 1000832"/>
              <a:gd name="connsiteX79" fmla="*/ 7111065 w 8060634"/>
              <a:gd name="connsiteY79" fmla="*/ 750212 h 1000832"/>
              <a:gd name="connsiteX80" fmla="*/ 7176052 w 8060634"/>
              <a:gd name="connsiteY80" fmla="*/ 760151 h 1000832"/>
              <a:gd name="connsiteX81" fmla="*/ 7245626 w 8060634"/>
              <a:gd name="connsiteY81" fmla="*/ 789969 h 1000832"/>
              <a:gd name="connsiteX82" fmla="*/ 7305260 w 8060634"/>
              <a:gd name="connsiteY82" fmla="*/ 809847 h 1000832"/>
              <a:gd name="connsiteX83" fmla="*/ 7364895 w 8060634"/>
              <a:gd name="connsiteY83" fmla="*/ 839664 h 1000832"/>
              <a:gd name="connsiteX84" fmla="*/ 7424530 w 8060634"/>
              <a:gd name="connsiteY84" fmla="*/ 859542 h 1000832"/>
              <a:gd name="connsiteX85" fmla="*/ 7454347 w 8060634"/>
              <a:gd name="connsiteY85" fmla="*/ 869482 h 1000832"/>
              <a:gd name="connsiteX86" fmla="*/ 7504043 w 8060634"/>
              <a:gd name="connsiteY86" fmla="*/ 879421 h 1000832"/>
              <a:gd name="connsiteX87" fmla="*/ 7563678 w 8060634"/>
              <a:gd name="connsiteY87" fmla="*/ 899299 h 1000832"/>
              <a:gd name="connsiteX88" fmla="*/ 7593495 w 8060634"/>
              <a:gd name="connsiteY88" fmla="*/ 909238 h 1000832"/>
              <a:gd name="connsiteX89" fmla="*/ 7633252 w 8060634"/>
              <a:gd name="connsiteY89" fmla="*/ 919177 h 1000832"/>
              <a:gd name="connsiteX90" fmla="*/ 7729446 w 8060634"/>
              <a:gd name="connsiteY90" fmla="*/ 936206 h 1000832"/>
              <a:gd name="connsiteX91" fmla="*/ 7881730 w 8060634"/>
              <a:gd name="connsiteY91" fmla="*/ 958934 h 1000832"/>
              <a:gd name="connsiteX92" fmla="*/ 7921487 w 8060634"/>
              <a:gd name="connsiteY92" fmla="*/ 968873 h 1000832"/>
              <a:gd name="connsiteX93" fmla="*/ 7981121 w 8060634"/>
              <a:gd name="connsiteY93" fmla="*/ 978812 h 1000832"/>
              <a:gd name="connsiteX94" fmla="*/ 8001000 w 8060634"/>
              <a:gd name="connsiteY94" fmla="*/ 998690 h 1000832"/>
              <a:gd name="connsiteX95" fmla="*/ 8060634 w 8060634"/>
              <a:gd name="connsiteY9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320190 w 8060634"/>
              <a:gd name="connsiteY50" fmla="*/ 740378 h 1000832"/>
              <a:gd name="connsiteX51" fmla="*/ 4550474 w 8060634"/>
              <a:gd name="connsiteY51" fmla="*/ 757873 h 1000832"/>
              <a:gd name="connsiteX52" fmla="*/ 4688603 w 8060634"/>
              <a:gd name="connsiteY52" fmla="*/ 695814 h 1000832"/>
              <a:gd name="connsiteX53" fmla="*/ 4764672 w 8060634"/>
              <a:gd name="connsiteY53" fmla="*/ 673899 h 1000832"/>
              <a:gd name="connsiteX54" fmla="*/ 4937995 w 8060634"/>
              <a:gd name="connsiteY54" fmla="*/ 636991 h 1000832"/>
              <a:gd name="connsiteX55" fmla="*/ 5179407 w 8060634"/>
              <a:gd name="connsiteY55" fmla="*/ 678683 h 1000832"/>
              <a:gd name="connsiteX56" fmla="*/ 5258147 w 8060634"/>
              <a:gd name="connsiteY56" fmla="*/ 603627 h 1000832"/>
              <a:gd name="connsiteX57" fmla="*/ 5327374 w 8060634"/>
              <a:gd name="connsiteY57" fmla="*/ 621003 h 1000832"/>
              <a:gd name="connsiteX58" fmla="*/ 5347252 w 8060634"/>
              <a:gd name="connsiteY58" fmla="*/ 640882 h 1000832"/>
              <a:gd name="connsiteX59" fmla="*/ 5377069 w 8060634"/>
              <a:gd name="connsiteY59" fmla="*/ 650821 h 1000832"/>
              <a:gd name="connsiteX60" fmla="*/ 5406887 w 8060634"/>
              <a:gd name="connsiteY60" fmla="*/ 670699 h 1000832"/>
              <a:gd name="connsiteX61" fmla="*/ 5466521 w 8060634"/>
              <a:gd name="connsiteY61" fmla="*/ 690577 h 1000832"/>
              <a:gd name="connsiteX62" fmla="*/ 5496339 w 8060634"/>
              <a:gd name="connsiteY62" fmla="*/ 700516 h 1000832"/>
              <a:gd name="connsiteX63" fmla="*/ 5526156 w 8060634"/>
              <a:gd name="connsiteY63" fmla="*/ 720395 h 1000832"/>
              <a:gd name="connsiteX64" fmla="*/ 5555974 w 8060634"/>
              <a:gd name="connsiteY64" fmla="*/ 730334 h 1000832"/>
              <a:gd name="connsiteX65" fmla="*/ 5655365 w 8060634"/>
              <a:gd name="connsiteY65" fmla="*/ 750212 h 1000832"/>
              <a:gd name="connsiteX66" fmla="*/ 5695121 w 8060634"/>
              <a:gd name="connsiteY66" fmla="*/ 760151 h 1000832"/>
              <a:gd name="connsiteX67" fmla="*/ 5834269 w 8060634"/>
              <a:gd name="connsiteY67" fmla="*/ 780029 h 1000832"/>
              <a:gd name="connsiteX68" fmla="*/ 5922331 w 8060634"/>
              <a:gd name="connsiteY68" fmla="*/ 770786 h 1000832"/>
              <a:gd name="connsiteX69" fmla="*/ 6105823 w 8060634"/>
              <a:gd name="connsiteY69" fmla="*/ 764738 h 1000832"/>
              <a:gd name="connsiteX70" fmla="*/ 6302103 w 8060634"/>
              <a:gd name="connsiteY70" fmla="*/ 751602 h 1000832"/>
              <a:gd name="connsiteX71" fmla="*/ 6380226 w 8060634"/>
              <a:gd name="connsiteY71" fmla="*/ 738465 h 1000832"/>
              <a:gd name="connsiteX72" fmla="*/ 6452650 w 8060634"/>
              <a:gd name="connsiteY72" fmla="*/ 731724 h 1000832"/>
              <a:gd name="connsiteX73" fmla="*/ 6530008 w 8060634"/>
              <a:gd name="connsiteY73" fmla="*/ 727831 h 1000832"/>
              <a:gd name="connsiteX74" fmla="*/ 6589643 w 8060634"/>
              <a:gd name="connsiteY74" fmla="*/ 730334 h 1000832"/>
              <a:gd name="connsiteX75" fmla="*/ 6632249 w 8060634"/>
              <a:gd name="connsiteY75" fmla="*/ 720395 h 1000832"/>
              <a:gd name="connsiteX76" fmla="*/ 6743735 w 8060634"/>
              <a:gd name="connsiteY76" fmla="*/ 706910 h 1000832"/>
              <a:gd name="connsiteX77" fmla="*/ 6982551 w 8060634"/>
              <a:gd name="connsiteY77" fmla="*/ 723592 h 1000832"/>
              <a:gd name="connsiteX78" fmla="*/ 7111065 w 8060634"/>
              <a:gd name="connsiteY78" fmla="*/ 750212 h 1000832"/>
              <a:gd name="connsiteX79" fmla="*/ 7176052 w 8060634"/>
              <a:gd name="connsiteY79" fmla="*/ 760151 h 1000832"/>
              <a:gd name="connsiteX80" fmla="*/ 7245626 w 8060634"/>
              <a:gd name="connsiteY80" fmla="*/ 789969 h 1000832"/>
              <a:gd name="connsiteX81" fmla="*/ 7305260 w 8060634"/>
              <a:gd name="connsiteY81" fmla="*/ 809847 h 1000832"/>
              <a:gd name="connsiteX82" fmla="*/ 7364895 w 8060634"/>
              <a:gd name="connsiteY82" fmla="*/ 839664 h 1000832"/>
              <a:gd name="connsiteX83" fmla="*/ 7424530 w 8060634"/>
              <a:gd name="connsiteY83" fmla="*/ 859542 h 1000832"/>
              <a:gd name="connsiteX84" fmla="*/ 7454347 w 8060634"/>
              <a:gd name="connsiteY84" fmla="*/ 869482 h 1000832"/>
              <a:gd name="connsiteX85" fmla="*/ 7504043 w 8060634"/>
              <a:gd name="connsiteY85" fmla="*/ 879421 h 1000832"/>
              <a:gd name="connsiteX86" fmla="*/ 7563678 w 8060634"/>
              <a:gd name="connsiteY86" fmla="*/ 899299 h 1000832"/>
              <a:gd name="connsiteX87" fmla="*/ 7593495 w 8060634"/>
              <a:gd name="connsiteY87" fmla="*/ 909238 h 1000832"/>
              <a:gd name="connsiteX88" fmla="*/ 7633252 w 8060634"/>
              <a:gd name="connsiteY88" fmla="*/ 919177 h 1000832"/>
              <a:gd name="connsiteX89" fmla="*/ 7729446 w 8060634"/>
              <a:gd name="connsiteY89" fmla="*/ 936206 h 1000832"/>
              <a:gd name="connsiteX90" fmla="*/ 7881730 w 8060634"/>
              <a:gd name="connsiteY90" fmla="*/ 958934 h 1000832"/>
              <a:gd name="connsiteX91" fmla="*/ 7921487 w 8060634"/>
              <a:gd name="connsiteY91" fmla="*/ 968873 h 1000832"/>
              <a:gd name="connsiteX92" fmla="*/ 7981121 w 8060634"/>
              <a:gd name="connsiteY92" fmla="*/ 978812 h 1000832"/>
              <a:gd name="connsiteX93" fmla="*/ 8001000 w 8060634"/>
              <a:gd name="connsiteY93" fmla="*/ 998690 h 1000832"/>
              <a:gd name="connsiteX94" fmla="*/ 8060634 w 8060634"/>
              <a:gd name="connsiteY9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114800 w 8060634"/>
              <a:gd name="connsiteY48" fmla="*/ 723593 h 1000832"/>
              <a:gd name="connsiteX49" fmla="*/ 4320190 w 8060634"/>
              <a:gd name="connsiteY49" fmla="*/ 740378 h 1000832"/>
              <a:gd name="connsiteX50" fmla="*/ 4550474 w 8060634"/>
              <a:gd name="connsiteY50" fmla="*/ 757873 h 1000832"/>
              <a:gd name="connsiteX51" fmla="*/ 4688603 w 8060634"/>
              <a:gd name="connsiteY51" fmla="*/ 695814 h 1000832"/>
              <a:gd name="connsiteX52" fmla="*/ 4764672 w 8060634"/>
              <a:gd name="connsiteY52" fmla="*/ 673899 h 1000832"/>
              <a:gd name="connsiteX53" fmla="*/ 4937995 w 8060634"/>
              <a:gd name="connsiteY53" fmla="*/ 636991 h 1000832"/>
              <a:gd name="connsiteX54" fmla="*/ 5179407 w 8060634"/>
              <a:gd name="connsiteY54" fmla="*/ 678683 h 1000832"/>
              <a:gd name="connsiteX55" fmla="*/ 5258147 w 8060634"/>
              <a:gd name="connsiteY55" fmla="*/ 603627 h 1000832"/>
              <a:gd name="connsiteX56" fmla="*/ 5327374 w 8060634"/>
              <a:gd name="connsiteY56" fmla="*/ 621003 h 1000832"/>
              <a:gd name="connsiteX57" fmla="*/ 5347252 w 8060634"/>
              <a:gd name="connsiteY57" fmla="*/ 640882 h 1000832"/>
              <a:gd name="connsiteX58" fmla="*/ 5377069 w 8060634"/>
              <a:gd name="connsiteY58" fmla="*/ 650821 h 1000832"/>
              <a:gd name="connsiteX59" fmla="*/ 5406887 w 8060634"/>
              <a:gd name="connsiteY59" fmla="*/ 670699 h 1000832"/>
              <a:gd name="connsiteX60" fmla="*/ 5466521 w 8060634"/>
              <a:gd name="connsiteY60" fmla="*/ 690577 h 1000832"/>
              <a:gd name="connsiteX61" fmla="*/ 5496339 w 8060634"/>
              <a:gd name="connsiteY61" fmla="*/ 700516 h 1000832"/>
              <a:gd name="connsiteX62" fmla="*/ 5526156 w 8060634"/>
              <a:gd name="connsiteY62" fmla="*/ 720395 h 1000832"/>
              <a:gd name="connsiteX63" fmla="*/ 5555974 w 8060634"/>
              <a:gd name="connsiteY63" fmla="*/ 730334 h 1000832"/>
              <a:gd name="connsiteX64" fmla="*/ 5655365 w 8060634"/>
              <a:gd name="connsiteY64" fmla="*/ 750212 h 1000832"/>
              <a:gd name="connsiteX65" fmla="*/ 5695121 w 8060634"/>
              <a:gd name="connsiteY65" fmla="*/ 760151 h 1000832"/>
              <a:gd name="connsiteX66" fmla="*/ 5834269 w 8060634"/>
              <a:gd name="connsiteY66" fmla="*/ 780029 h 1000832"/>
              <a:gd name="connsiteX67" fmla="*/ 5922331 w 8060634"/>
              <a:gd name="connsiteY67" fmla="*/ 770786 h 1000832"/>
              <a:gd name="connsiteX68" fmla="*/ 6105823 w 8060634"/>
              <a:gd name="connsiteY68" fmla="*/ 764738 h 1000832"/>
              <a:gd name="connsiteX69" fmla="*/ 6302103 w 8060634"/>
              <a:gd name="connsiteY69" fmla="*/ 751602 h 1000832"/>
              <a:gd name="connsiteX70" fmla="*/ 6380226 w 8060634"/>
              <a:gd name="connsiteY70" fmla="*/ 738465 h 1000832"/>
              <a:gd name="connsiteX71" fmla="*/ 6452650 w 8060634"/>
              <a:gd name="connsiteY71" fmla="*/ 731724 h 1000832"/>
              <a:gd name="connsiteX72" fmla="*/ 6530008 w 8060634"/>
              <a:gd name="connsiteY72" fmla="*/ 727831 h 1000832"/>
              <a:gd name="connsiteX73" fmla="*/ 6589643 w 8060634"/>
              <a:gd name="connsiteY73" fmla="*/ 730334 h 1000832"/>
              <a:gd name="connsiteX74" fmla="*/ 6632249 w 8060634"/>
              <a:gd name="connsiteY74" fmla="*/ 720395 h 1000832"/>
              <a:gd name="connsiteX75" fmla="*/ 6743735 w 8060634"/>
              <a:gd name="connsiteY75" fmla="*/ 706910 h 1000832"/>
              <a:gd name="connsiteX76" fmla="*/ 6982551 w 8060634"/>
              <a:gd name="connsiteY76" fmla="*/ 723592 h 1000832"/>
              <a:gd name="connsiteX77" fmla="*/ 7111065 w 8060634"/>
              <a:gd name="connsiteY77" fmla="*/ 750212 h 1000832"/>
              <a:gd name="connsiteX78" fmla="*/ 7176052 w 8060634"/>
              <a:gd name="connsiteY78" fmla="*/ 760151 h 1000832"/>
              <a:gd name="connsiteX79" fmla="*/ 7245626 w 8060634"/>
              <a:gd name="connsiteY79" fmla="*/ 789969 h 1000832"/>
              <a:gd name="connsiteX80" fmla="*/ 7305260 w 8060634"/>
              <a:gd name="connsiteY80" fmla="*/ 809847 h 1000832"/>
              <a:gd name="connsiteX81" fmla="*/ 7364895 w 8060634"/>
              <a:gd name="connsiteY81" fmla="*/ 839664 h 1000832"/>
              <a:gd name="connsiteX82" fmla="*/ 7424530 w 8060634"/>
              <a:gd name="connsiteY82" fmla="*/ 859542 h 1000832"/>
              <a:gd name="connsiteX83" fmla="*/ 7454347 w 8060634"/>
              <a:gd name="connsiteY83" fmla="*/ 869482 h 1000832"/>
              <a:gd name="connsiteX84" fmla="*/ 7504043 w 8060634"/>
              <a:gd name="connsiteY84" fmla="*/ 879421 h 1000832"/>
              <a:gd name="connsiteX85" fmla="*/ 7563678 w 8060634"/>
              <a:gd name="connsiteY85" fmla="*/ 899299 h 1000832"/>
              <a:gd name="connsiteX86" fmla="*/ 7593495 w 8060634"/>
              <a:gd name="connsiteY86" fmla="*/ 909238 h 1000832"/>
              <a:gd name="connsiteX87" fmla="*/ 7633252 w 8060634"/>
              <a:gd name="connsiteY87" fmla="*/ 919177 h 1000832"/>
              <a:gd name="connsiteX88" fmla="*/ 7729446 w 8060634"/>
              <a:gd name="connsiteY88" fmla="*/ 936206 h 1000832"/>
              <a:gd name="connsiteX89" fmla="*/ 7881730 w 8060634"/>
              <a:gd name="connsiteY89" fmla="*/ 958934 h 1000832"/>
              <a:gd name="connsiteX90" fmla="*/ 7921487 w 8060634"/>
              <a:gd name="connsiteY90" fmla="*/ 968873 h 1000832"/>
              <a:gd name="connsiteX91" fmla="*/ 7981121 w 8060634"/>
              <a:gd name="connsiteY91" fmla="*/ 978812 h 1000832"/>
              <a:gd name="connsiteX92" fmla="*/ 8001000 w 8060634"/>
              <a:gd name="connsiteY92" fmla="*/ 998690 h 1000832"/>
              <a:gd name="connsiteX93" fmla="*/ 8060634 w 8060634"/>
              <a:gd name="connsiteY9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10561 w 8060634"/>
              <a:gd name="connsiteY46" fmla="*/ 662554 h 1000832"/>
              <a:gd name="connsiteX47" fmla="*/ 4114800 w 8060634"/>
              <a:gd name="connsiteY47" fmla="*/ 723593 h 1000832"/>
              <a:gd name="connsiteX48" fmla="*/ 4320190 w 8060634"/>
              <a:gd name="connsiteY48" fmla="*/ 740378 h 1000832"/>
              <a:gd name="connsiteX49" fmla="*/ 4550474 w 8060634"/>
              <a:gd name="connsiteY49" fmla="*/ 757873 h 1000832"/>
              <a:gd name="connsiteX50" fmla="*/ 4688603 w 8060634"/>
              <a:gd name="connsiteY50" fmla="*/ 695814 h 1000832"/>
              <a:gd name="connsiteX51" fmla="*/ 4764672 w 8060634"/>
              <a:gd name="connsiteY51" fmla="*/ 673899 h 1000832"/>
              <a:gd name="connsiteX52" fmla="*/ 4937995 w 8060634"/>
              <a:gd name="connsiteY52" fmla="*/ 636991 h 1000832"/>
              <a:gd name="connsiteX53" fmla="*/ 5179407 w 8060634"/>
              <a:gd name="connsiteY53" fmla="*/ 678683 h 1000832"/>
              <a:gd name="connsiteX54" fmla="*/ 5258147 w 8060634"/>
              <a:gd name="connsiteY54" fmla="*/ 603627 h 1000832"/>
              <a:gd name="connsiteX55" fmla="*/ 5327374 w 8060634"/>
              <a:gd name="connsiteY55" fmla="*/ 621003 h 1000832"/>
              <a:gd name="connsiteX56" fmla="*/ 5347252 w 8060634"/>
              <a:gd name="connsiteY56" fmla="*/ 640882 h 1000832"/>
              <a:gd name="connsiteX57" fmla="*/ 5377069 w 8060634"/>
              <a:gd name="connsiteY57" fmla="*/ 650821 h 1000832"/>
              <a:gd name="connsiteX58" fmla="*/ 5406887 w 8060634"/>
              <a:gd name="connsiteY58" fmla="*/ 670699 h 1000832"/>
              <a:gd name="connsiteX59" fmla="*/ 5466521 w 8060634"/>
              <a:gd name="connsiteY59" fmla="*/ 690577 h 1000832"/>
              <a:gd name="connsiteX60" fmla="*/ 5496339 w 8060634"/>
              <a:gd name="connsiteY60" fmla="*/ 700516 h 1000832"/>
              <a:gd name="connsiteX61" fmla="*/ 5526156 w 8060634"/>
              <a:gd name="connsiteY61" fmla="*/ 720395 h 1000832"/>
              <a:gd name="connsiteX62" fmla="*/ 5555974 w 8060634"/>
              <a:gd name="connsiteY62" fmla="*/ 730334 h 1000832"/>
              <a:gd name="connsiteX63" fmla="*/ 5655365 w 8060634"/>
              <a:gd name="connsiteY63" fmla="*/ 750212 h 1000832"/>
              <a:gd name="connsiteX64" fmla="*/ 5695121 w 8060634"/>
              <a:gd name="connsiteY64" fmla="*/ 760151 h 1000832"/>
              <a:gd name="connsiteX65" fmla="*/ 5834269 w 8060634"/>
              <a:gd name="connsiteY65" fmla="*/ 780029 h 1000832"/>
              <a:gd name="connsiteX66" fmla="*/ 5922331 w 8060634"/>
              <a:gd name="connsiteY66" fmla="*/ 770786 h 1000832"/>
              <a:gd name="connsiteX67" fmla="*/ 6105823 w 8060634"/>
              <a:gd name="connsiteY67" fmla="*/ 764738 h 1000832"/>
              <a:gd name="connsiteX68" fmla="*/ 6302103 w 8060634"/>
              <a:gd name="connsiteY68" fmla="*/ 751602 h 1000832"/>
              <a:gd name="connsiteX69" fmla="*/ 6380226 w 8060634"/>
              <a:gd name="connsiteY69" fmla="*/ 738465 h 1000832"/>
              <a:gd name="connsiteX70" fmla="*/ 6452650 w 8060634"/>
              <a:gd name="connsiteY70" fmla="*/ 731724 h 1000832"/>
              <a:gd name="connsiteX71" fmla="*/ 6530008 w 8060634"/>
              <a:gd name="connsiteY71" fmla="*/ 727831 h 1000832"/>
              <a:gd name="connsiteX72" fmla="*/ 6589643 w 8060634"/>
              <a:gd name="connsiteY72" fmla="*/ 730334 h 1000832"/>
              <a:gd name="connsiteX73" fmla="*/ 6632249 w 8060634"/>
              <a:gd name="connsiteY73" fmla="*/ 720395 h 1000832"/>
              <a:gd name="connsiteX74" fmla="*/ 6743735 w 8060634"/>
              <a:gd name="connsiteY74" fmla="*/ 706910 h 1000832"/>
              <a:gd name="connsiteX75" fmla="*/ 6982551 w 8060634"/>
              <a:gd name="connsiteY75" fmla="*/ 723592 h 1000832"/>
              <a:gd name="connsiteX76" fmla="*/ 7111065 w 8060634"/>
              <a:gd name="connsiteY76" fmla="*/ 750212 h 1000832"/>
              <a:gd name="connsiteX77" fmla="*/ 7176052 w 8060634"/>
              <a:gd name="connsiteY77" fmla="*/ 760151 h 1000832"/>
              <a:gd name="connsiteX78" fmla="*/ 7245626 w 8060634"/>
              <a:gd name="connsiteY78" fmla="*/ 789969 h 1000832"/>
              <a:gd name="connsiteX79" fmla="*/ 7305260 w 8060634"/>
              <a:gd name="connsiteY79" fmla="*/ 809847 h 1000832"/>
              <a:gd name="connsiteX80" fmla="*/ 7364895 w 8060634"/>
              <a:gd name="connsiteY80" fmla="*/ 839664 h 1000832"/>
              <a:gd name="connsiteX81" fmla="*/ 7424530 w 8060634"/>
              <a:gd name="connsiteY81" fmla="*/ 859542 h 1000832"/>
              <a:gd name="connsiteX82" fmla="*/ 7454347 w 8060634"/>
              <a:gd name="connsiteY82" fmla="*/ 869482 h 1000832"/>
              <a:gd name="connsiteX83" fmla="*/ 7504043 w 8060634"/>
              <a:gd name="connsiteY83" fmla="*/ 879421 h 1000832"/>
              <a:gd name="connsiteX84" fmla="*/ 7563678 w 8060634"/>
              <a:gd name="connsiteY84" fmla="*/ 899299 h 1000832"/>
              <a:gd name="connsiteX85" fmla="*/ 7593495 w 8060634"/>
              <a:gd name="connsiteY85" fmla="*/ 909238 h 1000832"/>
              <a:gd name="connsiteX86" fmla="*/ 7633252 w 8060634"/>
              <a:gd name="connsiteY86" fmla="*/ 919177 h 1000832"/>
              <a:gd name="connsiteX87" fmla="*/ 7729446 w 8060634"/>
              <a:gd name="connsiteY87" fmla="*/ 936206 h 1000832"/>
              <a:gd name="connsiteX88" fmla="*/ 7881730 w 8060634"/>
              <a:gd name="connsiteY88" fmla="*/ 958934 h 1000832"/>
              <a:gd name="connsiteX89" fmla="*/ 7921487 w 8060634"/>
              <a:gd name="connsiteY89" fmla="*/ 968873 h 1000832"/>
              <a:gd name="connsiteX90" fmla="*/ 7981121 w 8060634"/>
              <a:gd name="connsiteY90" fmla="*/ 978812 h 1000832"/>
              <a:gd name="connsiteX91" fmla="*/ 8001000 w 8060634"/>
              <a:gd name="connsiteY91" fmla="*/ 998690 h 1000832"/>
              <a:gd name="connsiteX92" fmla="*/ 8060634 w 8060634"/>
              <a:gd name="connsiteY9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4010561 w 8060634"/>
              <a:gd name="connsiteY45" fmla="*/ 662554 h 1000832"/>
              <a:gd name="connsiteX46" fmla="*/ 4114800 w 8060634"/>
              <a:gd name="connsiteY46" fmla="*/ 723593 h 1000832"/>
              <a:gd name="connsiteX47" fmla="*/ 4320190 w 8060634"/>
              <a:gd name="connsiteY47" fmla="*/ 740378 h 1000832"/>
              <a:gd name="connsiteX48" fmla="*/ 4550474 w 8060634"/>
              <a:gd name="connsiteY48" fmla="*/ 757873 h 1000832"/>
              <a:gd name="connsiteX49" fmla="*/ 4688603 w 8060634"/>
              <a:gd name="connsiteY49" fmla="*/ 695814 h 1000832"/>
              <a:gd name="connsiteX50" fmla="*/ 4764672 w 8060634"/>
              <a:gd name="connsiteY50" fmla="*/ 673899 h 1000832"/>
              <a:gd name="connsiteX51" fmla="*/ 4937995 w 8060634"/>
              <a:gd name="connsiteY51" fmla="*/ 636991 h 1000832"/>
              <a:gd name="connsiteX52" fmla="*/ 5179407 w 8060634"/>
              <a:gd name="connsiteY52" fmla="*/ 678683 h 1000832"/>
              <a:gd name="connsiteX53" fmla="*/ 5258147 w 8060634"/>
              <a:gd name="connsiteY53" fmla="*/ 603627 h 1000832"/>
              <a:gd name="connsiteX54" fmla="*/ 5327374 w 8060634"/>
              <a:gd name="connsiteY54" fmla="*/ 621003 h 1000832"/>
              <a:gd name="connsiteX55" fmla="*/ 5347252 w 8060634"/>
              <a:gd name="connsiteY55" fmla="*/ 640882 h 1000832"/>
              <a:gd name="connsiteX56" fmla="*/ 5377069 w 8060634"/>
              <a:gd name="connsiteY56" fmla="*/ 650821 h 1000832"/>
              <a:gd name="connsiteX57" fmla="*/ 5406887 w 8060634"/>
              <a:gd name="connsiteY57" fmla="*/ 670699 h 1000832"/>
              <a:gd name="connsiteX58" fmla="*/ 5466521 w 8060634"/>
              <a:gd name="connsiteY58" fmla="*/ 690577 h 1000832"/>
              <a:gd name="connsiteX59" fmla="*/ 5496339 w 8060634"/>
              <a:gd name="connsiteY59" fmla="*/ 700516 h 1000832"/>
              <a:gd name="connsiteX60" fmla="*/ 5526156 w 8060634"/>
              <a:gd name="connsiteY60" fmla="*/ 720395 h 1000832"/>
              <a:gd name="connsiteX61" fmla="*/ 5555974 w 8060634"/>
              <a:gd name="connsiteY61" fmla="*/ 730334 h 1000832"/>
              <a:gd name="connsiteX62" fmla="*/ 5655365 w 8060634"/>
              <a:gd name="connsiteY62" fmla="*/ 750212 h 1000832"/>
              <a:gd name="connsiteX63" fmla="*/ 5695121 w 8060634"/>
              <a:gd name="connsiteY63" fmla="*/ 760151 h 1000832"/>
              <a:gd name="connsiteX64" fmla="*/ 5834269 w 8060634"/>
              <a:gd name="connsiteY64" fmla="*/ 780029 h 1000832"/>
              <a:gd name="connsiteX65" fmla="*/ 5922331 w 8060634"/>
              <a:gd name="connsiteY65" fmla="*/ 770786 h 1000832"/>
              <a:gd name="connsiteX66" fmla="*/ 6105823 w 8060634"/>
              <a:gd name="connsiteY66" fmla="*/ 764738 h 1000832"/>
              <a:gd name="connsiteX67" fmla="*/ 6302103 w 8060634"/>
              <a:gd name="connsiteY67" fmla="*/ 751602 h 1000832"/>
              <a:gd name="connsiteX68" fmla="*/ 6380226 w 8060634"/>
              <a:gd name="connsiteY68" fmla="*/ 738465 h 1000832"/>
              <a:gd name="connsiteX69" fmla="*/ 6452650 w 8060634"/>
              <a:gd name="connsiteY69" fmla="*/ 731724 h 1000832"/>
              <a:gd name="connsiteX70" fmla="*/ 6530008 w 8060634"/>
              <a:gd name="connsiteY70" fmla="*/ 727831 h 1000832"/>
              <a:gd name="connsiteX71" fmla="*/ 6589643 w 8060634"/>
              <a:gd name="connsiteY71" fmla="*/ 730334 h 1000832"/>
              <a:gd name="connsiteX72" fmla="*/ 6632249 w 8060634"/>
              <a:gd name="connsiteY72" fmla="*/ 720395 h 1000832"/>
              <a:gd name="connsiteX73" fmla="*/ 6743735 w 8060634"/>
              <a:gd name="connsiteY73" fmla="*/ 706910 h 1000832"/>
              <a:gd name="connsiteX74" fmla="*/ 6982551 w 8060634"/>
              <a:gd name="connsiteY74" fmla="*/ 723592 h 1000832"/>
              <a:gd name="connsiteX75" fmla="*/ 7111065 w 8060634"/>
              <a:gd name="connsiteY75" fmla="*/ 750212 h 1000832"/>
              <a:gd name="connsiteX76" fmla="*/ 7176052 w 8060634"/>
              <a:gd name="connsiteY76" fmla="*/ 760151 h 1000832"/>
              <a:gd name="connsiteX77" fmla="*/ 7245626 w 8060634"/>
              <a:gd name="connsiteY77" fmla="*/ 789969 h 1000832"/>
              <a:gd name="connsiteX78" fmla="*/ 7305260 w 8060634"/>
              <a:gd name="connsiteY78" fmla="*/ 809847 h 1000832"/>
              <a:gd name="connsiteX79" fmla="*/ 7364895 w 8060634"/>
              <a:gd name="connsiteY79" fmla="*/ 839664 h 1000832"/>
              <a:gd name="connsiteX80" fmla="*/ 7424530 w 8060634"/>
              <a:gd name="connsiteY80" fmla="*/ 859542 h 1000832"/>
              <a:gd name="connsiteX81" fmla="*/ 7454347 w 8060634"/>
              <a:gd name="connsiteY81" fmla="*/ 869482 h 1000832"/>
              <a:gd name="connsiteX82" fmla="*/ 7504043 w 8060634"/>
              <a:gd name="connsiteY82" fmla="*/ 879421 h 1000832"/>
              <a:gd name="connsiteX83" fmla="*/ 7563678 w 8060634"/>
              <a:gd name="connsiteY83" fmla="*/ 899299 h 1000832"/>
              <a:gd name="connsiteX84" fmla="*/ 7593495 w 8060634"/>
              <a:gd name="connsiteY84" fmla="*/ 909238 h 1000832"/>
              <a:gd name="connsiteX85" fmla="*/ 7633252 w 8060634"/>
              <a:gd name="connsiteY85" fmla="*/ 919177 h 1000832"/>
              <a:gd name="connsiteX86" fmla="*/ 7729446 w 8060634"/>
              <a:gd name="connsiteY86" fmla="*/ 936206 h 1000832"/>
              <a:gd name="connsiteX87" fmla="*/ 7881730 w 8060634"/>
              <a:gd name="connsiteY87" fmla="*/ 958934 h 1000832"/>
              <a:gd name="connsiteX88" fmla="*/ 7921487 w 8060634"/>
              <a:gd name="connsiteY88" fmla="*/ 968873 h 1000832"/>
              <a:gd name="connsiteX89" fmla="*/ 7981121 w 8060634"/>
              <a:gd name="connsiteY89" fmla="*/ 978812 h 1000832"/>
              <a:gd name="connsiteX90" fmla="*/ 8001000 w 8060634"/>
              <a:gd name="connsiteY90" fmla="*/ 998690 h 1000832"/>
              <a:gd name="connsiteX91" fmla="*/ 8060634 w 8060634"/>
              <a:gd name="connsiteY9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4010561 w 8060634"/>
              <a:gd name="connsiteY44" fmla="*/ 662554 h 1000832"/>
              <a:gd name="connsiteX45" fmla="*/ 4114800 w 8060634"/>
              <a:gd name="connsiteY45" fmla="*/ 723593 h 1000832"/>
              <a:gd name="connsiteX46" fmla="*/ 4320190 w 8060634"/>
              <a:gd name="connsiteY46" fmla="*/ 740378 h 1000832"/>
              <a:gd name="connsiteX47" fmla="*/ 4550474 w 8060634"/>
              <a:gd name="connsiteY47" fmla="*/ 757873 h 1000832"/>
              <a:gd name="connsiteX48" fmla="*/ 4688603 w 8060634"/>
              <a:gd name="connsiteY48" fmla="*/ 695814 h 1000832"/>
              <a:gd name="connsiteX49" fmla="*/ 4764672 w 8060634"/>
              <a:gd name="connsiteY49" fmla="*/ 673899 h 1000832"/>
              <a:gd name="connsiteX50" fmla="*/ 4937995 w 8060634"/>
              <a:gd name="connsiteY50" fmla="*/ 636991 h 1000832"/>
              <a:gd name="connsiteX51" fmla="*/ 5179407 w 8060634"/>
              <a:gd name="connsiteY51" fmla="*/ 678683 h 1000832"/>
              <a:gd name="connsiteX52" fmla="*/ 5258147 w 8060634"/>
              <a:gd name="connsiteY52" fmla="*/ 603627 h 1000832"/>
              <a:gd name="connsiteX53" fmla="*/ 5327374 w 8060634"/>
              <a:gd name="connsiteY53" fmla="*/ 621003 h 1000832"/>
              <a:gd name="connsiteX54" fmla="*/ 5347252 w 8060634"/>
              <a:gd name="connsiteY54" fmla="*/ 640882 h 1000832"/>
              <a:gd name="connsiteX55" fmla="*/ 5377069 w 8060634"/>
              <a:gd name="connsiteY55" fmla="*/ 650821 h 1000832"/>
              <a:gd name="connsiteX56" fmla="*/ 5406887 w 8060634"/>
              <a:gd name="connsiteY56" fmla="*/ 670699 h 1000832"/>
              <a:gd name="connsiteX57" fmla="*/ 5466521 w 8060634"/>
              <a:gd name="connsiteY57" fmla="*/ 690577 h 1000832"/>
              <a:gd name="connsiteX58" fmla="*/ 5496339 w 8060634"/>
              <a:gd name="connsiteY58" fmla="*/ 700516 h 1000832"/>
              <a:gd name="connsiteX59" fmla="*/ 5526156 w 8060634"/>
              <a:gd name="connsiteY59" fmla="*/ 720395 h 1000832"/>
              <a:gd name="connsiteX60" fmla="*/ 5555974 w 8060634"/>
              <a:gd name="connsiteY60" fmla="*/ 730334 h 1000832"/>
              <a:gd name="connsiteX61" fmla="*/ 5655365 w 8060634"/>
              <a:gd name="connsiteY61" fmla="*/ 750212 h 1000832"/>
              <a:gd name="connsiteX62" fmla="*/ 5695121 w 8060634"/>
              <a:gd name="connsiteY62" fmla="*/ 760151 h 1000832"/>
              <a:gd name="connsiteX63" fmla="*/ 5834269 w 8060634"/>
              <a:gd name="connsiteY63" fmla="*/ 780029 h 1000832"/>
              <a:gd name="connsiteX64" fmla="*/ 5922331 w 8060634"/>
              <a:gd name="connsiteY64" fmla="*/ 770786 h 1000832"/>
              <a:gd name="connsiteX65" fmla="*/ 6105823 w 8060634"/>
              <a:gd name="connsiteY65" fmla="*/ 764738 h 1000832"/>
              <a:gd name="connsiteX66" fmla="*/ 6302103 w 8060634"/>
              <a:gd name="connsiteY66" fmla="*/ 751602 h 1000832"/>
              <a:gd name="connsiteX67" fmla="*/ 6380226 w 8060634"/>
              <a:gd name="connsiteY67" fmla="*/ 738465 h 1000832"/>
              <a:gd name="connsiteX68" fmla="*/ 6452650 w 8060634"/>
              <a:gd name="connsiteY68" fmla="*/ 731724 h 1000832"/>
              <a:gd name="connsiteX69" fmla="*/ 6530008 w 8060634"/>
              <a:gd name="connsiteY69" fmla="*/ 727831 h 1000832"/>
              <a:gd name="connsiteX70" fmla="*/ 6589643 w 8060634"/>
              <a:gd name="connsiteY70" fmla="*/ 730334 h 1000832"/>
              <a:gd name="connsiteX71" fmla="*/ 6632249 w 8060634"/>
              <a:gd name="connsiteY71" fmla="*/ 720395 h 1000832"/>
              <a:gd name="connsiteX72" fmla="*/ 6743735 w 8060634"/>
              <a:gd name="connsiteY72" fmla="*/ 706910 h 1000832"/>
              <a:gd name="connsiteX73" fmla="*/ 6982551 w 8060634"/>
              <a:gd name="connsiteY73" fmla="*/ 723592 h 1000832"/>
              <a:gd name="connsiteX74" fmla="*/ 7111065 w 8060634"/>
              <a:gd name="connsiteY74" fmla="*/ 750212 h 1000832"/>
              <a:gd name="connsiteX75" fmla="*/ 7176052 w 8060634"/>
              <a:gd name="connsiteY75" fmla="*/ 760151 h 1000832"/>
              <a:gd name="connsiteX76" fmla="*/ 7245626 w 8060634"/>
              <a:gd name="connsiteY76" fmla="*/ 789969 h 1000832"/>
              <a:gd name="connsiteX77" fmla="*/ 7305260 w 8060634"/>
              <a:gd name="connsiteY77" fmla="*/ 809847 h 1000832"/>
              <a:gd name="connsiteX78" fmla="*/ 7364895 w 8060634"/>
              <a:gd name="connsiteY78" fmla="*/ 839664 h 1000832"/>
              <a:gd name="connsiteX79" fmla="*/ 7424530 w 8060634"/>
              <a:gd name="connsiteY79" fmla="*/ 859542 h 1000832"/>
              <a:gd name="connsiteX80" fmla="*/ 7454347 w 8060634"/>
              <a:gd name="connsiteY80" fmla="*/ 869482 h 1000832"/>
              <a:gd name="connsiteX81" fmla="*/ 7504043 w 8060634"/>
              <a:gd name="connsiteY81" fmla="*/ 879421 h 1000832"/>
              <a:gd name="connsiteX82" fmla="*/ 7563678 w 8060634"/>
              <a:gd name="connsiteY82" fmla="*/ 899299 h 1000832"/>
              <a:gd name="connsiteX83" fmla="*/ 7593495 w 8060634"/>
              <a:gd name="connsiteY83" fmla="*/ 909238 h 1000832"/>
              <a:gd name="connsiteX84" fmla="*/ 7633252 w 8060634"/>
              <a:gd name="connsiteY84" fmla="*/ 919177 h 1000832"/>
              <a:gd name="connsiteX85" fmla="*/ 7729446 w 8060634"/>
              <a:gd name="connsiteY85" fmla="*/ 936206 h 1000832"/>
              <a:gd name="connsiteX86" fmla="*/ 7881730 w 8060634"/>
              <a:gd name="connsiteY86" fmla="*/ 958934 h 1000832"/>
              <a:gd name="connsiteX87" fmla="*/ 7921487 w 8060634"/>
              <a:gd name="connsiteY87" fmla="*/ 968873 h 1000832"/>
              <a:gd name="connsiteX88" fmla="*/ 7981121 w 8060634"/>
              <a:gd name="connsiteY88" fmla="*/ 978812 h 1000832"/>
              <a:gd name="connsiteX89" fmla="*/ 8001000 w 8060634"/>
              <a:gd name="connsiteY89" fmla="*/ 998690 h 1000832"/>
              <a:gd name="connsiteX90" fmla="*/ 8060634 w 8060634"/>
              <a:gd name="connsiteY9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4010561 w 8060634"/>
              <a:gd name="connsiteY43" fmla="*/ 662554 h 1000832"/>
              <a:gd name="connsiteX44" fmla="*/ 4114800 w 8060634"/>
              <a:gd name="connsiteY44" fmla="*/ 723593 h 1000832"/>
              <a:gd name="connsiteX45" fmla="*/ 4320190 w 8060634"/>
              <a:gd name="connsiteY45" fmla="*/ 740378 h 1000832"/>
              <a:gd name="connsiteX46" fmla="*/ 4550474 w 8060634"/>
              <a:gd name="connsiteY46" fmla="*/ 757873 h 1000832"/>
              <a:gd name="connsiteX47" fmla="*/ 4688603 w 8060634"/>
              <a:gd name="connsiteY47" fmla="*/ 695814 h 1000832"/>
              <a:gd name="connsiteX48" fmla="*/ 4764672 w 8060634"/>
              <a:gd name="connsiteY48" fmla="*/ 673899 h 1000832"/>
              <a:gd name="connsiteX49" fmla="*/ 4937995 w 8060634"/>
              <a:gd name="connsiteY49" fmla="*/ 636991 h 1000832"/>
              <a:gd name="connsiteX50" fmla="*/ 5179407 w 8060634"/>
              <a:gd name="connsiteY50" fmla="*/ 678683 h 1000832"/>
              <a:gd name="connsiteX51" fmla="*/ 5258147 w 8060634"/>
              <a:gd name="connsiteY51" fmla="*/ 603627 h 1000832"/>
              <a:gd name="connsiteX52" fmla="*/ 5327374 w 8060634"/>
              <a:gd name="connsiteY52" fmla="*/ 621003 h 1000832"/>
              <a:gd name="connsiteX53" fmla="*/ 5347252 w 8060634"/>
              <a:gd name="connsiteY53" fmla="*/ 640882 h 1000832"/>
              <a:gd name="connsiteX54" fmla="*/ 5377069 w 8060634"/>
              <a:gd name="connsiteY54" fmla="*/ 650821 h 1000832"/>
              <a:gd name="connsiteX55" fmla="*/ 5406887 w 8060634"/>
              <a:gd name="connsiteY55" fmla="*/ 670699 h 1000832"/>
              <a:gd name="connsiteX56" fmla="*/ 5466521 w 8060634"/>
              <a:gd name="connsiteY56" fmla="*/ 690577 h 1000832"/>
              <a:gd name="connsiteX57" fmla="*/ 5496339 w 8060634"/>
              <a:gd name="connsiteY57" fmla="*/ 700516 h 1000832"/>
              <a:gd name="connsiteX58" fmla="*/ 5526156 w 8060634"/>
              <a:gd name="connsiteY58" fmla="*/ 720395 h 1000832"/>
              <a:gd name="connsiteX59" fmla="*/ 5555974 w 8060634"/>
              <a:gd name="connsiteY59" fmla="*/ 730334 h 1000832"/>
              <a:gd name="connsiteX60" fmla="*/ 5655365 w 8060634"/>
              <a:gd name="connsiteY60" fmla="*/ 750212 h 1000832"/>
              <a:gd name="connsiteX61" fmla="*/ 5695121 w 8060634"/>
              <a:gd name="connsiteY61" fmla="*/ 760151 h 1000832"/>
              <a:gd name="connsiteX62" fmla="*/ 5834269 w 8060634"/>
              <a:gd name="connsiteY62" fmla="*/ 780029 h 1000832"/>
              <a:gd name="connsiteX63" fmla="*/ 5922331 w 8060634"/>
              <a:gd name="connsiteY63" fmla="*/ 770786 h 1000832"/>
              <a:gd name="connsiteX64" fmla="*/ 6105823 w 8060634"/>
              <a:gd name="connsiteY64" fmla="*/ 764738 h 1000832"/>
              <a:gd name="connsiteX65" fmla="*/ 6302103 w 8060634"/>
              <a:gd name="connsiteY65" fmla="*/ 751602 h 1000832"/>
              <a:gd name="connsiteX66" fmla="*/ 6380226 w 8060634"/>
              <a:gd name="connsiteY66" fmla="*/ 738465 h 1000832"/>
              <a:gd name="connsiteX67" fmla="*/ 6452650 w 8060634"/>
              <a:gd name="connsiteY67" fmla="*/ 731724 h 1000832"/>
              <a:gd name="connsiteX68" fmla="*/ 6530008 w 8060634"/>
              <a:gd name="connsiteY68" fmla="*/ 727831 h 1000832"/>
              <a:gd name="connsiteX69" fmla="*/ 6589643 w 8060634"/>
              <a:gd name="connsiteY69" fmla="*/ 730334 h 1000832"/>
              <a:gd name="connsiteX70" fmla="*/ 6632249 w 8060634"/>
              <a:gd name="connsiteY70" fmla="*/ 720395 h 1000832"/>
              <a:gd name="connsiteX71" fmla="*/ 6743735 w 8060634"/>
              <a:gd name="connsiteY71" fmla="*/ 706910 h 1000832"/>
              <a:gd name="connsiteX72" fmla="*/ 6982551 w 8060634"/>
              <a:gd name="connsiteY72" fmla="*/ 723592 h 1000832"/>
              <a:gd name="connsiteX73" fmla="*/ 7111065 w 8060634"/>
              <a:gd name="connsiteY73" fmla="*/ 750212 h 1000832"/>
              <a:gd name="connsiteX74" fmla="*/ 7176052 w 8060634"/>
              <a:gd name="connsiteY74" fmla="*/ 760151 h 1000832"/>
              <a:gd name="connsiteX75" fmla="*/ 7245626 w 8060634"/>
              <a:gd name="connsiteY75" fmla="*/ 789969 h 1000832"/>
              <a:gd name="connsiteX76" fmla="*/ 7305260 w 8060634"/>
              <a:gd name="connsiteY76" fmla="*/ 809847 h 1000832"/>
              <a:gd name="connsiteX77" fmla="*/ 7364895 w 8060634"/>
              <a:gd name="connsiteY77" fmla="*/ 839664 h 1000832"/>
              <a:gd name="connsiteX78" fmla="*/ 7424530 w 8060634"/>
              <a:gd name="connsiteY78" fmla="*/ 859542 h 1000832"/>
              <a:gd name="connsiteX79" fmla="*/ 7454347 w 8060634"/>
              <a:gd name="connsiteY79" fmla="*/ 869482 h 1000832"/>
              <a:gd name="connsiteX80" fmla="*/ 7504043 w 8060634"/>
              <a:gd name="connsiteY80" fmla="*/ 879421 h 1000832"/>
              <a:gd name="connsiteX81" fmla="*/ 7563678 w 8060634"/>
              <a:gd name="connsiteY81" fmla="*/ 899299 h 1000832"/>
              <a:gd name="connsiteX82" fmla="*/ 7593495 w 8060634"/>
              <a:gd name="connsiteY82" fmla="*/ 909238 h 1000832"/>
              <a:gd name="connsiteX83" fmla="*/ 7633252 w 8060634"/>
              <a:gd name="connsiteY83" fmla="*/ 919177 h 1000832"/>
              <a:gd name="connsiteX84" fmla="*/ 7729446 w 8060634"/>
              <a:gd name="connsiteY84" fmla="*/ 936206 h 1000832"/>
              <a:gd name="connsiteX85" fmla="*/ 7881730 w 8060634"/>
              <a:gd name="connsiteY85" fmla="*/ 958934 h 1000832"/>
              <a:gd name="connsiteX86" fmla="*/ 7921487 w 8060634"/>
              <a:gd name="connsiteY86" fmla="*/ 968873 h 1000832"/>
              <a:gd name="connsiteX87" fmla="*/ 7981121 w 8060634"/>
              <a:gd name="connsiteY87" fmla="*/ 978812 h 1000832"/>
              <a:gd name="connsiteX88" fmla="*/ 8001000 w 8060634"/>
              <a:gd name="connsiteY88" fmla="*/ 998690 h 1000832"/>
              <a:gd name="connsiteX89" fmla="*/ 8060634 w 8060634"/>
              <a:gd name="connsiteY89"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4010561 w 8060634"/>
              <a:gd name="connsiteY42" fmla="*/ 662554 h 1000832"/>
              <a:gd name="connsiteX43" fmla="*/ 4114800 w 8060634"/>
              <a:gd name="connsiteY43" fmla="*/ 723593 h 1000832"/>
              <a:gd name="connsiteX44" fmla="*/ 4320190 w 8060634"/>
              <a:gd name="connsiteY44" fmla="*/ 740378 h 1000832"/>
              <a:gd name="connsiteX45" fmla="*/ 4550474 w 8060634"/>
              <a:gd name="connsiteY45" fmla="*/ 757873 h 1000832"/>
              <a:gd name="connsiteX46" fmla="*/ 4688603 w 8060634"/>
              <a:gd name="connsiteY46" fmla="*/ 695814 h 1000832"/>
              <a:gd name="connsiteX47" fmla="*/ 4764672 w 8060634"/>
              <a:gd name="connsiteY47" fmla="*/ 673899 h 1000832"/>
              <a:gd name="connsiteX48" fmla="*/ 4937995 w 8060634"/>
              <a:gd name="connsiteY48" fmla="*/ 636991 h 1000832"/>
              <a:gd name="connsiteX49" fmla="*/ 5179407 w 8060634"/>
              <a:gd name="connsiteY49" fmla="*/ 678683 h 1000832"/>
              <a:gd name="connsiteX50" fmla="*/ 5258147 w 8060634"/>
              <a:gd name="connsiteY50" fmla="*/ 603627 h 1000832"/>
              <a:gd name="connsiteX51" fmla="*/ 5327374 w 8060634"/>
              <a:gd name="connsiteY51" fmla="*/ 621003 h 1000832"/>
              <a:gd name="connsiteX52" fmla="*/ 5347252 w 8060634"/>
              <a:gd name="connsiteY52" fmla="*/ 640882 h 1000832"/>
              <a:gd name="connsiteX53" fmla="*/ 5377069 w 8060634"/>
              <a:gd name="connsiteY53" fmla="*/ 650821 h 1000832"/>
              <a:gd name="connsiteX54" fmla="*/ 5406887 w 8060634"/>
              <a:gd name="connsiteY54" fmla="*/ 670699 h 1000832"/>
              <a:gd name="connsiteX55" fmla="*/ 5466521 w 8060634"/>
              <a:gd name="connsiteY55" fmla="*/ 690577 h 1000832"/>
              <a:gd name="connsiteX56" fmla="*/ 5496339 w 8060634"/>
              <a:gd name="connsiteY56" fmla="*/ 700516 h 1000832"/>
              <a:gd name="connsiteX57" fmla="*/ 5526156 w 8060634"/>
              <a:gd name="connsiteY57" fmla="*/ 720395 h 1000832"/>
              <a:gd name="connsiteX58" fmla="*/ 5555974 w 8060634"/>
              <a:gd name="connsiteY58" fmla="*/ 730334 h 1000832"/>
              <a:gd name="connsiteX59" fmla="*/ 5655365 w 8060634"/>
              <a:gd name="connsiteY59" fmla="*/ 750212 h 1000832"/>
              <a:gd name="connsiteX60" fmla="*/ 5695121 w 8060634"/>
              <a:gd name="connsiteY60" fmla="*/ 760151 h 1000832"/>
              <a:gd name="connsiteX61" fmla="*/ 5834269 w 8060634"/>
              <a:gd name="connsiteY61" fmla="*/ 780029 h 1000832"/>
              <a:gd name="connsiteX62" fmla="*/ 5922331 w 8060634"/>
              <a:gd name="connsiteY62" fmla="*/ 770786 h 1000832"/>
              <a:gd name="connsiteX63" fmla="*/ 6105823 w 8060634"/>
              <a:gd name="connsiteY63" fmla="*/ 764738 h 1000832"/>
              <a:gd name="connsiteX64" fmla="*/ 6302103 w 8060634"/>
              <a:gd name="connsiteY64" fmla="*/ 751602 h 1000832"/>
              <a:gd name="connsiteX65" fmla="*/ 6380226 w 8060634"/>
              <a:gd name="connsiteY65" fmla="*/ 738465 h 1000832"/>
              <a:gd name="connsiteX66" fmla="*/ 6452650 w 8060634"/>
              <a:gd name="connsiteY66" fmla="*/ 731724 h 1000832"/>
              <a:gd name="connsiteX67" fmla="*/ 6530008 w 8060634"/>
              <a:gd name="connsiteY67" fmla="*/ 727831 h 1000832"/>
              <a:gd name="connsiteX68" fmla="*/ 6589643 w 8060634"/>
              <a:gd name="connsiteY68" fmla="*/ 730334 h 1000832"/>
              <a:gd name="connsiteX69" fmla="*/ 6632249 w 8060634"/>
              <a:gd name="connsiteY69" fmla="*/ 720395 h 1000832"/>
              <a:gd name="connsiteX70" fmla="*/ 6743735 w 8060634"/>
              <a:gd name="connsiteY70" fmla="*/ 706910 h 1000832"/>
              <a:gd name="connsiteX71" fmla="*/ 6982551 w 8060634"/>
              <a:gd name="connsiteY71" fmla="*/ 723592 h 1000832"/>
              <a:gd name="connsiteX72" fmla="*/ 7111065 w 8060634"/>
              <a:gd name="connsiteY72" fmla="*/ 750212 h 1000832"/>
              <a:gd name="connsiteX73" fmla="*/ 7176052 w 8060634"/>
              <a:gd name="connsiteY73" fmla="*/ 760151 h 1000832"/>
              <a:gd name="connsiteX74" fmla="*/ 7245626 w 8060634"/>
              <a:gd name="connsiteY74" fmla="*/ 789969 h 1000832"/>
              <a:gd name="connsiteX75" fmla="*/ 7305260 w 8060634"/>
              <a:gd name="connsiteY75" fmla="*/ 809847 h 1000832"/>
              <a:gd name="connsiteX76" fmla="*/ 7364895 w 8060634"/>
              <a:gd name="connsiteY76" fmla="*/ 839664 h 1000832"/>
              <a:gd name="connsiteX77" fmla="*/ 7424530 w 8060634"/>
              <a:gd name="connsiteY77" fmla="*/ 859542 h 1000832"/>
              <a:gd name="connsiteX78" fmla="*/ 7454347 w 8060634"/>
              <a:gd name="connsiteY78" fmla="*/ 869482 h 1000832"/>
              <a:gd name="connsiteX79" fmla="*/ 7504043 w 8060634"/>
              <a:gd name="connsiteY79" fmla="*/ 879421 h 1000832"/>
              <a:gd name="connsiteX80" fmla="*/ 7563678 w 8060634"/>
              <a:gd name="connsiteY80" fmla="*/ 899299 h 1000832"/>
              <a:gd name="connsiteX81" fmla="*/ 7593495 w 8060634"/>
              <a:gd name="connsiteY81" fmla="*/ 909238 h 1000832"/>
              <a:gd name="connsiteX82" fmla="*/ 7633252 w 8060634"/>
              <a:gd name="connsiteY82" fmla="*/ 919177 h 1000832"/>
              <a:gd name="connsiteX83" fmla="*/ 7729446 w 8060634"/>
              <a:gd name="connsiteY83" fmla="*/ 936206 h 1000832"/>
              <a:gd name="connsiteX84" fmla="*/ 7881730 w 8060634"/>
              <a:gd name="connsiteY84" fmla="*/ 958934 h 1000832"/>
              <a:gd name="connsiteX85" fmla="*/ 7921487 w 8060634"/>
              <a:gd name="connsiteY85" fmla="*/ 968873 h 1000832"/>
              <a:gd name="connsiteX86" fmla="*/ 7981121 w 8060634"/>
              <a:gd name="connsiteY86" fmla="*/ 978812 h 1000832"/>
              <a:gd name="connsiteX87" fmla="*/ 8001000 w 8060634"/>
              <a:gd name="connsiteY87" fmla="*/ 998690 h 1000832"/>
              <a:gd name="connsiteX88" fmla="*/ 8060634 w 8060634"/>
              <a:gd name="connsiteY8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4010561 w 8060634"/>
              <a:gd name="connsiteY42" fmla="*/ 662554 h 1000832"/>
              <a:gd name="connsiteX43" fmla="*/ 4114800 w 8060634"/>
              <a:gd name="connsiteY43" fmla="*/ 723593 h 1000832"/>
              <a:gd name="connsiteX44" fmla="*/ 4320190 w 8060634"/>
              <a:gd name="connsiteY44" fmla="*/ 740378 h 1000832"/>
              <a:gd name="connsiteX45" fmla="*/ 4550474 w 8060634"/>
              <a:gd name="connsiteY45" fmla="*/ 757873 h 1000832"/>
              <a:gd name="connsiteX46" fmla="*/ 4688603 w 8060634"/>
              <a:gd name="connsiteY46" fmla="*/ 695814 h 1000832"/>
              <a:gd name="connsiteX47" fmla="*/ 4764672 w 8060634"/>
              <a:gd name="connsiteY47" fmla="*/ 673899 h 1000832"/>
              <a:gd name="connsiteX48" fmla="*/ 4937995 w 8060634"/>
              <a:gd name="connsiteY48" fmla="*/ 636991 h 1000832"/>
              <a:gd name="connsiteX49" fmla="*/ 5179407 w 8060634"/>
              <a:gd name="connsiteY49" fmla="*/ 678683 h 1000832"/>
              <a:gd name="connsiteX50" fmla="*/ 5258147 w 8060634"/>
              <a:gd name="connsiteY50" fmla="*/ 603627 h 1000832"/>
              <a:gd name="connsiteX51" fmla="*/ 5327374 w 8060634"/>
              <a:gd name="connsiteY51" fmla="*/ 621003 h 1000832"/>
              <a:gd name="connsiteX52" fmla="*/ 5347252 w 8060634"/>
              <a:gd name="connsiteY52" fmla="*/ 640882 h 1000832"/>
              <a:gd name="connsiteX53" fmla="*/ 5377069 w 8060634"/>
              <a:gd name="connsiteY53" fmla="*/ 650821 h 1000832"/>
              <a:gd name="connsiteX54" fmla="*/ 5406887 w 8060634"/>
              <a:gd name="connsiteY54" fmla="*/ 670699 h 1000832"/>
              <a:gd name="connsiteX55" fmla="*/ 5466521 w 8060634"/>
              <a:gd name="connsiteY55" fmla="*/ 690577 h 1000832"/>
              <a:gd name="connsiteX56" fmla="*/ 5496339 w 8060634"/>
              <a:gd name="connsiteY56" fmla="*/ 700516 h 1000832"/>
              <a:gd name="connsiteX57" fmla="*/ 5526156 w 8060634"/>
              <a:gd name="connsiteY57" fmla="*/ 720395 h 1000832"/>
              <a:gd name="connsiteX58" fmla="*/ 5555974 w 8060634"/>
              <a:gd name="connsiteY58" fmla="*/ 730334 h 1000832"/>
              <a:gd name="connsiteX59" fmla="*/ 5655365 w 8060634"/>
              <a:gd name="connsiteY59" fmla="*/ 750212 h 1000832"/>
              <a:gd name="connsiteX60" fmla="*/ 5695121 w 8060634"/>
              <a:gd name="connsiteY60" fmla="*/ 760151 h 1000832"/>
              <a:gd name="connsiteX61" fmla="*/ 5834269 w 8060634"/>
              <a:gd name="connsiteY61" fmla="*/ 780029 h 1000832"/>
              <a:gd name="connsiteX62" fmla="*/ 5922331 w 8060634"/>
              <a:gd name="connsiteY62" fmla="*/ 770786 h 1000832"/>
              <a:gd name="connsiteX63" fmla="*/ 6105823 w 8060634"/>
              <a:gd name="connsiteY63" fmla="*/ 764738 h 1000832"/>
              <a:gd name="connsiteX64" fmla="*/ 6302103 w 8060634"/>
              <a:gd name="connsiteY64" fmla="*/ 751602 h 1000832"/>
              <a:gd name="connsiteX65" fmla="*/ 6380226 w 8060634"/>
              <a:gd name="connsiteY65" fmla="*/ 738465 h 1000832"/>
              <a:gd name="connsiteX66" fmla="*/ 6452650 w 8060634"/>
              <a:gd name="connsiteY66" fmla="*/ 731724 h 1000832"/>
              <a:gd name="connsiteX67" fmla="*/ 6530008 w 8060634"/>
              <a:gd name="connsiteY67" fmla="*/ 727831 h 1000832"/>
              <a:gd name="connsiteX68" fmla="*/ 6589643 w 8060634"/>
              <a:gd name="connsiteY68" fmla="*/ 730334 h 1000832"/>
              <a:gd name="connsiteX69" fmla="*/ 6632249 w 8060634"/>
              <a:gd name="connsiteY69" fmla="*/ 720395 h 1000832"/>
              <a:gd name="connsiteX70" fmla="*/ 6743735 w 8060634"/>
              <a:gd name="connsiteY70" fmla="*/ 706910 h 1000832"/>
              <a:gd name="connsiteX71" fmla="*/ 6982551 w 8060634"/>
              <a:gd name="connsiteY71" fmla="*/ 723592 h 1000832"/>
              <a:gd name="connsiteX72" fmla="*/ 7111065 w 8060634"/>
              <a:gd name="connsiteY72" fmla="*/ 750212 h 1000832"/>
              <a:gd name="connsiteX73" fmla="*/ 7176052 w 8060634"/>
              <a:gd name="connsiteY73" fmla="*/ 760151 h 1000832"/>
              <a:gd name="connsiteX74" fmla="*/ 7245626 w 8060634"/>
              <a:gd name="connsiteY74" fmla="*/ 789969 h 1000832"/>
              <a:gd name="connsiteX75" fmla="*/ 7305260 w 8060634"/>
              <a:gd name="connsiteY75" fmla="*/ 809847 h 1000832"/>
              <a:gd name="connsiteX76" fmla="*/ 7364895 w 8060634"/>
              <a:gd name="connsiteY76" fmla="*/ 839664 h 1000832"/>
              <a:gd name="connsiteX77" fmla="*/ 7424530 w 8060634"/>
              <a:gd name="connsiteY77" fmla="*/ 859542 h 1000832"/>
              <a:gd name="connsiteX78" fmla="*/ 7454347 w 8060634"/>
              <a:gd name="connsiteY78" fmla="*/ 869482 h 1000832"/>
              <a:gd name="connsiteX79" fmla="*/ 7504043 w 8060634"/>
              <a:gd name="connsiteY79" fmla="*/ 879421 h 1000832"/>
              <a:gd name="connsiteX80" fmla="*/ 7563678 w 8060634"/>
              <a:gd name="connsiteY80" fmla="*/ 899299 h 1000832"/>
              <a:gd name="connsiteX81" fmla="*/ 7593495 w 8060634"/>
              <a:gd name="connsiteY81" fmla="*/ 909238 h 1000832"/>
              <a:gd name="connsiteX82" fmla="*/ 7633252 w 8060634"/>
              <a:gd name="connsiteY82" fmla="*/ 919177 h 1000832"/>
              <a:gd name="connsiteX83" fmla="*/ 7729446 w 8060634"/>
              <a:gd name="connsiteY83" fmla="*/ 936206 h 1000832"/>
              <a:gd name="connsiteX84" fmla="*/ 7881730 w 8060634"/>
              <a:gd name="connsiteY84" fmla="*/ 958934 h 1000832"/>
              <a:gd name="connsiteX85" fmla="*/ 7921487 w 8060634"/>
              <a:gd name="connsiteY85" fmla="*/ 968873 h 1000832"/>
              <a:gd name="connsiteX86" fmla="*/ 7981121 w 8060634"/>
              <a:gd name="connsiteY86" fmla="*/ 978812 h 1000832"/>
              <a:gd name="connsiteX87" fmla="*/ 8001000 w 8060634"/>
              <a:gd name="connsiteY87" fmla="*/ 998690 h 1000832"/>
              <a:gd name="connsiteX88" fmla="*/ 8060634 w 8060634"/>
              <a:gd name="connsiteY8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735949 w 8060634"/>
              <a:gd name="connsiteY40" fmla="*/ 453056 h 1000832"/>
              <a:gd name="connsiteX41" fmla="*/ 3876260 w 8060634"/>
              <a:gd name="connsiteY41" fmla="*/ 481856 h 1000832"/>
              <a:gd name="connsiteX42" fmla="*/ 4010561 w 8060634"/>
              <a:gd name="connsiteY42" fmla="*/ 662554 h 1000832"/>
              <a:gd name="connsiteX43" fmla="*/ 4114800 w 8060634"/>
              <a:gd name="connsiteY43" fmla="*/ 723593 h 1000832"/>
              <a:gd name="connsiteX44" fmla="*/ 4320190 w 8060634"/>
              <a:gd name="connsiteY44" fmla="*/ 740378 h 1000832"/>
              <a:gd name="connsiteX45" fmla="*/ 4550474 w 8060634"/>
              <a:gd name="connsiteY45" fmla="*/ 757873 h 1000832"/>
              <a:gd name="connsiteX46" fmla="*/ 4688603 w 8060634"/>
              <a:gd name="connsiteY46" fmla="*/ 695814 h 1000832"/>
              <a:gd name="connsiteX47" fmla="*/ 4764672 w 8060634"/>
              <a:gd name="connsiteY47" fmla="*/ 673899 h 1000832"/>
              <a:gd name="connsiteX48" fmla="*/ 4937995 w 8060634"/>
              <a:gd name="connsiteY48" fmla="*/ 636991 h 1000832"/>
              <a:gd name="connsiteX49" fmla="*/ 5179407 w 8060634"/>
              <a:gd name="connsiteY49" fmla="*/ 678683 h 1000832"/>
              <a:gd name="connsiteX50" fmla="*/ 5258147 w 8060634"/>
              <a:gd name="connsiteY50" fmla="*/ 603627 h 1000832"/>
              <a:gd name="connsiteX51" fmla="*/ 5327374 w 8060634"/>
              <a:gd name="connsiteY51" fmla="*/ 621003 h 1000832"/>
              <a:gd name="connsiteX52" fmla="*/ 5347252 w 8060634"/>
              <a:gd name="connsiteY52" fmla="*/ 640882 h 1000832"/>
              <a:gd name="connsiteX53" fmla="*/ 5377069 w 8060634"/>
              <a:gd name="connsiteY53" fmla="*/ 650821 h 1000832"/>
              <a:gd name="connsiteX54" fmla="*/ 5406887 w 8060634"/>
              <a:gd name="connsiteY54" fmla="*/ 670699 h 1000832"/>
              <a:gd name="connsiteX55" fmla="*/ 5466521 w 8060634"/>
              <a:gd name="connsiteY55" fmla="*/ 690577 h 1000832"/>
              <a:gd name="connsiteX56" fmla="*/ 5496339 w 8060634"/>
              <a:gd name="connsiteY56" fmla="*/ 700516 h 1000832"/>
              <a:gd name="connsiteX57" fmla="*/ 5526156 w 8060634"/>
              <a:gd name="connsiteY57" fmla="*/ 720395 h 1000832"/>
              <a:gd name="connsiteX58" fmla="*/ 5555974 w 8060634"/>
              <a:gd name="connsiteY58" fmla="*/ 730334 h 1000832"/>
              <a:gd name="connsiteX59" fmla="*/ 5655365 w 8060634"/>
              <a:gd name="connsiteY59" fmla="*/ 750212 h 1000832"/>
              <a:gd name="connsiteX60" fmla="*/ 5695121 w 8060634"/>
              <a:gd name="connsiteY60" fmla="*/ 760151 h 1000832"/>
              <a:gd name="connsiteX61" fmla="*/ 5834269 w 8060634"/>
              <a:gd name="connsiteY61" fmla="*/ 780029 h 1000832"/>
              <a:gd name="connsiteX62" fmla="*/ 5922331 w 8060634"/>
              <a:gd name="connsiteY62" fmla="*/ 770786 h 1000832"/>
              <a:gd name="connsiteX63" fmla="*/ 6105823 w 8060634"/>
              <a:gd name="connsiteY63" fmla="*/ 764738 h 1000832"/>
              <a:gd name="connsiteX64" fmla="*/ 6302103 w 8060634"/>
              <a:gd name="connsiteY64" fmla="*/ 751602 h 1000832"/>
              <a:gd name="connsiteX65" fmla="*/ 6380226 w 8060634"/>
              <a:gd name="connsiteY65" fmla="*/ 738465 h 1000832"/>
              <a:gd name="connsiteX66" fmla="*/ 6452650 w 8060634"/>
              <a:gd name="connsiteY66" fmla="*/ 731724 h 1000832"/>
              <a:gd name="connsiteX67" fmla="*/ 6530008 w 8060634"/>
              <a:gd name="connsiteY67" fmla="*/ 727831 h 1000832"/>
              <a:gd name="connsiteX68" fmla="*/ 6589643 w 8060634"/>
              <a:gd name="connsiteY68" fmla="*/ 730334 h 1000832"/>
              <a:gd name="connsiteX69" fmla="*/ 6632249 w 8060634"/>
              <a:gd name="connsiteY69" fmla="*/ 720395 h 1000832"/>
              <a:gd name="connsiteX70" fmla="*/ 6743735 w 8060634"/>
              <a:gd name="connsiteY70" fmla="*/ 706910 h 1000832"/>
              <a:gd name="connsiteX71" fmla="*/ 6982551 w 8060634"/>
              <a:gd name="connsiteY71" fmla="*/ 723592 h 1000832"/>
              <a:gd name="connsiteX72" fmla="*/ 7111065 w 8060634"/>
              <a:gd name="connsiteY72" fmla="*/ 750212 h 1000832"/>
              <a:gd name="connsiteX73" fmla="*/ 7176052 w 8060634"/>
              <a:gd name="connsiteY73" fmla="*/ 760151 h 1000832"/>
              <a:gd name="connsiteX74" fmla="*/ 7245626 w 8060634"/>
              <a:gd name="connsiteY74" fmla="*/ 789969 h 1000832"/>
              <a:gd name="connsiteX75" fmla="*/ 7305260 w 8060634"/>
              <a:gd name="connsiteY75" fmla="*/ 809847 h 1000832"/>
              <a:gd name="connsiteX76" fmla="*/ 7364895 w 8060634"/>
              <a:gd name="connsiteY76" fmla="*/ 839664 h 1000832"/>
              <a:gd name="connsiteX77" fmla="*/ 7424530 w 8060634"/>
              <a:gd name="connsiteY77" fmla="*/ 859542 h 1000832"/>
              <a:gd name="connsiteX78" fmla="*/ 7454347 w 8060634"/>
              <a:gd name="connsiteY78" fmla="*/ 869482 h 1000832"/>
              <a:gd name="connsiteX79" fmla="*/ 7504043 w 8060634"/>
              <a:gd name="connsiteY79" fmla="*/ 879421 h 1000832"/>
              <a:gd name="connsiteX80" fmla="*/ 7563678 w 8060634"/>
              <a:gd name="connsiteY80" fmla="*/ 899299 h 1000832"/>
              <a:gd name="connsiteX81" fmla="*/ 7593495 w 8060634"/>
              <a:gd name="connsiteY81" fmla="*/ 909238 h 1000832"/>
              <a:gd name="connsiteX82" fmla="*/ 7633252 w 8060634"/>
              <a:gd name="connsiteY82" fmla="*/ 919177 h 1000832"/>
              <a:gd name="connsiteX83" fmla="*/ 7729446 w 8060634"/>
              <a:gd name="connsiteY83" fmla="*/ 936206 h 1000832"/>
              <a:gd name="connsiteX84" fmla="*/ 7881730 w 8060634"/>
              <a:gd name="connsiteY84" fmla="*/ 958934 h 1000832"/>
              <a:gd name="connsiteX85" fmla="*/ 7921487 w 8060634"/>
              <a:gd name="connsiteY85" fmla="*/ 968873 h 1000832"/>
              <a:gd name="connsiteX86" fmla="*/ 7981121 w 8060634"/>
              <a:gd name="connsiteY86" fmla="*/ 978812 h 1000832"/>
              <a:gd name="connsiteX87" fmla="*/ 8001000 w 8060634"/>
              <a:gd name="connsiteY87" fmla="*/ 998690 h 1000832"/>
              <a:gd name="connsiteX88" fmla="*/ 8060634 w 8060634"/>
              <a:gd name="connsiteY8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76260 w 8060634"/>
              <a:gd name="connsiteY40" fmla="*/ 481856 h 1000832"/>
              <a:gd name="connsiteX41" fmla="*/ 4010561 w 8060634"/>
              <a:gd name="connsiteY41" fmla="*/ 662554 h 1000832"/>
              <a:gd name="connsiteX42" fmla="*/ 4114800 w 8060634"/>
              <a:gd name="connsiteY42" fmla="*/ 723593 h 1000832"/>
              <a:gd name="connsiteX43" fmla="*/ 4320190 w 8060634"/>
              <a:gd name="connsiteY43" fmla="*/ 740378 h 1000832"/>
              <a:gd name="connsiteX44" fmla="*/ 4550474 w 8060634"/>
              <a:gd name="connsiteY44" fmla="*/ 757873 h 1000832"/>
              <a:gd name="connsiteX45" fmla="*/ 4688603 w 8060634"/>
              <a:gd name="connsiteY45" fmla="*/ 695814 h 1000832"/>
              <a:gd name="connsiteX46" fmla="*/ 4764672 w 8060634"/>
              <a:gd name="connsiteY46" fmla="*/ 673899 h 1000832"/>
              <a:gd name="connsiteX47" fmla="*/ 4937995 w 8060634"/>
              <a:gd name="connsiteY47" fmla="*/ 636991 h 1000832"/>
              <a:gd name="connsiteX48" fmla="*/ 5179407 w 8060634"/>
              <a:gd name="connsiteY48" fmla="*/ 678683 h 1000832"/>
              <a:gd name="connsiteX49" fmla="*/ 5258147 w 8060634"/>
              <a:gd name="connsiteY49" fmla="*/ 603627 h 1000832"/>
              <a:gd name="connsiteX50" fmla="*/ 5327374 w 8060634"/>
              <a:gd name="connsiteY50" fmla="*/ 621003 h 1000832"/>
              <a:gd name="connsiteX51" fmla="*/ 5347252 w 8060634"/>
              <a:gd name="connsiteY51" fmla="*/ 640882 h 1000832"/>
              <a:gd name="connsiteX52" fmla="*/ 5377069 w 8060634"/>
              <a:gd name="connsiteY52" fmla="*/ 650821 h 1000832"/>
              <a:gd name="connsiteX53" fmla="*/ 5406887 w 8060634"/>
              <a:gd name="connsiteY53" fmla="*/ 670699 h 1000832"/>
              <a:gd name="connsiteX54" fmla="*/ 5466521 w 8060634"/>
              <a:gd name="connsiteY54" fmla="*/ 690577 h 1000832"/>
              <a:gd name="connsiteX55" fmla="*/ 5496339 w 8060634"/>
              <a:gd name="connsiteY55" fmla="*/ 700516 h 1000832"/>
              <a:gd name="connsiteX56" fmla="*/ 5526156 w 8060634"/>
              <a:gd name="connsiteY56" fmla="*/ 720395 h 1000832"/>
              <a:gd name="connsiteX57" fmla="*/ 5555974 w 8060634"/>
              <a:gd name="connsiteY57" fmla="*/ 730334 h 1000832"/>
              <a:gd name="connsiteX58" fmla="*/ 5655365 w 8060634"/>
              <a:gd name="connsiteY58" fmla="*/ 750212 h 1000832"/>
              <a:gd name="connsiteX59" fmla="*/ 5695121 w 8060634"/>
              <a:gd name="connsiteY59" fmla="*/ 760151 h 1000832"/>
              <a:gd name="connsiteX60" fmla="*/ 5834269 w 8060634"/>
              <a:gd name="connsiteY60" fmla="*/ 780029 h 1000832"/>
              <a:gd name="connsiteX61" fmla="*/ 5922331 w 8060634"/>
              <a:gd name="connsiteY61" fmla="*/ 770786 h 1000832"/>
              <a:gd name="connsiteX62" fmla="*/ 6105823 w 8060634"/>
              <a:gd name="connsiteY62" fmla="*/ 764738 h 1000832"/>
              <a:gd name="connsiteX63" fmla="*/ 6302103 w 8060634"/>
              <a:gd name="connsiteY63" fmla="*/ 751602 h 1000832"/>
              <a:gd name="connsiteX64" fmla="*/ 6380226 w 8060634"/>
              <a:gd name="connsiteY64" fmla="*/ 738465 h 1000832"/>
              <a:gd name="connsiteX65" fmla="*/ 6452650 w 8060634"/>
              <a:gd name="connsiteY65" fmla="*/ 731724 h 1000832"/>
              <a:gd name="connsiteX66" fmla="*/ 6530008 w 8060634"/>
              <a:gd name="connsiteY66" fmla="*/ 727831 h 1000832"/>
              <a:gd name="connsiteX67" fmla="*/ 6589643 w 8060634"/>
              <a:gd name="connsiteY67" fmla="*/ 730334 h 1000832"/>
              <a:gd name="connsiteX68" fmla="*/ 6632249 w 8060634"/>
              <a:gd name="connsiteY68" fmla="*/ 720395 h 1000832"/>
              <a:gd name="connsiteX69" fmla="*/ 6743735 w 8060634"/>
              <a:gd name="connsiteY69" fmla="*/ 706910 h 1000832"/>
              <a:gd name="connsiteX70" fmla="*/ 6982551 w 8060634"/>
              <a:gd name="connsiteY70" fmla="*/ 723592 h 1000832"/>
              <a:gd name="connsiteX71" fmla="*/ 7111065 w 8060634"/>
              <a:gd name="connsiteY71" fmla="*/ 750212 h 1000832"/>
              <a:gd name="connsiteX72" fmla="*/ 7176052 w 8060634"/>
              <a:gd name="connsiteY72" fmla="*/ 760151 h 1000832"/>
              <a:gd name="connsiteX73" fmla="*/ 7245626 w 8060634"/>
              <a:gd name="connsiteY73" fmla="*/ 789969 h 1000832"/>
              <a:gd name="connsiteX74" fmla="*/ 7305260 w 8060634"/>
              <a:gd name="connsiteY74" fmla="*/ 809847 h 1000832"/>
              <a:gd name="connsiteX75" fmla="*/ 7364895 w 8060634"/>
              <a:gd name="connsiteY75" fmla="*/ 839664 h 1000832"/>
              <a:gd name="connsiteX76" fmla="*/ 7424530 w 8060634"/>
              <a:gd name="connsiteY76" fmla="*/ 859542 h 1000832"/>
              <a:gd name="connsiteX77" fmla="*/ 7454347 w 8060634"/>
              <a:gd name="connsiteY77" fmla="*/ 869482 h 1000832"/>
              <a:gd name="connsiteX78" fmla="*/ 7504043 w 8060634"/>
              <a:gd name="connsiteY78" fmla="*/ 879421 h 1000832"/>
              <a:gd name="connsiteX79" fmla="*/ 7563678 w 8060634"/>
              <a:gd name="connsiteY79" fmla="*/ 899299 h 1000832"/>
              <a:gd name="connsiteX80" fmla="*/ 7593495 w 8060634"/>
              <a:gd name="connsiteY80" fmla="*/ 909238 h 1000832"/>
              <a:gd name="connsiteX81" fmla="*/ 7633252 w 8060634"/>
              <a:gd name="connsiteY81" fmla="*/ 919177 h 1000832"/>
              <a:gd name="connsiteX82" fmla="*/ 7729446 w 8060634"/>
              <a:gd name="connsiteY82" fmla="*/ 936206 h 1000832"/>
              <a:gd name="connsiteX83" fmla="*/ 7881730 w 8060634"/>
              <a:gd name="connsiteY83" fmla="*/ 958934 h 1000832"/>
              <a:gd name="connsiteX84" fmla="*/ 7921487 w 8060634"/>
              <a:gd name="connsiteY84" fmla="*/ 968873 h 1000832"/>
              <a:gd name="connsiteX85" fmla="*/ 7981121 w 8060634"/>
              <a:gd name="connsiteY85" fmla="*/ 978812 h 1000832"/>
              <a:gd name="connsiteX86" fmla="*/ 8001000 w 8060634"/>
              <a:gd name="connsiteY86" fmla="*/ 998690 h 1000832"/>
              <a:gd name="connsiteX87" fmla="*/ 8060634 w 8060634"/>
              <a:gd name="connsiteY87"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211863 w 8060634"/>
              <a:gd name="connsiteY25" fmla="*/ 134964 h 1000832"/>
              <a:gd name="connsiteX26" fmla="*/ 2262357 w 8060634"/>
              <a:gd name="connsiteY26" fmla="*/ 126493 h 1000832"/>
              <a:gd name="connsiteX27" fmla="*/ 2327121 w 8060634"/>
              <a:gd name="connsiteY27" fmla="*/ 137451 h 1000832"/>
              <a:gd name="connsiteX28" fmla="*/ 2386306 w 8060634"/>
              <a:gd name="connsiteY28" fmla="*/ 140403 h 1000832"/>
              <a:gd name="connsiteX29" fmla="*/ 2521447 w 8060634"/>
              <a:gd name="connsiteY29" fmla="*/ 143354 h 1000832"/>
              <a:gd name="connsiteX30" fmla="*/ 2953023 w 8060634"/>
              <a:gd name="connsiteY30" fmla="*/ 195822 h 1000832"/>
              <a:gd name="connsiteX31" fmla="*/ 3389243 w 8060634"/>
              <a:gd name="connsiteY31" fmla="*/ 312890 h 1000832"/>
              <a:gd name="connsiteX32" fmla="*/ 3442483 w 8060634"/>
              <a:gd name="connsiteY32" fmla="*/ 310389 h 1000832"/>
              <a:gd name="connsiteX33" fmla="*/ 3494681 w 8060634"/>
              <a:gd name="connsiteY33" fmla="*/ 320327 h 1000832"/>
              <a:gd name="connsiteX34" fmla="*/ 3556471 w 8060634"/>
              <a:gd name="connsiteY34" fmla="*/ 337009 h 1000832"/>
              <a:gd name="connsiteX35" fmla="*/ 3617148 w 8060634"/>
              <a:gd name="connsiteY35" fmla="*/ 357234 h 1000832"/>
              <a:gd name="connsiteX36" fmla="*/ 3657600 w 8060634"/>
              <a:gd name="connsiteY36" fmla="*/ 377113 h 1000832"/>
              <a:gd name="connsiteX37" fmla="*/ 3693812 w 8060634"/>
              <a:gd name="connsiteY37" fmla="*/ 390249 h 1000832"/>
              <a:gd name="connsiteX38" fmla="*/ 3796747 w 8060634"/>
              <a:gd name="connsiteY38" fmla="*/ 432160 h 1000832"/>
              <a:gd name="connsiteX39" fmla="*/ 3876260 w 8060634"/>
              <a:gd name="connsiteY39" fmla="*/ 481856 h 1000832"/>
              <a:gd name="connsiteX40" fmla="*/ 4010561 w 8060634"/>
              <a:gd name="connsiteY40" fmla="*/ 662554 h 1000832"/>
              <a:gd name="connsiteX41" fmla="*/ 4114800 w 8060634"/>
              <a:gd name="connsiteY41" fmla="*/ 723593 h 1000832"/>
              <a:gd name="connsiteX42" fmla="*/ 4320190 w 8060634"/>
              <a:gd name="connsiteY42" fmla="*/ 740378 h 1000832"/>
              <a:gd name="connsiteX43" fmla="*/ 4550474 w 8060634"/>
              <a:gd name="connsiteY43" fmla="*/ 757873 h 1000832"/>
              <a:gd name="connsiteX44" fmla="*/ 4688603 w 8060634"/>
              <a:gd name="connsiteY44" fmla="*/ 695814 h 1000832"/>
              <a:gd name="connsiteX45" fmla="*/ 4764672 w 8060634"/>
              <a:gd name="connsiteY45" fmla="*/ 673899 h 1000832"/>
              <a:gd name="connsiteX46" fmla="*/ 4937995 w 8060634"/>
              <a:gd name="connsiteY46" fmla="*/ 636991 h 1000832"/>
              <a:gd name="connsiteX47" fmla="*/ 5179407 w 8060634"/>
              <a:gd name="connsiteY47" fmla="*/ 678683 h 1000832"/>
              <a:gd name="connsiteX48" fmla="*/ 5258147 w 8060634"/>
              <a:gd name="connsiteY48" fmla="*/ 603627 h 1000832"/>
              <a:gd name="connsiteX49" fmla="*/ 5327374 w 8060634"/>
              <a:gd name="connsiteY49" fmla="*/ 621003 h 1000832"/>
              <a:gd name="connsiteX50" fmla="*/ 5347252 w 8060634"/>
              <a:gd name="connsiteY50" fmla="*/ 640882 h 1000832"/>
              <a:gd name="connsiteX51" fmla="*/ 5377069 w 8060634"/>
              <a:gd name="connsiteY51" fmla="*/ 650821 h 1000832"/>
              <a:gd name="connsiteX52" fmla="*/ 5406887 w 8060634"/>
              <a:gd name="connsiteY52" fmla="*/ 670699 h 1000832"/>
              <a:gd name="connsiteX53" fmla="*/ 5466521 w 8060634"/>
              <a:gd name="connsiteY53" fmla="*/ 690577 h 1000832"/>
              <a:gd name="connsiteX54" fmla="*/ 5496339 w 8060634"/>
              <a:gd name="connsiteY54" fmla="*/ 700516 h 1000832"/>
              <a:gd name="connsiteX55" fmla="*/ 5526156 w 8060634"/>
              <a:gd name="connsiteY55" fmla="*/ 720395 h 1000832"/>
              <a:gd name="connsiteX56" fmla="*/ 5555974 w 8060634"/>
              <a:gd name="connsiteY56" fmla="*/ 730334 h 1000832"/>
              <a:gd name="connsiteX57" fmla="*/ 5655365 w 8060634"/>
              <a:gd name="connsiteY57" fmla="*/ 750212 h 1000832"/>
              <a:gd name="connsiteX58" fmla="*/ 5695121 w 8060634"/>
              <a:gd name="connsiteY58" fmla="*/ 760151 h 1000832"/>
              <a:gd name="connsiteX59" fmla="*/ 5834269 w 8060634"/>
              <a:gd name="connsiteY59" fmla="*/ 780029 h 1000832"/>
              <a:gd name="connsiteX60" fmla="*/ 5922331 w 8060634"/>
              <a:gd name="connsiteY60" fmla="*/ 770786 h 1000832"/>
              <a:gd name="connsiteX61" fmla="*/ 6105823 w 8060634"/>
              <a:gd name="connsiteY61" fmla="*/ 764738 h 1000832"/>
              <a:gd name="connsiteX62" fmla="*/ 6302103 w 8060634"/>
              <a:gd name="connsiteY62" fmla="*/ 751602 h 1000832"/>
              <a:gd name="connsiteX63" fmla="*/ 6380226 w 8060634"/>
              <a:gd name="connsiteY63" fmla="*/ 738465 h 1000832"/>
              <a:gd name="connsiteX64" fmla="*/ 6452650 w 8060634"/>
              <a:gd name="connsiteY64" fmla="*/ 731724 h 1000832"/>
              <a:gd name="connsiteX65" fmla="*/ 6530008 w 8060634"/>
              <a:gd name="connsiteY65" fmla="*/ 727831 h 1000832"/>
              <a:gd name="connsiteX66" fmla="*/ 6589643 w 8060634"/>
              <a:gd name="connsiteY66" fmla="*/ 730334 h 1000832"/>
              <a:gd name="connsiteX67" fmla="*/ 6632249 w 8060634"/>
              <a:gd name="connsiteY67" fmla="*/ 720395 h 1000832"/>
              <a:gd name="connsiteX68" fmla="*/ 6743735 w 8060634"/>
              <a:gd name="connsiteY68" fmla="*/ 706910 h 1000832"/>
              <a:gd name="connsiteX69" fmla="*/ 6982551 w 8060634"/>
              <a:gd name="connsiteY69" fmla="*/ 723592 h 1000832"/>
              <a:gd name="connsiteX70" fmla="*/ 7111065 w 8060634"/>
              <a:gd name="connsiteY70" fmla="*/ 750212 h 1000832"/>
              <a:gd name="connsiteX71" fmla="*/ 7176052 w 8060634"/>
              <a:gd name="connsiteY71" fmla="*/ 760151 h 1000832"/>
              <a:gd name="connsiteX72" fmla="*/ 7245626 w 8060634"/>
              <a:gd name="connsiteY72" fmla="*/ 789969 h 1000832"/>
              <a:gd name="connsiteX73" fmla="*/ 7305260 w 8060634"/>
              <a:gd name="connsiteY73" fmla="*/ 809847 h 1000832"/>
              <a:gd name="connsiteX74" fmla="*/ 7364895 w 8060634"/>
              <a:gd name="connsiteY74" fmla="*/ 839664 h 1000832"/>
              <a:gd name="connsiteX75" fmla="*/ 7424530 w 8060634"/>
              <a:gd name="connsiteY75" fmla="*/ 859542 h 1000832"/>
              <a:gd name="connsiteX76" fmla="*/ 7454347 w 8060634"/>
              <a:gd name="connsiteY76" fmla="*/ 869482 h 1000832"/>
              <a:gd name="connsiteX77" fmla="*/ 7504043 w 8060634"/>
              <a:gd name="connsiteY77" fmla="*/ 879421 h 1000832"/>
              <a:gd name="connsiteX78" fmla="*/ 7563678 w 8060634"/>
              <a:gd name="connsiteY78" fmla="*/ 899299 h 1000832"/>
              <a:gd name="connsiteX79" fmla="*/ 7593495 w 8060634"/>
              <a:gd name="connsiteY79" fmla="*/ 909238 h 1000832"/>
              <a:gd name="connsiteX80" fmla="*/ 7633252 w 8060634"/>
              <a:gd name="connsiteY80" fmla="*/ 919177 h 1000832"/>
              <a:gd name="connsiteX81" fmla="*/ 7729446 w 8060634"/>
              <a:gd name="connsiteY81" fmla="*/ 936206 h 1000832"/>
              <a:gd name="connsiteX82" fmla="*/ 7881730 w 8060634"/>
              <a:gd name="connsiteY82" fmla="*/ 958934 h 1000832"/>
              <a:gd name="connsiteX83" fmla="*/ 7921487 w 8060634"/>
              <a:gd name="connsiteY83" fmla="*/ 968873 h 1000832"/>
              <a:gd name="connsiteX84" fmla="*/ 7981121 w 8060634"/>
              <a:gd name="connsiteY84" fmla="*/ 978812 h 1000832"/>
              <a:gd name="connsiteX85" fmla="*/ 8001000 w 8060634"/>
              <a:gd name="connsiteY85" fmla="*/ 998690 h 1000832"/>
              <a:gd name="connsiteX86" fmla="*/ 8060634 w 8060634"/>
              <a:gd name="connsiteY86"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211863 w 8060634"/>
              <a:gd name="connsiteY24" fmla="*/ 134964 h 1000832"/>
              <a:gd name="connsiteX25" fmla="*/ 2262357 w 8060634"/>
              <a:gd name="connsiteY25" fmla="*/ 126493 h 1000832"/>
              <a:gd name="connsiteX26" fmla="*/ 2327121 w 8060634"/>
              <a:gd name="connsiteY26" fmla="*/ 137451 h 1000832"/>
              <a:gd name="connsiteX27" fmla="*/ 2386306 w 8060634"/>
              <a:gd name="connsiteY27" fmla="*/ 140403 h 1000832"/>
              <a:gd name="connsiteX28" fmla="*/ 2521447 w 8060634"/>
              <a:gd name="connsiteY28" fmla="*/ 143354 h 1000832"/>
              <a:gd name="connsiteX29" fmla="*/ 2953023 w 8060634"/>
              <a:gd name="connsiteY29" fmla="*/ 195822 h 1000832"/>
              <a:gd name="connsiteX30" fmla="*/ 3389243 w 8060634"/>
              <a:gd name="connsiteY30" fmla="*/ 312890 h 1000832"/>
              <a:gd name="connsiteX31" fmla="*/ 3442483 w 8060634"/>
              <a:gd name="connsiteY31" fmla="*/ 310389 h 1000832"/>
              <a:gd name="connsiteX32" fmla="*/ 3494681 w 8060634"/>
              <a:gd name="connsiteY32" fmla="*/ 320327 h 1000832"/>
              <a:gd name="connsiteX33" fmla="*/ 3556471 w 8060634"/>
              <a:gd name="connsiteY33" fmla="*/ 337009 h 1000832"/>
              <a:gd name="connsiteX34" fmla="*/ 3617148 w 8060634"/>
              <a:gd name="connsiteY34" fmla="*/ 357234 h 1000832"/>
              <a:gd name="connsiteX35" fmla="*/ 3657600 w 8060634"/>
              <a:gd name="connsiteY35" fmla="*/ 377113 h 1000832"/>
              <a:gd name="connsiteX36" fmla="*/ 3693812 w 8060634"/>
              <a:gd name="connsiteY36" fmla="*/ 390249 h 1000832"/>
              <a:gd name="connsiteX37" fmla="*/ 3796747 w 8060634"/>
              <a:gd name="connsiteY37" fmla="*/ 432160 h 1000832"/>
              <a:gd name="connsiteX38" fmla="*/ 3876260 w 8060634"/>
              <a:gd name="connsiteY38" fmla="*/ 481856 h 1000832"/>
              <a:gd name="connsiteX39" fmla="*/ 4010561 w 8060634"/>
              <a:gd name="connsiteY39" fmla="*/ 662554 h 1000832"/>
              <a:gd name="connsiteX40" fmla="*/ 4114800 w 8060634"/>
              <a:gd name="connsiteY40" fmla="*/ 723593 h 1000832"/>
              <a:gd name="connsiteX41" fmla="*/ 4320190 w 8060634"/>
              <a:gd name="connsiteY41" fmla="*/ 740378 h 1000832"/>
              <a:gd name="connsiteX42" fmla="*/ 4550474 w 8060634"/>
              <a:gd name="connsiteY42" fmla="*/ 757873 h 1000832"/>
              <a:gd name="connsiteX43" fmla="*/ 4688603 w 8060634"/>
              <a:gd name="connsiteY43" fmla="*/ 695814 h 1000832"/>
              <a:gd name="connsiteX44" fmla="*/ 4764672 w 8060634"/>
              <a:gd name="connsiteY44" fmla="*/ 673899 h 1000832"/>
              <a:gd name="connsiteX45" fmla="*/ 4937995 w 8060634"/>
              <a:gd name="connsiteY45" fmla="*/ 636991 h 1000832"/>
              <a:gd name="connsiteX46" fmla="*/ 5179407 w 8060634"/>
              <a:gd name="connsiteY46" fmla="*/ 678683 h 1000832"/>
              <a:gd name="connsiteX47" fmla="*/ 5258147 w 8060634"/>
              <a:gd name="connsiteY47" fmla="*/ 603627 h 1000832"/>
              <a:gd name="connsiteX48" fmla="*/ 5327374 w 8060634"/>
              <a:gd name="connsiteY48" fmla="*/ 621003 h 1000832"/>
              <a:gd name="connsiteX49" fmla="*/ 5347252 w 8060634"/>
              <a:gd name="connsiteY49" fmla="*/ 640882 h 1000832"/>
              <a:gd name="connsiteX50" fmla="*/ 5377069 w 8060634"/>
              <a:gd name="connsiteY50" fmla="*/ 650821 h 1000832"/>
              <a:gd name="connsiteX51" fmla="*/ 5406887 w 8060634"/>
              <a:gd name="connsiteY51" fmla="*/ 670699 h 1000832"/>
              <a:gd name="connsiteX52" fmla="*/ 5466521 w 8060634"/>
              <a:gd name="connsiteY52" fmla="*/ 690577 h 1000832"/>
              <a:gd name="connsiteX53" fmla="*/ 5496339 w 8060634"/>
              <a:gd name="connsiteY53" fmla="*/ 700516 h 1000832"/>
              <a:gd name="connsiteX54" fmla="*/ 5526156 w 8060634"/>
              <a:gd name="connsiteY54" fmla="*/ 720395 h 1000832"/>
              <a:gd name="connsiteX55" fmla="*/ 5555974 w 8060634"/>
              <a:gd name="connsiteY55" fmla="*/ 730334 h 1000832"/>
              <a:gd name="connsiteX56" fmla="*/ 5655365 w 8060634"/>
              <a:gd name="connsiteY56" fmla="*/ 750212 h 1000832"/>
              <a:gd name="connsiteX57" fmla="*/ 5695121 w 8060634"/>
              <a:gd name="connsiteY57" fmla="*/ 760151 h 1000832"/>
              <a:gd name="connsiteX58" fmla="*/ 5834269 w 8060634"/>
              <a:gd name="connsiteY58" fmla="*/ 780029 h 1000832"/>
              <a:gd name="connsiteX59" fmla="*/ 5922331 w 8060634"/>
              <a:gd name="connsiteY59" fmla="*/ 770786 h 1000832"/>
              <a:gd name="connsiteX60" fmla="*/ 6105823 w 8060634"/>
              <a:gd name="connsiteY60" fmla="*/ 764738 h 1000832"/>
              <a:gd name="connsiteX61" fmla="*/ 6302103 w 8060634"/>
              <a:gd name="connsiteY61" fmla="*/ 751602 h 1000832"/>
              <a:gd name="connsiteX62" fmla="*/ 6380226 w 8060634"/>
              <a:gd name="connsiteY62" fmla="*/ 738465 h 1000832"/>
              <a:gd name="connsiteX63" fmla="*/ 6452650 w 8060634"/>
              <a:gd name="connsiteY63" fmla="*/ 731724 h 1000832"/>
              <a:gd name="connsiteX64" fmla="*/ 6530008 w 8060634"/>
              <a:gd name="connsiteY64" fmla="*/ 727831 h 1000832"/>
              <a:gd name="connsiteX65" fmla="*/ 6589643 w 8060634"/>
              <a:gd name="connsiteY65" fmla="*/ 730334 h 1000832"/>
              <a:gd name="connsiteX66" fmla="*/ 6632249 w 8060634"/>
              <a:gd name="connsiteY66" fmla="*/ 720395 h 1000832"/>
              <a:gd name="connsiteX67" fmla="*/ 6743735 w 8060634"/>
              <a:gd name="connsiteY67" fmla="*/ 706910 h 1000832"/>
              <a:gd name="connsiteX68" fmla="*/ 6982551 w 8060634"/>
              <a:gd name="connsiteY68" fmla="*/ 723592 h 1000832"/>
              <a:gd name="connsiteX69" fmla="*/ 7111065 w 8060634"/>
              <a:gd name="connsiteY69" fmla="*/ 750212 h 1000832"/>
              <a:gd name="connsiteX70" fmla="*/ 7176052 w 8060634"/>
              <a:gd name="connsiteY70" fmla="*/ 760151 h 1000832"/>
              <a:gd name="connsiteX71" fmla="*/ 7245626 w 8060634"/>
              <a:gd name="connsiteY71" fmla="*/ 789969 h 1000832"/>
              <a:gd name="connsiteX72" fmla="*/ 7305260 w 8060634"/>
              <a:gd name="connsiteY72" fmla="*/ 809847 h 1000832"/>
              <a:gd name="connsiteX73" fmla="*/ 7364895 w 8060634"/>
              <a:gd name="connsiteY73" fmla="*/ 839664 h 1000832"/>
              <a:gd name="connsiteX74" fmla="*/ 7424530 w 8060634"/>
              <a:gd name="connsiteY74" fmla="*/ 859542 h 1000832"/>
              <a:gd name="connsiteX75" fmla="*/ 7454347 w 8060634"/>
              <a:gd name="connsiteY75" fmla="*/ 869482 h 1000832"/>
              <a:gd name="connsiteX76" fmla="*/ 7504043 w 8060634"/>
              <a:gd name="connsiteY76" fmla="*/ 879421 h 1000832"/>
              <a:gd name="connsiteX77" fmla="*/ 7563678 w 8060634"/>
              <a:gd name="connsiteY77" fmla="*/ 899299 h 1000832"/>
              <a:gd name="connsiteX78" fmla="*/ 7593495 w 8060634"/>
              <a:gd name="connsiteY78" fmla="*/ 909238 h 1000832"/>
              <a:gd name="connsiteX79" fmla="*/ 7633252 w 8060634"/>
              <a:gd name="connsiteY79" fmla="*/ 919177 h 1000832"/>
              <a:gd name="connsiteX80" fmla="*/ 7729446 w 8060634"/>
              <a:gd name="connsiteY80" fmla="*/ 936206 h 1000832"/>
              <a:gd name="connsiteX81" fmla="*/ 7881730 w 8060634"/>
              <a:gd name="connsiteY81" fmla="*/ 958934 h 1000832"/>
              <a:gd name="connsiteX82" fmla="*/ 7921487 w 8060634"/>
              <a:gd name="connsiteY82" fmla="*/ 968873 h 1000832"/>
              <a:gd name="connsiteX83" fmla="*/ 7981121 w 8060634"/>
              <a:gd name="connsiteY83" fmla="*/ 978812 h 1000832"/>
              <a:gd name="connsiteX84" fmla="*/ 8001000 w 8060634"/>
              <a:gd name="connsiteY84" fmla="*/ 998690 h 1000832"/>
              <a:gd name="connsiteX85" fmla="*/ 8060634 w 8060634"/>
              <a:gd name="connsiteY8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58147 w 8060634"/>
              <a:gd name="connsiteY46" fmla="*/ 603627 h 1000832"/>
              <a:gd name="connsiteX47" fmla="*/ 5327374 w 8060634"/>
              <a:gd name="connsiteY47" fmla="*/ 621003 h 1000832"/>
              <a:gd name="connsiteX48" fmla="*/ 5347252 w 8060634"/>
              <a:gd name="connsiteY48" fmla="*/ 640882 h 1000832"/>
              <a:gd name="connsiteX49" fmla="*/ 5377069 w 8060634"/>
              <a:gd name="connsiteY49" fmla="*/ 65082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27374 w 8060634"/>
              <a:gd name="connsiteY47" fmla="*/ 621003 h 1000832"/>
              <a:gd name="connsiteX48" fmla="*/ 5347252 w 8060634"/>
              <a:gd name="connsiteY48" fmla="*/ 640882 h 1000832"/>
              <a:gd name="connsiteX49" fmla="*/ 5377069 w 8060634"/>
              <a:gd name="connsiteY49" fmla="*/ 65082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27374 w 8060634"/>
              <a:gd name="connsiteY47" fmla="*/ 621003 h 1000832"/>
              <a:gd name="connsiteX48" fmla="*/ 5347252 w 8060634"/>
              <a:gd name="connsiteY48" fmla="*/ 640882 h 1000832"/>
              <a:gd name="connsiteX49" fmla="*/ 5604554 w 8060634"/>
              <a:gd name="connsiteY49" fmla="*/ 46794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27374 w 8060634"/>
              <a:gd name="connsiteY47" fmla="*/ 621003 h 1000832"/>
              <a:gd name="connsiteX48" fmla="*/ 5369554 w 8060634"/>
              <a:gd name="connsiteY48" fmla="*/ 480305 h 1000832"/>
              <a:gd name="connsiteX49" fmla="*/ 5604554 w 8060634"/>
              <a:gd name="connsiteY49" fmla="*/ 46794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278309 w 8060634"/>
              <a:gd name="connsiteY47" fmla="*/ 455965 h 1000832"/>
              <a:gd name="connsiteX48" fmla="*/ 5369554 w 8060634"/>
              <a:gd name="connsiteY48" fmla="*/ 480305 h 1000832"/>
              <a:gd name="connsiteX49" fmla="*/ 5604554 w 8060634"/>
              <a:gd name="connsiteY49" fmla="*/ 46794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466521 w 8060634"/>
              <a:gd name="connsiteY51" fmla="*/ 690577 h 1000832"/>
              <a:gd name="connsiteX52" fmla="*/ 5496339 w 8060634"/>
              <a:gd name="connsiteY52" fmla="*/ 700516 h 1000832"/>
              <a:gd name="connsiteX53" fmla="*/ 5555974 w 8060634"/>
              <a:gd name="connsiteY53" fmla="*/ 730334 h 1000832"/>
              <a:gd name="connsiteX54" fmla="*/ 5655365 w 8060634"/>
              <a:gd name="connsiteY54" fmla="*/ 750212 h 1000832"/>
              <a:gd name="connsiteX55" fmla="*/ 5695121 w 8060634"/>
              <a:gd name="connsiteY55" fmla="*/ 760151 h 1000832"/>
              <a:gd name="connsiteX56" fmla="*/ 5834269 w 8060634"/>
              <a:gd name="connsiteY56" fmla="*/ 780029 h 1000832"/>
              <a:gd name="connsiteX57" fmla="*/ 5922331 w 8060634"/>
              <a:gd name="connsiteY57" fmla="*/ 770786 h 1000832"/>
              <a:gd name="connsiteX58" fmla="*/ 6105823 w 8060634"/>
              <a:gd name="connsiteY58" fmla="*/ 764738 h 1000832"/>
              <a:gd name="connsiteX59" fmla="*/ 6302103 w 8060634"/>
              <a:gd name="connsiteY59" fmla="*/ 751602 h 1000832"/>
              <a:gd name="connsiteX60" fmla="*/ 6380226 w 8060634"/>
              <a:gd name="connsiteY60" fmla="*/ 738465 h 1000832"/>
              <a:gd name="connsiteX61" fmla="*/ 6452650 w 8060634"/>
              <a:gd name="connsiteY61" fmla="*/ 731724 h 1000832"/>
              <a:gd name="connsiteX62" fmla="*/ 6530008 w 8060634"/>
              <a:gd name="connsiteY62" fmla="*/ 727831 h 1000832"/>
              <a:gd name="connsiteX63" fmla="*/ 6589643 w 8060634"/>
              <a:gd name="connsiteY63" fmla="*/ 730334 h 1000832"/>
              <a:gd name="connsiteX64" fmla="*/ 6632249 w 8060634"/>
              <a:gd name="connsiteY64" fmla="*/ 720395 h 1000832"/>
              <a:gd name="connsiteX65" fmla="*/ 6743735 w 8060634"/>
              <a:gd name="connsiteY65" fmla="*/ 706910 h 1000832"/>
              <a:gd name="connsiteX66" fmla="*/ 6982551 w 8060634"/>
              <a:gd name="connsiteY66" fmla="*/ 723592 h 1000832"/>
              <a:gd name="connsiteX67" fmla="*/ 7111065 w 8060634"/>
              <a:gd name="connsiteY67" fmla="*/ 750212 h 1000832"/>
              <a:gd name="connsiteX68" fmla="*/ 7176052 w 8060634"/>
              <a:gd name="connsiteY68" fmla="*/ 760151 h 1000832"/>
              <a:gd name="connsiteX69" fmla="*/ 7245626 w 8060634"/>
              <a:gd name="connsiteY69" fmla="*/ 789969 h 1000832"/>
              <a:gd name="connsiteX70" fmla="*/ 7305260 w 8060634"/>
              <a:gd name="connsiteY70" fmla="*/ 809847 h 1000832"/>
              <a:gd name="connsiteX71" fmla="*/ 7364895 w 8060634"/>
              <a:gd name="connsiteY71" fmla="*/ 839664 h 1000832"/>
              <a:gd name="connsiteX72" fmla="*/ 7424530 w 8060634"/>
              <a:gd name="connsiteY72" fmla="*/ 859542 h 1000832"/>
              <a:gd name="connsiteX73" fmla="*/ 7454347 w 8060634"/>
              <a:gd name="connsiteY73" fmla="*/ 869482 h 1000832"/>
              <a:gd name="connsiteX74" fmla="*/ 7504043 w 8060634"/>
              <a:gd name="connsiteY74" fmla="*/ 879421 h 1000832"/>
              <a:gd name="connsiteX75" fmla="*/ 7563678 w 8060634"/>
              <a:gd name="connsiteY75" fmla="*/ 899299 h 1000832"/>
              <a:gd name="connsiteX76" fmla="*/ 7593495 w 8060634"/>
              <a:gd name="connsiteY76" fmla="*/ 909238 h 1000832"/>
              <a:gd name="connsiteX77" fmla="*/ 7633252 w 8060634"/>
              <a:gd name="connsiteY77" fmla="*/ 919177 h 1000832"/>
              <a:gd name="connsiteX78" fmla="*/ 7729446 w 8060634"/>
              <a:gd name="connsiteY78" fmla="*/ 936206 h 1000832"/>
              <a:gd name="connsiteX79" fmla="*/ 7881730 w 8060634"/>
              <a:gd name="connsiteY79" fmla="*/ 958934 h 1000832"/>
              <a:gd name="connsiteX80" fmla="*/ 7921487 w 8060634"/>
              <a:gd name="connsiteY80" fmla="*/ 968873 h 1000832"/>
              <a:gd name="connsiteX81" fmla="*/ 7981121 w 8060634"/>
              <a:gd name="connsiteY81" fmla="*/ 978812 h 1000832"/>
              <a:gd name="connsiteX82" fmla="*/ 8001000 w 8060634"/>
              <a:gd name="connsiteY82" fmla="*/ 998690 h 1000832"/>
              <a:gd name="connsiteX83" fmla="*/ 8060634 w 8060634"/>
              <a:gd name="connsiteY8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466521 w 8060634"/>
              <a:gd name="connsiteY51" fmla="*/ 690577 h 1000832"/>
              <a:gd name="connsiteX52" fmla="*/ 5496339 w 8060634"/>
              <a:gd name="connsiteY52" fmla="*/ 700516 h 1000832"/>
              <a:gd name="connsiteX53" fmla="*/ 5655365 w 8060634"/>
              <a:gd name="connsiteY53" fmla="*/ 750212 h 1000832"/>
              <a:gd name="connsiteX54" fmla="*/ 5695121 w 8060634"/>
              <a:gd name="connsiteY54" fmla="*/ 760151 h 1000832"/>
              <a:gd name="connsiteX55" fmla="*/ 5834269 w 8060634"/>
              <a:gd name="connsiteY55" fmla="*/ 780029 h 1000832"/>
              <a:gd name="connsiteX56" fmla="*/ 5922331 w 8060634"/>
              <a:gd name="connsiteY56" fmla="*/ 770786 h 1000832"/>
              <a:gd name="connsiteX57" fmla="*/ 6105823 w 8060634"/>
              <a:gd name="connsiteY57" fmla="*/ 764738 h 1000832"/>
              <a:gd name="connsiteX58" fmla="*/ 6302103 w 8060634"/>
              <a:gd name="connsiteY58" fmla="*/ 751602 h 1000832"/>
              <a:gd name="connsiteX59" fmla="*/ 6380226 w 8060634"/>
              <a:gd name="connsiteY59" fmla="*/ 738465 h 1000832"/>
              <a:gd name="connsiteX60" fmla="*/ 6452650 w 8060634"/>
              <a:gd name="connsiteY60" fmla="*/ 731724 h 1000832"/>
              <a:gd name="connsiteX61" fmla="*/ 6530008 w 8060634"/>
              <a:gd name="connsiteY61" fmla="*/ 727831 h 1000832"/>
              <a:gd name="connsiteX62" fmla="*/ 6589643 w 8060634"/>
              <a:gd name="connsiteY62" fmla="*/ 730334 h 1000832"/>
              <a:gd name="connsiteX63" fmla="*/ 6632249 w 8060634"/>
              <a:gd name="connsiteY63" fmla="*/ 720395 h 1000832"/>
              <a:gd name="connsiteX64" fmla="*/ 6743735 w 8060634"/>
              <a:gd name="connsiteY64" fmla="*/ 706910 h 1000832"/>
              <a:gd name="connsiteX65" fmla="*/ 6982551 w 8060634"/>
              <a:gd name="connsiteY65" fmla="*/ 723592 h 1000832"/>
              <a:gd name="connsiteX66" fmla="*/ 7111065 w 8060634"/>
              <a:gd name="connsiteY66" fmla="*/ 750212 h 1000832"/>
              <a:gd name="connsiteX67" fmla="*/ 7176052 w 8060634"/>
              <a:gd name="connsiteY67" fmla="*/ 760151 h 1000832"/>
              <a:gd name="connsiteX68" fmla="*/ 7245626 w 8060634"/>
              <a:gd name="connsiteY68" fmla="*/ 789969 h 1000832"/>
              <a:gd name="connsiteX69" fmla="*/ 7305260 w 8060634"/>
              <a:gd name="connsiteY69" fmla="*/ 809847 h 1000832"/>
              <a:gd name="connsiteX70" fmla="*/ 7364895 w 8060634"/>
              <a:gd name="connsiteY70" fmla="*/ 839664 h 1000832"/>
              <a:gd name="connsiteX71" fmla="*/ 7424530 w 8060634"/>
              <a:gd name="connsiteY71" fmla="*/ 859542 h 1000832"/>
              <a:gd name="connsiteX72" fmla="*/ 7454347 w 8060634"/>
              <a:gd name="connsiteY72" fmla="*/ 869482 h 1000832"/>
              <a:gd name="connsiteX73" fmla="*/ 7504043 w 8060634"/>
              <a:gd name="connsiteY73" fmla="*/ 879421 h 1000832"/>
              <a:gd name="connsiteX74" fmla="*/ 7563678 w 8060634"/>
              <a:gd name="connsiteY74" fmla="*/ 899299 h 1000832"/>
              <a:gd name="connsiteX75" fmla="*/ 7593495 w 8060634"/>
              <a:gd name="connsiteY75" fmla="*/ 909238 h 1000832"/>
              <a:gd name="connsiteX76" fmla="*/ 7633252 w 8060634"/>
              <a:gd name="connsiteY76" fmla="*/ 919177 h 1000832"/>
              <a:gd name="connsiteX77" fmla="*/ 7729446 w 8060634"/>
              <a:gd name="connsiteY77" fmla="*/ 936206 h 1000832"/>
              <a:gd name="connsiteX78" fmla="*/ 7881730 w 8060634"/>
              <a:gd name="connsiteY78" fmla="*/ 958934 h 1000832"/>
              <a:gd name="connsiteX79" fmla="*/ 7921487 w 8060634"/>
              <a:gd name="connsiteY79" fmla="*/ 968873 h 1000832"/>
              <a:gd name="connsiteX80" fmla="*/ 7981121 w 8060634"/>
              <a:gd name="connsiteY80" fmla="*/ 978812 h 1000832"/>
              <a:gd name="connsiteX81" fmla="*/ 8001000 w 8060634"/>
              <a:gd name="connsiteY81" fmla="*/ 998690 h 1000832"/>
              <a:gd name="connsiteX82" fmla="*/ 8060634 w 8060634"/>
              <a:gd name="connsiteY8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496339 w 8060634"/>
              <a:gd name="connsiteY51" fmla="*/ 700516 h 1000832"/>
              <a:gd name="connsiteX52" fmla="*/ 5655365 w 8060634"/>
              <a:gd name="connsiteY52" fmla="*/ 750212 h 1000832"/>
              <a:gd name="connsiteX53" fmla="*/ 5695121 w 8060634"/>
              <a:gd name="connsiteY53" fmla="*/ 760151 h 1000832"/>
              <a:gd name="connsiteX54" fmla="*/ 5834269 w 8060634"/>
              <a:gd name="connsiteY54" fmla="*/ 780029 h 1000832"/>
              <a:gd name="connsiteX55" fmla="*/ 5922331 w 8060634"/>
              <a:gd name="connsiteY55" fmla="*/ 770786 h 1000832"/>
              <a:gd name="connsiteX56" fmla="*/ 6105823 w 8060634"/>
              <a:gd name="connsiteY56" fmla="*/ 764738 h 1000832"/>
              <a:gd name="connsiteX57" fmla="*/ 6302103 w 8060634"/>
              <a:gd name="connsiteY57" fmla="*/ 751602 h 1000832"/>
              <a:gd name="connsiteX58" fmla="*/ 6380226 w 8060634"/>
              <a:gd name="connsiteY58" fmla="*/ 738465 h 1000832"/>
              <a:gd name="connsiteX59" fmla="*/ 6452650 w 8060634"/>
              <a:gd name="connsiteY59" fmla="*/ 731724 h 1000832"/>
              <a:gd name="connsiteX60" fmla="*/ 6530008 w 8060634"/>
              <a:gd name="connsiteY60" fmla="*/ 727831 h 1000832"/>
              <a:gd name="connsiteX61" fmla="*/ 6589643 w 8060634"/>
              <a:gd name="connsiteY61" fmla="*/ 730334 h 1000832"/>
              <a:gd name="connsiteX62" fmla="*/ 6632249 w 8060634"/>
              <a:gd name="connsiteY62" fmla="*/ 720395 h 1000832"/>
              <a:gd name="connsiteX63" fmla="*/ 6743735 w 8060634"/>
              <a:gd name="connsiteY63" fmla="*/ 706910 h 1000832"/>
              <a:gd name="connsiteX64" fmla="*/ 6982551 w 8060634"/>
              <a:gd name="connsiteY64" fmla="*/ 723592 h 1000832"/>
              <a:gd name="connsiteX65" fmla="*/ 7111065 w 8060634"/>
              <a:gd name="connsiteY65" fmla="*/ 750212 h 1000832"/>
              <a:gd name="connsiteX66" fmla="*/ 7176052 w 8060634"/>
              <a:gd name="connsiteY66" fmla="*/ 760151 h 1000832"/>
              <a:gd name="connsiteX67" fmla="*/ 7245626 w 8060634"/>
              <a:gd name="connsiteY67" fmla="*/ 789969 h 1000832"/>
              <a:gd name="connsiteX68" fmla="*/ 7305260 w 8060634"/>
              <a:gd name="connsiteY68" fmla="*/ 809847 h 1000832"/>
              <a:gd name="connsiteX69" fmla="*/ 7364895 w 8060634"/>
              <a:gd name="connsiteY69" fmla="*/ 839664 h 1000832"/>
              <a:gd name="connsiteX70" fmla="*/ 7424530 w 8060634"/>
              <a:gd name="connsiteY70" fmla="*/ 859542 h 1000832"/>
              <a:gd name="connsiteX71" fmla="*/ 7454347 w 8060634"/>
              <a:gd name="connsiteY71" fmla="*/ 869482 h 1000832"/>
              <a:gd name="connsiteX72" fmla="*/ 7504043 w 8060634"/>
              <a:gd name="connsiteY72" fmla="*/ 879421 h 1000832"/>
              <a:gd name="connsiteX73" fmla="*/ 7563678 w 8060634"/>
              <a:gd name="connsiteY73" fmla="*/ 899299 h 1000832"/>
              <a:gd name="connsiteX74" fmla="*/ 7593495 w 8060634"/>
              <a:gd name="connsiteY74" fmla="*/ 909238 h 1000832"/>
              <a:gd name="connsiteX75" fmla="*/ 7633252 w 8060634"/>
              <a:gd name="connsiteY75" fmla="*/ 919177 h 1000832"/>
              <a:gd name="connsiteX76" fmla="*/ 7729446 w 8060634"/>
              <a:gd name="connsiteY76" fmla="*/ 936206 h 1000832"/>
              <a:gd name="connsiteX77" fmla="*/ 7881730 w 8060634"/>
              <a:gd name="connsiteY77" fmla="*/ 958934 h 1000832"/>
              <a:gd name="connsiteX78" fmla="*/ 7921487 w 8060634"/>
              <a:gd name="connsiteY78" fmla="*/ 968873 h 1000832"/>
              <a:gd name="connsiteX79" fmla="*/ 7981121 w 8060634"/>
              <a:gd name="connsiteY79" fmla="*/ 978812 h 1000832"/>
              <a:gd name="connsiteX80" fmla="*/ 8001000 w 8060634"/>
              <a:gd name="connsiteY80" fmla="*/ 998690 h 1000832"/>
              <a:gd name="connsiteX81" fmla="*/ 8060634 w 8060634"/>
              <a:gd name="connsiteY8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655365 w 8060634"/>
              <a:gd name="connsiteY51" fmla="*/ 750212 h 1000832"/>
              <a:gd name="connsiteX52" fmla="*/ 5695121 w 8060634"/>
              <a:gd name="connsiteY52" fmla="*/ 760151 h 1000832"/>
              <a:gd name="connsiteX53" fmla="*/ 5834269 w 8060634"/>
              <a:gd name="connsiteY53" fmla="*/ 780029 h 1000832"/>
              <a:gd name="connsiteX54" fmla="*/ 5922331 w 8060634"/>
              <a:gd name="connsiteY54" fmla="*/ 770786 h 1000832"/>
              <a:gd name="connsiteX55" fmla="*/ 6105823 w 8060634"/>
              <a:gd name="connsiteY55" fmla="*/ 764738 h 1000832"/>
              <a:gd name="connsiteX56" fmla="*/ 6302103 w 8060634"/>
              <a:gd name="connsiteY56" fmla="*/ 751602 h 1000832"/>
              <a:gd name="connsiteX57" fmla="*/ 6380226 w 8060634"/>
              <a:gd name="connsiteY57" fmla="*/ 738465 h 1000832"/>
              <a:gd name="connsiteX58" fmla="*/ 6452650 w 8060634"/>
              <a:gd name="connsiteY58" fmla="*/ 731724 h 1000832"/>
              <a:gd name="connsiteX59" fmla="*/ 6530008 w 8060634"/>
              <a:gd name="connsiteY59" fmla="*/ 727831 h 1000832"/>
              <a:gd name="connsiteX60" fmla="*/ 6589643 w 8060634"/>
              <a:gd name="connsiteY60" fmla="*/ 730334 h 1000832"/>
              <a:gd name="connsiteX61" fmla="*/ 6632249 w 8060634"/>
              <a:gd name="connsiteY61" fmla="*/ 720395 h 1000832"/>
              <a:gd name="connsiteX62" fmla="*/ 6743735 w 8060634"/>
              <a:gd name="connsiteY62" fmla="*/ 706910 h 1000832"/>
              <a:gd name="connsiteX63" fmla="*/ 6982551 w 8060634"/>
              <a:gd name="connsiteY63" fmla="*/ 723592 h 1000832"/>
              <a:gd name="connsiteX64" fmla="*/ 7111065 w 8060634"/>
              <a:gd name="connsiteY64" fmla="*/ 750212 h 1000832"/>
              <a:gd name="connsiteX65" fmla="*/ 7176052 w 8060634"/>
              <a:gd name="connsiteY65" fmla="*/ 760151 h 1000832"/>
              <a:gd name="connsiteX66" fmla="*/ 7245626 w 8060634"/>
              <a:gd name="connsiteY66" fmla="*/ 789969 h 1000832"/>
              <a:gd name="connsiteX67" fmla="*/ 7305260 w 8060634"/>
              <a:gd name="connsiteY67" fmla="*/ 809847 h 1000832"/>
              <a:gd name="connsiteX68" fmla="*/ 7364895 w 8060634"/>
              <a:gd name="connsiteY68" fmla="*/ 839664 h 1000832"/>
              <a:gd name="connsiteX69" fmla="*/ 7424530 w 8060634"/>
              <a:gd name="connsiteY69" fmla="*/ 859542 h 1000832"/>
              <a:gd name="connsiteX70" fmla="*/ 7454347 w 8060634"/>
              <a:gd name="connsiteY70" fmla="*/ 869482 h 1000832"/>
              <a:gd name="connsiteX71" fmla="*/ 7504043 w 8060634"/>
              <a:gd name="connsiteY71" fmla="*/ 879421 h 1000832"/>
              <a:gd name="connsiteX72" fmla="*/ 7563678 w 8060634"/>
              <a:gd name="connsiteY72" fmla="*/ 899299 h 1000832"/>
              <a:gd name="connsiteX73" fmla="*/ 7593495 w 8060634"/>
              <a:gd name="connsiteY73" fmla="*/ 909238 h 1000832"/>
              <a:gd name="connsiteX74" fmla="*/ 7633252 w 8060634"/>
              <a:gd name="connsiteY74" fmla="*/ 919177 h 1000832"/>
              <a:gd name="connsiteX75" fmla="*/ 7729446 w 8060634"/>
              <a:gd name="connsiteY75" fmla="*/ 936206 h 1000832"/>
              <a:gd name="connsiteX76" fmla="*/ 7881730 w 8060634"/>
              <a:gd name="connsiteY76" fmla="*/ 958934 h 1000832"/>
              <a:gd name="connsiteX77" fmla="*/ 7921487 w 8060634"/>
              <a:gd name="connsiteY77" fmla="*/ 968873 h 1000832"/>
              <a:gd name="connsiteX78" fmla="*/ 7981121 w 8060634"/>
              <a:gd name="connsiteY78" fmla="*/ 978812 h 1000832"/>
              <a:gd name="connsiteX79" fmla="*/ 8001000 w 8060634"/>
              <a:gd name="connsiteY79" fmla="*/ 998690 h 1000832"/>
              <a:gd name="connsiteX80" fmla="*/ 8060634 w 8060634"/>
              <a:gd name="connsiteY8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695121 w 8060634"/>
              <a:gd name="connsiteY51" fmla="*/ 760151 h 1000832"/>
              <a:gd name="connsiteX52" fmla="*/ 5834269 w 8060634"/>
              <a:gd name="connsiteY52" fmla="*/ 780029 h 1000832"/>
              <a:gd name="connsiteX53" fmla="*/ 5922331 w 8060634"/>
              <a:gd name="connsiteY53" fmla="*/ 770786 h 1000832"/>
              <a:gd name="connsiteX54" fmla="*/ 6105823 w 8060634"/>
              <a:gd name="connsiteY54" fmla="*/ 764738 h 1000832"/>
              <a:gd name="connsiteX55" fmla="*/ 6302103 w 8060634"/>
              <a:gd name="connsiteY55" fmla="*/ 751602 h 1000832"/>
              <a:gd name="connsiteX56" fmla="*/ 6380226 w 8060634"/>
              <a:gd name="connsiteY56" fmla="*/ 738465 h 1000832"/>
              <a:gd name="connsiteX57" fmla="*/ 6452650 w 8060634"/>
              <a:gd name="connsiteY57" fmla="*/ 731724 h 1000832"/>
              <a:gd name="connsiteX58" fmla="*/ 6530008 w 8060634"/>
              <a:gd name="connsiteY58" fmla="*/ 727831 h 1000832"/>
              <a:gd name="connsiteX59" fmla="*/ 6589643 w 8060634"/>
              <a:gd name="connsiteY59" fmla="*/ 730334 h 1000832"/>
              <a:gd name="connsiteX60" fmla="*/ 6632249 w 8060634"/>
              <a:gd name="connsiteY60" fmla="*/ 720395 h 1000832"/>
              <a:gd name="connsiteX61" fmla="*/ 6743735 w 8060634"/>
              <a:gd name="connsiteY61" fmla="*/ 706910 h 1000832"/>
              <a:gd name="connsiteX62" fmla="*/ 6982551 w 8060634"/>
              <a:gd name="connsiteY62" fmla="*/ 723592 h 1000832"/>
              <a:gd name="connsiteX63" fmla="*/ 7111065 w 8060634"/>
              <a:gd name="connsiteY63" fmla="*/ 750212 h 1000832"/>
              <a:gd name="connsiteX64" fmla="*/ 7176052 w 8060634"/>
              <a:gd name="connsiteY64" fmla="*/ 760151 h 1000832"/>
              <a:gd name="connsiteX65" fmla="*/ 7245626 w 8060634"/>
              <a:gd name="connsiteY65" fmla="*/ 789969 h 1000832"/>
              <a:gd name="connsiteX66" fmla="*/ 7305260 w 8060634"/>
              <a:gd name="connsiteY66" fmla="*/ 809847 h 1000832"/>
              <a:gd name="connsiteX67" fmla="*/ 7364895 w 8060634"/>
              <a:gd name="connsiteY67" fmla="*/ 839664 h 1000832"/>
              <a:gd name="connsiteX68" fmla="*/ 7424530 w 8060634"/>
              <a:gd name="connsiteY68" fmla="*/ 859542 h 1000832"/>
              <a:gd name="connsiteX69" fmla="*/ 7454347 w 8060634"/>
              <a:gd name="connsiteY69" fmla="*/ 869482 h 1000832"/>
              <a:gd name="connsiteX70" fmla="*/ 7504043 w 8060634"/>
              <a:gd name="connsiteY70" fmla="*/ 879421 h 1000832"/>
              <a:gd name="connsiteX71" fmla="*/ 7563678 w 8060634"/>
              <a:gd name="connsiteY71" fmla="*/ 899299 h 1000832"/>
              <a:gd name="connsiteX72" fmla="*/ 7593495 w 8060634"/>
              <a:gd name="connsiteY72" fmla="*/ 909238 h 1000832"/>
              <a:gd name="connsiteX73" fmla="*/ 7633252 w 8060634"/>
              <a:gd name="connsiteY73" fmla="*/ 919177 h 1000832"/>
              <a:gd name="connsiteX74" fmla="*/ 7729446 w 8060634"/>
              <a:gd name="connsiteY74" fmla="*/ 936206 h 1000832"/>
              <a:gd name="connsiteX75" fmla="*/ 7881730 w 8060634"/>
              <a:gd name="connsiteY75" fmla="*/ 958934 h 1000832"/>
              <a:gd name="connsiteX76" fmla="*/ 7921487 w 8060634"/>
              <a:gd name="connsiteY76" fmla="*/ 968873 h 1000832"/>
              <a:gd name="connsiteX77" fmla="*/ 7981121 w 8060634"/>
              <a:gd name="connsiteY77" fmla="*/ 978812 h 1000832"/>
              <a:gd name="connsiteX78" fmla="*/ 8001000 w 8060634"/>
              <a:gd name="connsiteY78" fmla="*/ 998690 h 1000832"/>
              <a:gd name="connsiteX79" fmla="*/ 8060634 w 8060634"/>
              <a:gd name="connsiteY79"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834269 w 8060634"/>
              <a:gd name="connsiteY51" fmla="*/ 780029 h 1000832"/>
              <a:gd name="connsiteX52" fmla="*/ 5922331 w 8060634"/>
              <a:gd name="connsiteY52" fmla="*/ 770786 h 1000832"/>
              <a:gd name="connsiteX53" fmla="*/ 6105823 w 8060634"/>
              <a:gd name="connsiteY53" fmla="*/ 764738 h 1000832"/>
              <a:gd name="connsiteX54" fmla="*/ 6302103 w 8060634"/>
              <a:gd name="connsiteY54" fmla="*/ 751602 h 1000832"/>
              <a:gd name="connsiteX55" fmla="*/ 6380226 w 8060634"/>
              <a:gd name="connsiteY55" fmla="*/ 738465 h 1000832"/>
              <a:gd name="connsiteX56" fmla="*/ 6452650 w 8060634"/>
              <a:gd name="connsiteY56" fmla="*/ 731724 h 1000832"/>
              <a:gd name="connsiteX57" fmla="*/ 6530008 w 8060634"/>
              <a:gd name="connsiteY57" fmla="*/ 727831 h 1000832"/>
              <a:gd name="connsiteX58" fmla="*/ 6589643 w 8060634"/>
              <a:gd name="connsiteY58" fmla="*/ 730334 h 1000832"/>
              <a:gd name="connsiteX59" fmla="*/ 6632249 w 8060634"/>
              <a:gd name="connsiteY59" fmla="*/ 720395 h 1000832"/>
              <a:gd name="connsiteX60" fmla="*/ 6743735 w 8060634"/>
              <a:gd name="connsiteY60" fmla="*/ 706910 h 1000832"/>
              <a:gd name="connsiteX61" fmla="*/ 6982551 w 8060634"/>
              <a:gd name="connsiteY61" fmla="*/ 723592 h 1000832"/>
              <a:gd name="connsiteX62" fmla="*/ 7111065 w 8060634"/>
              <a:gd name="connsiteY62" fmla="*/ 750212 h 1000832"/>
              <a:gd name="connsiteX63" fmla="*/ 7176052 w 8060634"/>
              <a:gd name="connsiteY63" fmla="*/ 760151 h 1000832"/>
              <a:gd name="connsiteX64" fmla="*/ 7245626 w 8060634"/>
              <a:gd name="connsiteY64" fmla="*/ 789969 h 1000832"/>
              <a:gd name="connsiteX65" fmla="*/ 7305260 w 8060634"/>
              <a:gd name="connsiteY65" fmla="*/ 809847 h 1000832"/>
              <a:gd name="connsiteX66" fmla="*/ 7364895 w 8060634"/>
              <a:gd name="connsiteY66" fmla="*/ 839664 h 1000832"/>
              <a:gd name="connsiteX67" fmla="*/ 7424530 w 8060634"/>
              <a:gd name="connsiteY67" fmla="*/ 859542 h 1000832"/>
              <a:gd name="connsiteX68" fmla="*/ 7454347 w 8060634"/>
              <a:gd name="connsiteY68" fmla="*/ 869482 h 1000832"/>
              <a:gd name="connsiteX69" fmla="*/ 7504043 w 8060634"/>
              <a:gd name="connsiteY69" fmla="*/ 879421 h 1000832"/>
              <a:gd name="connsiteX70" fmla="*/ 7563678 w 8060634"/>
              <a:gd name="connsiteY70" fmla="*/ 899299 h 1000832"/>
              <a:gd name="connsiteX71" fmla="*/ 7593495 w 8060634"/>
              <a:gd name="connsiteY71" fmla="*/ 909238 h 1000832"/>
              <a:gd name="connsiteX72" fmla="*/ 7633252 w 8060634"/>
              <a:gd name="connsiteY72" fmla="*/ 919177 h 1000832"/>
              <a:gd name="connsiteX73" fmla="*/ 7729446 w 8060634"/>
              <a:gd name="connsiteY73" fmla="*/ 936206 h 1000832"/>
              <a:gd name="connsiteX74" fmla="*/ 7881730 w 8060634"/>
              <a:gd name="connsiteY74" fmla="*/ 958934 h 1000832"/>
              <a:gd name="connsiteX75" fmla="*/ 7921487 w 8060634"/>
              <a:gd name="connsiteY75" fmla="*/ 968873 h 1000832"/>
              <a:gd name="connsiteX76" fmla="*/ 7981121 w 8060634"/>
              <a:gd name="connsiteY76" fmla="*/ 978812 h 1000832"/>
              <a:gd name="connsiteX77" fmla="*/ 8001000 w 8060634"/>
              <a:gd name="connsiteY77" fmla="*/ 998690 h 1000832"/>
              <a:gd name="connsiteX78" fmla="*/ 8060634 w 8060634"/>
              <a:gd name="connsiteY7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922331 w 8060634"/>
              <a:gd name="connsiteY51" fmla="*/ 770786 h 1000832"/>
              <a:gd name="connsiteX52" fmla="*/ 6105823 w 8060634"/>
              <a:gd name="connsiteY52" fmla="*/ 764738 h 1000832"/>
              <a:gd name="connsiteX53" fmla="*/ 6302103 w 8060634"/>
              <a:gd name="connsiteY53" fmla="*/ 751602 h 1000832"/>
              <a:gd name="connsiteX54" fmla="*/ 6380226 w 8060634"/>
              <a:gd name="connsiteY54" fmla="*/ 738465 h 1000832"/>
              <a:gd name="connsiteX55" fmla="*/ 6452650 w 8060634"/>
              <a:gd name="connsiteY55" fmla="*/ 731724 h 1000832"/>
              <a:gd name="connsiteX56" fmla="*/ 6530008 w 8060634"/>
              <a:gd name="connsiteY56" fmla="*/ 727831 h 1000832"/>
              <a:gd name="connsiteX57" fmla="*/ 6589643 w 8060634"/>
              <a:gd name="connsiteY57" fmla="*/ 730334 h 1000832"/>
              <a:gd name="connsiteX58" fmla="*/ 6632249 w 8060634"/>
              <a:gd name="connsiteY58" fmla="*/ 720395 h 1000832"/>
              <a:gd name="connsiteX59" fmla="*/ 6743735 w 8060634"/>
              <a:gd name="connsiteY59" fmla="*/ 706910 h 1000832"/>
              <a:gd name="connsiteX60" fmla="*/ 6982551 w 8060634"/>
              <a:gd name="connsiteY60" fmla="*/ 723592 h 1000832"/>
              <a:gd name="connsiteX61" fmla="*/ 7111065 w 8060634"/>
              <a:gd name="connsiteY61" fmla="*/ 750212 h 1000832"/>
              <a:gd name="connsiteX62" fmla="*/ 7176052 w 8060634"/>
              <a:gd name="connsiteY62" fmla="*/ 760151 h 1000832"/>
              <a:gd name="connsiteX63" fmla="*/ 7245626 w 8060634"/>
              <a:gd name="connsiteY63" fmla="*/ 789969 h 1000832"/>
              <a:gd name="connsiteX64" fmla="*/ 7305260 w 8060634"/>
              <a:gd name="connsiteY64" fmla="*/ 809847 h 1000832"/>
              <a:gd name="connsiteX65" fmla="*/ 7364895 w 8060634"/>
              <a:gd name="connsiteY65" fmla="*/ 839664 h 1000832"/>
              <a:gd name="connsiteX66" fmla="*/ 7424530 w 8060634"/>
              <a:gd name="connsiteY66" fmla="*/ 859542 h 1000832"/>
              <a:gd name="connsiteX67" fmla="*/ 7454347 w 8060634"/>
              <a:gd name="connsiteY67" fmla="*/ 869482 h 1000832"/>
              <a:gd name="connsiteX68" fmla="*/ 7504043 w 8060634"/>
              <a:gd name="connsiteY68" fmla="*/ 879421 h 1000832"/>
              <a:gd name="connsiteX69" fmla="*/ 7563678 w 8060634"/>
              <a:gd name="connsiteY69" fmla="*/ 899299 h 1000832"/>
              <a:gd name="connsiteX70" fmla="*/ 7593495 w 8060634"/>
              <a:gd name="connsiteY70" fmla="*/ 909238 h 1000832"/>
              <a:gd name="connsiteX71" fmla="*/ 7633252 w 8060634"/>
              <a:gd name="connsiteY71" fmla="*/ 919177 h 1000832"/>
              <a:gd name="connsiteX72" fmla="*/ 7729446 w 8060634"/>
              <a:gd name="connsiteY72" fmla="*/ 936206 h 1000832"/>
              <a:gd name="connsiteX73" fmla="*/ 7881730 w 8060634"/>
              <a:gd name="connsiteY73" fmla="*/ 958934 h 1000832"/>
              <a:gd name="connsiteX74" fmla="*/ 7921487 w 8060634"/>
              <a:gd name="connsiteY74" fmla="*/ 968873 h 1000832"/>
              <a:gd name="connsiteX75" fmla="*/ 7981121 w 8060634"/>
              <a:gd name="connsiteY75" fmla="*/ 978812 h 1000832"/>
              <a:gd name="connsiteX76" fmla="*/ 8001000 w 8060634"/>
              <a:gd name="connsiteY76" fmla="*/ 998690 h 1000832"/>
              <a:gd name="connsiteX77" fmla="*/ 8060634 w 8060634"/>
              <a:gd name="connsiteY77"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105823 w 8060634"/>
              <a:gd name="connsiteY51" fmla="*/ 764738 h 1000832"/>
              <a:gd name="connsiteX52" fmla="*/ 6302103 w 8060634"/>
              <a:gd name="connsiteY52" fmla="*/ 751602 h 1000832"/>
              <a:gd name="connsiteX53" fmla="*/ 6380226 w 8060634"/>
              <a:gd name="connsiteY53" fmla="*/ 738465 h 1000832"/>
              <a:gd name="connsiteX54" fmla="*/ 6452650 w 8060634"/>
              <a:gd name="connsiteY54" fmla="*/ 731724 h 1000832"/>
              <a:gd name="connsiteX55" fmla="*/ 6530008 w 8060634"/>
              <a:gd name="connsiteY55" fmla="*/ 727831 h 1000832"/>
              <a:gd name="connsiteX56" fmla="*/ 6589643 w 8060634"/>
              <a:gd name="connsiteY56" fmla="*/ 730334 h 1000832"/>
              <a:gd name="connsiteX57" fmla="*/ 6632249 w 8060634"/>
              <a:gd name="connsiteY57" fmla="*/ 720395 h 1000832"/>
              <a:gd name="connsiteX58" fmla="*/ 6743735 w 8060634"/>
              <a:gd name="connsiteY58" fmla="*/ 706910 h 1000832"/>
              <a:gd name="connsiteX59" fmla="*/ 6982551 w 8060634"/>
              <a:gd name="connsiteY59" fmla="*/ 723592 h 1000832"/>
              <a:gd name="connsiteX60" fmla="*/ 7111065 w 8060634"/>
              <a:gd name="connsiteY60" fmla="*/ 750212 h 1000832"/>
              <a:gd name="connsiteX61" fmla="*/ 7176052 w 8060634"/>
              <a:gd name="connsiteY61" fmla="*/ 760151 h 1000832"/>
              <a:gd name="connsiteX62" fmla="*/ 7245626 w 8060634"/>
              <a:gd name="connsiteY62" fmla="*/ 789969 h 1000832"/>
              <a:gd name="connsiteX63" fmla="*/ 7305260 w 8060634"/>
              <a:gd name="connsiteY63" fmla="*/ 809847 h 1000832"/>
              <a:gd name="connsiteX64" fmla="*/ 7364895 w 8060634"/>
              <a:gd name="connsiteY64" fmla="*/ 839664 h 1000832"/>
              <a:gd name="connsiteX65" fmla="*/ 7424530 w 8060634"/>
              <a:gd name="connsiteY65" fmla="*/ 859542 h 1000832"/>
              <a:gd name="connsiteX66" fmla="*/ 7454347 w 8060634"/>
              <a:gd name="connsiteY66" fmla="*/ 869482 h 1000832"/>
              <a:gd name="connsiteX67" fmla="*/ 7504043 w 8060634"/>
              <a:gd name="connsiteY67" fmla="*/ 879421 h 1000832"/>
              <a:gd name="connsiteX68" fmla="*/ 7563678 w 8060634"/>
              <a:gd name="connsiteY68" fmla="*/ 899299 h 1000832"/>
              <a:gd name="connsiteX69" fmla="*/ 7593495 w 8060634"/>
              <a:gd name="connsiteY69" fmla="*/ 909238 h 1000832"/>
              <a:gd name="connsiteX70" fmla="*/ 7633252 w 8060634"/>
              <a:gd name="connsiteY70" fmla="*/ 919177 h 1000832"/>
              <a:gd name="connsiteX71" fmla="*/ 7729446 w 8060634"/>
              <a:gd name="connsiteY71" fmla="*/ 936206 h 1000832"/>
              <a:gd name="connsiteX72" fmla="*/ 7881730 w 8060634"/>
              <a:gd name="connsiteY72" fmla="*/ 958934 h 1000832"/>
              <a:gd name="connsiteX73" fmla="*/ 7921487 w 8060634"/>
              <a:gd name="connsiteY73" fmla="*/ 968873 h 1000832"/>
              <a:gd name="connsiteX74" fmla="*/ 7981121 w 8060634"/>
              <a:gd name="connsiteY74" fmla="*/ 978812 h 1000832"/>
              <a:gd name="connsiteX75" fmla="*/ 8001000 w 8060634"/>
              <a:gd name="connsiteY75" fmla="*/ 998690 h 1000832"/>
              <a:gd name="connsiteX76" fmla="*/ 8060634 w 8060634"/>
              <a:gd name="connsiteY76"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302103 w 8060634"/>
              <a:gd name="connsiteY51" fmla="*/ 751602 h 1000832"/>
              <a:gd name="connsiteX52" fmla="*/ 6380226 w 8060634"/>
              <a:gd name="connsiteY52" fmla="*/ 738465 h 1000832"/>
              <a:gd name="connsiteX53" fmla="*/ 6452650 w 8060634"/>
              <a:gd name="connsiteY53" fmla="*/ 731724 h 1000832"/>
              <a:gd name="connsiteX54" fmla="*/ 6530008 w 8060634"/>
              <a:gd name="connsiteY54" fmla="*/ 727831 h 1000832"/>
              <a:gd name="connsiteX55" fmla="*/ 6589643 w 8060634"/>
              <a:gd name="connsiteY55" fmla="*/ 730334 h 1000832"/>
              <a:gd name="connsiteX56" fmla="*/ 6632249 w 8060634"/>
              <a:gd name="connsiteY56" fmla="*/ 720395 h 1000832"/>
              <a:gd name="connsiteX57" fmla="*/ 6743735 w 8060634"/>
              <a:gd name="connsiteY57" fmla="*/ 706910 h 1000832"/>
              <a:gd name="connsiteX58" fmla="*/ 6982551 w 8060634"/>
              <a:gd name="connsiteY58" fmla="*/ 723592 h 1000832"/>
              <a:gd name="connsiteX59" fmla="*/ 7111065 w 8060634"/>
              <a:gd name="connsiteY59" fmla="*/ 750212 h 1000832"/>
              <a:gd name="connsiteX60" fmla="*/ 7176052 w 8060634"/>
              <a:gd name="connsiteY60" fmla="*/ 760151 h 1000832"/>
              <a:gd name="connsiteX61" fmla="*/ 7245626 w 8060634"/>
              <a:gd name="connsiteY61" fmla="*/ 789969 h 1000832"/>
              <a:gd name="connsiteX62" fmla="*/ 7305260 w 8060634"/>
              <a:gd name="connsiteY62" fmla="*/ 809847 h 1000832"/>
              <a:gd name="connsiteX63" fmla="*/ 7364895 w 8060634"/>
              <a:gd name="connsiteY63" fmla="*/ 839664 h 1000832"/>
              <a:gd name="connsiteX64" fmla="*/ 7424530 w 8060634"/>
              <a:gd name="connsiteY64" fmla="*/ 859542 h 1000832"/>
              <a:gd name="connsiteX65" fmla="*/ 7454347 w 8060634"/>
              <a:gd name="connsiteY65" fmla="*/ 869482 h 1000832"/>
              <a:gd name="connsiteX66" fmla="*/ 7504043 w 8060634"/>
              <a:gd name="connsiteY66" fmla="*/ 879421 h 1000832"/>
              <a:gd name="connsiteX67" fmla="*/ 7563678 w 8060634"/>
              <a:gd name="connsiteY67" fmla="*/ 899299 h 1000832"/>
              <a:gd name="connsiteX68" fmla="*/ 7593495 w 8060634"/>
              <a:gd name="connsiteY68" fmla="*/ 909238 h 1000832"/>
              <a:gd name="connsiteX69" fmla="*/ 7633252 w 8060634"/>
              <a:gd name="connsiteY69" fmla="*/ 919177 h 1000832"/>
              <a:gd name="connsiteX70" fmla="*/ 7729446 w 8060634"/>
              <a:gd name="connsiteY70" fmla="*/ 936206 h 1000832"/>
              <a:gd name="connsiteX71" fmla="*/ 7881730 w 8060634"/>
              <a:gd name="connsiteY71" fmla="*/ 958934 h 1000832"/>
              <a:gd name="connsiteX72" fmla="*/ 7921487 w 8060634"/>
              <a:gd name="connsiteY72" fmla="*/ 968873 h 1000832"/>
              <a:gd name="connsiteX73" fmla="*/ 7981121 w 8060634"/>
              <a:gd name="connsiteY73" fmla="*/ 978812 h 1000832"/>
              <a:gd name="connsiteX74" fmla="*/ 8001000 w 8060634"/>
              <a:gd name="connsiteY74" fmla="*/ 998690 h 1000832"/>
              <a:gd name="connsiteX75" fmla="*/ 8060634 w 8060634"/>
              <a:gd name="connsiteY7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380226 w 8060634"/>
              <a:gd name="connsiteY51" fmla="*/ 738465 h 1000832"/>
              <a:gd name="connsiteX52" fmla="*/ 6452650 w 8060634"/>
              <a:gd name="connsiteY52" fmla="*/ 731724 h 1000832"/>
              <a:gd name="connsiteX53" fmla="*/ 6530008 w 8060634"/>
              <a:gd name="connsiteY53" fmla="*/ 727831 h 1000832"/>
              <a:gd name="connsiteX54" fmla="*/ 6589643 w 8060634"/>
              <a:gd name="connsiteY54" fmla="*/ 730334 h 1000832"/>
              <a:gd name="connsiteX55" fmla="*/ 6632249 w 8060634"/>
              <a:gd name="connsiteY55" fmla="*/ 720395 h 1000832"/>
              <a:gd name="connsiteX56" fmla="*/ 6743735 w 8060634"/>
              <a:gd name="connsiteY56" fmla="*/ 706910 h 1000832"/>
              <a:gd name="connsiteX57" fmla="*/ 6982551 w 8060634"/>
              <a:gd name="connsiteY57" fmla="*/ 723592 h 1000832"/>
              <a:gd name="connsiteX58" fmla="*/ 7111065 w 8060634"/>
              <a:gd name="connsiteY58" fmla="*/ 750212 h 1000832"/>
              <a:gd name="connsiteX59" fmla="*/ 7176052 w 8060634"/>
              <a:gd name="connsiteY59" fmla="*/ 760151 h 1000832"/>
              <a:gd name="connsiteX60" fmla="*/ 7245626 w 8060634"/>
              <a:gd name="connsiteY60" fmla="*/ 789969 h 1000832"/>
              <a:gd name="connsiteX61" fmla="*/ 7305260 w 8060634"/>
              <a:gd name="connsiteY61" fmla="*/ 809847 h 1000832"/>
              <a:gd name="connsiteX62" fmla="*/ 7364895 w 8060634"/>
              <a:gd name="connsiteY62" fmla="*/ 839664 h 1000832"/>
              <a:gd name="connsiteX63" fmla="*/ 7424530 w 8060634"/>
              <a:gd name="connsiteY63" fmla="*/ 859542 h 1000832"/>
              <a:gd name="connsiteX64" fmla="*/ 7454347 w 8060634"/>
              <a:gd name="connsiteY64" fmla="*/ 869482 h 1000832"/>
              <a:gd name="connsiteX65" fmla="*/ 7504043 w 8060634"/>
              <a:gd name="connsiteY65" fmla="*/ 879421 h 1000832"/>
              <a:gd name="connsiteX66" fmla="*/ 7563678 w 8060634"/>
              <a:gd name="connsiteY66" fmla="*/ 899299 h 1000832"/>
              <a:gd name="connsiteX67" fmla="*/ 7593495 w 8060634"/>
              <a:gd name="connsiteY67" fmla="*/ 909238 h 1000832"/>
              <a:gd name="connsiteX68" fmla="*/ 7633252 w 8060634"/>
              <a:gd name="connsiteY68" fmla="*/ 919177 h 1000832"/>
              <a:gd name="connsiteX69" fmla="*/ 7729446 w 8060634"/>
              <a:gd name="connsiteY69" fmla="*/ 936206 h 1000832"/>
              <a:gd name="connsiteX70" fmla="*/ 7881730 w 8060634"/>
              <a:gd name="connsiteY70" fmla="*/ 958934 h 1000832"/>
              <a:gd name="connsiteX71" fmla="*/ 7921487 w 8060634"/>
              <a:gd name="connsiteY71" fmla="*/ 968873 h 1000832"/>
              <a:gd name="connsiteX72" fmla="*/ 7981121 w 8060634"/>
              <a:gd name="connsiteY72" fmla="*/ 978812 h 1000832"/>
              <a:gd name="connsiteX73" fmla="*/ 8001000 w 8060634"/>
              <a:gd name="connsiteY73" fmla="*/ 998690 h 1000832"/>
              <a:gd name="connsiteX74" fmla="*/ 8060634 w 8060634"/>
              <a:gd name="connsiteY7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452650 w 8060634"/>
              <a:gd name="connsiteY51" fmla="*/ 731724 h 1000832"/>
              <a:gd name="connsiteX52" fmla="*/ 6530008 w 8060634"/>
              <a:gd name="connsiteY52" fmla="*/ 727831 h 1000832"/>
              <a:gd name="connsiteX53" fmla="*/ 6589643 w 8060634"/>
              <a:gd name="connsiteY53" fmla="*/ 730334 h 1000832"/>
              <a:gd name="connsiteX54" fmla="*/ 6632249 w 8060634"/>
              <a:gd name="connsiteY54" fmla="*/ 720395 h 1000832"/>
              <a:gd name="connsiteX55" fmla="*/ 6743735 w 8060634"/>
              <a:gd name="connsiteY55" fmla="*/ 706910 h 1000832"/>
              <a:gd name="connsiteX56" fmla="*/ 6982551 w 8060634"/>
              <a:gd name="connsiteY56" fmla="*/ 723592 h 1000832"/>
              <a:gd name="connsiteX57" fmla="*/ 7111065 w 8060634"/>
              <a:gd name="connsiteY57" fmla="*/ 750212 h 1000832"/>
              <a:gd name="connsiteX58" fmla="*/ 7176052 w 8060634"/>
              <a:gd name="connsiteY58" fmla="*/ 760151 h 1000832"/>
              <a:gd name="connsiteX59" fmla="*/ 7245626 w 8060634"/>
              <a:gd name="connsiteY59" fmla="*/ 789969 h 1000832"/>
              <a:gd name="connsiteX60" fmla="*/ 7305260 w 8060634"/>
              <a:gd name="connsiteY60" fmla="*/ 809847 h 1000832"/>
              <a:gd name="connsiteX61" fmla="*/ 7364895 w 8060634"/>
              <a:gd name="connsiteY61" fmla="*/ 839664 h 1000832"/>
              <a:gd name="connsiteX62" fmla="*/ 7424530 w 8060634"/>
              <a:gd name="connsiteY62" fmla="*/ 859542 h 1000832"/>
              <a:gd name="connsiteX63" fmla="*/ 7454347 w 8060634"/>
              <a:gd name="connsiteY63" fmla="*/ 869482 h 1000832"/>
              <a:gd name="connsiteX64" fmla="*/ 7504043 w 8060634"/>
              <a:gd name="connsiteY64" fmla="*/ 879421 h 1000832"/>
              <a:gd name="connsiteX65" fmla="*/ 7563678 w 8060634"/>
              <a:gd name="connsiteY65" fmla="*/ 899299 h 1000832"/>
              <a:gd name="connsiteX66" fmla="*/ 7593495 w 8060634"/>
              <a:gd name="connsiteY66" fmla="*/ 909238 h 1000832"/>
              <a:gd name="connsiteX67" fmla="*/ 7633252 w 8060634"/>
              <a:gd name="connsiteY67" fmla="*/ 919177 h 1000832"/>
              <a:gd name="connsiteX68" fmla="*/ 7729446 w 8060634"/>
              <a:gd name="connsiteY68" fmla="*/ 936206 h 1000832"/>
              <a:gd name="connsiteX69" fmla="*/ 7881730 w 8060634"/>
              <a:gd name="connsiteY69" fmla="*/ 958934 h 1000832"/>
              <a:gd name="connsiteX70" fmla="*/ 7921487 w 8060634"/>
              <a:gd name="connsiteY70" fmla="*/ 968873 h 1000832"/>
              <a:gd name="connsiteX71" fmla="*/ 7981121 w 8060634"/>
              <a:gd name="connsiteY71" fmla="*/ 978812 h 1000832"/>
              <a:gd name="connsiteX72" fmla="*/ 8001000 w 8060634"/>
              <a:gd name="connsiteY72" fmla="*/ 998690 h 1000832"/>
              <a:gd name="connsiteX73" fmla="*/ 8060634 w 8060634"/>
              <a:gd name="connsiteY7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530008 w 8060634"/>
              <a:gd name="connsiteY51" fmla="*/ 727831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003671 w 8060634"/>
              <a:gd name="connsiteY51" fmla="*/ 513728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03671 w 8060634"/>
              <a:gd name="connsiteY51" fmla="*/ 513728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03671 w 8060634"/>
              <a:gd name="connsiteY51" fmla="*/ 513728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45216 w 8060634"/>
              <a:gd name="connsiteY47" fmla="*/ 540714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305260 w 8060634"/>
              <a:gd name="connsiteY58" fmla="*/ 809847 h 1000832"/>
              <a:gd name="connsiteX59" fmla="*/ 7364895 w 8060634"/>
              <a:gd name="connsiteY59" fmla="*/ 839664 h 1000832"/>
              <a:gd name="connsiteX60" fmla="*/ 7424530 w 8060634"/>
              <a:gd name="connsiteY60" fmla="*/ 859542 h 1000832"/>
              <a:gd name="connsiteX61" fmla="*/ 7454347 w 8060634"/>
              <a:gd name="connsiteY61" fmla="*/ 869482 h 1000832"/>
              <a:gd name="connsiteX62" fmla="*/ 7504043 w 8060634"/>
              <a:gd name="connsiteY62" fmla="*/ 879421 h 1000832"/>
              <a:gd name="connsiteX63" fmla="*/ 7563678 w 8060634"/>
              <a:gd name="connsiteY63" fmla="*/ 899299 h 1000832"/>
              <a:gd name="connsiteX64" fmla="*/ 7593495 w 8060634"/>
              <a:gd name="connsiteY64" fmla="*/ 909238 h 1000832"/>
              <a:gd name="connsiteX65" fmla="*/ 7633252 w 8060634"/>
              <a:gd name="connsiteY65" fmla="*/ 919177 h 1000832"/>
              <a:gd name="connsiteX66" fmla="*/ 7729446 w 8060634"/>
              <a:gd name="connsiteY66" fmla="*/ 936206 h 1000832"/>
              <a:gd name="connsiteX67" fmla="*/ 7881730 w 8060634"/>
              <a:gd name="connsiteY67" fmla="*/ 958934 h 1000832"/>
              <a:gd name="connsiteX68" fmla="*/ 7921487 w 8060634"/>
              <a:gd name="connsiteY68" fmla="*/ 968873 h 1000832"/>
              <a:gd name="connsiteX69" fmla="*/ 7981121 w 8060634"/>
              <a:gd name="connsiteY69" fmla="*/ 978812 h 1000832"/>
              <a:gd name="connsiteX70" fmla="*/ 8001000 w 8060634"/>
              <a:gd name="connsiteY70" fmla="*/ 998690 h 1000832"/>
              <a:gd name="connsiteX71" fmla="*/ 8060634 w 8060634"/>
              <a:gd name="connsiteY7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364895 w 8060634"/>
              <a:gd name="connsiteY58" fmla="*/ 839664 h 1000832"/>
              <a:gd name="connsiteX59" fmla="*/ 7424530 w 8060634"/>
              <a:gd name="connsiteY59" fmla="*/ 859542 h 1000832"/>
              <a:gd name="connsiteX60" fmla="*/ 7454347 w 8060634"/>
              <a:gd name="connsiteY60" fmla="*/ 869482 h 1000832"/>
              <a:gd name="connsiteX61" fmla="*/ 7504043 w 8060634"/>
              <a:gd name="connsiteY61" fmla="*/ 879421 h 1000832"/>
              <a:gd name="connsiteX62" fmla="*/ 7563678 w 8060634"/>
              <a:gd name="connsiteY62" fmla="*/ 899299 h 1000832"/>
              <a:gd name="connsiteX63" fmla="*/ 7593495 w 8060634"/>
              <a:gd name="connsiteY63" fmla="*/ 909238 h 1000832"/>
              <a:gd name="connsiteX64" fmla="*/ 7633252 w 8060634"/>
              <a:gd name="connsiteY64" fmla="*/ 919177 h 1000832"/>
              <a:gd name="connsiteX65" fmla="*/ 7729446 w 8060634"/>
              <a:gd name="connsiteY65" fmla="*/ 936206 h 1000832"/>
              <a:gd name="connsiteX66" fmla="*/ 7881730 w 8060634"/>
              <a:gd name="connsiteY66" fmla="*/ 958934 h 1000832"/>
              <a:gd name="connsiteX67" fmla="*/ 7921487 w 8060634"/>
              <a:gd name="connsiteY67" fmla="*/ 968873 h 1000832"/>
              <a:gd name="connsiteX68" fmla="*/ 7981121 w 8060634"/>
              <a:gd name="connsiteY68" fmla="*/ 978812 h 1000832"/>
              <a:gd name="connsiteX69" fmla="*/ 8001000 w 8060634"/>
              <a:gd name="connsiteY69" fmla="*/ 998690 h 1000832"/>
              <a:gd name="connsiteX70" fmla="*/ 8060634 w 8060634"/>
              <a:gd name="connsiteY7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424530 w 8060634"/>
              <a:gd name="connsiteY58" fmla="*/ 859542 h 1000832"/>
              <a:gd name="connsiteX59" fmla="*/ 7454347 w 8060634"/>
              <a:gd name="connsiteY59" fmla="*/ 869482 h 1000832"/>
              <a:gd name="connsiteX60" fmla="*/ 7504043 w 8060634"/>
              <a:gd name="connsiteY60" fmla="*/ 879421 h 1000832"/>
              <a:gd name="connsiteX61" fmla="*/ 7563678 w 8060634"/>
              <a:gd name="connsiteY61" fmla="*/ 899299 h 1000832"/>
              <a:gd name="connsiteX62" fmla="*/ 7593495 w 8060634"/>
              <a:gd name="connsiteY62" fmla="*/ 909238 h 1000832"/>
              <a:gd name="connsiteX63" fmla="*/ 7633252 w 8060634"/>
              <a:gd name="connsiteY63" fmla="*/ 919177 h 1000832"/>
              <a:gd name="connsiteX64" fmla="*/ 7729446 w 8060634"/>
              <a:gd name="connsiteY64" fmla="*/ 936206 h 1000832"/>
              <a:gd name="connsiteX65" fmla="*/ 7881730 w 8060634"/>
              <a:gd name="connsiteY65" fmla="*/ 958934 h 1000832"/>
              <a:gd name="connsiteX66" fmla="*/ 7921487 w 8060634"/>
              <a:gd name="connsiteY66" fmla="*/ 968873 h 1000832"/>
              <a:gd name="connsiteX67" fmla="*/ 7981121 w 8060634"/>
              <a:gd name="connsiteY67" fmla="*/ 978812 h 1000832"/>
              <a:gd name="connsiteX68" fmla="*/ 8001000 w 8060634"/>
              <a:gd name="connsiteY68" fmla="*/ 998690 h 1000832"/>
              <a:gd name="connsiteX69" fmla="*/ 8060634 w 8060634"/>
              <a:gd name="connsiteY69"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424530 w 8060634"/>
              <a:gd name="connsiteY58" fmla="*/ 859542 h 1000832"/>
              <a:gd name="connsiteX59" fmla="*/ 7504043 w 8060634"/>
              <a:gd name="connsiteY59" fmla="*/ 879421 h 1000832"/>
              <a:gd name="connsiteX60" fmla="*/ 7563678 w 8060634"/>
              <a:gd name="connsiteY60" fmla="*/ 899299 h 1000832"/>
              <a:gd name="connsiteX61" fmla="*/ 7593495 w 8060634"/>
              <a:gd name="connsiteY61" fmla="*/ 909238 h 1000832"/>
              <a:gd name="connsiteX62" fmla="*/ 7633252 w 8060634"/>
              <a:gd name="connsiteY62" fmla="*/ 919177 h 1000832"/>
              <a:gd name="connsiteX63" fmla="*/ 7729446 w 8060634"/>
              <a:gd name="connsiteY63" fmla="*/ 936206 h 1000832"/>
              <a:gd name="connsiteX64" fmla="*/ 7881730 w 8060634"/>
              <a:gd name="connsiteY64" fmla="*/ 958934 h 1000832"/>
              <a:gd name="connsiteX65" fmla="*/ 7921487 w 8060634"/>
              <a:gd name="connsiteY65" fmla="*/ 968873 h 1000832"/>
              <a:gd name="connsiteX66" fmla="*/ 7981121 w 8060634"/>
              <a:gd name="connsiteY66" fmla="*/ 978812 h 1000832"/>
              <a:gd name="connsiteX67" fmla="*/ 8001000 w 8060634"/>
              <a:gd name="connsiteY67" fmla="*/ 998690 h 1000832"/>
              <a:gd name="connsiteX68" fmla="*/ 8060634 w 8060634"/>
              <a:gd name="connsiteY6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504043 w 8060634"/>
              <a:gd name="connsiteY58" fmla="*/ 879421 h 1000832"/>
              <a:gd name="connsiteX59" fmla="*/ 7563678 w 8060634"/>
              <a:gd name="connsiteY59" fmla="*/ 899299 h 1000832"/>
              <a:gd name="connsiteX60" fmla="*/ 7593495 w 8060634"/>
              <a:gd name="connsiteY60" fmla="*/ 909238 h 1000832"/>
              <a:gd name="connsiteX61" fmla="*/ 7633252 w 8060634"/>
              <a:gd name="connsiteY61" fmla="*/ 919177 h 1000832"/>
              <a:gd name="connsiteX62" fmla="*/ 7729446 w 8060634"/>
              <a:gd name="connsiteY62" fmla="*/ 936206 h 1000832"/>
              <a:gd name="connsiteX63" fmla="*/ 7881730 w 8060634"/>
              <a:gd name="connsiteY63" fmla="*/ 958934 h 1000832"/>
              <a:gd name="connsiteX64" fmla="*/ 7921487 w 8060634"/>
              <a:gd name="connsiteY64" fmla="*/ 968873 h 1000832"/>
              <a:gd name="connsiteX65" fmla="*/ 7981121 w 8060634"/>
              <a:gd name="connsiteY65" fmla="*/ 978812 h 1000832"/>
              <a:gd name="connsiteX66" fmla="*/ 8001000 w 8060634"/>
              <a:gd name="connsiteY66" fmla="*/ 998690 h 1000832"/>
              <a:gd name="connsiteX67" fmla="*/ 8060634 w 8060634"/>
              <a:gd name="connsiteY67"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563678 w 8060634"/>
              <a:gd name="connsiteY58" fmla="*/ 899299 h 1000832"/>
              <a:gd name="connsiteX59" fmla="*/ 7593495 w 8060634"/>
              <a:gd name="connsiteY59" fmla="*/ 909238 h 1000832"/>
              <a:gd name="connsiteX60" fmla="*/ 7633252 w 8060634"/>
              <a:gd name="connsiteY60" fmla="*/ 919177 h 1000832"/>
              <a:gd name="connsiteX61" fmla="*/ 7729446 w 8060634"/>
              <a:gd name="connsiteY61" fmla="*/ 936206 h 1000832"/>
              <a:gd name="connsiteX62" fmla="*/ 7881730 w 8060634"/>
              <a:gd name="connsiteY62" fmla="*/ 958934 h 1000832"/>
              <a:gd name="connsiteX63" fmla="*/ 7921487 w 8060634"/>
              <a:gd name="connsiteY63" fmla="*/ 968873 h 1000832"/>
              <a:gd name="connsiteX64" fmla="*/ 7981121 w 8060634"/>
              <a:gd name="connsiteY64" fmla="*/ 978812 h 1000832"/>
              <a:gd name="connsiteX65" fmla="*/ 8001000 w 8060634"/>
              <a:gd name="connsiteY65" fmla="*/ 998690 h 1000832"/>
              <a:gd name="connsiteX66" fmla="*/ 8060634 w 8060634"/>
              <a:gd name="connsiteY66"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563678 w 8060634"/>
              <a:gd name="connsiteY58" fmla="*/ 899299 h 1000832"/>
              <a:gd name="connsiteX59" fmla="*/ 7633252 w 8060634"/>
              <a:gd name="connsiteY59" fmla="*/ 919177 h 1000832"/>
              <a:gd name="connsiteX60" fmla="*/ 7729446 w 8060634"/>
              <a:gd name="connsiteY60" fmla="*/ 936206 h 1000832"/>
              <a:gd name="connsiteX61" fmla="*/ 7881730 w 8060634"/>
              <a:gd name="connsiteY61" fmla="*/ 958934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563678 w 8060634"/>
              <a:gd name="connsiteY58" fmla="*/ 899299 h 1000832"/>
              <a:gd name="connsiteX59" fmla="*/ 7740303 w 8060634"/>
              <a:gd name="connsiteY59" fmla="*/ 829968 h 1000832"/>
              <a:gd name="connsiteX60" fmla="*/ 7729446 w 8060634"/>
              <a:gd name="connsiteY60" fmla="*/ 936206 h 1000832"/>
              <a:gd name="connsiteX61" fmla="*/ 7881730 w 8060634"/>
              <a:gd name="connsiteY61" fmla="*/ 958934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608283 w 8060634"/>
              <a:gd name="connsiteY58" fmla="*/ 832391 h 1000832"/>
              <a:gd name="connsiteX59" fmla="*/ 7740303 w 8060634"/>
              <a:gd name="connsiteY59" fmla="*/ 829968 h 1000832"/>
              <a:gd name="connsiteX60" fmla="*/ 7729446 w 8060634"/>
              <a:gd name="connsiteY60" fmla="*/ 936206 h 1000832"/>
              <a:gd name="connsiteX61" fmla="*/ 7881730 w 8060634"/>
              <a:gd name="connsiteY61" fmla="*/ 958934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608283 w 8060634"/>
              <a:gd name="connsiteY58" fmla="*/ 832391 h 1000832"/>
              <a:gd name="connsiteX59" fmla="*/ 7740303 w 8060634"/>
              <a:gd name="connsiteY59" fmla="*/ 829968 h 1000832"/>
              <a:gd name="connsiteX60" fmla="*/ 7863260 w 8060634"/>
              <a:gd name="connsiteY60" fmla="*/ 846997 h 1000832"/>
              <a:gd name="connsiteX61" fmla="*/ 7881730 w 8060634"/>
              <a:gd name="connsiteY61" fmla="*/ 958934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608283 w 8060634"/>
              <a:gd name="connsiteY58" fmla="*/ 832391 h 1000832"/>
              <a:gd name="connsiteX59" fmla="*/ 7740303 w 8060634"/>
              <a:gd name="connsiteY59" fmla="*/ 829968 h 1000832"/>
              <a:gd name="connsiteX60" fmla="*/ 7863260 w 8060634"/>
              <a:gd name="connsiteY60" fmla="*/ 846997 h 1000832"/>
              <a:gd name="connsiteX61" fmla="*/ 7957559 w 8060634"/>
              <a:gd name="connsiteY61" fmla="*/ 887566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608283 w 8060634"/>
              <a:gd name="connsiteY58" fmla="*/ 832391 h 1000832"/>
              <a:gd name="connsiteX59" fmla="*/ 7740303 w 8060634"/>
              <a:gd name="connsiteY59" fmla="*/ 829968 h 1000832"/>
              <a:gd name="connsiteX60" fmla="*/ 7863260 w 8060634"/>
              <a:gd name="connsiteY60" fmla="*/ 846997 h 1000832"/>
              <a:gd name="connsiteX61" fmla="*/ 7957559 w 8060634"/>
              <a:gd name="connsiteY61" fmla="*/ 887566 h 1000832"/>
              <a:gd name="connsiteX62" fmla="*/ 8041920 w 8060634"/>
              <a:gd name="connsiteY62" fmla="*/ 884124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998690"/>
              <a:gd name="connsiteX1" fmla="*/ 109330 w 8060634"/>
              <a:gd name="connsiteY1" fmla="*/ 191119 h 998690"/>
              <a:gd name="connsiteX2" fmla="*/ 191346 w 8060634"/>
              <a:gd name="connsiteY2" fmla="*/ 195011 h 998690"/>
              <a:gd name="connsiteX3" fmla="*/ 263769 w 8060634"/>
              <a:gd name="connsiteY3" fmla="*/ 204949 h 998690"/>
              <a:gd name="connsiteX4" fmla="*/ 573966 w 8060634"/>
              <a:gd name="connsiteY4" fmla="*/ 214194 h 998690"/>
              <a:gd name="connsiteX5" fmla="*/ 655982 w 8060634"/>
              <a:gd name="connsiteY5" fmla="*/ 213499 h 998690"/>
              <a:gd name="connsiteX6" fmla="*/ 685800 w 8060634"/>
              <a:gd name="connsiteY6" fmla="*/ 203560 h 998690"/>
              <a:gd name="connsiteX7" fmla="*/ 834887 w 8060634"/>
              <a:gd name="connsiteY7" fmla="*/ 153864 h 998690"/>
              <a:gd name="connsiteX8" fmla="*/ 894521 w 8060634"/>
              <a:gd name="connsiteY8" fmla="*/ 133986 h 998690"/>
              <a:gd name="connsiteX9" fmla="*/ 924339 w 8060634"/>
              <a:gd name="connsiteY9" fmla="*/ 124047 h 998690"/>
              <a:gd name="connsiteX10" fmla="*/ 954156 w 8060634"/>
              <a:gd name="connsiteY10" fmla="*/ 104169 h 998690"/>
              <a:gd name="connsiteX11" fmla="*/ 1093304 w 8060634"/>
              <a:gd name="connsiteY11" fmla="*/ 84290 h 998690"/>
              <a:gd name="connsiteX12" fmla="*/ 1152939 w 8060634"/>
              <a:gd name="connsiteY12" fmla="*/ 64412 h 998690"/>
              <a:gd name="connsiteX13" fmla="*/ 1182756 w 8060634"/>
              <a:gd name="connsiteY13" fmla="*/ 54473 h 998690"/>
              <a:gd name="connsiteX14" fmla="*/ 1232452 w 8060634"/>
              <a:gd name="connsiteY14" fmla="*/ 44534 h 998690"/>
              <a:gd name="connsiteX15" fmla="*/ 1302026 w 8060634"/>
              <a:gd name="connsiteY15" fmla="*/ 34595 h 998690"/>
              <a:gd name="connsiteX16" fmla="*/ 1383345 w 8060634"/>
              <a:gd name="connsiteY16" fmla="*/ 8670 h 998690"/>
              <a:gd name="connsiteX17" fmla="*/ 1391478 w 8060634"/>
              <a:gd name="connsiteY17" fmla="*/ 14716 h 998690"/>
              <a:gd name="connsiteX18" fmla="*/ 1636412 w 8060634"/>
              <a:gd name="connsiteY18" fmla="*/ 885 h 998690"/>
              <a:gd name="connsiteX19" fmla="*/ 1838739 w 8060634"/>
              <a:gd name="connsiteY19" fmla="*/ 44534 h 998690"/>
              <a:gd name="connsiteX20" fmla="*/ 1898374 w 8060634"/>
              <a:gd name="connsiteY20" fmla="*/ 74351 h 998690"/>
              <a:gd name="connsiteX21" fmla="*/ 1977887 w 8060634"/>
              <a:gd name="connsiteY21" fmla="*/ 94229 h 998690"/>
              <a:gd name="connsiteX22" fmla="*/ 2037521 w 8060634"/>
              <a:gd name="connsiteY22" fmla="*/ 114108 h 998690"/>
              <a:gd name="connsiteX23" fmla="*/ 2211863 w 8060634"/>
              <a:gd name="connsiteY23" fmla="*/ 134964 h 998690"/>
              <a:gd name="connsiteX24" fmla="*/ 2262357 w 8060634"/>
              <a:gd name="connsiteY24" fmla="*/ 126493 h 998690"/>
              <a:gd name="connsiteX25" fmla="*/ 2327121 w 8060634"/>
              <a:gd name="connsiteY25" fmla="*/ 137451 h 998690"/>
              <a:gd name="connsiteX26" fmla="*/ 2386306 w 8060634"/>
              <a:gd name="connsiteY26" fmla="*/ 140403 h 998690"/>
              <a:gd name="connsiteX27" fmla="*/ 2521447 w 8060634"/>
              <a:gd name="connsiteY27" fmla="*/ 143354 h 998690"/>
              <a:gd name="connsiteX28" fmla="*/ 2953023 w 8060634"/>
              <a:gd name="connsiteY28" fmla="*/ 195822 h 998690"/>
              <a:gd name="connsiteX29" fmla="*/ 3389243 w 8060634"/>
              <a:gd name="connsiteY29" fmla="*/ 312890 h 998690"/>
              <a:gd name="connsiteX30" fmla="*/ 3442483 w 8060634"/>
              <a:gd name="connsiteY30" fmla="*/ 310389 h 998690"/>
              <a:gd name="connsiteX31" fmla="*/ 3494681 w 8060634"/>
              <a:gd name="connsiteY31" fmla="*/ 320327 h 998690"/>
              <a:gd name="connsiteX32" fmla="*/ 3556471 w 8060634"/>
              <a:gd name="connsiteY32" fmla="*/ 337009 h 998690"/>
              <a:gd name="connsiteX33" fmla="*/ 3617148 w 8060634"/>
              <a:gd name="connsiteY33" fmla="*/ 357234 h 998690"/>
              <a:gd name="connsiteX34" fmla="*/ 3657600 w 8060634"/>
              <a:gd name="connsiteY34" fmla="*/ 377113 h 998690"/>
              <a:gd name="connsiteX35" fmla="*/ 3693812 w 8060634"/>
              <a:gd name="connsiteY35" fmla="*/ 390249 h 998690"/>
              <a:gd name="connsiteX36" fmla="*/ 3796747 w 8060634"/>
              <a:gd name="connsiteY36" fmla="*/ 432160 h 998690"/>
              <a:gd name="connsiteX37" fmla="*/ 3876260 w 8060634"/>
              <a:gd name="connsiteY37" fmla="*/ 481856 h 998690"/>
              <a:gd name="connsiteX38" fmla="*/ 4010561 w 8060634"/>
              <a:gd name="connsiteY38" fmla="*/ 662554 h 998690"/>
              <a:gd name="connsiteX39" fmla="*/ 4114800 w 8060634"/>
              <a:gd name="connsiteY39" fmla="*/ 723593 h 998690"/>
              <a:gd name="connsiteX40" fmla="*/ 4320190 w 8060634"/>
              <a:gd name="connsiteY40" fmla="*/ 740378 h 998690"/>
              <a:gd name="connsiteX41" fmla="*/ 4550474 w 8060634"/>
              <a:gd name="connsiteY41" fmla="*/ 757873 h 998690"/>
              <a:gd name="connsiteX42" fmla="*/ 4688603 w 8060634"/>
              <a:gd name="connsiteY42" fmla="*/ 695814 h 998690"/>
              <a:gd name="connsiteX43" fmla="*/ 4764672 w 8060634"/>
              <a:gd name="connsiteY43" fmla="*/ 673899 h 998690"/>
              <a:gd name="connsiteX44" fmla="*/ 4937995 w 8060634"/>
              <a:gd name="connsiteY44" fmla="*/ 636991 h 998690"/>
              <a:gd name="connsiteX45" fmla="*/ 5179407 w 8060634"/>
              <a:gd name="connsiteY45" fmla="*/ 678683 h 998690"/>
              <a:gd name="connsiteX46" fmla="*/ 5280449 w 8060634"/>
              <a:gd name="connsiteY46" fmla="*/ 585785 h 998690"/>
              <a:gd name="connsiteX47" fmla="*/ 5345216 w 8060634"/>
              <a:gd name="connsiteY47" fmla="*/ 540714 h 998690"/>
              <a:gd name="connsiteX48" fmla="*/ 5449843 w 8060634"/>
              <a:gd name="connsiteY48" fmla="*/ 498147 h 998690"/>
              <a:gd name="connsiteX49" fmla="*/ 5604554 w 8060634"/>
              <a:gd name="connsiteY49" fmla="*/ 467941 h 998690"/>
              <a:gd name="connsiteX50" fmla="*/ 5781568 w 8060634"/>
              <a:gd name="connsiteY50" fmla="*/ 483358 h 998690"/>
              <a:gd name="connsiteX51" fmla="*/ 6034894 w 8060634"/>
              <a:gd name="connsiteY51" fmla="*/ 509268 h 998690"/>
              <a:gd name="connsiteX52" fmla="*/ 6415684 w 8060634"/>
              <a:gd name="connsiteY52" fmla="*/ 578678 h 998690"/>
              <a:gd name="connsiteX53" fmla="*/ 6694696 w 8060634"/>
              <a:gd name="connsiteY53" fmla="*/ 537515 h 998690"/>
              <a:gd name="connsiteX54" fmla="*/ 6939997 w 8060634"/>
              <a:gd name="connsiteY54" fmla="*/ 483886 h 998690"/>
              <a:gd name="connsiteX55" fmla="*/ 7187733 w 8060634"/>
              <a:gd name="connsiteY55" fmla="*/ 509489 h 998690"/>
              <a:gd name="connsiteX56" fmla="*/ 7360852 w 8060634"/>
              <a:gd name="connsiteY56" fmla="*/ 634239 h 998690"/>
              <a:gd name="connsiteX57" fmla="*/ 7448142 w 8060634"/>
              <a:gd name="connsiteY57" fmla="*/ 760151 h 998690"/>
              <a:gd name="connsiteX58" fmla="*/ 7608283 w 8060634"/>
              <a:gd name="connsiteY58" fmla="*/ 832391 h 998690"/>
              <a:gd name="connsiteX59" fmla="*/ 7740303 w 8060634"/>
              <a:gd name="connsiteY59" fmla="*/ 829968 h 998690"/>
              <a:gd name="connsiteX60" fmla="*/ 7863260 w 8060634"/>
              <a:gd name="connsiteY60" fmla="*/ 846997 h 998690"/>
              <a:gd name="connsiteX61" fmla="*/ 7957559 w 8060634"/>
              <a:gd name="connsiteY61" fmla="*/ 887566 h 998690"/>
              <a:gd name="connsiteX62" fmla="*/ 8041920 w 8060634"/>
              <a:gd name="connsiteY62" fmla="*/ 884124 h 998690"/>
              <a:gd name="connsiteX63" fmla="*/ 7981121 w 8060634"/>
              <a:gd name="connsiteY63" fmla="*/ 978812 h 998690"/>
              <a:gd name="connsiteX64" fmla="*/ 8060634 w 8060634"/>
              <a:gd name="connsiteY64" fmla="*/ 998690 h 998690"/>
              <a:gd name="connsiteX0" fmla="*/ 0 w 8042084"/>
              <a:gd name="connsiteY0" fmla="*/ 183682 h 978812"/>
              <a:gd name="connsiteX1" fmla="*/ 109330 w 8042084"/>
              <a:gd name="connsiteY1" fmla="*/ 191119 h 978812"/>
              <a:gd name="connsiteX2" fmla="*/ 191346 w 8042084"/>
              <a:gd name="connsiteY2" fmla="*/ 195011 h 978812"/>
              <a:gd name="connsiteX3" fmla="*/ 263769 w 8042084"/>
              <a:gd name="connsiteY3" fmla="*/ 204949 h 978812"/>
              <a:gd name="connsiteX4" fmla="*/ 573966 w 8042084"/>
              <a:gd name="connsiteY4" fmla="*/ 214194 h 978812"/>
              <a:gd name="connsiteX5" fmla="*/ 655982 w 8042084"/>
              <a:gd name="connsiteY5" fmla="*/ 213499 h 978812"/>
              <a:gd name="connsiteX6" fmla="*/ 685800 w 8042084"/>
              <a:gd name="connsiteY6" fmla="*/ 203560 h 978812"/>
              <a:gd name="connsiteX7" fmla="*/ 834887 w 8042084"/>
              <a:gd name="connsiteY7" fmla="*/ 153864 h 978812"/>
              <a:gd name="connsiteX8" fmla="*/ 894521 w 8042084"/>
              <a:gd name="connsiteY8" fmla="*/ 133986 h 978812"/>
              <a:gd name="connsiteX9" fmla="*/ 924339 w 8042084"/>
              <a:gd name="connsiteY9" fmla="*/ 124047 h 978812"/>
              <a:gd name="connsiteX10" fmla="*/ 954156 w 8042084"/>
              <a:gd name="connsiteY10" fmla="*/ 104169 h 978812"/>
              <a:gd name="connsiteX11" fmla="*/ 1093304 w 8042084"/>
              <a:gd name="connsiteY11" fmla="*/ 84290 h 978812"/>
              <a:gd name="connsiteX12" fmla="*/ 1152939 w 8042084"/>
              <a:gd name="connsiteY12" fmla="*/ 64412 h 978812"/>
              <a:gd name="connsiteX13" fmla="*/ 1182756 w 8042084"/>
              <a:gd name="connsiteY13" fmla="*/ 54473 h 978812"/>
              <a:gd name="connsiteX14" fmla="*/ 1232452 w 8042084"/>
              <a:gd name="connsiteY14" fmla="*/ 44534 h 978812"/>
              <a:gd name="connsiteX15" fmla="*/ 1302026 w 8042084"/>
              <a:gd name="connsiteY15" fmla="*/ 34595 h 978812"/>
              <a:gd name="connsiteX16" fmla="*/ 1383345 w 8042084"/>
              <a:gd name="connsiteY16" fmla="*/ 8670 h 978812"/>
              <a:gd name="connsiteX17" fmla="*/ 1391478 w 8042084"/>
              <a:gd name="connsiteY17" fmla="*/ 14716 h 978812"/>
              <a:gd name="connsiteX18" fmla="*/ 1636412 w 8042084"/>
              <a:gd name="connsiteY18" fmla="*/ 885 h 978812"/>
              <a:gd name="connsiteX19" fmla="*/ 1838739 w 8042084"/>
              <a:gd name="connsiteY19" fmla="*/ 44534 h 978812"/>
              <a:gd name="connsiteX20" fmla="*/ 1898374 w 8042084"/>
              <a:gd name="connsiteY20" fmla="*/ 74351 h 978812"/>
              <a:gd name="connsiteX21" fmla="*/ 1977887 w 8042084"/>
              <a:gd name="connsiteY21" fmla="*/ 94229 h 978812"/>
              <a:gd name="connsiteX22" fmla="*/ 2037521 w 8042084"/>
              <a:gd name="connsiteY22" fmla="*/ 114108 h 978812"/>
              <a:gd name="connsiteX23" fmla="*/ 2211863 w 8042084"/>
              <a:gd name="connsiteY23" fmla="*/ 134964 h 978812"/>
              <a:gd name="connsiteX24" fmla="*/ 2262357 w 8042084"/>
              <a:gd name="connsiteY24" fmla="*/ 126493 h 978812"/>
              <a:gd name="connsiteX25" fmla="*/ 2327121 w 8042084"/>
              <a:gd name="connsiteY25" fmla="*/ 137451 h 978812"/>
              <a:gd name="connsiteX26" fmla="*/ 2386306 w 8042084"/>
              <a:gd name="connsiteY26" fmla="*/ 140403 h 978812"/>
              <a:gd name="connsiteX27" fmla="*/ 2521447 w 8042084"/>
              <a:gd name="connsiteY27" fmla="*/ 143354 h 978812"/>
              <a:gd name="connsiteX28" fmla="*/ 2953023 w 8042084"/>
              <a:gd name="connsiteY28" fmla="*/ 195822 h 978812"/>
              <a:gd name="connsiteX29" fmla="*/ 3389243 w 8042084"/>
              <a:gd name="connsiteY29" fmla="*/ 312890 h 978812"/>
              <a:gd name="connsiteX30" fmla="*/ 3442483 w 8042084"/>
              <a:gd name="connsiteY30" fmla="*/ 310389 h 978812"/>
              <a:gd name="connsiteX31" fmla="*/ 3494681 w 8042084"/>
              <a:gd name="connsiteY31" fmla="*/ 320327 h 978812"/>
              <a:gd name="connsiteX32" fmla="*/ 3556471 w 8042084"/>
              <a:gd name="connsiteY32" fmla="*/ 337009 h 978812"/>
              <a:gd name="connsiteX33" fmla="*/ 3617148 w 8042084"/>
              <a:gd name="connsiteY33" fmla="*/ 357234 h 978812"/>
              <a:gd name="connsiteX34" fmla="*/ 3657600 w 8042084"/>
              <a:gd name="connsiteY34" fmla="*/ 377113 h 978812"/>
              <a:gd name="connsiteX35" fmla="*/ 3693812 w 8042084"/>
              <a:gd name="connsiteY35" fmla="*/ 390249 h 978812"/>
              <a:gd name="connsiteX36" fmla="*/ 3796747 w 8042084"/>
              <a:gd name="connsiteY36" fmla="*/ 432160 h 978812"/>
              <a:gd name="connsiteX37" fmla="*/ 3876260 w 8042084"/>
              <a:gd name="connsiteY37" fmla="*/ 481856 h 978812"/>
              <a:gd name="connsiteX38" fmla="*/ 4010561 w 8042084"/>
              <a:gd name="connsiteY38" fmla="*/ 662554 h 978812"/>
              <a:gd name="connsiteX39" fmla="*/ 4114800 w 8042084"/>
              <a:gd name="connsiteY39" fmla="*/ 723593 h 978812"/>
              <a:gd name="connsiteX40" fmla="*/ 4320190 w 8042084"/>
              <a:gd name="connsiteY40" fmla="*/ 740378 h 978812"/>
              <a:gd name="connsiteX41" fmla="*/ 4550474 w 8042084"/>
              <a:gd name="connsiteY41" fmla="*/ 757873 h 978812"/>
              <a:gd name="connsiteX42" fmla="*/ 4688603 w 8042084"/>
              <a:gd name="connsiteY42" fmla="*/ 695814 h 978812"/>
              <a:gd name="connsiteX43" fmla="*/ 4764672 w 8042084"/>
              <a:gd name="connsiteY43" fmla="*/ 673899 h 978812"/>
              <a:gd name="connsiteX44" fmla="*/ 4937995 w 8042084"/>
              <a:gd name="connsiteY44" fmla="*/ 636991 h 978812"/>
              <a:gd name="connsiteX45" fmla="*/ 5179407 w 8042084"/>
              <a:gd name="connsiteY45" fmla="*/ 678683 h 978812"/>
              <a:gd name="connsiteX46" fmla="*/ 5280449 w 8042084"/>
              <a:gd name="connsiteY46" fmla="*/ 585785 h 978812"/>
              <a:gd name="connsiteX47" fmla="*/ 5345216 w 8042084"/>
              <a:gd name="connsiteY47" fmla="*/ 540714 h 978812"/>
              <a:gd name="connsiteX48" fmla="*/ 5449843 w 8042084"/>
              <a:gd name="connsiteY48" fmla="*/ 498147 h 978812"/>
              <a:gd name="connsiteX49" fmla="*/ 5604554 w 8042084"/>
              <a:gd name="connsiteY49" fmla="*/ 467941 h 978812"/>
              <a:gd name="connsiteX50" fmla="*/ 5781568 w 8042084"/>
              <a:gd name="connsiteY50" fmla="*/ 483358 h 978812"/>
              <a:gd name="connsiteX51" fmla="*/ 6034894 w 8042084"/>
              <a:gd name="connsiteY51" fmla="*/ 509268 h 978812"/>
              <a:gd name="connsiteX52" fmla="*/ 6415684 w 8042084"/>
              <a:gd name="connsiteY52" fmla="*/ 578678 h 978812"/>
              <a:gd name="connsiteX53" fmla="*/ 6694696 w 8042084"/>
              <a:gd name="connsiteY53" fmla="*/ 537515 h 978812"/>
              <a:gd name="connsiteX54" fmla="*/ 6939997 w 8042084"/>
              <a:gd name="connsiteY54" fmla="*/ 483886 h 978812"/>
              <a:gd name="connsiteX55" fmla="*/ 7187733 w 8042084"/>
              <a:gd name="connsiteY55" fmla="*/ 509489 h 978812"/>
              <a:gd name="connsiteX56" fmla="*/ 7360852 w 8042084"/>
              <a:gd name="connsiteY56" fmla="*/ 634239 h 978812"/>
              <a:gd name="connsiteX57" fmla="*/ 7448142 w 8042084"/>
              <a:gd name="connsiteY57" fmla="*/ 760151 h 978812"/>
              <a:gd name="connsiteX58" fmla="*/ 7608283 w 8042084"/>
              <a:gd name="connsiteY58" fmla="*/ 832391 h 978812"/>
              <a:gd name="connsiteX59" fmla="*/ 7740303 w 8042084"/>
              <a:gd name="connsiteY59" fmla="*/ 829968 h 978812"/>
              <a:gd name="connsiteX60" fmla="*/ 7863260 w 8042084"/>
              <a:gd name="connsiteY60" fmla="*/ 846997 h 978812"/>
              <a:gd name="connsiteX61" fmla="*/ 7957559 w 8042084"/>
              <a:gd name="connsiteY61" fmla="*/ 887566 h 978812"/>
              <a:gd name="connsiteX62" fmla="*/ 8041920 w 8042084"/>
              <a:gd name="connsiteY62" fmla="*/ 884124 h 978812"/>
              <a:gd name="connsiteX63" fmla="*/ 7981121 w 8042084"/>
              <a:gd name="connsiteY63" fmla="*/ 978812 h 978812"/>
              <a:gd name="connsiteX0" fmla="*/ 0 w 8041920"/>
              <a:gd name="connsiteY0" fmla="*/ 183682 h 887911"/>
              <a:gd name="connsiteX1" fmla="*/ 109330 w 8041920"/>
              <a:gd name="connsiteY1" fmla="*/ 191119 h 887911"/>
              <a:gd name="connsiteX2" fmla="*/ 191346 w 8041920"/>
              <a:gd name="connsiteY2" fmla="*/ 195011 h 887911"/>
              <a:gd name="connsiteX3" fmla="*/ 263769 w 8041920"/>
              <a:gd name="connsiteY3" fmla="*/ 204949 h 887911"/>
              <a:gd name="connsiteX4" fmla="*/ 573966 w 8041920"/>
              <a:gd name="connsiteY4" fmla="*/ 214194 h 887911"/>
              <a:gd name="connsiteX5" fmla="*/ 655982 w 8041920"/>
              <a:gd name="connsiteY5" fmla="*/ 213499 h 887911"/>
              <a:gd name="connsiteX6" fmla="*/ 685800 w 8041920"/>
              <a:gd name="connsiteY6" fmla="*/ 203560 h 887911"/>
              <a:gd name="connsiteX7" fmla="*/ 834887 w 8041920"/>
              <a:gd name="connsiteY7" fmla="*/ 153864 h 887911"/>
              <a:gd name="connsiteX8" fmla="*/ 894521 w 8041920"/>
              <a:gd name="connsiteY8" fmla="*/ 133986 h 887911"/>
              <a:gd name="connsiteX9" fmla="*/ 924339 w 8041920"/>
              <a:gd name="connsiteY9" fmla="*/ 124047 h 887911"/>
              <a:gd name="connsiteX10" fmla="*/ 954156 w 8041920"/>
              <a:gd name="connsiteY10" fmla="*/ 104169 h 887911"/>
              <a:gd name="connsiteX11" fmla="*/ 1093304 w 8041920"/>
              <a:gd name="connsiteY11" fmla="*/ 84290 h 887911"/>
              <a:gd name="connsiteX12" fmla="*/ 1152939 w 8041920"/>
              <a:gd name="connsiteY12" fmla="*/ 64412 h 887911"/>
              <a:gd name="connsiteX13" fmla="*/ 1182756 w 8041920"/>
              <a:gd name="connsiteY13" fmla="*/ 54473 h 887911"/>
              <a:gd name="connsiteX14" fmla="*/ 1232452 w 8041920"/>
              <a:gd name="connsiteY14" fmla="*/ 44534 h 887911"/>
              <a:gd name="connsiteX15" fmla="*/ 1302026 w 8041920"/>
              <a:gd name="connsiteY15" fmla="*/ 34595 h 887911"/>
              <a:gd name="connsiteX16" fmla="*/ 1383345 w 8041920"/>
              <a:gd name="connsiteY16" fmla="*/ 8670 h 887911"/>
              <a:gd name="connsiteX17" fmla="*/ 1391478 w 8041920"/>
              <a:gd name="connsiteY17" fmla="*/ 14716 h 887911"/>
              <a:gd name="connsiteX18" fmla="*/ 1636412 w 8041920"/>
              <a:gd name="connsiteY18" fmla="*/ 885 h 887911"/>
              <a:gd name="connsiteX19" fmla="*/ 1838739 w 8041920"/>
              <a:gd name="connsiteY19" fmla="*/ 44534 h 887911"/>
              <a:gd name="connsiteX20" fmla="*/ 1898374 w 8041920"/>
              <a:gd name="connsiteY20" fmla="*/ 74351 h 887911"/>
              <a:gd name="connsiteX21" fmla="*/ 1977887 w 8041920"/>
              <a:gd name="connsiteY21" fmla="*/ 94229 h 887911"/>
              <a:gd name="connsiteX22" fmla="*/ 2037521 w 8041920"/>
              <a:gd name="connsiteY22" fmla="*/ 114108 h 887911"/>
              <a:gd name="connsiteX23" fmla="*/ 2211863 w 8041920"/>
              <a:gd name="connsiteY23" fmla="*/ 134964 h 887911"/>
              <a:gd name="connsiteX24" fmla="*/ 2262357 w 8041920"/>
              <a:gd name="connsiteY24" fmla="*/ 126493 h 887911"/>
              <a:gd name="connsiteX25" fmla="*/ 2327121 w 8041920"/>
              <a:gd name="connsiteY25" fmla="*/ 137451 h 887911"/>
              <a:gd name="connsiteX26" fmla="*/ 2386306 w 8041920"/>
              <a:gd name="connsiteY26" fmla="*/ 140403 h 887911"/>
              <a:gd name="connsiteX27" fmla="*/ 2521447 w 8041920"/>
              <a:gd name="connsiteY27" fmla="*/ 143354 h 887911"/>
              <a:gd name="connsiteX28" fmla="*/ 2953023 w 8041920"/>
              <a:gd name="connsiteY28" fmla="*/ 195822 h 887911"/>
              <a:gd name="connsiteX29" fmla="*/ 3389243 w 8041920"/>
              <a:gd name="connsiteY29" fmla="*/ 312890 h 887911"/>
              <a:gd name="connsiteX30" fmla="*/ 3442483 w 8041920"/>
              <a:gd name="connsiteY30" fmla="*/ 310389 h 887911"/>
              <a:gd name="connsiteX31" fmla="*/ 3494681 w 8041920"/>
              <a:gd name="connsiteY31" fmla="*/ 320327 h 887911"/>
              <a:gd name="connsiteX32" fmla="*/ 3556471 w 8041920"/>
              <a:gd name="connsiteY32" fmla="*/ 337009 h 887911"/>
              <a:gd name="connsiteX33" fmla="*/ 3617148 w 8041920"/>
              <a:gd name="connsiteY33" fmla="*/ 357234 h 887911"/>
              <a:gd name="connsiteX34" fmla="*/ 3657600 w 8041920"/>
              <a:gd name="connsiteY34" fmla="*/ 377113 h 887911"/>
              <a:gd name="connsiteX35" fmla="*/ 3693812 w 8041920"/>
              <a:gd name="connsiteY35" fmla="*/ 390249 h 887911"/>
              <a:gd name="connsiteX36" fmla="*/ 3796747 w 8041920"/>
              <a:gd name="connsiteY36" fmla="*/ 432160 h 887911"/>
              <a:gd name="connsiteX37" fmla="*/ 3876260 w 8041920"/>
              <a:gd name="connsiteY37" fmla="*/ 481856 h 887911"/>
              <a:gd name="connsiteX38" fmla="*/ 4010561 w 8041920"/>
              <a:gd name="connsiteY38" fmla="*/ 662554 h 887911"/>
              <a:gd name="connsiteX39" fmla="*/ 4114800 w 8041920"/>
              <a:gd name="connsiteY39" fmla="*/ 723593 h 887911"/>
              <a:gd name="connsiteX40" fmla="*/ 4320190 w 8041920"/>
              <a:gd name="connsiteY40" fmla="*/ 740378 h 887911"/>
              <a:gd name="connsiteX41" fmla="*/ 4550474 w 8041920"/>
              <a:gd name="connsiteY41" fmla="*/ 757873 h 887911"/>
              <a:gd name="connsiteX42" fmla="*/ 4688603 w 8041920"/>
              <a:gd name="connsiteY42" fmla="*/ 695814 h 887911"/>
              <a:gd name="connsiteX43" fmla="*/ 4764672 w 8041920"/>
              <a:gd name="connsiteY43" fmla="*/ 673899 h 887911"/>
              <a:gd name="connsiteX44" fmla="*/ 4937995 w 8041920"/>
              <a:gd name="connsiteY44" fmla="*/ 636991 h 887911"/>
              <a:gd name="connsiteX45" fmla="*/ 5179407 w 8041920"/>
              <a:gd name="connsiteY45" fmla="*/ 678683 h 887911"/>
              <a:gd name="connsiteX46" fmla="*/ 5280449 w 8041920"/>
              <a:gd name="connsiteY46" fmla="*/ 585785 h 887911"/>
              <a:gd name="connsiteX47" fmla="*/ 5345216 w 8041920"/>
              <a:gd name="connsiteY47" fmla="*/ 540714 h 887911"/>
              <a:gd name="connsiteX48" fmla="*/ 5449843 w 8041920"/>
              <a:gd name="connsiteY48" fmla="*/ 498147 h 887911"/>
              <a:gd name="connsiteX49" fmla="*/ 5604554 w 8041920"/>
              <a:gd name="connsiteY49" fmla="*/ 467941 h 887911"/>
              <a:gd name="connsiteX50" fmla="*/ 5781568 w 8041920"/>
              <a:gd name="connsiteY50" fmla="*/ 483358 h 887911"/>
              <a:gd name="connsiteX51" fmla="*/ 6034894 w 8041920"/>
              <a:gd name="connsiteY51" fmla="*/ 509268 h 887911"/>
              <a:gd name="connsiteX52" fmla="*/ 6415684 w 8041920"/>
              <a:gd name="connsiteY52" fmla="*/ 578678 h 887911"/>
              <a:gd name="connsiteX53" fmla="*/ 6694696 w 8041920"/>
              <a:gd name="connsiteY53" fmla="*/ 537515 h 887911"/>
              <a:gd name="connsiteX54" fmla="*/ 6939997 w 8041920"/>
              <a:gd name="connsiteY54" fmla="*/ 483886 h 887911"/>
              <a:gd name="connsiteX55" fmla="*/ 7187733 w 8041920"/>
              <a:gd name="connsiteY55" fmla="*/ 509489 h 887911"/>
              <a:gd name="connsiteX56" fmla="*/ 7360852 w 8041920"/>
              <a:gd name="connsiteY56" fmla="*/ 634239 h 887911"/>
              <a:gd name="connsiteX57" fmla="*/ 7448142 w 8041920"/>
              <a:gd name="connsiteY57" fmla="*/ 760151 h 887911"/>
              <a:gd name="connsiteX58" fmla="*/ 7608283 w 8041920"/>
              <a:gd name="connsiteY58" fmla="*/ 832391 h 887911"/>
              <a:gd name="connsiteX59" fmla="*/ 7740303 w 8041920"/>
              <a:gd name="connsiteY59" fmla="*/ 829968 h 887911"/>
              <a:gd name="connsiteX60" fmla="*/ 7863260 w 8041920"/>
              <a:gd name="connsiteY60" fmla="*/ 846997 h 887911"/>
              <a:gd name="connsiteX61" fmla="*/ 7957559 w 8041920"/>
              <a:gd name="connsiteY61" fmla="*/ 887566 h 887911"/>
              <a:gd name="connsiteX62" fmla="*/ 8041920 w 8041920"/>
              <a:gd name="connsiteY62" fmla="*/ 884124 h 887911"/>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79407 w 8041920"/>
              <a:gd name="connsiteY45" fmla="*/ 678683 h 884124"/>
              <a:gd name="connsiteX46" fmla="*/ 5280449 w 8041920"/>
              <a:gd name="connsiteY46" fmla="*/ 585785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9997 w 8041920"/>
              <a:gd name="connsiteY54" fmla="*/ 483886 h 884124"/>
              <a:gd name="connsiteX55" fmla="*/ 7187733 w 8041920"/>
              <a:gd name="connsiteY55" fmla="*/ 509489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79407 w 8041920"/>
              <a:gd name="connsiteY45" fmla="*/ 678683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9997 w 8041920"/>
              <a:gd name="connsiteY54" fmla="*/ 483886 h 884124"/>
              <a:gd name="connsiteX55" fmla="*/ 7187733 w 8041920"/>
              <a:gd name="connsiteY55" fmla="*/ 509489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9997 w 8041920"/>
              <a:gd name="connsiteY54" fmla="*/ 483886 h 884124"/>
              <a:gd name="connsiteX55" fmla="*/ 7187733 w 8041920"/>
              <a:gd name="connsiteY55" fmla="*/ 509489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9997 w 8041920"/>
              <a:gd name="connsiteY54" fmla="*/ 483886 h 884124"/>
              <a:gd name="connsiteX55" fmla="*/ 7187733 w 8041920"/>
              <a:gd name="connsiteY55" fmla="*/ 527330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65984 w 8041920"/>
              <a:gd name="connsiteY57" fmla="*/ 720007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65984 w 8041920"/>
              <a:gd name="connsiteY57" fmla="*/ 720007 h 884124"/>
              <a:gd name="connsiteX58" fmla="*/ 7621664 w 8041920"/>
              <a:gd name="connsiteY58" fmla="*/ 814549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65984 w 8041920"/>
              <a:gd name="connsiteY57" fmla="*/ 720007 h 884124"/>
              <a:gd name="connsiteX58" fmla="*/ 7621664 w 8041920"/>
              <a:gd name="connsiteY58" fmla="*/ 814549 h 884124"/>
              <a:gd name="connsiteX59" fmla="*/ 7726922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65984 w 8041920"/>
              <a:gd name="connsiteY57" fmla="*/ 720007 h 884124"/>
              <a:gd name="connsiteX58" fmla="*/ 7635046 w 8041920"/>
              <a:gd name="connsiteY58" fmla="*/ 801168 h 884124"/>
              <a:gd name="connsiteX59" fmla="*/ 7726922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041920" h="884124">
                <a:moveTo>
                  <a:pt x="0" y="183682"/>
                </a:moveTo>
                <a:cubicBezTo>
                  <a:pt x="70241" y="197730"/>
                  <a:pt x="77439" y="189231"/>
                  <a:pt x="109330" y="191119"/>
                </a:cubicBezTo>
                <a:cubicBezTo>
                  <a:pt x="141221" y="193007"/>
                  <a:pt x="165606" y="192706"/>
                  <a:pt x="191346" y="195011"/>
                </a:cubicBezTo>
                <a:cubicBezTo>
                  <a:pt x="217086" y="197316"/>
                  <a:pt x="251351" y="188847"/>
                  <a:pt x="263769" y="204949"/>
                </a:cubicBezTo>
                <a:lnTo>
                  <a:pt x="573966" y="214194"/>
                </a:lnTo>
                <a:cubicBezTo>
                  <a:pt x="639335" y="215619"/>
                  <a:pt x="637343" y="215271"/>
                  <a:pt x="655982" y="213499"/>
                </a:cubicBezTo>
                <a:cubicBezTo>
                  <a:pt x="674621" y="211727"/>
                  <a:pt x="675861" y="206873"/>
                  <a:pt x="685800" y="203560"/>
                </a:cubicBezTo>
                <a:lnTo>
                  <a:pt x="834887" y="153864"/>
                </a:lnTo>
                <a:lnTo>
                  <a:pt x="894521" y="133986"/>
                </a:lnTo>
                <a:lnTo>
                  <a:pt x="924339" y="124047"/>
                </a:lnTo>
                <a:cubicBezTo>
                  <a:pt x="934278" y="117421"/>
                  <a:pt x="942824" y="107946"/>
                  <a:pt x="954156" y="104169"/>
                </a:cubicBezTo>
                <a:cubicBezTo>
                  <a:pt x="971358" y="98435"/>
                  <a:pt x="1084956" y="85333"/>
                  <a:pt x="1093304" y="84290"/>
                </a:cubicBezTo>
                <a:lnTo>
                  <a:pt x="1152939" y="64412"/>
                </a:lnTo>
                <a:cubicBezTo>
                  <a:pt x="1162878" y="61099"/>
                  <a:pt x="1172483" y="56528"/>
                  <a:pt x="1182756" y="54473"/>
                </a:cubicBezTo>
                <a:cubicBezTo>
                  <a:pt x="1199321" y="51160"/>
                  <a:pt x="1215788" y="47311"/>
                  <a:pt x="1232452" y="44534"/>
                </a:cubicBezTo>
                <a:cubicBezTo>
                  <a:pt x="1255560" y="40683"/>
                  <a:pt x="1276877" y="40572"/>
                  <a:pt x="1302026" y="34595"/>
                </a:cubicBezTo>
                <a:cubicBezTo>
                  <a:pt x="1327175" y="28618"/>
                  <a:pt x="1370010" y="11633"/>
                  <a:pt x="1383345" y="8670"/>
                </a:cubicBezTo>
                <a:cubicBezTo>
                  <a:pt x="1399836" y="5005"/>
                  <a:pt x="1349300" y="16013"/>
                  <a:pt x="1391478" y="14716"/>
                </a:cubicBezTo>
                <a:cubicBezTo>
                  <a:pt x="1433656" y="13419"/>
                  <a:pt x="1561868" y="-4085"/>
                  <a:pt x="1636412" y="885"/>
                </a:cubicBezTo>
                <a:cubicBezTo>
                  <a:pt x="1710956" y="5855"/>
                  <a:pt x="1795079" y="32290"/>
                  <a:pt x="1838739" y="44534"/>
                </a:cubicBezTo>
                <a:cubicBezTo>
                  <a:pt x="1882399" y="56778"/>
                  <a:pt x="1821307" y="35818"/>
                  <a:pt x="1898374" y="74351"/>
                </a:cubicBezTo>
                <a:cubicBezTo>
                  <a:pt x="1922502" y="86415"/>
                  <a:pt x="1952934" y="87423"/>
                  <a:pt x="1977887" y="94229"/>
                </a:cubicBezTo>
                <a:cubicBezTo>
                  <a:pt x="1998102" y="99742"/>
                  <a:pt x="1998525" y="107319"/>
                  <a:pt x="2037521" y="114108"/>
                </a:cubicBezTo>
                <a:cubicBezTo>
                  <a:pt x="2076517" y="120897"/>
                  <a:pt x="2174390" y="132900"/>
                  <a:pt x="2211863" y="134964"/>
                </a:cubicBezTo>
                <a:cubicBezTo>
                  <a:pt x="2249336" y="137028"/>
                  <a:pt x="2243147" y="126079"/>
                  <a:pt x="2262357" y="126493"/>
                </a:cubicBezTo>
                <a:cubicBezTo>
                  <a:pt x="2281567" y="126908"/>
                  <a:pt x="2306463" y="135133"/>
                  <a:pt x="2327121" y="137451"/>
                </a:cubicBezTo>
                <a:cubicBezTo>
                  <a:pt x="2347779" y="139769"/>
                  <a:pt x="2353918" y="139419"/>
                  <a:pt x="2386306" y="140403"/>
                </a:cubicBezTo>
                <a:cubicBezTo>
                  <a:pt x="2431353" y="141387"/>
                  <a:pt x="2426994" y="134117"/>
                  <a:pt x="2521447" y="143354"/>
                </a:cubicBezTo>
                <a:cubicBezTo>
                  <a:pt x="2615900" y="152591"/>
                  <a:pt x="2808390" y="167566"/>
                  <a:pt x="2953023" y="195822"/>
                </a:cubicBezTo>
                <a:cubicBezTo>
                  <a:pt x="3097656" y="224078"/>
                  <a:pt x="3180521" y="309577"/>
                  <a:pt x="3389243" y="312890"/>
                </a:cubicBezTo>
                <a:cubicBezTo>
                  <a:pt x="3409121" y="319516"/>
                  <a:pt x="3424910" y="309150"/>
                  <a:pt x="3442483" y="310389"/>
                </a:cubicBezTo>
                <a:cubicBezTo>
                  <a:pt x="3460056" y="311628"/>
                  <a:pt x="3475683" y="315890"/>
                  <a:pt x="3494681" y="320327"/>
                </a:cubicBezTo>
                <a:cubicBezTo>
                  <a:pt x="3513679" y="324764"/>
                  <a:pt x="3545555" y="332158"/>
                  <a:pt x="3556471" y="337009"/>
                </a:cubicBezTo>
                <a:cubicBezTo>
                  <a:pt x="3556479" y="337013"/>
                  <a:pt x="3600293" y="350550"/>
                  <a:pt x="3617148" y="357234"/>
                </a:cubicBezTo>
                <a:cubicBezTo>
                  <a:pt x="3634003" y="363918"/>
                  <a:pt x="3644823" y="371611"/>
                  <a:pt x="3657600" y="377113"/>
                </a:cubicBezTo>
                <a:cubicBezTo>
                  <a:pt x="3670377" y="382615"/>
                  <a:pt x="3670621" y="381074"/>
                  <a:pt x="3693812" y="390249"/>
                </a:cubicBezTo>
                <a:cubicBezTo>
                  <a:pt x="3717003" y="399424"/>
                  <a:pt x="3762435" y="418190"/>
                  <a:pt x="3796747" y="432160"/>
                </a:cubicBezTo>
                <a:cubicBezTo>
                  <a:pt x="3827155" y="447428"/>
                  <a:pt x="3840624" y="443457"/>
                  <a:pt x="3876260" y="481856"/>
                </a:cubicBezTo>
                <a:cubicBezTo>
                  <a:pt x="3911896" y="520255"/>
                  <a:pt x="3970804" y="622265"/>
                  <a:pt x="4010561" y="662554"/>
                </a:cubicBezTo>
                <a:cubicBezTo>
                  <a:pt x="4050318" y="702843"/>
                  <a:pt x="4063195" y="710622"/>
                  <a:pt x="4114800" y="723593"/>
                </a:cubicBezTo>
                <a:cubicBezTo>
                  <a:pt x="4166405" y="736564"/>
                  <a:pt x="4247578" y="734665"/>
                  <a:pt x="4320190" y="740378"/>
                </a:cubicBezTo>
                <a:cubicBezTo>
                  <a:pt x="4392802" y="746091"/>
                  <a:pt x="4489072" y="765300"/>
                  <a:pt x="4550474" y="757873"/>
                </a:cubicBezTo>
                <a:cubicBezTo>
                  <a:pt x="4611876" y="750446"/>
                  <a:pt x="4652903" y="709810"/>
                  <a:pt x="4688603" y="695814"/>
                </a:cubicBezTo>
                <a:cubicBezTo>
                  <a:pt x="4724303" y="681818"/>
                  <a:pt x="4723107" y="683703"/>
                  <a:pt x="4764672" y="673899"/>
                </a:cubicBezTo>
                <a:cubicBezTo>
                  <a:pt x="4806237" y="664095"/>
                  <a:pt x="4871846" y="643628"/>
                  <a:pt x="4937995" y="636991"/>
                </a:cubicBezTo>
                <a:cubicBezTo>
                  <a:pt x="5004144" y="630354"/>
                  <a:pt x="5108206" y="643356"/>
                  <a:pt x="5161565" y="634078"/>
                </a:cubicBezTo>
                <a:cubicBezTo>
                  <a:pt x="5214924" y="624800"/>
                  <a:pt x="5227539" y="596885"/>
                  <a:pt x="5258147" y="581324"/>
                </a:cubicBezTo>
                <a:cubicBezTo>
                  <a:pt x="5288756" y="565763"/>
                  <a:pt x="5313267" y="554577"/>
                  <a:pt x="5345216" y="540714"/>
                </a:cubicBezTo>
                <a:cubicBezTo>
                  <a:pt x="5377165" y="526851"/>
                  <a:pt x="5406620" y="510276"/>
                  <a:pt x="5449843" y="498147"/>
                </a:cubicBezTo>
                <a:cubicBezTo>
                  <a:pt x="5493066" y="486018"/>
                  <a:pt x="5549267" y="470406"/>
                  <a:pt x="5604554" y="467941"/>
                </a:cubicBezTo>
                <a:cubicBezTo>
                  <a:pt x="5659841" y="465476"/>
                  <a:pt x="5709845" y="476470"/>
                  <a:pt x="5781568" y="483358"/>
                </a:cubicBezTo>
                <a:cubicBezTo>
                  <a:pt x="5853291" y="490246"/>
                  <a:pt x="5931123" y="503605"/>
                  <a:pt x="6034894" y="509268"/>
                </a:cubicBezTo>
                <a:cubicBezTo>
                  <a:pt x="6054772" y="500511"/>
                  <a:pt x="6305717" y="573970"/>
                  <a:pt x="6415684" y="578678"/>
                </a:cubicBezTo>
                <a:cubicBezTo>
                  <a:pt x="6525651" y="583386"/>
                  <a:pt x="6608797" y="549597"/>
                  <a:pt x="6694696" y="537515"/>
                </a:cubicBezTo>
                <a:cubicBezTo>
                  <a:pt x="6780595" y="525434"/>
                  <a:pt x="6848903" y="507886"/>
                  <a:pt x="6931076" y="506189"/>
                </a:cubicBezTo>
                <a:cubicBezTo>
                  <a:pt x="7013249" y="504492"/>
                  <a:pt x="7116104" y="505988"/>
                  <a:pt x="7187733" y="527330"/>
                </a:cubicBezTo>
                <a:cubicBezTo>
                  <a:pt x="7259362" y="548672"/>
                  <a:pt x="7314477" y="602126"/>
                  <a:pt x="7360852" y="634239"/>
                </a:cubicBezTo>
                <a:cubicBezTo>
                  <a:pt x="7407227" y="666352"/>
                  <a:pt x="7420285" y="692186"/>
                  <a:pt x="7465984" y="720007"/>
                </a:cubicBezTo>
                <a:cubicBezTo>
                  <a:pt x="7511683" y="747828"/>
                  <a:pt x="7591556" y="782841"/>
                  <a:pt x="7635046" y="801168"/>
                </a:cubicBezTo>
                <a:cubicBezTo>
                  <a:pt x="7678536" y="819495"/>
                  <a:pt x="7688886" y="822330"/>
                  <a:pt x="7726922" y="829968"/>
                </a:cubicBezTo>
                <a:cubicBezTo>
                  <a:pt x="7764958" y="837606"/>
                  <a:pt x="7824077" y="841114"/>
                  <a:pt x="7863260" y="846997"/>
                </a:cubicBezTo>
                <a:cubicBezTo>
                  <a:pt x="7902443" y="852880"/>
                  <a:pt x="7912324" y="861951"/>
                  <a:pt x="7962020" y="865264"/>
                </a:cubicBezTo>
                <a:cubicBezTo>
                  <a:pt x="7975272" y="868577"/>
                  <a:pt x="8037993" y="868916"/>
                  <a:pt x="8041920" y="884124"/>
                </a:cubicBezTo>
              </a:path>
            </a:pathLst>
          </a:cu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306870" y="5997520"/>
            <a:ext cx="2526989" cy="369332"/>
          </a:xfrm>
          <a:prstGeom prst="rect">
            <a:avLst/>
          </a:prstGeom>
          <a:noFill/>
        </p:spPr>
        <p:txBody>
          <a:bodyPr wrap="square" rtlCol="0">
            <a:spAutoFit/>
          </a:bodyPr>
          <a:lstStyle/>
          <a:p>
            <a:r>
              <a:rPr lang="en-US" dirty="0" smtClean="0"/>
              <a:t>Shape change</a:t>
            </a:r>
            <a:endParaRPr lang="en-US" dirty="0"/>
          </a:p>
        </p:txBody>
      </p:sp>
      <p:sp>
        <p:nvSpPr>
          <p:cNvPr id="14" name="TextBox 13"/>
          <p:cNvSpPr txBox="1"/>
          <p:nvPr/>
        </p:nvSpPr>
        <p:spPr>
          <a:xfrm>
            <a:off x="1217111" y="4697739"/>
            <a:ext cx="2526989" cy="369332"/>
          </a:xfrm>
          <a:prstGeom prst="rect">
            <a:avLst/>
          </a:prstGeom>
          <a:noFill/>
        </p:spPr>
        <p:txBody>
          <a:bodyPr wrap="square" rtlCol="0">
            <a:spAutoFit/>
          </a:bodyPr>
          <a:lstStyle/>
          <a:p>
            <a:r>
              <a:rPr lang="en-US" dirty="0" smtClean="0"/>
              <a:t>Size change</a:t>
            </a:r>
            <a:endParaRPr lang="en-US" dirty="0"/>
          </a:p>
        </p:txBody>
      </p:sp>
      <p:sp>
        <p:nvSpPr>
          <p:cNvPr id="15" name="TextBox 14"/>
          <p:cNvSpPr txBox="1"/>
          <p:nvPr/>
        </p:nvSpPr>
        <p:spPr>
          <a:xfrm>
            <a:off x="54951" y="3545457"/>
            <a:ext cx="2526989" cy="369332"/>
          </a:xfrm>
          <a:prstGeom prst="rect">
            <a:avLst/>
          </a:prstGeom>
          <a:noFill/>
        </p:spPr>
        <p:txBody>
          <a:bodyPr wrap="square" rtlCol="0">
            <a:spAutoFit/>
          </a:bodyPr>
          <a:lstStyle/>
          <a:p>
            <a:r>
              <a:rPr lang="en-US" dirty="0" smtClean="0"/>
              <a:t>Not to Scale:</a:t>
            </a:r>
            <a:endParaRPr lang="en-US" dirty="0"/>
          </a:p>
        </p:txBody>
      </p:sp>
    </p:spTree>
    <p:extLst>
      <p:ext uri="{BB962C8B-B14F-4D97-AF65-F5344CB8AC3E}">
        <p14:creationId xmlns:p14="http://schemas.microsoft.com/office/powerpoint/2010/main" val="18952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FONT">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6369</TotalTime>
  <Words>3029</Words>
  <Application>Microsoft Office PowerPoint</Application>
  <PresentationFormat>Widescreen</PresentationFormat>
  <Paragraphs>340</Paragraphs>
  <Slides>30</Slides>
  <Notes>27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ＭＳ Ｐゴシック</vt:lpstr>
      <vt:lpstr>Arial</vt:lpstr>
      <vt:lpstr>Calibri</vt:lpstr>
      <vt:lpstr>Cambria Math</vt:lpstr>
      <vt:lpstr>Helvetica</vt:lpstr>
      <vt:lpstr>Symbol</vt:lpstr>
      <vt:lpstr>Times New Roman</vt:lpstr>
      <vt:lpstr>Wingdings</vt:lpstr>
      <vt:lpstr>1_Office Theme</vt:lpstr>
      <vt:lpstr>Office Theme</vt:lpstr>
      <vt:lpstr>NGS’s Geoid Monitoring Service (GeMS)</vt:lpstr>
      <vt:lpstr>Outline</vt:lpstr>
      <vt:lpstr>GeMS Project</vt:lpstr>
      <vt:lpstr>GeMS Motivation</vt:lpstr>
      <vt:lpstr>GeMS Project Status</vt:lpstr>
      <vt:lpstr>xDGEOID19</vt:lpstr>
      <vt:lpstr>xGEOID19 BETA Model</vt:lpstr>
      <vt:lpstr>PowerPoint Presentation</vt:lpstr>
      <vt:lpstr>Types of Geoid Change</vt:lpstr>
      <vt:lpstr>Terminology</vt:lpstr>
      <vt:lpstr>Terminology</vt:lpstr>
      <vt:lpstr>Terminology</vt:lpstr>
      <vt:lpstr>Terminology</vt:lpstr>
      <vt:lpstr>Terminology</vt:lpstr>
      <vt:lpstr>PowerPoint Presentation</vt:lpstr>
      <vt:lpstr>GeMS target rate and implications</vt:lpstr>
      <vt:lpstr>PowerPoint Presentation</vt:lpstr>
      <vt:lpstr>Modeling: Annual Amplitude</vt:lpstr>
      <vt:lpstr>Modeling:  Episodic Events</vt:lpstr>
      <vt:lpstr>GeMS Options in Near-Term</vt:lpstr>
      <vt:lpstr>Validation: Proposed Absolute Gravity Network</vt:lpstr>
      <vt:lpstr>Validation: Proposed Absolute Gravity Network</vt:lpstr>
      <vt:lpstr> Proposed GeMS Validation Survey</vt:lpstr>
      <vt:lpstr>Proposed GeMS-VS</vt:lpstr>
      <vt:lpstr>Validation: Continuous gravity observations</vt:lpstr>
      <vt:lpstr>Optical Atomic  Clock Observations</vt:lpstr>
      <vt:lpstr>Conclusions</vt:lpstr>
      <vt:lpstr>Further Information</vt:lpstr>
      <vt:lpstr>Questions / Feedback</vt:lpstr>
      <vt:lpstr>References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Kevin Ahlgren</cp:lastModifiedBy>
  <cp:revision>283</cp:revision>
  <dcterms:created xsi:type="dcterms:W3CDTF">2018-08-06T13:27:19Z</dcterms:created>
  <dcterms:modified xsi:type="dcterms:W3CDTF">2019-09-13T11:20:25Z</dcterms:modified>
</cp:coreProperties>
</file>