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734" r:id="rId3"/>
  </p:sldMasterIdLst>
  <p:notesMasterIdLst>
    <p:notesMasterId r:id="rId77"/>
  </p:notesMasterIdLst>
  <p:sldIdLst>
    <p:sldId id="388" r:id="rId4"/>
    <p:sldId id="263" r:id="rId5"/>
    <p:sldId id="423" r:id="rId6"/>
    <p:sldId id="424" r:id="rId7"/>
    <p:sldId id="389" r:id="rId8"/>
    <p:sldId id="390" r:id="rId9"/>
    <p:sldId id="391" r:id="rId10"/>
    <p:sldId id="392" r:id="rId11"/>
    <p:sldId id="402" r:id="rId12"/>
    <p:sldId id="404" r:id="rId13"/>
    <p:sldId id="405" r:id="rId14"/>
    <p:sldId id="406" r:id="rId15"/>
    <p:sldId id="407" r:id="rId16"/>
    <p:sldId id="431" r:id="rId17"/>
    <p:sldId id="432" r:id="rId18"/>
    <p:sldId id="408" r:id="rId19"/>
    <p:sldId id="430" r:id="rId20"/>
    <p:sldId id="409" r:id="rId21"/>
    <p:sldId id="410" r:id="rId22"/>
    <p:sldId id="411" r:id="rId23"/>
    <p:sldId id="426" r:id="rId24"/>
    <p:sldId id="427" r:id="rId25"/>
    <p:sldId id="307" r:id="rId26"/>
    <p:sldId id="298" r:id="rId27"/>
    <p:sldId id="316" r:id="rId28"/>
    <p:sldId id="323" r:id="rId29"/>
    <p:sldId id="311" r:id="rId30"/>
    <p:sldId id="312" r:id="rId31"/>
    <p:sldId id="291" r:id="rId32"/>
    <p:sldId id="296" r:id="rId33"/>
    <p:sldId id="292" r:id="rId34"/>
    <p:sldId id="314" r:id="rId35"/>
    <p:sldId id="385" r:id="rId36"/>
    <p:sldId id="386" r:id="rId37"/>
    <p:sldId id="387" r:id="rId38"/>
    <p:sldId id="295" r:id="rId39"/>
    <p:sldId id="341" r:id="rId40"/>
    <p:sldId id="350" r:id="rId41"/>
    <p:sldId id="278" r:id="rId42"/>
    <p:sldId id="428" r:id="rId43"/>
    <p:sldId id="429" r:id="rId44"/>
    <p:sldId id="279" r:id="rId45"/>
    <p:sldId id="343" r:id="rId46"/>
    <p:sldId id="344" r:id="rId47"/>
    <p:sldId id="345" r:id="rId48"/>
    <p:sldId id="351" r:id="rId49"/>
    <p:sldId id="342" r:id="rId50"/>
    <p:sldId id="352" r:id="rId51"/>
    <p:sldId id="353" r:id="rId52"/>
    <p:sldId id="354" r:id="rId53"/>
    <p:sldId id="349" r:id="rId54"/>
    <p:sldId id="355" r:id="rId55"/>
    <p:sldId id="357" r:id="rId56"/>
    <p:sldId id="358" r:id="rId57"/>
    <p:sldId id="359" r:id="rId58"/>
    <p:sldId id="360" r:id="rId59"/>
    <p:sldId id="361" r:id="rId60"/>
    <p:sldId id="281" r:id="rId61"/>
    <p:sldId id="282" r:id="rId62"/>
    <p:sldId id="283" r:id="rId63"/>
    <p:sldId id="285" r:id="rId64"/>
    <p:sldId id="329" r:id="rId65"/>
    <p:sldId id="318" r:id="rId66"/>
    <p:sldId id="317" r:id="rId67"/>
    <p:sldId id="362" r:id="rId68"/>
    <p:sldId id="363" r:id="rId69"/>
    <p:sldId id="379" r:id="rId70"/>
    <p:sldId id="433" r:id="rId71"/>
    <p:sldId id="382" r:id="rId72"/>
    <p:sldId id="319" r:id="rId73"/>
    <p:sldId id="301" r:id="rId74"/>
    <p:sldId id="280" r:id="rId75"/>
    <p:sldId id="381" r:id="rId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82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E780772-6E71-43D9-89D0-68FC79BA37E0}" type="datetimeFigureOut">
              <a:rPr lang="en-US"/>
              <a:pPr>
                <a:defRPr/>
              </a:pPr>
              <a:t>12/3/2014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0DF9C54-E774-448E-B059-6A0D1C6A3D85}" type="slidenum">
              <a:rPr lang="en-US"/>
              <a:pPr>
                <a:defRPr/>
              </a:pPr>
              <a:t>‹#›</a:t>
            </a:fld>
            <a:endParaRPr lang="en-US"/>
          </a:p>
        </p:txBody>
      </p:sp>
    </p:spTree>
    <p:extLst>
      <p:ext uri="{BB962C8B-B14F-4D97-AF65-F5344CB8AC3E}">
        <p14:creationId xmlns:p14="http://schemas.microsoft.com/office/powerpoint/2010/main" val="19794307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B2A9E7B6-765F-4D8D-B9B5-9E4A116CF1BD}" type="slidenum">
              <a:rPr lang="en-US" altLang="en-US" smtClean="0">
                <a:solidFill>
                  <a:srgbClr val="000000"/>
                </a:solidFill>
                <a:ea typeface="MS PGothic" pitchFamily="34" charset="-128"/>
              </a:rPr>
              <a:pPr eaLnBrk="1" fontAlgn="base" hangingPunct="1">
                <a:spcBef>
                  <a:spcPct val="0"/>
                </a:spcBef>
                <a:spcAft>
                  <a:spcPct val="0"/>
                </a:spcAft>
              </a:pPr>
              <a:t>1</a:t>
            </a:fld>
            <a:endParaRPr lang="en-US" altLang="en-US" smtClean="0">
              <a:solidFill>
                <a:srgbClr val="000000"/>
              </a:solidFill>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CE587CA1-9A58-421B-B154-BA7B9CEE6C9D}" type="slidenum">
              <a:rPr lang="en-US" smtClean="0">
                <a:latin typeface="Times New Roman" pitchFamily="18" charset="0"/>
              </a:rPr>
              <a:pPr/>
              <a:t>12</a:t>
            </a:fld>
            <a:endParaRPr lang="en-US" smtClean="0">
              <a:latin typeface="Times New Roman" pitchFamily="18" charset="0"/>
            </a:endParaRPr>
          </a:p>
        </p:txBody>
      </p:sp>
      <p:sp>
        <p:nvSpPr>
          <p:cNvPr id="83971" name="Rectangle 2"/>
          <p:cNvSpPr>
            <a:spLocks noGrp="1" noRot="1" noChangeAspect="1" noChangeArrowheads="1" noTextEdit="1"/>
          </p:cNvSpPr>
          <p:nvPr>
            <p:ph type="sldImg"/>
          </p:nvPr>
        </p:nvSpPr>
        <p:spPr>
          <a:xfrm>
            <a:off x="1143000" y="685800"/>
            <a:ext cx="4572000" cy="3429000"/>
          </a:xfrm>
          <a:ln/>
        </p:spPr>
      </p:sp>
      <p:sp>
        <p:nvSpPr>
          <p:cNvPr id="83972"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Clarification on the word “convenient” – this is used to mean “there isn’t always a bench mark around when you need one – sometimes you have to find one far away and level from it to your site of interest”</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89" eaLnBrk="0" hangingPunct="0">
              <a:defRPr>
                <a:solidFill>
                  <a:schemeClr val="tx1"/>
                </a:solidFill>
                <a:latin typeface="Symbol" pitchFamily="18" charset="2"/>
              </a:defRPr>
            </a:lvl1pPr>
            <a:lvl2pPr marL="702756" indent="-270291" defTabSz="918989" eaLnBrk="0" hangingPunct="0">
              <a:defRPr>
                <a:solidFill>
                  <a:schemeClr val="tx1"/>
                </a:solidFill>
                <a:latin typeface="Symbol" pitchFamily="18" charset="2"/>
              </a:defRPr>
            </a:lvl2pPr>
            <a:lvl3pPr marL="1081164" indent="-216233" defTabSz="918989" eaLnBrk="0" hangingPunct="0">
              <a:defRPr>
                <a:solidFill>
                  <a:schemeClr val="tx1"/>
                </a:solidFill>
                <a:latin typeface="Symbol" pitchFamily="18" charset="2"/>
              </a:defRPr>
            </a:lvl3pPr>
            <a:lvl4pPr marL="1513629" indent="-216233" defTabSz="918989" eaLnBrk="0" hangingPunct="0">
              <a:defRPr>
                <a:solidFill>
                  <a:schemeClr val="tx1"/>
                </a:solidFill>
                <a:latin typeface="Symbol" pitchFamily="18" charset="2"/>
              </a:defRPr>
            </a:lvl4pPr>
            <a:lvl5pPr marL="1946095" indent="-216233" defTabSz="918989" eaLnBrk="0" hangingPunct="0">
              <a:defRPr>
                <a:solidFill>
                  <a:schemeClr val="tx1"/>
                </a:solidFill>
                <a:latin typeface="Symbol" pitchFamily="18" charset="2"/>
              </a:defRPr>
            </a:lvl5pPr>
            <a:lvl6pPr marL="2378560" indent="-216233" defTabSz="918989" eaLnBrk="0" fontAlgn="base" hangingPunct="0">
              <a:spcBef>
                <a:spcPct val="0"/>
              </a:spcBef>
              <a:spcAft>
                <a:spcPct val="0"/>
              </a:spcAft>
              <a:defRPr>
                <a:solidFill>
                  <a:schemeClr val="tx1"/>
                </a:solidFill>
                <a:latin typeface="Symbol" pitchFamily="18" charset="2"/>
              </a:defRPr>
            </a:lvl6pPr>
            <a:lvl7pPr marL="2811026" indent="-216233" defTabSz="918989" eaLnBrk="0" fontAlgn="base" hangingPunct="0">
              <a:spcBef>
                <a:spcPct val="0"/>
              </a:spcBef>
              <a:spcAft>
                <a:spcPct val="0"/>
              </a:spcAft>
              <a:defRPr>
                <a:solidFill>
                  <a:schemeClr val="tx1"/>
                </a:solidFill>
                <a:latin typeface="Symbol" pitchFamily="18" charset="2"/>
              </a:defRPr>
            </a:lvl7pPr>
            <a:lvl8pPr marL="3243491" indent="-216233" defTabSz="918989" eaLnBrk="0" fontAlgn="base" hangingPunct="0">
              <a:spcBef>
                <a:spcPct val="0"/>
              </a:spcBef>
              <a:spcAft>
                <a:spcPct val="0"/>
              </a:spcAft>
              <a:defRPr>
                <a:solidFill>
                  <a:schemeClr val="tx1"/>
                </a:solidFill>
                <a:latin typeface="Symbol" pitchFamily="18" charset="2"/>
              </a:defRPr>
            </a:lvl8pPr>
            <a:lvl9pPr marL="3675957" indent="-216233" defTabSz="918989" eaLnBrk="0" fontAlgn="base" hangingPunct="0">
              <a:spcBef>
                <a:spcPct val="0"/>
              </a:spcBef>
              <a:spcAft>
                <a:spcPct val="0"/>
              </a:spcAft>
              <a:defRPr>
                <a:solidFill>
                  <a:schemeClr val="tx1"/>
                </a:solidFill>
                <a:latin typeface="Symbol" pitchFamily="18" charset="2"/>
              </a:defRPr>
            </a:lvl9pPr>
          </a:lstStyle>
          <a:p>
            <a:fld id="{E8458AB5-DFFD-4CA5-98BB-89D39F360A2E}" type="slidenum">
              <a:rPr lang="en-US" smtClean="0">
                <a:latin typeface="Times New Roman" pitchFamily="18" charset="0"/>
              </a:rPr>
              <a:pPr/>
              <a:t>13</a:t>
            </a:fld>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BB5758C-37B0-4576-B4C6-222F9850EBEB}" type="slidenum">
              <a:rPr lang="en-US" altLang="en-US" smtClean="0">
                <a:latin typeface="Arial" pitchFamily="34" charset="0"/>
              </a:rPr>
              <a:pPr eaLnBrk="1" fontAlgn="base" hangingPunct="1">
                <a:spcBef>
                  <a:spcPct val="0"/>
                </a:spcBef>
                <a:spcAft>
                  <a:spcPct val="0"/>
                </a:spcAft>
              </a:pPr>
              <a:t>14</a:t>
            </a:fld>
            <a:endParaRPr lang="en-US"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E40CCE1-FCD4-4B74-B3FA-75A9067B1AB1}" type="slidenum">
              <a:rPr lang="en-US" altLang="en-US" smtClean="0">
                <a:ea typeface="MS PGothic" pitchFamily="34" charset="-128"/>
              </a:rPr>
              <a:pPr eaLnBrk="1" fontAlgn="base" hangingPunct="1">
                <a:spcBef>
                  <a:spcPct val="0"/>
                </a:spcBef>
                <a:spcAft>
                  <a:spcPct val="0"/>
                </a:spcAft>
              </a:pPr>
              <a:t>15</a:t>
            </a:fld>
            <a:endParaRPr lang="en-US" altLang="en-US" smtClean="0">
              <a:ea typeface="MS PGothic" pitchFamily="34" charset="-128"/>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02CF6371-6618-4072-ABFE-9495CBE5EEC4}" type="slidenum">
              <a:rPr lang="en-US" smtClean="0">
                <a:latin typeface="Times New Roman" pitchFamily="18" charset="0"/>
              </a:rPr>
              <a:pPr/>
              <a:t>16</a:t>
            </a:fld>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This map reflects the sort of height changes that users could expect if NAVD 88 were replaced with a geoid-based vertical datum.  This is only a large scale approximation and should not be used as an absolute guide.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769ECB0-7691-4532-A5D6-48D2D6223389}" type="slidenum">
              <a:rPr lang="en-US" altLang="en-US" smtClean="0">
                <a:latin typeface="Arial" pitchFamily="34" charset="0"/>
                <a:ea typeface="MS PGothic" pitchFamily="34" charset="-128"/>
                <a:cs typeface="Arial" pitchFamily="34" charset="0"/>
              </a:rPr>
              <a:pPr eaLnBrk="1" fontAlgn="base" hangingPunct="1">
                <a:spcBef>
                  <a:spcPct val="0"/>
                </a:spcBef>
                <a:spcAft>
                  <a:spcPct val="0"/>
                </a:spcAft>
              </a:pPr>
              <a:t>21</a:t>
            </a:fld>
            <a:endParaRPr lang="en-US" altLang="en-US" smtClean="0">
              <a:latin typeface="Arial" pitchFamily="34" charset="0"/>
              <a:ea typeface="MS PGothic" pitchFamily="34" charset="-128"/>
              <a:cs typeface="Arial" pitchFamily="34" charset="0"/>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Clr>
                <a:srgbClr val="003300"/>
              </a:buClr>
            </a:pPr>
            <a:r>
              <a:rPr lang="en-US" altLang="en-US" smtClean="0">
                <a:latin typeface="Arial" pitchFamily="34" charset="0"/>
                <a:cs typeface="Arial" pitchFamily="34" charset="0"/>
              </a:rPr>
              <a:t>This is what we will talk about – how you can access this data and use it for your projects and what tools we have available to assist you to ensure you are accurate.</a:t>
            </a:r>
          </a:p>
          <a:p>
            <a:pPr eaLnBrk="1" hangingPunct="1">
              <a:spcBef>
                <a:spcPct val="0"/>
              </a:spcBef>
              <a:buClr>
                <a:srgbClr val="003300"/>
              </a:buClr>
              <a:buFontTx/>
              <a:buChar char=" "/>
            </a:pPr>
            <a:endParaRPr lang="en-US" altLang="en-US" sz="1600" smtClean="0">
              <a:solidFill>
                <a:srgbClr val="CC0066"/>
              </a:solidFill>
              <a:latin typeface="Arial" pitchFamily="34" charset="0"/>
              <a:cs typeface="Arial" pitchFamily="34" charset="0"/>
            </a:endParaRPr>
          </a:p>
          <a:p>
            <a:pPr eaLnBrk="1" hangingPunct="1">
              <a:spcBef>
                <a:spcPct val="0"/>
              </a:spcBef>
              <a:buClr>
                <a:srgbClr val="003300"/>
              </a:buClr>
              <a:buFontTx/>
              <a:buChar char=" "/>
            </a:pPr>
            <a:r>
              <a:rPr lang="en-US" altLang="en-US" smtClean="0">
                <a:solidFill>
                  <a:srgbClr val="CC0066"/>
                </a:solidFill>
                <a:latin typeface="Arial" pitchFamily="34" charset="0"/>
                <a:cs typeface="Arial" pitchFamily="34" charset="0"/>
              </a:rPr>
              <a:t>ACCURATE</a:t>
            </a:r>
            <a:r>
              <a:rPr lang="en-US" altLang="en-US" sz="1100" smtClean="0">
                <a:solidFill>
                  <a:srgbClr val="003300"/>
                </a:solidFill>
                <a:latin typeface="Arial" pitchFamily="34" charset="0"/>
                <a:cs typeface="Arial" pitchFamily="34" charset="0"/>
              </a:rPr>
              <a:t> </a:t>
            </a:r>
            <a:r>
              <a:rPr lang="en-US" altLang="en-US" sz="1100" smtClean="0">
                <a:solidFill>
                  <a:srgbClr val="000000"/>
                </a:solidFill>
                <a:latin typeface="Arial" pitchFamily="34" charset="0"/>
                <a:cs typeface="Arial" pitchFamily="34" charset="0"/>
              </a:rPr>
              <a:t>-- cm accuracy on a global scale</a:t>
            </a:r>
          </a:p>
          <a:p>
            <a:pPr eaLnBrk="1" hangingPunct="1">
              <a:spcBef>
                <a:spcPct val="0"/>
              </a:spcBef>
              <a:buClr>
                <a:srgbClr val="003300"/>
              </a:buClr>
              <a:buFontTx/>
              <a:buChar char=" "/>
            </a:pPr>
            <a:endParaRPr lang="en-US" altLang="en-US" sz="1100" smtClean="0">
              <a:solidFill>
                <a:srgbClr val="000000"/>
              </a:solidFill>
              <a:latin typeface="Arial" pitchFamily="34" charset="0"/>
              <a:cs typeface="Arial" pitchFamily="34" charset="0"/>
            </a:endParaRPr>
          </a:p>
          <a:p>
            <a:pPr eaLnBrk="1" hangingPunct="1">
              <a:spcBef>
                <a:spcPct val="0"/>
              </a:spcBef>
              <a:buClr>
                <a:srgbClr val="003300"/>
              </a:buClr>
              <a:buFontTx/>
              <a:buChar char=" "/>
            </a:pPr>
            <a:r>
              <a:rPr lang="en-US" altLang="en-US" smtClean="0">
                <a:solidFill>
                  <a:srgbClr val="009900"/>
                </a:solidFill>
                <a:latin typeface="Arial" pitchFamily="34" charset="0"/>
                <a:cs typeface="Arial" pitchFamily="34" charset="0"/>
              </a:rPr>
              <a:t>MULTIPURPOSE</a:t>
            </a:r>
            <a:r>
              <a:rPr lang="en-US" altLang="en-US" sz="1100" smtClean="0">
                <a:solidFill>
                  <a:srgbClr val="003300"/>
                </a:solidFill>
                <a:latin typeface="Arial" pitchFamily="34" charset="0"/>
                <a:cs typeface="Arial" pitchFamily="34" charset="0"/>
              </a:rPr>
              <a:t> </a:t>
            </a:r>
            <a:r>
              <a:rPr lang="en-US" altLang="en-US" sz="1100" smtClean="0">
                <a:latin typeface="Arial" pitchFamily="34" charset="0"/>
                <a:cs typeface="Arial" pitchFamily="34" charset="0"/>
              </a:rPr>
              <a:t>--  Supports Geodesy, Geophysics, Land Surveying, Navigation, Mapping, Charting and GIS activities</a:t>
            </a:r>
          </a:p>
          <a:p>
            <a:pPr eaLnBrk="1" hangingPunct="1">
              <a:spcBef>
                <a:spcPct val="0"/>
              </a:spcBef>
              <a:buClr>
                <a:srgbClr val="003300"/>
              </a:buClr>
              <a:buFontTx/>
              <a:buChar char=" "/>
            </a:pPr>
            <a:endParaRPr lang="en-US" altLang="en-US" sz="1100" smtClean="0">
              <a:latin typeface="Arial" pitchFamily="34" charset="0"/>
              <a:cs typeface="Arial" pitchFamily="34" charset="0"/>
            </a:endParaRPr>
          </a:p>
          <a:p>
            <a:pPr eaLnBrk="1" hangingPunct="1">
              <a:spcBef>
                <a:spcPct val="0"/>
              </a:spcBef>
              <a:buClr>
                <a:srgbClr val="003300"/>
              </a:buClr>
              <a:buFontTx/>
              <a:buChar char=" "/>
            </a:pPr>
            <a:r>
              <a:rPr lang="en-US" altLang="en-US" smtClean="0">
                <a:solidFill>
                  <a:srgbClr val="FF0000"/>
                </a:solidFill>
                <a:latin typeface="Arial" pitchFamily="34" charset="0"/>
                <a:cs typeface="Arial" pitchFamily="34" charset="0"/>
              </a:rPr>
              <a:t>ACTIVE</a:t>
            </a:r>
            <a:r>
              <a:rPr lang="en-US" altLang="en-US" sz="1100" smtClean="0">
                <a:solidFill>
                  <a:srgbClr val="003300"/>
                </a:solidFill>
                <a:latin typeface="Arial" pitchFamily="34" charset="0"/>
                <a:cs typeface="Arial" pitchFamily="34" charset="0"/>
              </a:rPr>
              <a:t> </a:t>
            </a:r>
            <a:r>
              <a:rPr lang="en-US" altLang="en-US" sz="1100" smtClean="0">
                <a:solidFill>
                  <a:srgbClr val="000000"/>
                </a:solidFill>
                <a:latin typeface="Arial" pitchFamily="34" charset="0"/>
                <a:cs typeface="Arial" pitchFamily="34" charset="0"/>
              </a:rPr>
              <a:t>--  Accessible through Continuously Operating Reference Stations (CORS) and derived products</a:t>
            </a:r>
          </a:p>
          <a:p>
            <a:pPr eaLnBrk="1" hangingPunct="1">
              <a:spcBef>
                <a:spcPct val="0"/>
              </a:spcBef>
              <a:buClr>
                <a:srgbClr val="003300"/>
              </a:buClr>
              <a:buFontTx/>
              <a:buChar char=" "/>
            </a:pPr>
            <a:endParaRPr lang="en-US" altLang="en-US" sz="1100" smtClean="0">
              <a:solidFill>
                <a:srgbClr val="000000"/>
              </a:solidFill>
              <a:latin typeface="Arial" pitchFamily="34" charset="0"/>
              <a:cs typeface="Arial" pitchFamily="34" charset="0"/>
            </a:endParaRPr>
          </a:p>
          <a:p>
            <a:pPr eaLnBrk="1" hangingPunct="1">
              <a:spcBef>
                <a:spcPct val="0"/>
              </a:spcBef>
              <a:buClr>
                <a:srgbClr val="003300"/>
              </a:buClr>
              <a:buFontTx/>
              <a:buChar char=" "/>
            </a:pPr>
            <a:r>
              <a:rPr lang="en-US" altLang="en-US" smtClean="0">
                <a:solidFill>
                  <a:srgbClr val="A50021"/>
                </a:solidFill>
                <a:latin typeface="Arial" pitchFamily="34" charset="0"/>
                <a:cs typeface="Arial" pitchFamily="34" charset="0"/>
              </a:rPr>
              <a:t>INTEGRATED</a:t>
            </a:r>
            <a:r>
              <a:rPr lang="en-US" altLang="en-US" sz="1100" smtClean="0">
                <a:solidFill>
                  <a:srgbClr val="003300"/>
                </a:solidFill>
                <a:latin typeface="Arial" pitchFamily="34" charset="0"/>
                <a:cs typeface="Arial" pitchFamily="34" charset="0"/>
              </a:rPr>
              <a:t> </a:t>
            </a:r>
            <a:r>
              <a:rPr lang="en-US" altLang="en-US" sz="1100" smtClean="0">
                <a:latin typeface="Arial" pitchFamily="34" charset="0"/>
                <a:cs typeface="Arial" pitchFamily="34" charset="0"/>
              </a:rPr>
              <a:t>-- Related to International services and standards (e.g. International Earth Rotation and Reference Systems Service, International GNSS Service etc.)</a:t>
            </a:r>
          </a:p>
          <a:p>
            <a:pPr eaLnBrk="1" hangingPunct="1">
              <a:spcBef>
                <a:spcPct val="0"/>
              </a:spcBef>
            </a:pPr>
            <a:endParaRPr lang="en-US" altLang="en-US" sz="11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1BBB204-471E-41A7-B3DD-2B4AFA7D40F6}" type="slidenum">
              <a:rPr lang="en-US" altLang="en-US" smtClean="0">
                <a:latin typeface="Arial" pitchFamily="34" charset="0"/>
                <a:ea typeface="MS PGothic" pitchFamily="34" charset="-128"/>
                <a:cs typeface="Arial" pitchFamily="34" charset="0"/>
              </a:rPr>
              <a:pPr eaLnBrk="1" fontAlgn="base" hangingPunct="1">
                <a:spcBef>
                  <a:spcPct val="0"/>
                </a:spcBef>
                <a:spcAft>
                  <a:spcPct val="0"/>
                </a:spcAft>
              </a:pPr>
              <a:t>22</a:t>
            </a:fld>
            <a:endParaRPr lang="en-US" altLang="en-US" smtClean="0">
              <a:latin typeface="Arial" pitchFamily="34" charset="0"/>
              <a:ea typeface="MS PGothic" pitchFamily="34" charset="-128"/>
              <a:cs typeface="Arial" pitchFamily="34" charset="0"/>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98525" eaLnBrk="0" hangingPunct="0">
              <a:spcBef>
                <a:spcPct val="30000"/>
              </a:spcBef>
              <a:defRPr sz="1200">
                <a:solidFill>
                  <a:schemeClr val="tx1"/>
                </a:solidFill>
                <a:latin typeface="Calibri" pitchFamily="34" charset="0"/>
              </a:defRPr>
            </a:lvl1pPr>
            <a:lvl2pPr marL="742950" indent="-285750" defTabSz="898525" eaLnBrk="0" hangingPunct="0">
              <a:spcBef>
                <a:spcPct val="30000"/>
              </a:spcBef>
              <a:defRPr sz="1200">
                <a:solidFill>
                  <a:schemeClr val="tx1"/>
                </a:solidFill>
                <a:latin typeface="Calibri" pitchFamily="34" charset="0"/>
              </a:defRPr>
            </a:lvl2pPr>
            <a:lvl3pPr marL="1143000" indent="-228600" defTabSz="898525" eaLnBrk="0" hangingPunct="0">
              <a:spcBef>
                <a:spcPct val="30000"/>
              </a:spcBef>
              <a:defRPr sz="1200">
                <a:solidFill>
                  <a:schemeClr val="tx1"/>
                </a:solidFill>
                <a:latin typeface="Calibri" pitchFamily="34" charset="0"/>
              </a:defRPr>
            </a:lvl3pPr>
            <a:lvl4pPr marL="1600200" indent="-228600" defTabSz="898525" eaLnBrk="0" hangingPunct="0">
              <a:spcBef>
                <a:spcPct val="30000"/>
              </a:spcBef>
              <a:defRPr sz="1200">
                <a:solidFill>
                  <a:schemeClr val="tx1"/>
                </a:solidFill>
                <a:latin typeface="Calibri" pitchFamily="34" charset="0"/>
              </a:defRPr>
            </a:lvl4pPr>
            <a:lvl5pPr marL="2057400" indent="-228600" defTabSz="898525" eaLnBrk="0" hangingPunct="0">
              <a:spcBef>
                <a:spcPct val="30000"/>
              </a:spcBef>
              <a:defRPr sz="1200">
                <a:solidFill>
                  <a:schemeClr val="tx1"/>
                </a:solidFill>
                <a:latin typeface="Calibri" pitchFamily="34" charset="0"/>
              </a:defRPr>
            </a:lvl5pPr>
            <a:lvl6pPr marL="2514600" indent="-228600" defTabSz="898525" eaLnBrk="0" fontAlgn="base" hangingPunct="0">
              <a:spcBef>
                <a:spcPct val="30000"/>
              </a:spcBef>
              <a:spcAft>
                <a:spcPct val="0"/>
              </a:spcAft>
              <a:defRPr sz="1200">
                <a:solidFill>
                  <a:schemeClr val="tx1"/>
                </a:solidFill>
                <a:latin typeface="Calibri" pitchFamily="34" charset="0"/>
              </a:defRPr>
            </a:lvl6pPr>
            <a:lvl7pPr marL="2971800" indent="-228600" defTabSz="898525" eaLnBrk="0" fontAlgn="base" hangingPunct="0">
              <a:spcBef>
                <a:spcPct val="30000"/>
              </a:spcBef>
              <a:spcAft>
                <a:spcPct val="0"/>
              </a:spcAft>
              <a:defRPr sz="1200">
                <a:solidFill>
                  <a:schemeClr val="tx1"/>
                </a:solidFill>
                <a:latin typeface="Calibri" pitchFamily="34" charset="0"/>
              </a:defRPr>
            </a:lvl7pPr>
            <a:lvl8pPr marL="3429000" indent="-228600" defTabSz="898525" eaLnBrk="0" fontAlgn="base" hangingPunct="0">
              <a:spcBef>
                <a:spcPct val="30000"/>
              </a:spcBef>
              <a:spcAft>
                <a:spcPct val="0"/>
              </a:spcAft>
              <a:defRPr sz="1200">
                <a:solidFill>
                  <a:schemeClr val="tx1"/>
                </a:solidFill>
                <a:latin typeface="Calibri" pitchFamily="34" charset="0"/>
              </a:defRPr>
            </a:lvl8pPr>
            <a:lvl9pPr marL="3886200" indent="-228600" defTabSz="89852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F87CAB4F-9F0A-41DE-B1B9-C7B261E0D5DD}" type="slidenum">
              <a:rPr lang="en-US" altLang="en-US" smtClean="0">
                <a:latin typeface="Arial" pitchFamily="34" charset="0"/>
                <a:ea typeface="MS PGothic" pitchFamily="34" charset="-128"/>
                <a:cs typeface="Arial" pitchFamily="34" charset="0"/>
              </a:rPr>
              <a:pPr eaLnBrk="1" fontAlgn="base" hangingPunct="1">
                <a:spcBef>
                  <a:spcPct val="0"/>
                </a:spcBef>
                <a:spcAft>
                  <a:spcPct val="0"/>
                </a:spcAft>
              </a:pPr>
              <a:t>23</a:t>
            </a:fld>
            <a:endParaRPr lang="en-US" altLang="en-US" smtClean="0">
              <a:latin typeface="Arial" pitchFamily="34" charset="0"/>
              <a:ea typeface="MS PGothic" pitchFamily="34" charset="-128"/>
              <a:cs typeface="Arial" pitchFamily="34" charset="0"/>
            </a:endParaRPr>
          </a:p>
        </p:txBody>
      </p:sp>
      <p:sp>
        <p:nvSpPr>
          <p:cNvPr id="124931" name="Rectangle 2"/>
          <p:cNvSpPr>
            <a:spLocks noGrp="1" noRot="1" noChangeAspect="1" noChangeArrowheads="1" noTextEdit="1"/>
          </p:cNvSpPr>
          <p:nvPr>
            <p:ph type="sldImg"/>
          </p:nvPr>
        </p:nvSpPr>
        <p:spPr bwMode="auto">
          <a:xfrm>
            <a:off x="1152525" y="684213"/>
            <a:ext cx="4552950"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xfrm>
            <a:off x="915988" y="4330700"/>
            <a:ext cx="5026025" cy="4098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itchFamily="34" charset="0"/>
              </a:rPr>
              <a:t>Geodetic Datums</a:t>
            </a:r>
          </a:p>
          <a:p>
            <a:pPr eaLnBrk="1" hangingPunct="1">
              <a:spcBef>
                <a:spcPct val="0"/>
              </a:spcBef>
            </a:pPr>
            <a:r>
              <a:rPr lang="en-US" altLang="en-US" smtClean="0">
                <a:latin typeface="Arial" pitchFamily="34" charset="0"/>
                <a:cs typeface="Arial" pitchFamily="34" charset="0"/>
              </a:rPr>
              <a:t>A set of constants specifying the coordinate system used for geodetic control, i.e., for calculating coordinates of points on the Earth.  Specific geodetic datums are usually given distinctive names. (e.g., North American Datum of 1983, European Datum 1950, North American Vertical Datum of 1988)</a:t>
            </a:r>
          </a:p>
          <a:p>
            <a:pPr algn="ctr" eaLnBrk="1" hangingPunct="1">
              <a:spcBef>
                <a:spcPct val="0"/>
              </a:spcBef>
            </a:pPr>
            <a:r>
              <a:rPr lang="en-US" altLang="en-US" b="1" i="1" smtClean="0">
                <a:solidFill>
                  <a:srgbClr val="009900"/>
                </a:solidFill>
              </a:rPr>
              <a:t>Characterized by:</a:t>
            </a:r>
          </a:p>
          <a:p>
            <a:pPr algn="ctr" eaLnBrk="1" hangingPunct="1">
              <a:spcBef>
                <a:spcPct val="0"/>
              </a:spcBef>
            </a:pPr>
            <a:r>
              <a:rPr lang="en-US" altLang="en-US" b="1" i="1" smtClean="0">
                <a:solidFill>
                  <a:srgbClr val="009900"/>
                </a:solidFill>
              </a:rPr>
              <a:t>   A set of physical monuments, related by survey measurements and resulting coordinates (horizontal and/or vertical) for those monuments</a:t>
            </a:r>
            <a:endParaRPr lang="en-US" altLang="en-US" i="1" smtClean="0">
              <a:solidFill>
                <a:srgbClr val="009900"/>
              </a:solidFill>
            </a:endParaRPr>
          </a:p>
          <a:p>
            <a:pPr algn="ctr" eaLnBrk="1" hangingPunct="1">
              <a:spcBef>
                <a:spcPct val="0"/>
              </a:spcBef>
            </a:pPr>
            <a:endParaRPr lang="en-US" altLang="en-US" i="1" smtClean="0">
              <a:solidFill>
                <a:srgbClr val="009900"/>
              </a:solidFill>
            </a:endParaRPr>
          </a:p>
          <a:p>
            <a:pPr eaLnBrk="1" hangingPunct="1">
              <a:spcBef>
                <a:spcPct val="0"/>
              </a:spcBef>
            </a:pPr>
            <a:endParaRPr lang="en-US" altLang="en-US" smtClean="0">
              <a:latin typeface="Arial" pitchFamily="34" charset="0"/>
              <a:cs typeface="Arial" pitchFamily="34" charset="0"/>
            </a:endParaRPr>
          </a:p>
          <a:p>
            <a:pPr eaLnBrk="1" hangingPunct="1">
              <a:spcBef>
                <a:spcPct val="0"/>
              </a:spcBef>
            </a:pPr>
            <a:endParaRPr lang="en-US" alt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6D337AE-4660-4676-A862-3F9A0B8AEE34}" type="slidenum">
              <a:rPr lang="en-US" altLang="en-US" smtClean="0">
                <a:latin typeface="Arial" pitchFamily="34" charset="0"/>
                <a:ea typeface="MS PGothic" pitchFamily="34" charset="-128"/>
                <a:cs typeface="Arial" pitchFamily="34" charset="0"/>
              </a:rPr>
              <a:pPr eaLnBrk="1" fontAlgn="base" hangingPunct="1">
                <a:spcBef>
                  <a:spcPct val="0"/>
                </a:spcBef>
                <a:spcAft>
                  <a:spcPct val="0"/>
                </a:spcAft>
              </a:pPr>
              <a:t>24</a:t>
            </a:fld>
            <a:endParaRPr lang="en-US" altLang="en-US" smtClean="0">
              <a:latin typeface="Arial" pitchFamily="34" charset="0"/>
              <a:ea typeface="MS PGothic" pitchFamily="34" charset="-128"/>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6F892D1-1BED-4BA6-A395-9DD65D160D93}" type="slidenum">
              <a:rPr lang="en-US" altLang="en-US" smtClean="0">
                <a:ea typeface="MS PGothic" pitchFamily="34" charset="-128"/>
              </a:rPr>
              <a:pPr eaLnBrk="1" fontAlgn="base" hangingPunct="1">
                <a:spcBef>
                  <a:spcPct val="0"/>
                </a:spcBef>
                <a:spcAft>
                  <a:spcPct val="0"/>
                </a:spcAft>
              </a:pPr>
              <a:t>2</a:t>
            </a:fld>
            <a:endParaRPr lang="en-US" altLang="en-US" smtClean="0">
              <a:ea typeface="MS PGothic" pitchFamily="34" charset="-128"/>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 NSRS benefit to the nation = $2.5B/year</a:t>
            </a:r>
          </a:p>
          <a:p>
            <a:pPr>
              <a:spcBef>
                <a:spcPct val="0"/>
              </a:spcBef>
              <a:buFontTx/>
              <a:buChar char="-"/>
            </a:pPr>
            <a:r>
              <a:rPr lang="en-US" altLang="en-US" smtClean="0"/>
              <a:t> est. 300K precision GPS users worldwide (2008); ¼ in US</a:t>
            </a:r>
          </a:p>
          <a:p>
            <a:pPr>
              <a:spcBef>
                <a:spcPct val="0"/>
              </a:spcBef>
            </a:pPr>
            <a:r>
              <a:rPr lang="en-US" altLang="en-US" smtClean="0"/>
              <a:t>- Very exciting to us at NGS to see how it has evolved over the years – now cm-accuracy capability / tracking with time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F38CB09-267F-4945-89A9-A597AC2D38AF}" type="slidenum">
              <a:rPr lang="en-US" altLang="en-US" smtClean="0">
                <a:latin typeface="Arial" pitchFamily="34" charset="0"/>
              </a:rPr>
              <a:pPr eaLnBrk="1" fontAlgn="base" hangingPunct="1">
                <a:spcBef>
                  <a:spcPct val="0"/>
                </a:spcBef>
                <a:spcAft>
                  <a:spcPct val="0"/>
                </a:spcAft>
              </a:pPr>
              <a:t>30</a:t>
            </a:fld>
            <a:endParaRPr lang="en-US" altLang="en-US" smtClean="0">
              <a:latin typeface="Arial" pitchFamily="34" charset="0"/>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Looking at a side view of the irregular shaped Earth and the relationships between  surfaces of equal potential (equipotential or </a:t>
            </a:r>
            <a:r>
              <a:rPr lang="en-US" altLang="en-US" dirty="0" err="1" smtClean="0"/>
              <a:t>geopotential</a:t>
            </a:r>
            <a:r>
              <a:rPr lang="en-US" altLang="en-US" dirty="0" smtClean="0"/>
              <a:t> surfaces), perpendicular to the attraction of gravity at that point.  Note these </a:t>
            </a:r>
            <a:r>
              <a:rPr lang="en-US" altLang="en-US" dirty="0" err="1" smtClean="0"/>
              <a:t>geopotential</a:t>
            </a:r>
            <a:r>
              <a:rPr lang="en-US" altLang="en-US" dirty="0" smtClean="0"/>
              <a:t> surfaces are not geometrically parallel due to the variations in the earth’s irregular gravity field. Also, the </a:t>
            </a:r>
            <a:r>
              <a:rPr lang="en-US" altLang="en-US" dirty="0" err="1" smtClean="0"/>
              <a:t>geopotential</a:t>
            </a:r>
            <a:r>
              <a:rPr lang="en-US" altLang="en-US" dirty="0" smtClean="0"/>
              <a:t> surfaces converge (become closer together) at the poles due in large part to Earth’s rotation.</a:t>
            </a:r>
          </a:p>
          <a:p>
            <a:pPr eaLnBrk="1" hangingPunct="1"/>
            <a:endParaRPr lang="en-US" altLang="en-US" dirty="0" smtClean="0"/>
          </a:p>
          <a:p>
            <a:pPr eaLnBrk="1" hangingPunct="1"/>
            <a:r>
              <a:rPr lang="en-US" altLang="en-US" dirty="0" smtClean="0"/>
              <a:t>As you run levels across theses surfaces the equipment is plumbed per the attraction of gravity at that point.   Our assumption is that our horizontal field of view can be corrected for a nice consistent Earth curvature when in fact a correction for conditions affecting us at a particular point must be accounted for. </a:t>
            </a:r>
          </a:p>
          <a:p>
            <a:pPr eaLnBrk="1" hangingPunct="1"/>
            <a:endParaRPr lang="en-US" altLang="en-US" dirty="0" smtClean="0"/>
          </a:p>
          <a:p>
            <a:pPr eaLnBrk="1" hangingPunct="1"/>
            <a:r>
              <a:rPr lang="en-US" altLang="en-US" dirty="0" smtClean="0"/>
              <a:t>Running levels north and south require more correction for the convergence of the </a:t>
            </a:r>
            <a:r>
              <a:rPr lang="en-US" altLang="en-US" dirty="0" err="1" smtClean="0"/>
              <a:t>geopotential</a:t>
            </a:r>
            <a:r>
              <a:rPr lang="en-US" altLang="en-US" dirty="0" smtClean="0"/>
              <a:t> surfaces than when running levels east and west.</a:t>
            </a:r>
          </a:p>
          <a:p>
            <a:pPr eaLnBrk="1" hangingPunct="1"/>
            <a:endParaRPr lang="en-US" altLang="en-US" dirty="0" smtClean="0"/>
          </a:p>
          <a:p>
            <a:pPr eaLnBrk="1" hangingPunct="1"/>
            <a:r>
              <a:rPr lang="en-US" altLang="en-US" dirty="0" smtClean="0"/>
              <a:t>The red oval illustrates the reference ellipsoid for our space based coordinate system and, though a close approximation of the size and shape of the Earth, is an entire, unrelated reference surface when determining GPS-derived ellipsoid heights.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32E7772-99AB-4D00-ABAC-E1AB34571C7D}" type="slidenum">
              <a:rPr lang="en-US" altLang="en-US" smtClean="0">
                <a:latin typeface="Arial" pitchFamily="34" charset="0"/>
              </a:rPr>
              <a:pPr eaLnBrk="1" fontAlgn="base" hangingPunct="1">
                <a:spcBef>
                  <a:spcPct val="0"/>
                </a:spcBef>
                <a:spcAft>
                  <a:spcPct val="0"/>
                </a:spcAft>
              </a:pPr>
              <a:t>31</a:t>
            </a:fld>
            <a:endParaRPr lang="en-US" alt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6463" eaLnBrk="0" hangingPunct="0">
              <a:spcBef>
                <a:spcPct val="30000"/>
              </a:spcBef>
              <a:defRPr sz="1200">
                <a:solidFill>
                  <a:schemeClr val="tx1"/>
                </a:solidFill>
                <a:latin typeface="Calibri" pitchFamily="34" charset="0"/>
              </a:defRPr>
            </a:lvl1pPr>
            <a:lvl2pPr marL="742950" indent="-285750" defTabSz="906463" eaLnBrk="0" hangingPunct="0">
              <a:spcBef>
                <a:spcPct val="30000"/>
              </a:spcBef>
              <a:defRPr sz="1200">
                <a:solidFill>
                  <a:schemeClr val="tx1"/>
                </a:solidFill>
                <a:latin typeface="Calibri" pitchFamily="34" charset="0"/>
              </a:defRPr>
            </a:lvl2pPr>
            <a:lvl3pPr marL="1143000" indent="-228600" defTabSz="906463" eaLnBrk="0" hangingPunct="0">
              <a:spcBef>
                <a:spcPct val="30000"/>
              </a:spcBef>
              <a:defRPr sz="1200">
                <a:solidFill>
                  <a:schemeClr val="tx1"/>
                </a:solidFill>
                <a:latin typeface="Calibri" pitchFamily="34" charset="0"/>
              </a:defRPr>
            </a:lvl3pPr>
            <a:lvl4pPr marL="1600200" indent="-228600" defTabSz="906463" eaLnBrk="0" hangingPunct="0">
              <a:spcBef>
                <a:spcPct val="30000"/>
              </a:spcBef>
              <a:defRPr sz="1200">
                <a:solidFill>
                  <a:schemeClr val="tx1"/>
                </a:solidFill>
                <a:latin typeface="Calibri" pitchFamily="34" charset="0"/>
              </a:defRPr>
            </a:lvl4pPr>
            <a:lvl5pPr marL="2057400" indent="-228600" defTabSz="906463" eaLnBrk="0" hangingPunct="0">
              <a:spcBef>
                <a:spcPct val="30000"/>
              </a:spcBef>
              <a:defRPr sz="1200">
                <a:solidFill>
                  <a:schemeClr val="tx1"/>
                </a:solidFill>
                <a:latin typeface="Calibri" pitchFamily="34" charset="0"/>
              </a:defRPr>
            </a:lvl5pPr>
            <a:lvl6pPr marL="2514600" indent="-228600" defTabSz="906463" eaLnBrk="0" fontAlgn="base" hangingPunct="0">
              <a:spcBef>
                <a:spcPct val="30000"/>
              </a:spcBef>
              <a:spcAft>
                <a:spcPct val="0"/>
              </a:spcAft>
              <a:defRPr sz="1200">
                <a:solidFill>
                  <a:schemeClr val="tx1"/>
                </a:solidFill>
                <a:latin typeface="Calibri" pitchFamily="34" charset="0"/>
              </a:defRPr>
            </a:lvl6pPr>
            <a:lvl7pPr marL="2971800" indent="-228600" defTabSz="906463" eaLnBrk="0" fontAlgn="base" hangingPunct="0">
              <a:spcBef>
                <a:spcPct val="30000"/>
              </a:spcBef>
              <a:spcAft>
                <a:spcPct val="0"/>
              </a:spcAft>
              <a:defRPr sz="1200">
                <a:solidFill>
                  <a:schemeClr val="tx1"/>
                </a:solidFill>
                <a:latin typeface="Calibri" pitchFamily="34" charset="0"/>
              </a:defRPr>
            </a:lvl7pPr>
            <a:lvl8pPr marL="3429000" indent="-228600" defTabSz="906463" eaLnBrk="0" fontAlgn="base" hangingPunct="0">
              <a:spcBef>
                <a:spcPct val="30000"/>
              </a:spcBef>
              <a:spcAft>
                <a:spcPct val="0"/>
              </a:spcAft>
              <a:defRPr sz="1200">
                <a:solidFill>
                  <a:schemeClr val="tx1"/>
                </a:solidFill>
                <a:latin typeface="Calibri" pitchFamily="34" charset="0"/>
              </a:defRPr>
            </a:lvl8pPr>
            <a:lvl9pPr marL="3886200" indent="-228600" defTabSz="9064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8FCB98E-A9F6-4286-9648-BD4BD0F66CDF}" type="slidenum">
              <a:rPr lang="en-US" altLang="en-US" smtClean="0">
                <a:latin typeface="Arial" pitchFamily="34" charset="0"/>
                <a:ea typeface="MS PGothic" pitchFamily="34" charset="-128"/>
              </a:rPr>
              <a:pPr eaLnBrk="1" fontAlgn="base" hangingPunct="1">
                <a:spcBef>
                  <a:spcPct val="0"/>
                </a:spcBef>
                <a:spcAft>
                  <a:spcPct val="0"/>
                </a:spcAft>
              </a:pPr>
              <a:t>32</a:t>
            </a:fld>
            <a:endParaRPr lang="en-US" altLang="en-US" smtClean="0">
              <a:latin typeface="Arial" pitchFamily="34" charset="0"/>
              <a:ea typeface="MS PGothic" pitchFamily="34" charset="-128"/>
            </a:endParaRPr>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800" dirty="0" smtClean="0"/>
              <a:t>This slide is an idealized situation demonstrating the usefulness of near-shore gravity, specifically the use of such gravity to accurately compute a gravimetric </a:t>
            </a:r>
            <a:r>
              <a:rPr lang="en-US" altLang="en-US" sz="800" b="1" dirty="0" smtClean="0"/>
              <a:t>geoid</a:t>
            </a:r>
            <a:r>
              <a:rPr lang="en-US" altLang="en-US" sz="800" dirty="0" smtClean="0"/>
              <a:t> model.  (The geoid is the one unique equipotential surface of the Earth’s gravity field which best fits, in a least-squares sense, global mean sea level).  </a:t>
            </a:r>
          </a:p>
          <a:p>
            <a:pPr eaLnBrk="1" hangingPunct="1">
              <a:lnSpc>
                <a:spcPct val="80000"/>
              </a:lnSpc>
              <a:spcBef>
                <a:spcPct val="0"/>
              </a:spcBef>
            </a:pPr>
            <a:endParaRPr lang="en-US" altLang="en-US" sz="800" dirty="0" smtClean="0"/>
          </a:p>
          <a:p>
            <a:pPr eaLnBrk="1" hangingPunct="1">
              <a:lnSpc>
                <a:spcPct val="80000"/>
              </a:lnSpc>
              <a:spcBef>
                <a:spcPct val="0"/>
              </a:spcBef>
            </a:pPr>
            <a:r>
              <a:rPr lang="en-US" altLang="en-US" sz="800" dirty="0" smtClean="0"/>
              <a:t>On land, the use of the Global Positioning System (GPS) for fast, accurate surveying is well documented.  However the height determined by GPS refers to a highly idealized, mathematically simple surface known as the ellipsoid.  Thus GPS heights are “</a:t>
            </a:r>
            <a:r>
              <a:rPr lang="en-US" altLang="en-US" sz="800" b="1" dirty="0" smtClean="0"/>
              <a:t>ellipsoid heights</a:t>
            </a:r>
            <a:r>
              <a:rPr lang="en-US" altLang="en-US" sz="800" dirty="0" smtClean="0"/>
              <a:t>”.  Unfortunately, ellipsoid heights are non-intuitive in many ways.  First, they can be dozens of meters different from heights above the geoid (known as </a:t>
            </a:r>
            <a:r>
              <a:rPr lang="en-US" altLang="en-US" sz="800" b="1" dirty="0" err="1" smtClean="0"/>
              <a:t>orthometric</a:t>
            </a:r>
            <a:r>
              <a:rPr lang="en-US" altLang="en-US" sz="800" b="1" dirty="0" smtClean="0"/>
              <a:t> heights</a:t>
            </a:r>
            <a:r>
              <a:rPr lang="en-US" altLang="en-US" sz="800" dirty="0" smtClean="0"/>
              <a:t>, or more colloquially, but less correctly as “</a:t>
            </a:r>
            <a:r>
              <a:rPr lang="en-US" altLang="en-US" sz="800" b="1" dirty="0" smtClean="0"/>
              <a:t>heights above sea level</a:t>
            </a:r>
            <a:r>
              <a:rPr lang="en-US" altLang="en-US" sz="800" dirty="0" smtClean="0"/>
              <a:t>”).  Secondly, ellipsoid heights do not give an accurate portrayal of how water will flow, due to their complete disconnect from the gravity field of the Earth.  If one has an accurate model of </a:t>
            </a:r>
            <a:r>
              <a:rPr lang="en-US" altLang="en-US" sz="800" b="1" dirty="0" smtClean="0"/>
              <a:t>geoid undulations</a:t>
            </a:r>
            <a:r>
              <a:rPr lang="en-US" altLang="en-US" sz="800" dirty="0" smtClean="0"/>
              <a:t> (the separation between the geoid and ellipsoid), then one can take the GPS-derived ellipsoid heights, remove the geoid undulation, and arrive at your </a:t>
            </a:r>
            <a:r>
              <a:rPr lang="en-US" altLang="en-US" sz="800" dirty="0" err="1" smtClean="0"/>
              <a:t>orthometric</a:t>
            </a:r>
            <a:r>
              <a:rPr lang="en-US" altLang="en-US" sz="800" dirty="0" smtClean="0"/>
              <a:t> height (a.k.a. “height above sea level”).  This is a significantly faster method of determining </a:t>
            </a:r>
            <a:r>
              <a:rPr lang="en-US" altLang="en-US" sz="800" dirty="0" err="1" smtClean="0"/>
              <a:t>orthometric</a:t>
            </a:r>
            <a:r>
              <a:rPr lang="en-US" altLang="en-US" sz="800" dirty="0" smtClean="0"/>
              <a:t> heights compared to traditional surveying methods of spirit leveling.  </a:t>
            </a:r>
          </a:p>
          <a:p>
            <a:pPr eaLnBrk="1" hangingPunct="1">
              <a:lnSpc>
                <a:spcPct val="80000"/>
              </a:lnSpc>
              <a:spcBef>
                <a:spcPct val="0"/>
              </a:spcBef>
            </a:pPr>
            <a:endParaRPr lang="en-US" altLang="en-US" sz="800" dirty="0" smtClean="0"/>
          </a:p>
          <a:p>
            <a:pPr eaLnBrk="1" hangingPunct="1">
              <a:lnSpc>
                <a:spcPct val="80000"/>
              </a:lnSpc>
              <a:spcBef>
                <a:spcPct val="0"/>
              </a:spcBef>
            </a:pPr>
            <a:r>
              <a:rPr lang="en-US" altLang="en-US" sz="800" dirty="0" smtClean="0"/>
              <a:t>On the ocean, satellite altimetry is used to monitor sea level.  However, because the satellite orbits are known relative to the ellipsoid, and the </a:t>
            </a:r>
            <a:r>
              <a:rPr lang="en-US" altLang="en-US" sz="800" dirty="0" err="1" smtClean="0"/>
              <a:t>altimetric</a:t>
            </a:r>
            <a:r>
              <a:rPr lang="en-US" altLang="en-US" sz="800" dirty="0" smtClean="0"/>
              <a:t> measurement is from satellite to sea surface, the resulting information is the height of the sea surface above the ellipsoid, often called the “</a:t>
            </a:r>
            <a:r>
              <a:rPr lang="en-US" altLang="en-US" sz="800" b="1" dirty="0" smtClean="0"/>
              <a:t>sea surface height</a:t>
            </a:r>
            <a:r>
              <a:rPr lang="en-US" altLang="en-US" sz="800" dirty="0" smtClean="0"/>
              <a:t>” or SSH.  If one is interested, however, in the impact of winds, heating, currents and other phenomena on the ocean surface, then one must remove the gravitational impact on the ocean surface.  That is, one must know the separation between the ellipsoid and the geoid over the ocean in order to remove this signal, and arrive at the residual value.  This residual, the distance from the geoid up to the sea surface, is known by many names, the most common being “</a:t>
            </a:r>
            <a:r>
              <a:rPr lang="en-US" altLang="en-US" sz="800" b="1" dirty="0" smtClean="0"/>
              <a:t>sea surface topography</a:t>
            </a:r>
            <a:r>
              <a:rPr lang="en-US" altLang="en-US" sz="800" dirty="0" smtClean="0"/>
              <a:t>” (SST) or “</a:t>
            </a:r>
            <a:r>
              <a:rPr lang="en-US" altLang="en-US" sz="800" b="1" dirty="0" smtClean="0"/>
              <a:t>dynamic ocean topography</a:t>
            </a:r>
            <a:r>
              <a:rPr lang="en-US" altLang="en-US" sz="800" dirty="0" smtClean="0"/>
              <a:t>”.  </a:t>
            </a:r>
          </a:p>
          <a:p>
            <a:pPr eaLnBrk="1" hangingPunct="1">
              <a:lnSpc>
                <a:spcPct val="80000"/>
              </a:lnSpc>
              <a:spcBef>
                <a:spcPct val="0"/>
              </a:spcBef>
            </a:pPr>
            <a:endParaRPr lang="en-US" altLang="en-US" sz="800" dirty="0" smtClean="0"/>
          </a:p>
          <a:p>
            <a:pPr eaLnBrk="1" hangingPunct="1">
              <a:lnSpc>
                <a:spcPct val="80000"/>
              </a:lnSpc>
              <a:spcBef>
                <a:spcPct val="0"/>
              </a:spcBef>
            </a:pPr>
            <a:r>
              <a:rPr lang="en-US" altLang="en-US" sz="800" dirty="0" smtClean="0"/>
              <a:t>Coastal areas prone to flooding would benefit both by knowing accurate land elevations (to aid in construction planning, floodplain mapping, </a:t>
            </a:r>
            <a:r>
              <a:rPr lang="en-US" altLang="en-US" sz="800" dirty="0" err="1" smtClean="0"/>
              <a:t>etc</a:t>
            </a:r>
            <a:r>
              <a:rPr lang="en-US" altLang="en-US" sz="800" dirty="0" smtClean="0"/>
              <a:t>) as well as knowing accurately how the near shore ocean processes work (to better model responses to hurricanes and other dynamic ocean phenomena).  It is an unfortunate fact that the largest areas missing accurate gravity measurements are those areas immediately offshore.  This is because ships with gravimeters can not get into these shallows, </a:t>
            </a:r>
            <a:r>
              <a:rPr lang="en-US" altLang="en-US" sz="800" dirty="0" err="1" smtClean="0"/>
              <a:t>altimetrically</a:t>
            </a:r>
            <a:r>
              <a:rPr lang="en-US" altLang="en-US" sz="800" dirty="0" smtClean="0"/>
              <a:t> derived gravity models are unreliable due to the inability to accurately compute near-shore tides, and terrestrial gravimeters can not measure in the water.  The only practical option to collecting the near-shore ocean gravity data is through airborne based technologies.</a:t>
            </a:r>
          </a:p>
          <a:p>
            <a:pPr eaLnBrk="1" hangingPunct="1">
              <a:lnSpc>
                <a:spcPct val="80000"/>
              </a:lnSpc>
              <a:spcBef>
                <a:spcPct val="0"/>
              </a:spcBef>
            </a:pPr>
            <a:r>
              <a:rPr lang="en-US" altLang="en-US" sz="800" dirty="0" smtClean="0"/>
              <a:t>  </a:t>
            </a:r>
          </a:p>
          <a:p>
            <a:pPr eaLnBrk="1" hangingPunct="1">
              <a:lnSpc>
                <a:spcPct val="80000"/>
              </a:lnSpc>
              <a:spcBef>
                <a:spcPct val="0"/>
              </a:spcBef>
            </a:pPr>
            <a:r>
              <a:rPr lang="en-US" altLang="en-US" sz="800" dirty="0" smtClean="0"/>
              <a:t>Dr. </a:t>
            </a:r>
            <a:r>
              <a:rPr lang="en-US" altLang="en-US" sz="800" dirty="0" err="1" smtClean="0"/>
              <a:t>Dru</a:t>
            </a:r>
            <a:r>
              <a:rPr lang="en-US" altLang="en-US" sz="800" dirty="0" smtClean="0"/>
              <a:t> A. Smith</a:t>
            </a:r>
          </a:p>
          <a:p>
            <a:pPr eaLnBrk="1" hangingPunct="1">
              <a:lnSpc>
                <a:spcPct val="80000"/>
              </a:lnSpc>
              <a:spcBef>
                <a:spcPct val="0"/>
              </a:spcBef>
            </a:pPr>
            <a:r>
              <a:rPr lang="en-US" altLang="en-US" sz="800" dirty="0" smtClean="0"/>
              <a:t>Chief Geodesist</a:t>
            </a:r>
          </a:p>
          <a:p>
            <a:pPr eaLnBrk="1" hangingPunct="1">
              <a:lnSpc>
                <a:spcPct val="80000"/>
              </a:lnSpc>
              <a:spcBef>
                <a:spcPct val="0"/>
              </a:spcBef>
            </a:pPr>
            <a:r>
              <a:rPr lang="en-US" altLang="en-US" sz="800" dirty="0" smtClean="0"/>
              <a:t>NOAA, National Geodetic Survey</a:t>
            </a:r>
          </a:p>
          <a:p>
            <a:pPr eaLnBrk="1" hangingPunct="1">
              <a:lnSpc>
                <a:spcPct val="80000"/>
              </a:lnSpc>
              <a:spcBef>
                <a:spcPct val="0"/>
              </a:spcBef>
            </a:pPr>
            <a:r>
              <a:rPr lang="en-US" altLang="en-US" sz="800" dirty="0" smtClean="0"/>
              <a:t>Dru.Smith@noaa.gov</a:t>
            </a:r>
          </a:p>
          <a:p>
            <a:pPr eaLnBrk="1" hangingPunct="1">
              <a:lnSpc>
                <a:spcPct val="80000"/>
              </a:lnSpc>
              <a:spcBef>
                <a:spcPct val="0"/>
              </a:spcBef>
            </a:pPr>
            <a:r>
              <a:rPr lang="en-US" altLang="en-US" sz="800" dirty="0" smtClean="0"/>
              <a:t>1/11/2006</a:t>
            </a:r>
          </a:p>
          <a:p>
            <a:pPr eaLnBrk="1" hangingPunct="1">
              <a:lnSpc>
                <a:spcPct val="80000"/>
              </a:lnSpc>
              <a:spcBef>
                <a:spcPct val="0"/>
              </a:spcBef>
            </a:pPr>
            <a:endParaRPr lang="en-US" altLang="en-US" sz="80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DD521BD-A16D-4B13-9442-98583537F77E}" type="slidenum">
              <a:rPr lang="en-US" altLang="en-US" smtClean="0">
                <a:latin typeface="Arial" pitchFamily="34" charset="0"/>
              </a:rPr>
              <a:pPr eaLnBrk="1" fontAlgn="base" hangingPunct="1">
                <a:spcBef>
                  <a:spcPct val="0"/>
                </a:spcBef>
                <a:spcAft>
                  <a:spcPct val="0"/>
                </a:spcAft>
              </a:pPr>
              <a:t>36</a:t>
            </a:fld>
            <a:endParaRPr lang="en-US" altLang="en-US" smtClean="0">
              <a:latin typeface="Arial" pitchFamily="34" charset="0"/>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To fully appreciate the reasoning for many of strict requirements for geodetic leveling we must begin with understanding what are </a:t>
            </a:r>
            <a:r>
              <a:rPr lang="en-US" altLang="en-US" dirty="0" err="1" smtClean="0"/>
              <a:t>orthometric</a:t>
            </a:r>
            <a:r>
              <a:rPr lang="en-US" altLang="en-US" dirty="0" smtClean="0"/>
              <a:t> heights.</a:t>
            </a:r>
          </a:p>
          <a:p>
            <a:pPr eaLnBrk="1" hangingPunct="1"/>
            <a:endParaRPr lang="en-US" altLang="en-US" dirty="0" smtClean="0"/>
          </a:p>
          <a:p>
            <a:pPr eaLnBrk="1" hangingPunct="1"/>
            <a:r>
              <a:rPr lang="en-US" altLang="en-US" dirty="0" smtClean="0"/>
              <a:t>A realistic “view” of our very irregular shaped Earth as depicted in this gravity model determined from space borne gravity measurements by GRACE, gravity recovery and climate experiment.</a:t>
            </a:r>
          </a:p>
          <a:p>
            <a:pPr eaLnBrk="1" hangingPunct="1"/>
            <a:endParaRPr lang="en-US" altLang="en-US" dirty="0" smtClean="0"/>
          </a:p>
          <a:p>
            <a:pPr eaLnBrk="1" hangingPunct="1"/>
            <a:r>
              <a:rPr lang="en-US" altLang="en-US" dirty="0" smtClean="0"/>
              <a:t>Every time we set up and plumb our level equipment we are then determining our horizon through the optics of the instrument perpendicular to the attraction of gravity at that point.  Now, envision about 26 setups per mile and hundreds and thousands of setups over distances covering a County, each perpendicular to the attraction at that point on our irregular shaped, curved Earth and you can begin to get the feeling that leveling must be much more than a “simple” routine of </a:t>
            </a:r>
            <a:r>
              <a:rPr lang="en-US" altLang="en-US" dirty="0" err="1" smtClean="0"/>
              <a:t>backsights</a:t>
            </a:r>
            <a:r>
              <a:rPr lang="en-US" altLang="en-US" dirty="0" smtClean="0"/>
              <a:t> minus foresights.</a:t>
            </a:r>
          </a:p>
          <a:p>
            <a:pPr eaLnBrk="1" hangingPunct="1"/>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This slide shows “crossovers” between any of the 1755 terrestrial gravity surveys which NGS holds in its database.  These are</a:t>
            </a:r>
          </a:p>
          <a:p>
            <a:r>
              <a:rPr lang="en-US" altLang="en-US" dirty="0" smtClean="0">
                <a:latin typeface="Arial" pitchFamily="34" charset="0"/>
              </a:rPr>
              <a:t>basically mismatches between surveys that overlap one another, plotted at the point of overlap.  Note that the color bar</a:t>
            </a:r>
          </a:p>
          <a:p>
            <a:r>
              <a:rPr lang="en-US" altLang="en-US" dirty="0" smtClean="0">
                <a:latin typeface="Arial" pitchFamily="34" charset="0"/>
              </a:rPr>
              <a:t>is +/- 2 </a:t>
            </a:r>
            <a:r>
              <a:rPr lang="en-US" altLang="en-US" dirty="0" err="1" smtClean="0">
                <a:latin typeface="Arial" pitchFamily="34" charset="0"/>
              </a:rPr>
              <a:t>mGals</a:t>
            </a:r>
            <a:r>
              <a:rPr lang="en-US" altLang="en-US" dirty="0" smtClean="0">
                <a:latin typeface="Arial" pitchFamily="34" charset="0"/>
              </a:rPr>
              <a:t>, and how many surveys disagree with one another at that level.  GRAV-D flights should yield about 2 </a:t>
            </a:r>
            <a:r>
              <a:rPr lang="en-US" altLang="en-US" dirty="0" err="1" smtClean="0">
                <a:latin typeface="Arial" pitchFamily="34" charset="0"/>
              </a:rPr>
              <a:t>mGal</a:t>
            </a:r>
            <a:endParaRPr lang="en-US" altLang="en-US" dirty="0" smtClean="0">
              <a:latin typeface="Arial" pitchFamily="34" charset="0"/>
            </a:endParaRPr>
          </a:p>
          <a:p>
            <a:r>
              <a:rPr lang="en-US" altLang="en-US" dirty="0" smtClean="0">
                <a:latin typeface="Arial" pitchFamily="34" charset="0"/>
              </a:rPr>
              <a:t>accuracy surveys, and help reduce the level of disagreement to that range.</a:t>
            </a:r>
          </a:p>
          <a:p>
            <a:endParaRPr lang="en-US" altLang="en-US" dirty="0" smtClean="0">
              <a:latin typeface="Arial" pitchFamily="34" charset="0"/>
            </a:endParaRPr>
          </a:p>
          <a:p>
            <a:r>
              <a:rPr lang="en-US" altLang="en-US" dirty="0" smtClean="0">
                <a:latin typeface="Arial" pitchFamily="34" charset="0"/>
              </a:rPr>
              <a:t>The vertical axis of the lower plot is “Percent of points with this level of crossover error”  So while it is bell-shaped around -0.26 </a:t>
            </a:r>
            <a:r>
              <a:rPr lang="en-US" altLang="en-US" dirty="0" err="1" smtClean="0">
                <a:latin typeface="Arial" pitchFamily="34" charset="0"/>
              </a:rPr>
              <a:t>mGals</a:t>
            </a:r>
            <a:r>
              <a:rPr lang="en-US" altLang="en-US" dirty="0" smtClean="0">
                <a:latin typeface="Arial" pitchFamily="34" charset="0"/>
              </a:rPr>
              <a:t>, the “wings” at the &gt;+2 or &lt;-2 range contain a good 45-50% of all crossovers.</a:t>
            </a:r>
          </a:p>
          <a:p>
            <a:endParaRPr lang="en-US" altLang="en-US" dirty="0" smtClean="0">
              <a:latin typeface="Arial" pitchFamily="34" charset="0"/>
            </a:endParaRPr>
          </a:p>
          <a:p>
            <a:r>
              <a:rPr lang="en-US" altLang="en-US" dirty="0" smtClean="0">
                <a:latin typeface="Arial" pitchFamily="34" charset="0"/>
              </a:rPr>
              <a:t>Added October 2010.</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653F57C-48C5-4BFF-B86A-2D8FAE5BA99C}" type="slidenum">
              <a:rPr lang="en-US" altLang="en-US" smtClean="0">
                <a:latin typeface="Arial" pitchFamily="34" charset="0"/>
              </a:rPr>
              <a:pPr eaLnBrk="1" fontAlgn="base" hangingPunct="1">
                <a:spcBef>
                  <a:spcPct val="0"/>
                </a:spcBef>
                <a:spcAft>
                  <a:spcPct val="0"/>
                </a:spcAft>
              </a:pPr>
              <a:t>38</a:t>
            </a:fld>
            <a:endParaRPr lang="en-US" alt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07" eaLnBrk="0" hangingPunct="0">
              <a:defRPr>
                <a:solidFill>
                  <a:schemeClr val="tx1"/>
                </a:solidFill>
                <a:latin typeface="Symbol" pitchFamily="18" charset="2"/>
              </a:defRPr>
            </a:lvl1pPr>
            <a:lvl2pPr marL="702693" indent="-270267" defTabSz="918907" eaLnBrk="0" hangingPunct="0">
              <a:defRPr>
                <a:solidFill>
                  <a:schemeClr val="tx1"/>
                </a:solidFill>
                <a:latin typeface="Symbol" pitchFamily="18" charset="2"/>
              </a:defRPr>
            </a:lvl2pPr>
            <a:lvl3pPr marL="1081067" indent="-216214" defTabSz="918907" eaLnBrk="0" hangingPunct="0">
              <a:defRPr>
                <a:solidFill>
                  <a:schemeClr val="tx1"/>
                </a:solidFill>
                <a:latin typeface="Symbol" pitchFamily="18" charset="2"/>
              </a:defRPr>
            </a:lvl3pPr>
            <a:lvl4pPr marL="1513494" indent="-216214" defTabSz="918907" eaLnBrk="0" hangingPunct="0">
              <a:defRPr>
                <a:solidFill>
                  <a:schemeClr val="tx1"/>
                </a:solidFill>
                <a:latin typeface="Symbol" pitchFamily="18" charset="2"/>
              </a:defRPr>
            </a:lvl4pPr>
            <a:lvl5pPr marL="1945922" indent="-216214" defTabSz="918907" eaLnBrk="0" hangingPunct="0">
              <a:defRPr>
                <a:solidFill>
                  <a:schemeClr val="tx1"/>
                </a:solidFill>
                <a:latin typeface="Symbol" pitchFamily="18" charset="2"/>
              </a:defRPr>
            </a:lvl5pPr>
            <a:lvl6pPr marL="2378348" indent="-216214" defTabSz="918907" eaLnBrk="0" fontAlgn="base" hangingPunct="0">
              <a:spcBef>
                <a:spcPct val="0"/>
              </a:spcBef>
              <a:spcAft>
                <a:spcPct val="0"/>
              </a:spcAft>
              <a:defRPr>
                <a:solidFill>
                  <a:schemeClr val="tx1"/>
                </a:solidFill>
                <a:latin typeface="Symbol" pitchFamily="18" charset="2"/>
              </a:defRPr>
            </a:lvl6pPr>
            <a:lvl7pPr marL="2810776" indent="-216214" defTabSz="918907" eaLnBrk="0" fontAlgn="base" hangingPunct="0">
              <a:spcBef>
                <a:spcPct val="0"/>
              </a:spcBef>
              <a:spcAft>
                <a:spcPct val="0"/>
              </a:spcAft>
              <a:defRPr>
                <a:solidFill>
                  <a:schemeClr val="tx1"/>
                </a:solidFill>
                <a:latin typeface="Symbol" pitchFamily="18" charset="2"/>
              </a:defRPr>
            </a:lvl7pPr>
            <a:lvl8pPr marL="3243202" indent="-216214" defTabSz="918907" eaLnBrk="0" fontAlgn="base" hangingPunct="0">
              <a:spcBef>
                <a:spcPct val="0"/>
              </a:spcBef>
              <a:spcAft>
                <a:spcPct val="0"/>
              </a:spcAft>
              <a:defRPr>
                <a:solidFill>
                  <a:schemeClr val="tx1"/>
                </a:solidFill>
                <a:latin typeface="Symbol" pitchFamily="18" charset="2"/>
              </a:defRPr>
            </a:lvl8pPr>
            <a:lvl9pPr marL="3675629" indent="-216214" defTabSz="918907" eaLnBrk="0" fontAlgn="base" hangingPunct="0">
              <a:spcBef>
                <a:spcPct val="0"/>
              </a:spcBef>
              <a:spcAft>
                <a:spcPct val="0"/>
              </a:spcAft>
              <a:defRPr>
                <a:solidFill>
                  <a:schemeClr val="tx1"/>
                </a:solidFill>
                <a:latin typeface="Symbol" pitchFamily="18" charset="2"/>
              </a:defRPr>
            </a:lvl9pPr>
          </a:lstStyle>
          <a:p>
            <a:fld id="{A34E7C45-FC23-43E3-972D-21FE4002084D}" type="slidenum">
              <a:rPr lang="en-US" smtClean="0">
                <a:latin typeface="Times New Roman" pitchFamily="18" charset="0"/>
              </a:rPr>
              <a:pPr/>
              <a:t>40</a:t>
            </a:fld>
            <a:endParaRPr lang="en-US"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latin typeface="Times New Roman" pitchFamily="18" charset="0"/>
              </a:rPr>
              <a:pPr/>
              <a:t>41</a:t>
            </a:fld>
            <a:endParaRPr lang="en-US" smtClean="0">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rPr>
              <a:t>We’ve set up a basic GIS GPRA monitoring in the War Room.  We will report the coordinates of our survey monthly and they will calculate our percentages.  </a:t>
            </a:r>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9C28E2C-1EEF-42BD-82C9-437B2640A4D6}" type="slidenum">
              <a:rPr lang="en-US" altLang="en-US" smtClean="0">
                <a:latin typeface="Arial" pitchFamily="34" charset="0"/>
              </a:rPr>
              <a:pPr eaLnBrk="1" fontAlgn="base" hangingPunct="1">
                <a:spcBef>
                  <a:spcPct val="0"/>
                </a:spcBef>
                <a:spcAft>
                  <a:spcPct val="0"/>
                </a:spcAft>
              </a:pPr>
              <a:t>46</a:t>
            </a:fld>
            <a:endParaRPr lang="en-US" alt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CE1F1103-A6C1-4B92-8FE5-16498527F514}" type="slidenum">
              <a:rPr lang="en-US" smtClean="0"/>
              <a:pPr>
                <a:defRPr/>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By fixing the </a:t>
            </a:r>
            <a:r>
              <a:rPr lang="en-US" altLang="en-US" dirty="0" err="1" smtClean="0"/>
              <a:t>geopotential</a:t>
            </a:r>
            <a:r>
              <a:rPr lang="en-US" altLang="en-US" dirty="0" smtClean="0"/>
              <a:t> value at the origin point, it was possible to ensure that the origins of IGLD 85 and NAVD 88 aligned.</a:t>
            </a:r>
          </a:p>
          <a:p>
            <a:pPr eaLnBrk="1" hangingPunct="1"/>
            <a:endParaRPr lang="en-US" altLang="en-US" dirty="0" smtClean="0"/>
          </a:p>
          <a:p>
            <a:pPr eaLnBrk="1" hangingPunct="1"/>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smtClean="0"/>
          </a:p>
          <a:p>
            <a:pPr eaLnBrk="1" hangingPunct="1"/>
            <a:r>
              <a:rPr lang="en-US" altLang="en-US" dirty="0" smtClean="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itchFamily="34" charset="0"/>
              </a:rPr>
              <a:t>Size of survey based on aircraft legs (how far it can go)</a:t>
            </a:r>
          </a:p>
          <a:p>
            <a:pPr eaLnBrk="1" hangingPunct="1">
              <a:spcBef>
                <a:spcPct val="0"/>
              </a:spcBef>
            </a:pPr>
            <a:r>
              <a:rPr lang="en-US" altLang="en-US" smtClean="0">
                <a:latin typeface="Arial" pitchFamily="34" charset="0"/>
              </a:rPr>
              <a:t>Location dependent on aircraft (over water?), in this case only a 2 engine aircraft</a:t>
            </a:r>
          </a:p>
          <a:p>
            <a:pPr eaLnBrk="1" hangingPunct="1">
              <a:spcBef>
                <a:spcPct val="0"/>
              </a:spcBef>
            </a:pPr>
            <a:endParaRPr lang="en-US" altLang="en-US" smtClean="0">
              <a:latin typeface="Arial" pitchFamily="34"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535A934-2182-4C03-ABAF-700FB35D83A7}" type="slidenum">
              <a:rPr lang="en-US" altLang="en-US" smtClean="0"/>
              <a:pPr eaLnBrk="1" fontAlgn="base" hangingPunct="1">
                <a:spcBef>
                  <a:spcPct val="0"/>
                </a:spcBef>
                <a:spcAft>
                  <a:spcPct val="0"/>
                </a:spcAft>
              </a:pPr>
              <a:t>48</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itchFamily="34" charset="0"/>
              </a:rPr>
              <a:t>Block layout based on aircraft, adjust size of block if needed</a:t>
            </a:r>
          </a:p>
          <a:p>
            <a:pPr eaLnBrk="1" hangingPunct="1">
              <a:spcBef>
                <a:spcPct val="0"/>
              </a:spcBef>
            </a:pPr>
            <a:endParaRPr lang="en-US" altLang="en-US" smtClean="0">
              <a:latin typeface="Arial" pitchFamily="34" charset="0"/>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044E049-3D47-4A1D-8BF4-EBE25EF1017D}" type="slidenum">
              <a:rPr lang="en-US" altLang="en-US" smtClean="0"/>
              <a:pPr eaLnBrk="1" fontAlgn="base" hangingPunct="1">
                <a:spcBef>
                  <a:spcPct val="0"/>
                </a:spcBef>
                <a:spcAft>
                  <a:spcPct val="0"/>
                </a:spcAft>
              </a:pPr>
              <a:t>49</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rPr>
              <a:t>GRAV-D surveys have been operating on a number of aircraft.  In order to accomplish our objectives within budget, we utilize a “portfolio” of aircraft of both government and contract origin.  We’ve used the NOAA Jet Prop and the P-3, although little opportunity exists for further use of these aircraft.  We operate about five months/year aboard the BLM Pilatus PC-12 aircraft.  This aircraft is used for fire-spotting during warmer weather months in AK and the western US.   This year we began working with </a:t>
            </a:r>
            <a:r>
              <a:rPr lang="en-US" altLang="en-US" dirty="0" err="1" smtClean="0">
                <a:latin typeface="Arial" pitchFamily="34" charset="0"/>
              </a:rPr>
              <a:t>Fugro</a:t>
            </a:r>
            <a:r>
              <a:rPr lang="en-US" altLang="en-US" dirty="0" smtClean="0">
                <a:latin typeface="Arial" pitchFamily="34" charset="0"/>
              </a:rPr>
              <a:t> to provide us aircraft services. We plan also to work this year with the Naval Research Lab and the VXS-1 Navy Squadron aboard their RC-12 King Air aircraft.</a:t>
            </a:r>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ADF5521-8E2F-4252-A0CE-E00811529953}" type="slidenum">
              <a:rPr lang="en-US" altLang="en-US" smtClean="0">
                <a:latin typeface="Arial" pitchFamily="34" charset="0"/>
              </a:rPr>
              <a:pPr eaLnBrk="1" fontAlgn="base" hangingPunct="1">
                <a:spcBef>
                  <a:spcPct val="0"/>
                </a:spcBef>
                <a:spcAft>
                  <a:spcPct val="0"/>
                </a:spcAft>
              </a:pPr>
              <a:t>50</a:t>
            </a:fld>
            <a:endParaRPr lang="en-US" alt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rPr>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altLang="en-US" b="1" smtClean="0">
                <a:latin typeface="Arial" pitchFamily="34" charset="0"/>
              </a:rPr>
              <a:t>GSVS11</a:t>
            </a:r>
            <a:r>
              <a:rPr lang="en-US" altLang="en-US" smtClean="0">
                <a:latin typeface="Arial" pitchFamily="34" charset="0"/>
              </a:rPr>
              <a:t>. As its name implies, this survey tested the accuracy of differential geoid undulations between points ("geoid slopes") from NGS's gravimetric geoid models. The baseline for comparison will be independently computed geoid slopes from two methods, GPS and leveling as well as Deflections of the Vertical.</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8F979AB-891C-43A6-93F3-D9C6F2114063}" type="slidenum">
              <a:rPr lang="en-US" altLang="en-US" smtClean="0">
                <a:latin typeface="Arial" pitchFamily="34" charset="0"/>
              </a:rPr>
              <a:pPr eaLnBrk="1" fontAlgn="base" hangingPunct="1">
                <a:spcBef>
                  <a:spcPct val="0"/>
                </a:spcBef>
                <a:spcAft>
                  <a:spcPct val="0"/>
                </a:spcAft>
              </a:pPr>
              <a:t>56</a:t>
            </a:fld>
            <a:endParaRPr lang="en-US" alt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40F36AE-61EC-470F-822E-72A62167CC05}" type="slidenum">
              <a:rPr lang="en-US" altLang="en-US" smtClean="0">
                <a:latin typeface="Arial" pitchFamily="34" charset="0"/>
              </a:rPr>
              <a:pPr eaLnBrk="1" fontAlgn="base" hangingPunct="1">
                <a:spcBef>
                  <a:spcPct val="0"/>
                </a:spcBef>
                <a:spcAft>
                  <a:spcPct val="0"/>
                </a:spcAft>
              </a:pPr>
              <a:t>57</a:t>
            </a:fld>
            <a:endParaRPr lang="en-US" alt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But will this method produce a sufficiently accurate geoid?</a:t>
            </a:r>
          </a:p>
          <a:p>
            <a:pPr>
              <a:spcBef>
                <a:spcPct val="0"/>
              </a:spcBef>
            </a:pPr>
            <a:endParaRPr lang="en-US" altLang="en-US" smtClean="0"/>
          </a:p>
          <a:p>
            <a:pPr>
              <a:spcBef>
                <a:spcPct val="0"/>
              </a:spcBef>
            </a:pPr>
            <a:r>
              <a:rPr lang="en-US" altLang="en-US" smtClean="0"/>
              <a:t>This summer, we conducted an experiment to determine the accuracy of our geoid.  We selected a line that extended 325 km from downtown Austin, Texas (North end) to Rockport, Texas (South end).  There were 218 official survey points along the line, with an average spacing of 1.5 km between them.  We compared the slope of the geoid along the line determined with GPS + leveling with deflections of the vertical as measured by the ETH Zurich DIADEM zenith camera.  We also compared the observed geoid slope with slopes calculated from various geoid models to evaluate the their quality.  As for NGS models, we tested geoids that both included and didn’t include new GRAV-D airborne gravity.</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17D04B2-9A52-4A48-B0BD-E3ECA5CA0FC7}" type="slidenum">
              <a:rPr lang="en-US" altLang="en-US" smtClean="0">
                <a:ea typeface="MS PGothic" pitchFamily="34" charset="-128"/>
              </a:rPr>
              <a:pPr eaLnBrk="1" fontAlgn="base" hangingPunct="1">
                <a:spcBef>
                  <a:spcPct val="0"/>
                </a:spcBef>
                <a:spcAft>
                  <a:spcPct val="0"/>
                </a:spcAft>
              </a:pPr>
              <a:t>58</a:t>
            </a:fld>
            <a:endParaRPr lang="en-US" altLang="en-US" smtClean="0">
              <a:ea typeface="MS PGothic"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B7639CC-BA0A-4DF3-A5EA-899B00D2BBE0}" type="slidenum">
              <a:rPr lang="en-US" altLang="en-US" smtClean="0">
                <a:ea typeface="MS PGothic" pitchFamily="34" charset="-128"/>
              </a:rPr>
              <a:pPr eaLnBrk="1" fontAlgn="base" hangingPunct="1">
                <a:spcBef>
                  <a:spcPct val="0"/>
                </a:spcBef>
                <a:spcAft>
                  <a:spcPct val="0"/>
                </a:spcAft>
              </a:pPr>
              <a:t>59</a:t>
            </a:fld>
            <a:endParaRPr lang="en-US" altLang="en-US" smtClean="0">
              <a:ea typeface="MS PGothic"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These are just a small sampling of the field crews in action.  Not shown are the RTN, FG-5, short-session GPS, relative gravity and mark setting crews.</a:t>
            </a: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A60EBCBC-55DE-403B-B25E-E30553EC8946}" type="slidenum">
              <a:rPr lang="en-US" altLang="en-US" smtClean="0">
                <a:ea typeface="MS PGothic" pitchFamily="34" charset="-128"/>
              </a:rPr>
              <a:pPr eaLnBrk="1" fontAlgn="base" hangingPunct="1">
                <a:spcBef>
                  <a:spcPct val="0"/>
                </a:spcBef>
                <a:spcAft>
                  <a:spcPct val="0"/>
                </a:spcAft>
              </a:pPr>
              <a:t>60</a:t>
            </a:fld>
            <a:endParaRPr lang="en-US" altLang="en-US" smtClean="0">
              <a:ea typeface="MS PGothic"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 Survey verified that the inclusion of the GRAV-D airborne survey improved the geoid slope accuracies at all distances measured by the survey.  </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B8429F0-88DD-42A1-85ED-950F71C3E8C0}" type="slidenum">
              <a:rPr lang="en-US" altLang="en-US" smtClean="0">
                <a:ea typeface="MS PGothic" pitchFamily="34" charset="-128"/>
              </a:rPr>
              <a:pPr eaLnBrk="1" fontAlgn="base" hangingPunct="1">
                <a:spcBef>
                  <a:spcPct val="0"/>
                </a:spcBef>
                <a:spcAft>
                  <a:spcPct val="0"/>
                </a:spcAft>
              </a:pPr>
              <a:t>61</a:t>
            </a:fld>
            <a:endParaRPr lang="en-US" altLang="en-US" smtClean="0">
              <a:ea typeface="MS PGothic"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040C402-7628-4130-A678-C9DA99764EBE}" type="slidenum">
              <a:rPr lang="en-US" altLang="en-US" smtClean="0">
                <a:ea typeface="MS PGothic" pitchFamily="34" charset="-128"/>
              </a:rPr>
              <a:pPr eaLnBrk="1" fontAlgn="base" hangingPunct="1">
                <a:spcBef>
                  <a:spcPct val="0"/>
                </a:spcBef>
                <a:spcAft>
                  <a:spcPct val="0"/>
                </a:spcAft>
              </a:pPr>
              <a:t>72</a:t>
            </a:fld>
            <a:endParaRPr lang="en-US" altLang="en-US" smtClean="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89" eaLnBrk="0" hangingPunct="0">
              <a:defRPr>
                <a:solidFill>
                  <a:schemeClr val="tx1"/>
                </a:solidFill>
                <a:latin typeface="Symbol" pitchFamily="18" charset="2"/>
              </a:defRPr>
            </a:lvl1pPr>
            <a:lvl2pPr marL="702756" indent="-270291" defTabSz="918989" eaLnBrk="0" hangingPunct="0">
              <a:defRPr>
                <a:solidFill>
                  <a:schemeClr val="tx1"/>
                </a:solidFill>
                <a:latin typeface="Symbol" pitchFamily="18" charset="2"/>
              </a:defRPr>
            </a:lvl2pPr>
            <a:lvl3pPr marL="1081164" indent="-216233" defTabSz="918989" eaLnBrk="0" hangingPunct="0">
              <a:defRPr>
                <a:solidFill>
                  <a:schemeClr val="tx1"/>
                </a:solidFill>
                <a:latin typeface="Symbol" pitchFamily="18" charset="2"/>
              </a:defRPr>
            </a:lvl3pPr>
            <a:lvl4pPr marL="1513629" indent="-216233" defTabSz="918989" eaLnBrk="0" hangingPunct="0">
              <a:defRPr>
                <a:solidFill>
                  <a:schemeClr val="tx1"/>
                </a:solidFill>
                <a:latin typeface="Symbol" pitchFamily="18" charset="2"/>
              </a:defRPr>
            </a:lvl4pPr>
            <a:lvl5pPr marL="1946095" indent="-216233" defTabSz="918989" eaLnBrk="0" hangingPunct="0">
              <a:defRPr>
                <a:solidFill>
                  <a:schemeClr val="tx1"/>
                </a:solidFill>
                <a:latin typeface="Symbol" pitchFamily="18" charset="2"/>
              </a:defRPr>
            </a:lvl5pPr>
            <a:lvl6pPr marL="2378560" indent="-216233" defTabSz="918989" eaLnBrk="0" fontAlgn="base" hangingPunct="0">
              <a:spcBef>
                <a:spcPct val="0"/>
              </a:spcBef>
              <a:spcAft>
                <a:spcPct val="0"/>
              </a:spcAft>
              <a:defRPr>
                <a:solidFill>
                  <a:schemeClr val="tx1"/>
                </a:solidFill>
                <a:latin typeface="Symbol" pitchFamily="18" charset="2"/>
              </a:defRPr>
            </a:lvl6pPr>
            <a:lvl7pPr marL="2811026" indent="-216233" defTabSz="918989" eaLnBrk="0" fontAlgn="base" hangingPunct="0">
              <a:spcBef>
                <a:spcPct val="0"/>
              </a:spcBef>
              <a:spcAft>
                <a:spcPct val="0"/>
              </a:spcAft>
              <a:defRPr>
                <a:solidFill>
                  <a:schemeClr val="tx1"/>
                </a:solidFill>
                <a:latin typeface="Symbol" pitchFamily="18" charset="2"/>
              </a:defRPr>
            </a:lvl7pPr>
            <a:lvl8pPr marL="3243491" indent="-216233" defTabSz="918989" eaLnBrk="0" fontAlgn="base" hangingPunct="0">
              <a:spcBef>
                <a:spcPct val="0"/>
              </a:spcBef>
              <a:spcAft>
                <a:spcPct val="0"/>
              </a:spcAft>
              <a:defRPr>
                <a:solidFill>
                  <a:schemeClr val="tx1"/>
                </a:solidFill>
                <a:latin typeface="Symbol" pitchFamily="18" charset="2"/>
              </a:defRPr>
            </a:lvl8pPr>
            <a:lvl9pPr marL="3675957" indent="-216233" defTabSz="918989" eaLnBrk="0" fontAlgn="base" hangingPunct="0">
              <a:spcBef>
                <a:spcPct val="0"/>
              </a:spcBef>
              <a:spcAft>
                <a:spcPct val="0"/>
              </a:spcAft>
              <a:defRPr>
                <a:solidFill>
                  <a:schemeClr val="tx1"/>
                </a:solidFill>
                <a:latin typeface="Symbol" pitchFamily="18" charset="2"/>
              </a:defRPr>
            </a:lvl9pPr>
          </a:lstStyle>
          <a:p>
            <a:fld id="{8C45598D-893C-46FD-9430-2CCE36CF5BB1}" type="slidenum">
              <a:rPr lang="en-US" smtClean="0">
                <a:latin typeface="Times New Roman" pitchFamily="18" charset="0"/>
              </a:rPr>
              <a:pPr/>
              <a:t>5</a:t>
            </a:fld>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73D4F2AD-C3B0-4275-B946-6C25293EA08F}" type="slidenum">
              <a:rPr lang="en-US" smtClean="0">
                <a:latin typeface="Times New Roman" pitchFamily="18" charset="0"/>
              </a:rPr>
              <a:pPr/>
              <a:t>6</a:t>
            </a:fld>
            <a:endParaRPr lang="en-US" smtClean="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t>It turns out that MSL is a close approximation to another surface, defined by gravity, called the </a:t>
            </a:r>
            <a:r>
              <a:rPr lang="en-US" sz="1000" b="1" dirty="0"/>
              <a:t>geoid</a:t>
            </a:r>
            <a:r>
              <a:rPr lang="en-US" sz="1000" dirty="0"/>
              <a:t>, which is the </a:t>
            </a:r>
            <a:r>
              <a:rPr lang="en-US" sz="1000" i="1" dirty="0"/>
              <a:t>true zero surface for measuring elevations</a:t>
            </a:r>
            <a:r>
              <a:rPr lang="en-US" sz="1000" dirty="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000" dirty="0"/>
          </a:p>
          <a:p>
            <a:r>
              <a:rPr lang="en-US" sz="1000" dirty="0"/>
              <a:t>Definition: NGVD29 – The National Geodetic Vertical Datum of 1929…</a:t>
            </a:r>
          </a:p>
          <a:p>
            <a:r>
              <a:rPr lang="en-US" sz="1000" dirty="0"/>
              <a:t>The </a:t>
            </a:r>
            <a:r>
              <a:rPr lang="en-US" sz="1000" b="1" dirty="0"/>
              <a:t>Sea Level Datum of 1929</a:t>
            </a:r>
            <a:r>
              <a:rPr lang="en-US" sz="1000" dirty="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000" dirty="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000" dirty="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89" eaLnBrk="0" hangingPunct="0">
              <a:defRPr>
                <a:solidFill>
                  <a:schemeClr val="tx1"/>
                </a:solidFill>
                <a:latin typeface="Symbol" pitchFamily="18" charset="2"/>
              </a:defRPr>
            </a:lvl1pPr>
            <a:lvl2pPr marL="702756" indent="-270291" defTabSz="918989" eaLnBrk="0" hangingPunct="0">
              <a:defRPr>
                <a:solidFill>
                  <a:schemeClr val="tx1"/>
                </a:solidFill>
                <a:latin typeface="Symbol" pitchFamily="18" charset="2"/>
              </a:defRPr>
            </a:lvl2pPr>
            <a:lvl3pPr marL="1081164" indent="-216233" defTabSz="918989" eaLnBrk="0" hangingPunct="0">
              <a:defRPr>
                <a:solidFill>
                  <a:schemeClr val="tx1"/>
                </a:solidFill>
                <a:latin typeface="Symbol" pitchFamily="18" charset="2"/>
              </a:defRPr>
            </a:lvl3pPr>
            <a:lvl4pPr marL="1513629" indent="-216233" defTabSz="918989" eaLnBrk="0" hangingPunct="0">
              <a:defRPr>
                <a:solidFill>
                  <a:schemeClr val="tx1"/>
                </a:solidFill>
                <a:latin typeface="Symbol" pitchFamily="18" charset="2"/>
              </a:defRPr>
            </a:lvl4pPr>
            <a:lvl5pPr marL="1946095" indent="-216233" defTabSz="918989" eaLnBrk="0" hangingPunct="0">
              <a:defRPr>
                <a:solidFill>
                  <a:schemeClr val="tx1"/>
                </a:solidFill>
                <a:latin typeface="Symbol" pitchFamily="18" charset="2"/>
              </a:defRPr>
            </a:lvl5pPr>
            <a:lvl6pPr marL="2378560" indent="-216233" defTabSz="918989" eaLnBrk="0" fontAlgn="base" hangingPunct="0">
              <a:spcBef>
                <a:spcPct val="0"/>
              </a:spcBef>
              <a:spcAft>
                <a:spcPct val="0"/>
              </a:spcAft>
              <a:defRPr>
                <a:solidFill>
                  <a:schemeClr val="tx1"/>
                </a:solidFill>
                <a:latin typeface="Symbol" pitchFamily="18" charset="2"/>
              </a:defRPr>
            </a:lvl6pPr>
            <a:lvl7pPr marL="2811026" indent="-216233" defTabSz="918989" eaLnBrk="0" fontAlgn="base" hangingPunct="0">
              <a:spcBef>
                <a:spcPct val="0"/>
              </a:spcBef>
              <a:spcAft>
                <a:spcPct val="0"/>
              </a:spcAft>
              <a:defRPr>
                <a:solidFill>
                  <a:schemeClr val="tx1"/>
                </a:solidFill>
                <a:latin typeface="Symbol" pitchFamily="18" charset="2"/>
              </a:defRPr>
            </a:lvl7pPr>
            <a:lvl8pPr marL="3243491" indent="-216233" defTabSz="918989" eaLnBrk="0" fontAlgn="base" hangingPunct="0">
              <a:spcBef>
                <a:spcPct val="0"/>
              </a:spcBef>
              <a:spcAft>
                <a:spcPct val="0"/>
              </a:spcAft>
              <a:defRPr>
                <a:solidFill>
                  <a:schemeClr val="tx1"/>
                </a:solidFill>
                <a:latin typeface="Symbol" pitchFamily="18" charset="2"/>
              </a:defRPr>
            </a:lvl8pPr>
            <a:lvl9pPr marL="3675957" indent="-216233" defTabSz="918989" eaLnBrk="0" fontAlgn="base" hangingPunct="0">
              <a:spcBef>
                <a:spcPct val="0"/>
              </a:spcBef>
              <a:spcAft>
                <a:spcPct val="0"/>
              </a:spcAft>
              <a:defRPr>
                <a:solidFill>
                  <a:schemeClr val="tx1"/>
                </a:solidFill>
                <a:latin typeface="Symbol" pitchFamily="18" charset="2"/>
              </a:defRPr>
            </a:lvl9pPr>
          </a:lstStyle>
          <a:p>
            <a:fld id="{E586EA3B-331D-4631-A681-2978AAD85207}" type="slidenum">
              <a:rPr lang="en-US" smtClean="0">
                <a:latin typeface="Times New Roman" pitchFamily="18" charset="0"/>
              </a:rPr>
              <a:pPr/>
              <a:t>7</a:t>
            </a:fld>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89" eaLnBrk="0" hangingPunct="0">
              <a:defRPr>
                <a:solidFill>
                  <a:schemeClr val="tx1"/>
                </a:solidFill>
                <a:latin typeface="Symbol" pitchFamily="18" charset="2"/>
              </a:defRPr>
            </a:lvl1pPr>
            <a:lvl2pPr marL="702756" indent="-270291" defTabSz="918989" eaLnBrk="0" hangingPunct="0">
              <a:defRPr>
                <a:solidFill>
                  <a:schemeClr val="tx1"/>
                </a:solidFill>
                <a:latin typeface="Symbol" pitchFamily="18" charset="2"/>
              </a:defRPr>
            </a:lvl2pPr>
            <a:lvl3pPr marL="1081164" indent="-216233" defTabSz="918989" eaLnBrk="0" hangingPunct="0">
              <a:defRPr>
                <a:solidFill>
                  <a:schemeClr val="tx1"/>
                </a:solidFill>
                <a:latin typeface="Symbol" pitchFamily="18" charset="2"/>
              </a:defRPr>
            </a:lvl3pPr>
            <a:lvl4pPr marL="1513629" indent="-216233" defTabSz="918989" eaLnBrk="0" hangingPunct="0">
              <a:defRPr>
                <a:solidFill>
                  <a:schemeClr val="tx1"/>
                </a:solidFill>
                <a:latin typeface="Symbol" pitchFamily="18" charset="2"/>
              </a:defRPr>
            </a:lvl4pPr>
            <a:lvl5pPr marL="1946095" indent="-216233" defTabSz="918989" eaLnBrk="0" hangingPunct="0">
              <a:defRPr>
                <a:solidFill>
                  <a:schemeClr val="tx1"/>
                </a:solidFill>
                <a:latin typeface="Symbol" pitchFamily="18" charset="2"/>
              </a:defRPr>
            </a:lvl5pPr>
            <a:lvl6pPr marL="2378560" indent="-216233" defTabSz="918989" eaLnBrk="0" fontAlgn="base" hangingPunct="0">
              <a:spcBef>
                <a:spcPct val="0"/>
              </a:spcBef>
              <a:spcAft>
                <a:spcPct val="0"/>
              </a:spcAft>
              <a:defRPr>
                <a:solidFill>
                  <a:schemeClr val="tx1"/>
                </a:solidFill>
                <a:latin typeface="Symbol" pitchFamily="18" charset="2"/>
              </a:defRPr>
            </a:lvl6pPr>
            <a:lvl7pPr marL="2811026" indent="-216233" defTabSz="918989" eaLnBrk="0" fontAlgn="base" hangingPunct="0">
              <a:spcBef>
                <a:spcPct val="0"/>
              </a:spcBef>
              <a:spcAft>
                <a:spcPct val="0"/>
              </a:spcAft>
              <a:defRPr>
                <a:solidFill>
                  <a:schemeClr val="tx1"/>
                </a:solidFill>
                <a:latin typeface="Symbol" pitchFamily="18" charset="2"/>
              </a:defRPr>
            </a:lvl7pPr>
            <a:lvl8pPr marL="3243491" indent="-216233" defTabSz="918989" eaLnBrk="0" fontAlgn="base" hangingPunct="0">
              <a:spcBef>
                <a:spcPct val="0"/>
              </a:spcBef>
              <a:spcAft>
                <a:spcPct val="0"/>
              </a:spcAft>
              <a:defRPr>
                <a:solidFill>
                  <a:schemeClr val="tx1"/>
                </a:solidFill>
                <a:latin typeface="Symbol" pitchFamily="18" charset="2"/>
              </a:defRPr>
            </a:lvl8pPr>
            <a:lvl9pPr marL="3675957" indent="-216233" defTabSz="918989" eaLnBrk="0" fontAlgn="base" hangingPunct="0">
              <a:spcBef>
                <a:spcPct val="0"/>
              </a:spcBef>
              <a:spcAft>
                <a:spcPct val="0"/>
              </a:spcAft>
              <a:defRPr>
                <a:solidFill>
                  <a:schemeClr val="tx1"/>
                </a:solidFill>
                <a:latin typeface="Symbol" pitchFamily="18" charset="2"/>
              </a:defRPr>
            </a:lvl9pPr>
          </a:lstStyle>
          <a:p>
            <a:fld id="{AA55042A-F854-419C-BAD5-567A47343BE7}" type="slidenum">
              <a:rPr lang="en-US" smtClean="0">
                <a:latin typeface="Times New Roman" pitchFamily="18" charset="0"/>
              </a:rPr>
              <a:pPr/>
              <a:t>8</a:t>
            </a:fld>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latin typeface="Times New Roman" pitchFamily="18" charset="0"/>
              </a:rPr>
              <a:pPr/>
              <a:t>9</a:t>
            </a:fld>
            <a:endParaRPr lang="en-US" smtClean="0">
              <a:latin typeface="Times New Roman" pitchFamily="18" charset="0"/>
            </a:endParaRPr>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xfrm>
            <a:off x="913805" y="4343704"/>
            <a:ext cx="503039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hlinkClick r:id="rId3"/>
              </a:rPr>
              <a:t>Realization and unification of NAD83 in Canada and the U.S. via the ITRF.</a:t>
            </a:r>
            <a:r>
              <a:rPr lang="en-US" smtClean="0"/>
              <a:t> </a:t>
            </a:r>
          </a:p>
          <a:p>
            <a:r>
              <a:rPr lang="en-US" smtClean="0"/>
              <a:t>http://www.geod.nrcan.gc.ca &gt; Geodetic Survey Division &gt; Publications &gt; Papers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3AC601-715D-4E07-9498-8B46D6601297}" type="slidenum">
              <a:rPr lang="en-US" smtClean="0">
                <a:latin typeface="Calibri" pitchFamily="34" charset="0"/>
                <a:ea typeface="ＭＳ Ｐゴシック" pitchFamily="34" charset="-128"/>
              </a:rPr>
              <a:pPr/>
              <a:t>11</a:t>
            </a:fld>
            <a:endParaRPr lang="en-US" smtClean="0">
              <a:latin typeface="Calibri"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pPr>
                <a:defRPr/>
              </a:pPr>
              <a:t>12/3/2014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pPr>
                <a:defRPr/>
              </a:pPr>
              <a:t>‹#›</a:t>
            </a:fld>
            <a:endParaRPr lang="en-US"/>
          </a:p>
        </p:txBody>
      </p:sp>
    </p:spTree>
    <p:extLst>
      <p:ext uri="{BB962C8B-B14F-4D97-AF65-F5344CB8AC3E}">
        <p14:creationId xmlns:p14="http://schemas.microsoft.com/office/powerpoint/2010/main" val="1560890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pPr>
                <a:defRPr/>
              </a:pPr>
              <a:t>12/3/2014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pPr>
                <a:defRPr/>
              </a:pPr>
              <a:t>‹#›</a:t>
            </a:fld>
            <a:endParaRPr lang="en-US"/>
          </a:p>
        </p:txBody>
      </p:sp>
    </p:spTree>
    <p:extLst>
      <p:ext uri="{BB962C8B-B14F-4D97-AF65-F5344CB8AC3E}">
        <p14:creationId xmlns:p14="http://schemas.microsoft.com/office/powerpoint/2010/main" val="3284453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pPr>
                <a:defRPr/>
              </a:pPr>
              <a:t>12/3/2014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pPr>
                <a:defRPr/>
              </a:pPr>
              <a:t>‹#›</a:t>
            </a:fld>
            <a:endParaRPr lang="en-US"/>
          </a:p>
        </p:txBody>
      </p:sp>
    </p:spTree>
    <p:extLst>
      <p:ext uri="{BB962C8B-B14F-4D97-AF65-F5344CB8AC3E}">
        <p14:creationId xmlns:p14="http://schemas.microsoft.com/office/powerpoint/2010/main" val="3856698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pPr>
                <a:defRPr/>
              </a:pPr>
              <a:t>‹#›</a:t>
            </a:fld>
            <a:endParaRPr lang="en-US"/>
          </a:p>
        </p:txBody>
      </p:sp>
    </p:spTree>
    <p:extLst>
      <p:ext uri="{BB962C8B-B14F-4D97-AF65-F5344CB8AC3E}">
        <p14:creationId xmlns:p14="http://schemas.microsoft.com/office/powerpoint/2010/main" val="1595200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408335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78501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29168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78851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2948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3767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174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pPr>
                <a:defRPr/>
              </a:pPr>
              <a:t>12/3/2014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pPr>
                <a:defRPr/>
              </a:pPr>
              <a:t>‹#›</a:t>
            </a:fld>
            <a:endParaRPr lang="en-US"/>
          </a:p>
        </p:txBody>
      </p:sp>
    </p:spTree>
    <p:extLst>
      <p:ext uri="{BB962C8B-B14F-4D97-AF65-F5344CB8AC3E}">
        <p14:creationId xmlns:p14="http://schemas.microsoft.com/office/powerpoint/2010/main" val="4027709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850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5032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1127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6570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7944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pPr>
                <a:defRPr/>
              </a:pPr>
              <a:t>12/3/2014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pPr>
                <a:defRPr/>
              </a:pPr>
              <a:t>‹#›</a:t>
            </a:fld>
            <a:endParaRPr lang="en-US"/>
          </a:p>
        </p:txBody>
      </p:sp>
    </p:spTree>
    <p:extLst>
      <p:ext uri="{BB962C8B-B14F-4D97-AF65-F5344CB8AC3E}">
        <p14:creationId xmlns:p14="http://schemas.microsoft.com/office/powerpoint/2010/main" val="2165684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pPr>
                <a:defRPr/>
              </a:pPr>
              <a:t>12/3/2014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pPr>
                <a:defRPr/>
              </a:pPr>
              <a:t>‹#›</a:t>
            </a:fld>
            <a:endParaRPr lang="en-US"/>
          </a:p>
        </p:txBody>
      </p:sp>
    </p:spTree>
    <p:extLst>
      <p:ext uri="{BB962C8B-B14F-4D97-AF65-F5344CB8AC3E}">
        <p14:creationId xmlns:p14="http://schemas.microsoft.com/office/powerpoint/2010/main" val="390148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pPr>
                <a:defRPr/>
              </a:pPr>
              <a:t>12/3/2014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pPr>
                <a:defRPr/>
              </a:pPr>
              <a:t>‹#›</a:t>
            </a:fld>
            <a:endParaRPr lang="en-US"/>
          </a:p>
        </p:txBody>
      </p:sp>
    </p:spTree>
    <p:extLst>
      <p:ext uri="{BB962C8B-B14F-4D97-AF65-F5344CB8AC3E}">
        <p14:creationId xmlns:p14="http://schemas.microsoft.com/office/powerpoint/2010/main" val="272578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pPr>
                <a:defRPr/>
              </a:pPr>
              <a:t>12/3/2014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pPr>
                <a:defRPr/>
              </a:pPr>
              <a:t>‹#›</a:t>
            </a:fld>
            <a:endParaRPr lang="en-US"/>
          </a:p>
        </p:txBody>
      </p:sp>
    </p:spTree>
    <p:extLst>
      <p:ext uri="{BB962C8B-B14F-4D97-AF65-F5344CB8AC3E}">
        <p14:creationId xmlns:p14="http://schemas.microsoft.com/office/powerpoint/2010/main" val="1743507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pPr>
                <a:defRPr/>
              </a:pPr>
              <a:t>12/3/2014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pPr>
                <a:defRPr/>
              </a:pPr>
              <a:t>‹#›</a:t>
            </a:fld>
            <a:endParaRPr lang="en-US"/>
          </a:p>
        </p:txBody>
      </p:sp>
    </p:spTree>
    <p:extLst>
      <p:ext uri="{BB962C8B-B14F-4D97-AF65-F5344CB8AC3E}">
        <p14:creationId xmlns:p14="http://schemas.microsoft.com/office/powerpoint/2010/main" val="2977927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pPr>
                <a:defRPr/>
              </a:pPr>
              <a:t>12/3/2014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pPr>
                <a:defRPr/>
              </a:pPr>
              <a:t>‹#›</a:t>
            </a:fld>
            <a:endParaRPr lang="en-US"/>
          </a:p>
        </p:txBody>
      </p:sp>
    </p:spTree>
    <p:extLst>
      <p:ext uri="{BB962C8B-B14F-4D97-AF65-F5344CB8AC3E}">
        <p14:creationId xmlns:p14="http://schemas.microsoft.com/office/powerpoint/2010/main" val="16938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pPr>
                <a:defRPr/>
              </a:pPr>
              <a:t>12/3/2014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pPr>
                <a:defRPr/>
              </a:pPr>
              <a:t>‹#›</a:t>
            </a:fld>
            <a:endParaRPr lang="en-US"/>
          </a:p>
        </p:txBody>
      </p:sp>
    </p:spTree>
    <p:extLst>
      <p:ext uri="{BB962C8B-B14F-4D97-AF65-F5344CB8AC3E}">
        <p14:creationId xmlns:p14="http://schemas.microsoft.com/office/powerpoint/2010/main" val="211005104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Header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2E1FCC8-C70D-4E96-A8D0-76CEFAC5907A}" type="datetimeFigureOut">
              <a:rPr lang="en-US"/>
              <a:pPr>
                <a:defRPr/>
              </a:pPr>
              <a:t>12/3/2014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52DC947-DE85-4DE8-A360-690B15951A54}" type="slidenum">
              <a:rPr lang="en-US"/>
              <a:pPr>
                <a:defRPr/>
              </a:pPr>
              <a:t>‹#›</a:t>
            </a:fld>
            <a:endParaRPr lang="en-US"/>
          </a:p>
        </p:txBody>
      </p:sp>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68AD50E-78C8-4BB5-A8DE-41FF809334F1}" type="datetimeFigureOut">
              <a:rPr lang="en-US"/>
              <a:pPr>
                <a:defRPr/>
              </a:pPr>
              <a:t>12/3/2014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34385B6-5DF1-4C35-A1A3-52AC84CE9B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3" r:id="rId12"/>
    <p:sldLayoutId id="2147483787"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04517471-5EF5-4CD7-82A2-D8722F77F2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MS PGothic" pitchFamily="34" charset="-128"/>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MS PGothic" pitchFamily="34" charset="-128"/>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MS PGothic" pitchFamily="34" charset="-128"/>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MS PGothic" pitchFamily="34" charset="-128"/>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S PGothic" pitchFamily="34" charset="-128"/>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S PGothic" pitchFamily="34" charset="-128"/>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tudent.britannica.com/ebi/art-53199"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wmf"/></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ngs.noaa.gov/GRAV-D/data_products.shtml" TargetMode="External"/><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ngs.noaa.gov/corbin/class_description/GRAVD_0213.shtml" TargetMode="Externa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ngs.noaa.gov/heightmod/" TargetMode="External"/><Relationship Id="rId2" Type="http://schemas.openxmlformats.org/officeDocument/2006/relationships/hyperlink" Target="http://www.ngs.noaa.gov/PUBS_LIB/pub_GPS.s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Title 1"/>
          <p:cNvSpPr txBox="1">
            <a:spLocks/>
          </p:cNvSpPr>
          <p:nvPr/>
        </p:nvSpPr>
        <p:spPr bwMode="auto">
          <a:xfrm>
            <a:off x="457200" y="1016000"/>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Font typeface="Arial" pitchFamily="34" charset="0"/>
              <a:buChar char="•"/>
              <a:defRPr sz="3200">
                <a:solidFill>
                  <a:schemeClr val="tx1"/>
                </a:solidFill>
                <a:latin typeface="Times New Roman" pitchFamily="18" charset="0"/>
                <a:ea typeface="MS PGothic" pitchFamily="34" charset="-128"/>
                <a:cs typeface="Times New Roman" pitchFamily="18" charset="0"/>
              </a:defRPr>
            </a:lvl1pPr>
            <a:lvl2pPr marL="742950" indent="-285750" defTabSz="457200" eaLnBrk="0" hangingPunct="0">
              <a:spcBef>
                <a:spcPct val="20000"/>
              </a:spcBef>
              <a:buFont typeface="Arial" pitchFamily="34" charset="0"/>
              <a:buChar char="–"/>
              <a:defRPr sz="2800">
                <a:solidFill>
                  <a:schemeClr val="tx1"/>
                </a:solidFill>
                <a:latin typeface="Times New Roman" pitchFamily="18" charset="0"/>
                <a:ea typeface="MS PGothic" pitchFamily="34" charset="-128"/>
                <a:cs typeface="Times New Roman" pitchFamily="18" charset="0"/>
              </a:defRPr>
            </a:lvl2pPr>
            <a:lvl3pPr marL="1143000" indent="-228600" defTabSz="457200" eaLnBrk="0" hangingPunct="0">
              <a:spcBef>
                <a:spcPct val="20000"/>
              </a:spcBef>
              <a:buFont typeface="Arial" pitchFamily="34" charset="0"/>
              <a:buChar char="•"/>
              <a:defRPr sz="2400">
                <a:solidFill>
                  <a:schemeClr val="tx1"/>
                </a:solidFill>
                <a:latin typeface="Times New Roman" pitchFamily="18" charset="0"/>
                <a:ea typeface="MS PGothic" pitchFamily="34" charset="-128"/>
                <a:cs typeface="Times New Roman" pitchFamily="18" charset="0"/>
              </a:defRPr>
            </a:lvl3pPr>
            <a:lvl4pPr marL="1600200" indent="-228600" defTabSz="457200" eaLnBrk="0" hangingPunct="0">
              <a:spcBef>
                <a:spcPct val="20000"/>
              </a:spcBef>
              <a:buFont typeface="Arial" pitchFamily="34" charset="0"/>
              <a:buChar char="–"/>
              <a:defRPr sz="2000">
                <a:solidFill>
                  <a:schemeClr val="tx1"/>
                </a:solidFill>
                <a:latin typeface="Times New Roman" pitchFamily="18" charset="0"/>
                <a:ea typeface="MS PGothic" pitchFamily="34" charset="-128"/>
                <a:cs typeface="Times New Roman" pitchFamily="18" charset="0"/>
              </a:defRPr>
            </a:lvl4pPr>
            <a:lvl5pPr marL="2057400" indent="-228600" defTabSz="457200" eaLnBrk="0" hangingPunct="0">
              <a:spcBef>
                <a:spcPct val="20000"/>
              </a:spcBef>
              <a:buFont typeface="Arial" pitchFamily="34" charset="0"/>
              <a:buChar char="»"/>
              <a:defRPr sz="2000">
                <a:solidFill>
                  <a:schemeClr val="tx1"/>
                </a:solidFill>
                <a:latin typeface="Times New Roman" pitchFamily="18" charset="0"/>
                <a:ea typeface="MS PGothic" pitchFamily="34" charset="-128"/>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9pPr>
          </a:lstStyle>
          <a:p>
            <a:pPr algn="ctr" eaLnBrk="1" hangingPunct="1">
              <a:spcBef>
                <a:spcPct val="0"/>
              </a:spcBef>
              <a:buFontTx/>
              <a:buNone/>
            </a:pPr>
            <a:r>
              <a:rPr lang="en-US" altLang="en-US" sz="4400">
                <a:solidFill>
                  <a:srgbClr val="000000"/>
                </a:solidFill>
              </a:rPr>
              <a:t>Update on GRAV-D and</a:t>
            </a:r>
          </a:p>
          <a:p>
            <a:pPr algn="ctr" eaLnBrk="1" hangingPunct="1">
              <a:spcBef>
                <a:spcPct val="0"/>
              </a:spcBef>
              <a:buFontTx/>
              <a:buNone/>
            </a:pPr>
            <a:r>
              <a:rPr lang="en-US" altLang="en-US" sz="4000">
                <a:solidFill>
                  <a:srgbClr val="000000"/>
                </a:solidFill>
              </a:rPr>
              <a:t>Progress toward a new vertical Datum</a:t>
            </a:r>
          </a:p>
        </p:txBody>
      </p:sp>
      <p:sp>
        <p:nvSpPr>
          <p:cNvPr id="19459" name="Content Placeholder 2"/>
          <p:cNvSpPr txBox="1">
            <a:spLocks/>
          </p:cNvSpPr>
          <p:nvPr/>
        </p:nvSpPr>
        <p:spPr bwMode="auto">
          <a:xfrm>
            <a:off x="457200" y="3943350"/>
            <a:ext cx="8229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spcBef>
                <a:spcPct val="20000"/>
              </a:spcBef>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itchFamily="18" charset="0"/>
                <a:ea typeface="MS PGothic" pitchFamily="34" charset="-128"/>
                <a:cs typeface="Times New Roman" pitchFamily="18" charset="0"/>
              </a:defRPr>
            </a:lvl1pPr>
            <a:lvl2pPr marL="742950" indent="-285750" defTabSz="828675" eaLnBrk="0" hangingPunct="0">
              <a:spcBef>
                <a:spcPct val="20000"/>
              </a:spcBef>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itchFamily="18" charset="0"/>
                <a:ea typeface="MS PGothic" pitchFamily="34" charset="-128"/>
                <a:cs typeface="Times New Roman" pitchFamily="18" charset="0"/>
              </a:defRPr>
            </a:lvl2pPr>
            <a:lvl3pPr marL="1143000" indent="-228600" defTabSz="828675" eaLnBrk="0" hangingPunct="0">
              <a:spcBef>
                <a:spcPct val="20000"/>
              </a:spcBef>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itchFamily="18" charset="0"/>
                <a:ea typeface="MS PGothic" pitchFamily="34" charset="-128"/>
                <a:cs typeface="Times New Roman" pitchFamily="18" charset="0"/>
              </a:defRPr>
            </a:lvl3pPr>
            <a:lvl4pPr marL="1600200" indent="-228600" defTabSz="828675" eaLnBrk="0" hangingPunct="0">
              <a:spcBef>
                <a:spcPct val="20000"/>
              </a:spcBef>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4pPr>
            <a:lvl5pPr marL="2057400" indent="-228600" defTabSz="828675" eaLnBrk="0" hangingPunct="0">
              <a:spcBef>
                <a:spcPct val="20000"/>
              </a:spcBef>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5pPr>
            <a:lvl6pPr marL="2514600" indent="-228600" defTabSz="828675" eaLnBrk="0" fontAlgn="base" hangingPunct="0">
              <a:spcBef>
                <a:spcPct val="20000"/>
              </a:spcBef>
              <a:spcAft>
                <a:spcPct val="0"/>
              </a:spcAft>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6pPr>
            <a:lvl7pPr marL="2971800" indent="-228600" defTabSz="828675" eaLnBrk="0" fontAlgn="base" hangingPunct="0">
              <a:spcBef>
                <a:spcPct val="20000"/>
              </a:spcBef>
              <a:spcAft>
                <a:spcPct val="0"/>
              </a:spcAft>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7pPr>
            <a:lvl8pPr marL="3429000" indent="-228600" defTabSz="828675" eaLnBrk="0" fontAlgn="base" hangingPunct="0">
              <a:spcBef>
                <a:spcPct val="20000"/>
              </a:spcBef>
              <a:spcAft>
                <a:spcPct val="0"/>
              </a:spcAft>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8pPr>
            <a:lvl9pPr marL="3886200" indent="-228600" defTabSz="828675" eaLnBrk="0" fontAlgn="base" hangingPunct="0">
              <a:spcBef>
                <a:spcPct val="20000"/>
              </a:spcBef>
              <a:spcAft>
                <a:spcPct val="0"/>
              </a:spcAft>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9pPr>
          </a:lstStyle>
          <a:p>
            <a:pPr algn="ctr">
              <a:lnSpc>
                <a:spcPct val="95000"/>
              </a:lnSpc>
              <a:spcBef>
                <a:spcPct val="0"/>
              </a:spcBef>
              <a:buClr>
                <a:srgbClr val="000000"/>
              </a:buClr>
              <a:buSzPct val="45000"/>
              <a:buFontTx/>
              <a:buNone/>
            </a:pPr>
            <a:r>
              <a:rPr lang="en-GB" altLang="en-US" sz="2600" b="1">
                <a:solidFill>
                  <a:srgbClr val="000000"/>
                </a:solidFill>
              </a:rPr>
              <a:t>New Hampshire Land Surveyors Association</a:t>
            </a:r>
          </a:p>
          <a:p>
            <a:pPr algn="ctr">
              <a:lnSpc>
                <a:spcPct val="95000"/>
              </a:lnSpc>
              <a:spcBef>
                <a:spcPct val="0"/>
              </a:spcBef>
              <a:buClr>
                <a:srgbClr val="000000"/>
              </a:buClr>
              <a:buSzPct val="45000"/>
              <a:buFontTx/>
              <a:buNone/>
            </a:pPr>
            <a:r>
              <a:rPr lang="en-GB" altLang="en-US" sz="2600" b="1">
                <a:solidFill>
                  <a:srgbClr val="000000"/>
                </a:solidFill>
              </a:rPr>
              <a:t>December 05, 2014</a:t>
            </a:r>
          </a:p>
        </p:txBody>
      </p:sp>
      <p:pic>
        <p:nvPicPr>
          <p:cNvPr id="1946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3663" y="2327275"/>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Box 1"/>
          <p:cNvSpPr txBox="1">
            <a:spLocks noChangeArrowheads="1"/>
          </p:cNvSpPr>
          <p:nvPr/>
        </p:nvSpPr>
        <p:spPr bwMode="auto">
          <a:xfrm>
            <a:off x="1731963" y="5043488"/>
            <a:ext cx="59150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pitchFamily="34" charset="0"/>
              <a:buChar char="•"/>
              <a:defRPr sz="3200">
                <a:solidFill>
                  <a:schemeClr val="tx1"/>
                </a:solidFill>
                <a:latin typeface="Times New Roman" pitchFamily="18" charset="0"/>
                <a:ea typeface="MS PGothic" pitchFamily="34" charset="-128"/>
                <a:cs typeface="Times New Roman" pitchFamily="18" charset="0"/>
              </a:defRPr>
            </a:lvl1pPr>
            <a:lvl2pPr marL="742950" indent="-285750" defTabSz="457200" eaLnBrk="0" hangingPunct="0">
              <a:spcBef>
                <a:spcPct val="20000"/>
              </a:spcBef>
              <a:buFont typeface="Arial" pitchFamily="34" charset="0"/>
              <a:buChar char="–"/>
              <a:defRPr sz="2800">
                <a:solidFill>
                  <a:schemeClr val="tx1"/>
                </a:solidFill>
                <a:latin typeface="Times New Roman" pitchFamily="18" charset="0"/>
                <a:ea typeface="MS PGothic" pitchFamily="34" charset="-128"/>
                <a:cs typeface="Times New Roman" pitchFamily="18" charset="0"/>
              </a:defRPr>
            </a:lvl2pPr>
            <a:lvl3pPr marL="1143000" indent="-228600" defTabSz="457200" eaLnBrk="0" hangingPunct="0">
              <a:spcBef>
                <a:spcPct val="20000"/>
              </a:spcBef>
              <a:buFont typeface="Arial" pitchFamily="34" charset="0"/>
              <a:buChar char="•"/>
              <a:defRPr sz="2400">
                <a:solidFill>
                  <a:schemeClr val="tx1"/>
                </a:solidFill>
                <a:latin typeface="Times New Roman" pitchFamily="18" charset="0"/>
                <a:ea typeface="MS PGothic" pitchFamily="34" charset="-128"/>
                <a:cs typeface="Times New Roman" pitchFamily="18" charset="0"/>
              </a:defRPr>
            </a:lvl3pPr>
            <a:lvl4pPr marL="1600200" indent="-228600" defTabSz="457200" eaLnBrk="0" hangingPunct="0">
              <a:spcBef>
                <a:spcPct val="20000"/>
              </a:spcBef>
              <a:buFont typeface="Arial" pitchFamily="34" charset="0"/>
              <a:buChar char="–"/>
              <a:defRPr sz="2000">
                <a:solidFill>
                  <a:schemeClr val="tx1"/>
                </a:solidFill>
                <a:latin typeface="Times New Roman" pitchFamily="18" charset="0"/>
                <a:ea typeface="MS PGothic" pitchFamily="34" charset="-128"/>
                <a:cs typeface="Times New Roman" pitchFamily="18" charset="0"/>
              </a:defRPr>
            </a:lvl4pPr>
            <a:lvl5pPr marL="2057400" indent="-228600" defTabSz="457200" eaLnBrk="0" hangingPunct="0">
              <a:spcBef>
                <a:spcPct val="20000"/>
              </a:spcBef>
              <a:buFont typeface="Arial" pitchFamily="34" charset="0"/>
              <a:buChar char="»"/>
              <a:defRPr sz="2000">
                <a:solidFill>
                  <a:schemeClr val="tx1"/>
                </a:solidFill>
                <a:latin typeface="Times New Roman" pitchFamily="18" charset="0"/>
                <a:ea typeface="MS PGothic" pitchFamily="34" charset="-128"/>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9pPr>
          </a:lstStyle>
          <a:p>
            <a:pPr algn="ctr">
              <a:spcBef>
                <a:spcPct val="0"/>
              </a:spcBef>
              <a:buFontTx/>
              <a:buNone/>
            </a:pPr>
            <a:r>
              <a:rPr lang="en-GB" altLang="en-US" sz="1800" b="1">
                <a:solidFill>
                  <a:srgbClr val="C00000"/>
                </a:solidFill>
              </a:rPr>
              <a:t>Dan Martin</a:t>
            </a:r>
          </a:p>
          <a:p>
            <a:pPr algn="ctr">
              <a:spcBef>
                <a:spcPct val="0"/>
              </a:spcBef>
              <a:buFontTx/>
              <a:buNone/>
            </a:pPr>
            <a:r>
              <a:rPr lang="en-GB" altLang="en-US" sz="1800" b="1">
                <a:solidFill>
                  <a:srgbClr val="C00000"/>
                </a:solidFill>
              </a:rPr>
              <a:t>NGS Vermont State Geodetic Advisor</a:t>
            </a:r>
          </a:p>
          <a:p>
            <a:pPr algn="ctr">
              <a:spcBef>
                <a:spcPct val="0"/>
              </a:spcBef>
              <a:buFontTx/>
              <a:buNone/>
            </a:pPr>
            <a:r>
              <a:rPr lang="en-GB" altLang="en-US" sz="1800" b="1">
                <a:solidFill>
                  <a:srgbClr val="C00000"/>
                </a:solidFill>
              </a:rPr>
              <a:t>Dan.martin@noaa.gov</a:t>
            </a:r>
          </a:p>
          <a:p>
            <a:pPr algn="ctr">
              <a:spcBef>
                <a:spcPct val="0"/>
              </a:spcBef>
              <a:buFontTx/>
              <a:buNone/>
            </a:pPr>
            <a:r>
              <a:rPr lang="en-GB" altLang="en-US" sz="1800" b="1">
                <a:solidFill>
                  <a:srgbClr val="C00000"/>
                </a:solidFill>
              </a:rPr>
              <a:t>802-828-2952</a:t>
            </a:r>
          </a:p>
          <a:p>
            <a:pPr algn="ctr">
              <a:spcBef>
                <a:spcPct val="0"/>
              </a:spcBef>
              <a:buFontTx/>
              <a:buNone/>
            </a:pPr>
            <a:r>
              <a:rPr lang="en-US" altLang="en-US" sz="1800" b="1">
                <a:solidFill>
                  <a:srgbClr val="C00000"/>
                </a:solidFill>
              </a:rPr>
              <a:t>www.aot.state.vt.us/geodetic/Advisor/advisorpresent.htm</a:t>
            </a:r>
            <a:endParaRPr lang="en-GB" altLang="en-US" sz="1800" b="1">
              <a:solidFill>
                <a:srgbClr val="C00000"/>
              </a:solidFill>
            </a:endParaRPr>
          </a:p>
          <a:p>
            <a:pPr algn="ctr">
              <a:spcBef>
                <a:spcPct val="0"/>
              </a:spcBef>
              <a:buFontTx/>
              <a:buNone/>
            </a:pPr>
            <a:endParaRPr lang="en-GB" altLang="en-US" sz="1800" b="1">
              <a:solidFill>
                <a:srgbClr val="C00000"/>
              </a:solidFill>
            </a:endParaRPr>
          </a:p>
        </p:txBody>
      </p:sp>
      <p:pic>
        <p:nvPicPr>
          <p:cNvPr id="19462"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9150" y="2308225"/>
            <a:ext cx="172561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96875"/>
            <a:ext cx="9144000" cy="685800"/>
          </a:xfrm>
        </p:spPr>
        <p:txBody>
          <a:bodyPr/>
          <a:lstStyle/>
          <a:p>
            <a:r>
              <a:rPr lang="en-US" smtClean="0">
                <a:ea typeface="ＭＳ Ｐゴシック" pitchFamily="34" charset="-128"/>
              </a:rPr>
              <a:t>Future Geopotential (Vertical) Datum </a:t>
            </a:r>
          </a:p>
        </p:txBody>
      </p:sp>
      <p:sp>
        <p:nvSpPr>
          <p:cNvPr id="47107" name="Rectangle 3"/>
          <p:cNvSpPr>
            <a:spLocks noGrp="1" noChangeArrowheads="1"/>
          </p:cNvSpPr>
          <p:nvPr>
            <p:ph type="body" idx="1"/>
          </p:nvPr>
        </p:nvSpPr>
        <p:spPr>
          <a:xfrm>
            <a:off x="57150" y="1190625"/>
            <a:ext cx="9017000" cy="4854575"/>
          </a:xfrm>
        </p:spPr>
        <p:txBody>
          <a:bodyPr/>
          <a:lstStyle/>
          <a:p>
            <a:pPr>
              <a:lnSpc>
                <a:spcPct val="150000"/>
              </a:lnSpc>
              <a:buFont typeface="Wingdings" pitchFamily="2" charset="2"/>
              <a:buChar char="Ø"/>
            </a:pPr>
            <a:r>
              <a:rPr lang="en-US" sz="2400" b="1" dirty="0" smtClean="0">
                <a:ea typeface="ＭＳ Ｐゴシック" pitchFamily="34" charset="-128"/>
              </a:rPr>
              <a:t>replace NAVD88 with new </a:t>
            </a:r>
            <a:r>
              <a:rPr lang="en-US" sz="2400" b="1" dirty="0" err="1" smtClean="0">
                <a:ea typeface="ＭＳ Ｐゴシック" pitchFamily="34" charset="-128"/>
              </a:rPr>
              <a:t>geopotential</a:t>
            </a:r>
            <a:r>
              <a:rPr lang="en-US" sz="2400" b="1" dirty="0" smtClean="0">
                <a:ea typeface="ＭＳ Ｐゴシック" pitchFamily="34" charset="-128"/>
              </a:rPr>
              <a:t> datum – by 2022</a:t>
            </a:r>
          </a:p>
          <a:p>
            <a:pPr>
              <a:lnSpc>
                <a:spcPct val="150000"/>
              </a:lnSpc>
              <a:buFont typeface="Wingdings" pitchFamily="2" charset="2"/>
              <a:buChar char="Ø"/>
            </a:pPr>
            <a:r>
              <a:rPr lang="en-US" sz="2400" b="1" dirty="0" smtClean="0">
                <a:ea typeface="ＭＳ Ｐゴシック" pitchFamily="34" charset="-128"/>
              </a:rPr>
              <a:t>gravimetric geoid-based, in combination with GNSS</a:t>
            </a:r>
          </a:p>
          <a:p>
            <a:pPr>
              <a:lnSpc>
                <a:spcPct val="150000"/>
              </a:lnSpc>
              <a:buFont typeface="Wingdings" pitchFamily="2" charset="2"/>
              <a:buChar char="Ø"/>
            </a:pPr>
            <a:r>
              <a:rPr lang="en-US" sz="2400" b="1" dirty="0" smtClean="0">
                <a:ea typeface="ＭＳ Ｐゴシック" pitchFamily="34" charset="-128"/>
              </a:rPr>
              <a:t>monitor time-varying nature of gravity field</a:t>
            </a:r>
          </a:p>
          <a:p>
            <a:pPr>
              <a:lnSpc>
                <a:spcPct val="150000"/>
              </a:lnSpc>
              <a:buFont typeface="Wingdings" pitchFamily="2" charset="2"/>
              <a:buChar char="Ø"/>
            </a:pPr>
            <a:r>
              <a:rPr lang="en-US" sz="2400" b="1" dirty="0" smtClean="0">
                <a:ea typeface="ＭＳ Ｐゴシック" pitchFamily="34" charset="-128"/>
              </a:rPr>
              <a:t>develop transformation tools to relate to NAVD88</a:t>
            </a:r>
          </a:p>
          <a:p>
            <a:pPr>
              <a:lnSpc>
                <a:spcPct val="150000"/>
              </a:lnSpc>
            </a:pPr>
            <a:r>
              <a:rPr lang="en-US" sz="2200" b="1" dirty="0" smtClean="0">
                <a:ea typeface="ＭＳ Ｐゴシック" pitchFamily="34" charset="-128"/>
              </a:rPr>
              <a:t>build most accurate ever continental gravimetric geoid model (</a:t>
            </a:r>
            <a:r>
              <a:rPr lang="en-US" sz="1800" b="1" dirty="0" smtClean="0">
                <a:ea typeface="ＭＳ Ｐゴシック" pitchFamily="34" charset="-128"/>
              </a:rPr>
              <a:t>GRAV-D</a:t>
            </a:r>
            <a:r>
              <a:rPr lang="en-US" sz="2200" b="1" dirty="0" smtClean="0">
                <a:ea typeface="ＭＳ Ｐゴシック" pitchFamily="34" charset="-128"/>
              </a:rPr>
              <a:t>) </a:t>
            </a:r>
          </a:p>
          <a:p>
            <a:pPr>
              <a:lnSpc>
                <a:spcPct val="150000"/>
              </a:lnSpc>
            </a:pPr>
            <a:r>
              <a:rPr lang="en-US" sz="2200" b="1" dirty="0" smtClean="0">
                <a:ea typeface="ＭＳ Ｐゴシック" pitchFamily="34" charset="-128"/>
              </a:rPr>
              <a:t>determine gravity with accuracy of 10 </a:t>
            </a:r>
            <a:r>
              <a:rPr lang="en-US" sz="2200" b="1" dirty="0" err="1" smtClean="0">
                <a:ea typeface="ＭＳ Ｐゴシック" pitchFamily="34" charset="-128"/>
              </a:rPr>
              <a:t>microGals</a:t>
            </a:r>
            <a:r>
              <a:rPr lang="en-US" sz="2200" b="1" dirty="0" smtClean="0">
                <a:ea typeface="ＭＳ Ｐゴシック" pitchFamily="34" charset="-128"/>
              </a:rPr>
              <a:t>, anytime</a:t>
            </a:r>
          </a:p>
          <a:p>
            <a:pPr>
              <a:lnSpc>
                <a:spcPct val="150000"/>
              </a:lnSpc>
            </a:pPr>
            <a:r>
              <a:rPr lang="en-US" sz="2200" b="1" dirty="0" smtClean="0">
                <a:ea typeface="ＭＳ Ｐゴシック" pitchFamily="34" charset="-128"/>
              </a:rPr>
              <a:t>support both </a:t>
            </a:r>
            <a:r>
              <a:rPr lang="en-US" sz="2200" b="1" dirty="0" err="1" smtClean="0">
                <a:ea typeface="ＭＳ Ｐゴシック" pitchFamily="34" charset="-128"/>
              </a:rPr>
              <a:t>orthometric</a:t>
            </a:r>
            <a:r>
              <a:rPr lang="en-US" sz="2200" b="1" dirty="0" smtClean="0">
                <a:ea typeface="ＭＳ Ｐゴシック" pitchFamily="34" charset="-128"/>
              </a:rPr>
              <a:t> and dynamic heights</a:t>
            </a:r>
          </a:p>
          <a:p>
            <a:pPr>
              <a:lnSpc>
                <a:spcPct val="150000"/>
              </a:lnSpc>
            </a:pPr>
            <a:r>
              <a:rPr lang="en-US" sz="2200" b="1" dirty="0" smtClean="0">
                <a:ea typeface="ＭＳ Ｐゴシック" pitchFamily="34" charset="-128"/>
              </a:rPr>
              <a:t>Height Modernization is fully supported</a:t>
            </a:r>
          </a:p>
          <a:p>
            <a:pPr>
              <a:lnSpc>
                <a:spcPct val="150000"/>
              </a:lnSpc>
              <a:buFont typeface="Arial" charset="0"/>
              <a:buNone/>
            </a:pPr>
            <a:endParaRPr lang="en-US" sz="1800" b="1" dirty="0" smtClean="0">
              <a:ea typeface="ＭＳ Ｐゴシック" pitchFamily="34" charset="-128"/>
            </a:endParaRPr>
          </a:p>
        </p:txBody>
      </p:sp>
    </p:spTree>
    <p:extLst>
      <p:ext uri="{BB962C8B-B14F-4D97-AF65-F5344CB8AC3E}">
        <p14:creationId xmlns:p14="http://schemas.microsoft.com/office/powerpoint/2010/main" val="3277980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165100"/>
            <a:ext cx="8229600" cy="1143000"/>
          </a:xfrm>
        </p:spPr>
        <p:txBody>
          <a:bodyPr/>
          <a:lstStyle/>
          <a:p>
            <a:pPr eaLnBrk="1" hangingPunct="1"/>
            <a:r>
              <a:rPr lang="en-US" dirty="0" smtClean="0">
                <a:ea typeface="ＭＳ Ｐゴシック" pitchFamily="34" charset="-128"/>
              </a:rPr>
              <a:t>Why New </a:t>
            </a:r>
            <a:r>
              <a:rPr lang="en-US" dirty="0" smtClean="0">
                <a:ea typeface="ＭＳ Ｐゴシック" pitchFamily="34" charset="-128"/>
              </a:rPr>
              <a:t>Datum?</a:t>
            </a:r>
            <a:endParaRPr lang="en-US" dirty="0" smtClean="0">
              <a:ea typeface="ＭＳ Ｐゴシック" pitchFamily="34" charset="-128"/>
            </a:endParaRPr>
          </a:p>
        </p:txBody>
      </p:sp>
      <p:sp>
        <p:nvSpPr>
          <p:cNvPr id="48131" name="Content Placeholder 4"/>
          <p:cNvSpPr>
            <a:spLocks noGrp="1"/>
          </p:cNvSpPr>
          <p:nvPr>
            <p:ph idx="1"/>
          </p:nvPr>
        </p:nvSpPr>
        <p:spPr>
          <a:xfrm>
            <a:off x="0" y="900113"/>
            <a:ext cx="9144000" cy="6032500"/>
          </a:xfrm>
        </p:spPr>
        <p:txBody>
          <a:bodyPr/>
          <a:lstStyle/>
          <a:p>
            <a:pPr eaLnBrk="1" hangingPunct="1">
              <a:buFont typeface="Wingdings" pitchFamily="2" charset="2"/>
              <a:buChar char="q"/>
            </a:pPr>
            <a:r>
              <a:rPr lang="en-US" sz="2800" b="1" u="sng" dirty="0" smtClean="0">
                <a:ea typeface="ＭＳ Ｐゴシック" pitchFamily="34" charset="-128"/>
              </a:rPr>
              <a:t>NAVD 88 </a:t>
            </a:r>
          </a:p>
          <a:p>
            <a:pPr lvl="1" eaLnBrk="1" hangingPunct="1">
              <a:buFont typeface="Courier New" pitchFamily="49" charset="0"/>
              <a:buChar char="o"/>
            </a:pPr>
            <a:r>
              <a:rPr lang="en-US" sz="2000" b="1" dirty="0" smtClean="0">
                <a:ea typeface="ＭＳ Ｐゴシック" pitchFamily="34" charset="-128"/>
              </a:rPr>
              <a:t>cross-country </a:t>
            </a:r>
            <a:r>
              <a:rPr lang="en-US" sz="2000" b="1" dirty="0" smtClean="0">
                <a:ea typeface="ＭＳ Ｐゴシック" pitchFamily="34" charset="-128"/>
              </a:rPr>
              <a:t>build up of errors (“tilt” or “slope”) from geodetic leveling</a:t>
            </a:r>
          </a:p>
          <a:p>
            <a:pPr lvl="1" eaLnBrk="1" hangingPunct="1">
              <a:buFont typeface="Courier New" pitchFamily="49" charset="0"/>
              <a:buChar char="o"/>
            </a:pPr>
            <a:r>
              <a:rPr lang="en-US" sz="2000" b="1" u="sng" dirty="0" smtClean="0">
                <a:ea typeface="ＭＳ Ｐゴシック" pitchFamily="34" charset="-128"/>
              </a:rPr>
              <a:t>passive marks inconveniently located and vulnerable to disturbance and destruction</a:t>
            </a:r>
          </a:p>
          <a:p>
            <a:pPr lvl="1" eaLnBrk="1" hangingPunct="1">
              <a:buFont typeface="Courier New" pitchFamily="49" charset="0"/>
              <a:buChar char="o"/>
            </a:pPr>
            <a:r>
              <a:rPr lang="en-US" sz="2000" b="1" dirty="0" smtClean="0">
                <a:ea typeface="ＭＳ Ｐゴシック" pitchFamily="34" charset="-128"/>
              </a:rPr>
              <a:t>0.5 m bias in the NAVD 88 reference surface from the (best) geoid surface  	approximating global mean sea level</a:t>
            </a:r>
          </a:p>
          <a:p>
            <a:pPr lvl="1" eaLnBrk="1" hangingPunct="1">
              <a:buFont typeface="Courier New" pitchFamily="49" charset="0"/>
              <a:buChar char="o"/>
            </a:pPr>
            <a:r>
              <a:rPr lang="en-US" sz="2000" b="1" u="sng" dirty="0" smtClean="0">
                <a:ea typeface="ＭＳ Ｐゴシック" pitchFamily="34" charset="-128"/>
              </a:rPr>
              <a:t>subsidence, uplift, freeze/thaw, and other crustal motions invalidate heights of passive </a:t>
            </a:r>
            <a:r>
              <a:rPr lang="en-US" sz="2000" b="1" dirty="0" smtClean="0">
                <a:ea typeface="ＭＳ Ｐゴシック" pitchFamily="34" charset="-128"/>
              </a:rPr>
              <a:t>	</a:t>
            </a:r>
            <a:r>
              <a:rPr lang="en-US" sz="2000" b="1" u="sng" dirty="0" smtClean="0">
                <a:ea typeface="ＭＳ Ｐゴシック" pitchFamily="34" charset="-128"/>
              </a:rPr>
              <a:t>marks, and can make it difficult to detect such motions</a:t>
            </a:r>
          </a:p>
          <a:p>
            <a:pPr lvl="1" eaLnBrk="1" hangingPunct="1">
              <a:buFont typeface="Courier New" pitchFamily="49" charset="0"/>
              <a:buChar char="o"/>
            </a:pPr>
            <a:r>
              <a:rPr lang="en-US" sz="2000" b="1" dirty="0" smtClean="0">
                <a:ea typeface="ＭＳ Ｐゴシック" pitchFamily="34" charset="-128"/>
              </a:rPr>
              <a:t>marks lacking adequate geophysical models - complicate sea level change detection</a:t>
            </a:r>
          </a:p>
          <a:p>
            <a:pPr lvl="1" eaLnBrk="1" hangingPunct="1">
              <a:buFont typeface="Courier New" pitchFamily="49" charset="0"/>
              <a:buChar char="o"/>
            </a:pPr>
            <a:r>
              <a:rPr lang="en-US" sz="2000" b="1" dirty="0" smtClean="0">
                <a:ea typeface="ＭＳ Ｐゴシック" pitchFamily="34" charset="-128"/>
              </a:rPr>
              <a:t>changes to Earth’s gravity field cause changes in </a:t>
            </a:r>
            <a:r>
              <a:rPr lang="en-US" sz="2000" b="1" dirty="0" err="1" smtClean="0">
                <a:ea typeface="ＭＳ Ｐゴシック" pitchFamily="34" charset="-128"/>
              </a:rPr>
              <a:t>orthometric</a:t>
            </a:r>
            <a:r>
              <a:rPr lang="en-US" sz="2000" b="1" dirty="0" smtClean="0">
                <a:ea typeface="ＭＳ Ｐゴシック" pitchFamily="34" charset="-128"/>
              </a:rPr>
              <a:t> heights, but NAVD 88 	does not account for those changes (NAVD88 based on a static gravity model)</a:t>
            </a:r>
          </a:p>
          <a:p>
            <a:pPr lvl="1" eaLnBrk="1" hangingPunct="1">
              <a:buFont typeface="Courier New" pitchFamily="49" charset="0"/>
              <a:buChar char="o"/>
            </a:pPr>
            <a:r>
              <a:rPr lang="en-US" sz="2000" b="1" dirty="0" smtClean="0">
                <a:ea typeface="ＭＳ Ｐゴシック" pitchFamily="34" charset="-128"/>
              </a:rPr>
              <a:t>gravity model and modeling techniques used to determine NAVD 88 are not consistent 	with those currently used for geoid modeling</a:t>
            </a:r>
          </a:p>
          <a:p>
            <a:pPr eaLnBrk="1" hangingPunct="1"/>
            <a:endParaRPr lang="en-US" sz="2000" dirty="0" smtClean="0">
              <a:ea typeface="ＭＳ Ｐゴシック" pitchFamily="34" charset="-128"/>
            </a:endParaRPr>
          </a:p>
        </p:txBody>
      </p:sp>
    </p:spTree>
    <p:extLst>
      <p:ext uri="{BB962C8B-B14F-4D97-AF65-F5344CB8AC3E}">
        <p14:creationId xmlns:p14="http://schemas.microsoft.com/office/powerpoint/2010/main" val="331615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76300" y="523544"/>
            <a:ext cx="7302500" cy="863600"/>
          </a:xfrm>
        </p:spPr>
        <p:txBody>
          <a:bodyPr/>
          <a:lstStyle/>
          <a:p>
            <a:pPr eaLnBrk="1" hangingPunct="1"/>
            <a:r>
              <a:rPr lang="en-US" sz="3600" dirty="0" smtClean="0"/>
              <a:t>Problems using traditional leveling (to define a National Vertical Datum)</a:t>
            </a:r>
          </a:p>
        </p:txBody>
      </p:sp>
      <p:sp>
        <p:nvSpPr>
          <p:cNvPr id="27651" name="Rectangle 3"/>
          <p:cNvSpPr>
            <a:spLocks noGrp="1" noChangeArrowheads="1"/>
          </p:cNvSpPr>
          <p:nvPr>
            <p:ph type="body" idx="1"/>
          </p:nvPr>
        </p:nvSpPr>
        <p:spPr>
          <a:xfrm>
            <a:off x="1016000" y="2019300"/>
            <a:ext cx="7429500" cy="3762375"/>
          </a:xfrm>
        </p:spPr>
        <p:txBody>
          <a:bodyPr/>
          <a:lstStyle/>
          <a:p>
            <a:pPr eaLnBrk="1" hangingPunct="1">
              <a:spcBef>
                <a:spcPct val="45000"/>
              </a:spcBef>
            </a:pPr>
            <a:r>
              <a:rPr lang="en-US" sz="2400" dirty="0" smtClean="0"/>
              <a:t>Leveling the country can not be done again</a:t>
            </a:r>
          </a:p>
          <a:p>
            <a:pPr lvl="1" eaLnBrk="1" hangingPunct="1">
              <a:spcBef>
                <a:spcPct val="45000"/>
              </a:spcBef>
            </a:pPr>
            <a:r>
              <a:rPr lang="en-US" dirty="0" smtClean="0"/>
              <a:t>Too costly in time and money (Estimated ~ $1B)</a:t>
            </a:r>
          </a:p>
          <a:p>
            <a:pPr eaLnBrk="1" hangingPunct="1">
              <a:spcBef>
                <a:spcPct val="45000"/>
              </a:spcBef>
            </a:pPr>
            <a:r>
              <a:rPr lang="en-US" sz="2400" dirty="0" smtClean="0"/>
              <a:t>Leveling yields cross-country error build-up; problems in the mountains</a:t>
            </a:r>
          </a:p>
          <a:p>
            <a:pPr eaLnBrk="1" hangingPunct="1">
              <a:spcBef>
                <a:spcPct val="45000"/>
              </a:spcBef>
            </a:pPr>
            <a:r>
              <a:rPr lang="en-US" sz="2400" dirty="0" smtClean="0"/>
              <a:t>Leveling requires leaving behind passive marks </a:t>
            </a:r>
          </a:p>
          <a:p>
            <a:pPr lvl="1" eaLnBrk="1" hangingPunct="1">
              <a:spcBef>
                <a:spcPct val="45000"/>
              </a:spcBef>
            </a:pPr>
            <a:r>
              <a:rPr lang="en-US" dirty="0" smtClean="0"/>
              <a:t>Bulldozers and crustal motion do their worst</a:t>
            </a:r>
            <a:endParaRPr lang="en-US" sz="2400" dirty="0" smtClean="0"/>
          </a:p>
        </p:txBody>
      </p:sp>
    </p:spTree>
    <p:extLst>
      <p:ext uri="{BB962C8B-B14F-4D97-AF65-F5344CB8AC3E}">
        <p14:creationId xmlns:p14="http://schemas.microsoft.com/office/powerpoint/2010/main" val="410101166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838200" y="2133600"/>
            <a:ext cx="7658100" cy="3933825"/>
          </a:xfrm>
        </p:spPr>
        <p:txBody>
          <a:bodyPr/>
          <a:lstStyle/>
          <a:p>
            <a:r>
              <a:rPr lang="en-US" sz="2800" b="1" dirty="0" smtClean="0"/>
              <a:t>NAVD 88 suffers from </a:t>
            </a:r>
            <a:r>
              <a:rPr lang="en-US" sz="2800" b="1" u="sng" dirty="0" smtClean="0"/>
              <a:t>use of bench marks </a:t>
            </a:r>
            <a:r>
              <a:rPr lang="en-US" sz="2800" b="1" dirty="0" smtClean="0"/>
              <a:t>that:</a:t>
            </a:r>
          </a:p>
          <a:p>
            <a:pPr lvl="1"/>
            <a:r>
              <a:rPr lang="en-US" sz="2400" dirty="0" smtClean="0"/>
              <a:t>Are almost never re-checked for movement</a:t>
            </a:r>
          </a:p>
          <a:p>
            <a:pPr lvl="1"/>
            <a:r>
              <a:rPr lang="en-US" sz="2400" dirty="0" smtClean="0"/>
              <a:t>Disappear by the thousands every year</a:t>
            </a:r>
          </a:p>
          <a:p>
            <a:pPr lvl="1"/>
            <a:r>
              <a:rPr lang="en-US" sz="2400" dirty="0" smtClean="0"/>
              <a:t>Are not funded for replacement</a:t>
            </a:r>
          </a:p>
          <a:p>
            <a:pPr lvl="1"/>
            <a:r>
              <a:rPr lang="en-US" sz="2400" dirty="0" smtClean="0"/>
              <a:t>Are not necessarily in convenient places</a:t>
            </a:r>
          </a:p>
          <a:p>
            <a:pPr lvl="1"/>
            <a:r>
              <a:rPr lang="en-US" sz="2400" dirty="0" smtClean="0"/>
              <a:t>Don’t exist in most of Alaska</a:t>
            </a:r>
          </a:p>
          <a:p>
            <a:pPr lvl="1"/>
            <a:r>
              <a:rPr lang="en-US" sz="2400" dirty="0" smtClean="0"/>
              <a:t>Weren’t adopted in Canada</a:t>
            </a:r>
          </a:p>
          <a:p>
            <a:pPr lvl="1"/>
            <a:r>
              <a:rPr lang="en-US" sz="2400" dirty="0" smtClean="0"/>
              <a:t>Were determined by leveling from a single point, allowing cross-country error build up</a:t>
            </a:r>
          </a:p>
          <a:p>
            <a:pPr lvl="1"/>
            <a:endParaRPr lang="en-US" sz="2100" dirty="0" smtClean="0"/>
          </a:p>
          <a:p>
            <a:endParaRPr lang="en-US" sz="2100" dirty="0" smtClean="0"/>
          </a:p>
          <a:p>
            <a:endParaRPr lang="en-US" sz="2100" dirty="0" smtClean="0"/>
          </a:p>
        </p:txBody>
      </p:sp>
      <p:sp>
        <p:nvSpPr>
          <p:cNvPr id="4"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a:t>
            </a:r>
          </a:p>
        </p:txBody>
      </p:sp>
    </p:spTree>
    <p:extLst>
      <p:ext uri="{BB962C8B-B14F-4D97-AF65-F5344CB8AC3E}">
        <p14:creationId xmlns:p14="http://schemas.microsoft.com/office/powerpoint/2010/main" val="1054280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6227763" y="2595563"/>
            <a:ext cx="2916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1954-1991:  Subsidence</a:t>
            </a:r>
          </a:p>
        </p:txBody>
      </p:sp>
      <p:grpSp>
        <p:nvGrpSpPr>
          <p:cNvPr id="2" name="Group 27"/>
          <p:cNvGrpSpPr>
            <a:grpSpLocks/>
          </p:cNvGrpSpPr>
          <p:nvPr/>
        </p:nvGrpSpPr>
        <p:grpSpPr bwMode="auto">
          <a:xfrm>
            <a:off x="1066800" y="2605088"/>
            <a:ext cx="6724650" cy="1114425"/>
            <a:chOff x="1066800" y="2447925"/>
            <a:chExt cx="6724650" cy="1114425"/>
          </a:xfrm>
        </p:grpSpPr>
        <p:sp>
          <p:nvSpPr>
            <p:cNvPr id="36887" name="Freeform 7"/>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88" name="Rectangle 8"/>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36889" name="Rectangle 9"/>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36890" name="Isosceles Triangle 11"/>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36891" name="TextBox 13"/>
            <p:cNvSpPr txBox="1">
              <a:spLocks noChangeArrowheads="1"/>
            </p:cNvSpPr>
            <p:nvPr/>
          </p:nvSpPr>
          <p:spPr bwMode="auto">
            <a:xfrm>
              <a:off x="3409950" y="2447925"/>
              <a:ext cx="811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House</a:t>
              </a:r>
            </a:p>
          </p:txBody>
        </p:sp>
        <p:sp>
          <p:nvSpPr>
            <p:cNvPr id="36892" name="TextBox 26"/>
            <p:cNvSpPr txBox="1">
              <a:spLocks noChangeArrowheads="1"/>
            </p:cNvSpPr>
            <p:nvPr/>
          </p:nvSpPr>
          <p:spPr bwMode="auto">
            <a:xfrm>
              <a:off x="4610100" y="2828925"/>
              <a:ext cx="4908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BM</a:t>
              </a:r>
            </a:p>
          </p:txBody>
        </p:sp>
      </p:grpSp>
      <p:grpSp>
        <p:nvGrpSpPr>
          <p:cNvPr id="30" name="Group 29"/>
          <p:cNvGrpSpPr>
            <a:grpSpLocks/>
          </p:cNvGrpSpPr>
          <p:nvPr/>
        </p:nvGrpSpPr>
        <p:grpSpPr bwMode="auto">
          <a:xfrm>
            <a:off x="1066800" y="2605088"/>
            <a:ext cx="6724650" cy="1114425"/>
            <a:chOff x="1066800" y="2447925"/>
            <a:chExt cx="6724650" cy="1114425"/>
          </a:xfrm>
        </p:grpSpPr>
        <p:sp>
          <p:nvSpPr>
            <p:cNvPr id="36881" name="Freeform 15"/>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82" name="Rectangle 16"/>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36883" name="Rectangle 17"/>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36884" name="Isosceles Triangle 18"/>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36885" name="TextBox 19"/>
            <p:cNvSpPr txBox="1">
              <a:spLocks noChangeArrowheads="1"/>
            </p:cNvSpPr>
            <p:nvPr/>
          </p:nvSpPr>
          <p:spPr bwMode="auto">
            <a:xfrm>
              <a:off x="3409950" y="2447925"/>
              <a:ext cx="811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House</a:t>
              </a:r>
            </a:p>
          </p:txBody>
        </p:sp>
        <p:sp>
          <p:nvSpPr>
            <p:cNvPr id="36886" name="TextBox 20"/>
            <p:cNvSpPr txBox="1">
              <a:spLocks noChangeArrowheads="1"/>
            </p:cNvSpPr>
            <p:nvPr/>
          </p:nvSpPr>
          <p:spPr bwMode="auto">
            <a:xfrm>
              <a:off x="4610100" y="2828925"/>
              <a:ext cx="49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BM</a:t>
              </a:r>
            </a:p>
          </p:txBody>
        </p:sp>
      </p:grpSp>
      <p:sp>
        <p:nvSpPr>
          <p:cNvPr id="36869" name="TextBox 21"/>
          <p:cNvSpPr txBox="1">
            <a:spLocks noChangeArrowheads="1"/>
          </p:cNvSpPr>
          <p:nvPr/>
        </p:nvSpPr>
        <p:spPr bwMode="auto">
          <a:xfrm>
            <a:off x="6227763" y="1909763"/>
            <a:ext cx="2916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1954:  Leveling Performed </a:t>
            </a:r>
          </a:p>
          <a:p>
            <a:pPr>
              <a:spcBef>
                <a:spcPct val="0"/>
              </a:spcBef>
              <a:buFontTx/>
              <a:buNone/>
            </a:pPr>
            <a:r>
              <a:rPr lang="en-US" altLang="en-US" sz="1400" b="1">
                <a:latin typeface="Verdana" pitchFamily="34" charset="0"/>
              </a:rPr>
              <a:t>to bench mark</a:t>
            </a:r>
          </a:p>
        </p:txBody>
      </p:sp>
      <p:cxnSp>
        <p:nvCxnSpPr>
          <p:cNvPr id="24" name="Straight Connector 23"/>
          <p:cNvCxnSpPr>
            <a:cxnSpLocks noChangeShapeType="1"/>
          </p:cNvCxnSpPr>
          <p:nvPr/>
        </p:nvCxnSpPr>
        <p:spPr bwMode="auto">
          <a:xfrm>
            <a:off x="600075" y="5710238"/>
            <a:ext cx="8086725" cy="0"/>
          </a:xfrm>
          <a:prstGeom prst="line">
            <a:avLst/>
          </a:prstGeom>
          <a:noFill/>
          <a:ln w="5715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6" name="TextBox 25"/>
          <p:cNvSpPr txBox="1">
            <a:spLocks noChangeArrowheads="1"/>
          </p:cNvSpPr>
          <p:nvPr/>
        </p:nvSpPr>
        <p:spPr bwMode="auto">
          <a:xfrm>
            <a:off x="6227763" y="3214688"/>
            <a:ext cx="29162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1991:  Original 1954 leveling data is used to compute the NAVD 88 height which is then published for this BM</a:t>
            </a:r>
          </a:p>
        </p:txBody>
      </p:sp>
      <p:cxnSp>
        <p:nvCxnSpPr>
          <p:cNvPr id="29" name="Straight Arrow Connector 28"/>
          <p:cNvCxnSpPr>
            <a:cxnSpLocks noChangeShapeType="1"/>
          </p:cNvCxnSpPr>
          <p:nvPr/>
        </p:nvCxnSpPr>
        <p:spPr bwMode="auto">
          <a:xfrm rot="5400000" flipH="1" flipV="1">
            <a:off x="3829050" y="4529138"/>
            <a:ext cx="2324100" cy="1905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1" name="TextBox 30"/>
          <p:cNvSpPr txBox="1">
            <a:spLocks noChangeArrowheads="1"/>
          </p:cNvSpPr>
          <p:nvPr/>
        </p:nvSpPr>
        <p:spPr bwMode="auto">
          <a:xfrm>
            <a:off x="3478213" y="5759450"/>
            <a:ext cx="5151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Obviously the true height relative to the NAVD 88 </a:t>
            </a:r>
          </a:p>
          <a:p>
            <a:pPr>
              <a:spcBef>
                <a:spcPct val="0"/>
              </a:spcBef>
              <a:buFontTx/>
              <a:buNone/>
            </a:pPr>
            <a:r>
              <a:rPr lang="en-US" altLang="en-US" sz="1400" b="1">
                <a:latin typeface="Verdana" pitchFamily="34" charset="0"/>
              </a:rPr>
              <a:t>zero surface is not the published NAVD 88 height</a:t>
            </a:r>
          </a:p>
          <a:p>
            <a:pPr>
              <a:spcBef>
                <a:spcPct val="0"/>
              </a:spcBef>
              <a:buFontTx/>
              <a:buNone/>
            </a:pPr>
            <a:endParaRPr lang="en-US" altLang="en-US" sz="1400" b="1">
              <a:latin typeface="Verdana" pitchFamily="34" charset="0"/>
            </a:endParaRPr>
          </a:p>
        </p:txBody>
      </p:sp>
      <p:cxnSp>
        <p:nvCxnSpPr>
          <p:cNvPr id="33" name="Straight Arrow Connector 32"/>
          <p:cNvCxnSpPr>
            <a:cxnSpLocks noChangeShapeType="1"/>
          </p:cNvCxnSpPr>
          <p:nvPr/>
        </p:nvCxnSpPr>
        <p:spPr bwMode="auto">
          <a:xfrm rot="5400000" flipH="1" flipV="1">
            <a:off x="4568031" y="5334794"/>
            <a:ext cx="714375" cy="1588"/>
          </a:xfrm>
          <a:prstGeom prst="straightConnector1">
            <a:avLst/>
          </a:prstGeom>
          <a:noFill/>
          <a:ln w="57150"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35" name="Right Brace 34"/>
          <p:cNvSpPr>
            <a:spLocks/>
          </p:cNvSpPr>
          <p:nvPr/>
        </p:nvSpPr>
        <p:spPr bwMode="auto">
          <a:xfrm>
            <a:off x="5124450" y="3452813"/>
            <a:ext cx="371475" cy="2209800"/>
          </a:xfrm>
          <a:prstGeom prst="rightBrace">
            <a:avLst>
              <a:gd name="adj1" fmla="val 8345"/>
              <a:gd name="adj2" fmla="val 75431"/>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36" name="TextBox 35"/>
          <p:cNvSpPr txBox="1">
            <a:spLocks noChangeArrowheads="1"/>
          </p:cNvSpPr>
          <p:nvPr/>
        </p:nvSpPr>
        <p:spPr bwMode="auto">
          <a:xfrm>
            <a:off x="5543550" y="4967288"/>
            <a:ext cx="1677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88</a:t>
            </a:r>
            <a:r>
              <a:rPr lang="en-US" altLang="en-US" sz="1400" b="1">
                <a:latin typeface="Verdana" pitchFamily="34" charset="0"/>
              </a:rPr>
              <a:t>(published)</a:t>
            </a:r>
          </a:p>
        </p:txBody>
      </p:sp>
      <p:sp>
        <p:nvSpPr>
          <p:cNvPr id="37" name="Right Brace 36"/>
          <p:cNvSpPr>
            <a:spLocks/>
          </p:cNvSpPr>
          <p:nvPr/>
        </p:nvSpPr>
        <p:spPr bwMode="auto">
          <a:xfrm flipH="1">
            <a:off x="4457700" y="4995863"/>
            <a:ext cx="409575" cy="676275"/>
          </a:xfrm>
          <a:prstGeom prst="rightBrace">
            <a:avLst>
              <a:gd name="adj1" fmla="val 8332"/>
              <a:gd name="adj2" fmla="val 48977"/>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400" b="1">
              <a:latin typeface="Verdana" pitchFamily="34" charset="0"/>
            </a:endParaRPr>
          </a:p>
        </p:txBody>
      </p:sp>
      <p:sp>
        <p:nvSpPr>
          <p:cNvPr id="38" name="TextBox 37"/>
          <p:cNvSpPr txBox="1">
            <a:spLocks noChangeArrowheads="1"/>
          </p:cNvSpPr>
          <p:nvPr/>
        </p:nvSpPr>
        <p:spPr bwMode="auto">
          <a:xfrm>
            <a:off x="3333750" y="5148263"/>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88</a:t>
            </a:r>
            <a:r>
              <a:rPr lang="en-US" altLang="en-US" sz="1400" b="1">
                <a:latin typeface="Verdana" pitchFamily="34" charset="0"/>
              </a:rPr>
              <a:t>(true)</a:t>
            </a:r>
          </a:p>
        </p:txBody>
      </p:sp>
      <p:sp>
        <p:nvSpPr>
          <p:cNvPr id="39" name="TextBox 38"/>
          <p:cNvSpPr txBox="1">
            <a:spLocks noChangeArrowheads="1"/>
          </p:cNvSpPr>
          <p:nvPr/>
        </p:nvSpPr>
        <p:spPr bwMode="auto">
          <a:xfrm>
            <a:off x="0" y="5348288"/>
            <a:ext cx="308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Verdana" pitchFamily="34" charset="0"/>
              </a:rPr>
              <a:t>NAVD 88 zero height surface</a:t>
            </a:r>
          </a:p>
        </p:txBody>
      </p:sp>
      <p:sp>
        <p:nvSpPr>
          <p:cNvPr id="40" name="Title 1"/>
          <p:cNvSpPr txBox="1">
            <a:spLocks/>
          </p:cNvSpPr>
          <p:nvPr/>
        </p:nvSpPr>
        <p:spPr bwMode="auto">
          <a:xfrm>
            <a:off x="3048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cs typeface="Times New Roman" pitchFamily="18" charset="0"/>
              </a:rPr>
              <a:t>Subsidence and Bench Mark Height</a:t>
            </a:r>
          </a:p>
        </p:txBody>
      </p:sp>
    </p:spTree>
    <p:extLst>
      <p:ext uri="{BB962C8B-B14F-4D97-AF65-F5344CB8AC3E}">
        <p14:creationId xmlns:p14="http://schemas.microsoft.com/office/powerpoint/2010/main" val="873712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5E-6 -4.44444E-6 L 5E-6 0.22639 " pathEditMode="relative" rAng="0" ptsTypes="AA">
                                      <p:cBhvr>
                                        <p:cTn id="6" dur="2000" fill="hold"/>
                                        <p:tgtEl>
                                          <p:spTgt spid="2"/>
                                        </p:tgtEl>
                                        <p:attrNameLst>
                                          <p:attrName>ppt_x</p:attrName>
                                          <p:attrName>ppt_y</p:attrName>
                                        </p:attrNameLst>
                                      </p:cBhvr>
                                      <p:rCtr x="0" y="113"/>
                                    </p:animMotion>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mph" presetSubtype="0" nodeType="clickEffect">
                                  <p:stCondLst>
                                    <p:cond delay="0"/>
                                  </p:stCondLst>
                                  <p:childTnLst>
                                    <p:set>
                                      <p:cBhvr rctx="PPT">
                                        <p:cTn id="12" dur="indefinite"/>
                                        <p:tgtEl>
                                          <p:spTgt spid="30"/>
                                        </p:tgtEl>
                                        <p:attrNameLst>
                                          <p:attrName>style.opacity</p:attrName>
                                        </p:attrNameLst>
                                      </p:cBhvr>
                                      <p:to>
                                        <p:strVal val="0.15"/>
                                      </p:to>
                                    </p:set>
                                    <p:animEffect filter="image" prLst="opacity: 0.15">
                                      <p:cBhvr rctx="IE">
                                        <p:cTn id="13" dur="indefinite"/>
                                        <p:tgtEl>
                                          <p:spTgt spid="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31" grpId="0"/>
      <p:bldP spid="35" grpId="0" animBg="1"/>
      <p:bldP spid="36" grpId="0"/>
      <p:bldP spid="37" grpId="0" animBg="1"/>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z="3000" b="1" smtClean="0">
                <a:solidFill>
                  <a:srgbClr val="0000FF"/>
                </a:solidFill>
                <a:latin typeface="Times New Roman" pitchFamily="18" charset="0"/>
                <a:cs typeface="Times New Roman" pitchFamily="18" charset="0"/>
              </a:rPr>
              <a:t>Error in NAVD 88 Orthometric Height (H)</a:t>
            </a:r>
          </a:p>
        </p:txBody>
      </p:sp>
      <p:sp>
        <p:nvSpPr>
          <p:cNvPr id="38915" name="Rectangle 3"/>
          <p:cNvSpPr>
            <a:spLocks noGrp="1" noChangeArrowheads="1"/>
          </p:cNvSpPr>
          <p:nvPr>
            <p:ph type="body" idx="1"/>
          </p:nvPr>
        </p:nvSpPr>
        <p:spPr>
          <a:xfrm>
            <a:off x="1219200" y="1298575"/>
            <a:ext cx="7162800" cy="3697288"/>
          </a:xfrm>
        </p:spPr>
        <p:txBody>
          <a:bodyPr/>
          <a:lstStyle/>
          <a:p>
            <a:pPr marL="0" indent="0">
              <a:buFont typeface="Arial" pitchFamily="34" charset="0"/>
              <a:buNone/>
            </a:pPr>
            <a:r>
              <a:rPr lang="en-US" altLang="en-US" sz="2400" b="1" smtClean="0">
                <a:latin typeface="Times New Roman" pitchFamily="18" charset="0"/>
                <a:cs typeface="Times New Roman" pitchFamily="18" charset="0"/>
              </a:rPr>
              <a:t>The distance along the </a:t>
            </a:r>
            <a:r>
              <a:rPr lang="en-US" altLang="en-US" sz="2400" b="1" i="1" u="sng" smtClean="0">
                <a:latin typeface="Times New Roman" pitchFamily="18" charset="0"/>
                <a:cs typeface="Times New Roman" pitchFamily="18" charset="0"/>
              </a:rPr>
              <a:t>plumb line</a:t>
            </a:r>
            <a:r>
              <a:rPr lang="en-US" altLang="en-US" sz="2400" b="1" smtClean="0">
                <a:latin typeface="Times New Roman" pitchFamily="18" charset="0"/>
                <a:cs typeface="Times New Roman" pitchFamily="18" charset="0"/>
              </a:rPr>
              <a:t> from </a:t>
            </a:r>
            <a:r>
              <a:rPr lang="en-US" altLang="en-US" sz="2400" b="1" i="1" u="sng" smtClean="0">
                <a:latin typeface="Times New Roman" pitchFamily="18" charset="0"/>
                <a:cs typeface="Times New Roman" pitchFamily="18" charset="0"/>
              </a:rPr>
              <a:t>the geoid</a:t>
            </a:r>
            <a:r>
              <a:rPr lang="en-US" altLang="en-US" sz="2400" b="1" smtClean="0">
                <a:latin typeface="Times New Roman" pitchFamily="18" charset="0"/>
                <a:cs typeface="Times New Roman" pitchFamily="18" charset="0"/>
              </a:rPr>
              <a:t> up to the point of interest</a:t>
            </a:r>
          </a:p>
        </p:txBody>
      </p:sp>
      <p:sp>
        <p:nvSpPr>
          <p:cNvPr id="38916" name="Freeform 4"/>
          <p:cNvSpPr>
            <a:spLocks/>
          </p:cNvSpPr>
          <p:nvPr/>
        </p:nvSpPr>
        <p:spPr bwMode="auto">
          <a:xfrm>
            <a:off x="1298575" y="4433888"/>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7" name="Freeform 5"/>
          <p:cNvSpPr>
            <a:spLocks/>
          </p:cNvSpPr>
          <p:nvPr/>
        </p:nvSpPr>
        <p:spPr bwMode="auto">
          <a:xfrm>
            <a:off x="1384300" y="2076450"/>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8" name="Freeform 6"/>
          <p:cNvSpPr>
            <a:spLocks/>
          </p:cNvSpPr>
          <p:nvPr/>
        </p:nvSpPr>
        <p:spPr bwMode="auto">
          <a:xfrm>
            <a:off x="4367213" y="2538413"/>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Lst>
            <a:ahLst/>
            <a:cxnLst>
              <a:cxn ang="T6">
                <a:pos x="T0" y="T1"/>
              </a:cxn>
              <a:cxn ang="T7">
                <a:pos x="T2" y="T3"/>
              </a:cxn>
              <a:cxn ang="T8">
                <a:pos x="T4" y="T5"/>
              </a:cxn>
            </a:cxnLst>
            <a:rect l="0" t="0" r="r" b="b"/>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9" name="Text Box 7"/>
          <p:cNvSpPr txBox="1">
            <a:spLocks noChangeArrowheads="1"/>
          </p:cNvSpPr>
          <p:nvPr/>
        </p:nvSpPr>
        <p:spPr bwMode="auto">
          <a:xfrm>
            <a:off x="4770438" y="3503613"/>
            <a:ext cx="3508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H</a:t>
            </a:r>
          </a:p>
        </p:txBody>
      </p:sp>
      <p:sp>
        <p:nvSpPr>
          <p:cNvPr id="38920" name="Oval 8"/>
          <p:cNvSpPr>
            <a:spLocks noChangeArrowheads="1"/>
          </p:cNvSpPr>
          <p:nvPr/>
        </p:nvSpPr>
        <p:spPr bwMode="auto">
          <a:xfrm>
            <a:off x="4556125" y="2486025"/>
            <a:ext cx="88900" cy="889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Times New Roman" pitchFamily="18" charset="0"/>
              <a:ea typeface="MS PGothic" pitchFamily="34" charset="-128"/>
              <a:cs typeface="Times New Roman" pitchFamily="18" charset="0"/>
            </a:endParaRPr>
          </a:p>
        </p:txBody>
      </p:sp>
      <p:sp>
        <p:nvSpPr>
          <p:cNvPr id="38921" name="Text Box 9"/>
          <p:cNvSpPr txBox="1">
            <a:spLocks noChangeArrowheads="1"/>
          </p:cNvSpPr>
          <p:nvPr/>
        </p:nvSpPr>
        <p:spPr bwMode="auto">
          <a:xfrm>
            <a:off x="473075" y="2957513"/>
            <a:ext cx="890588"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Earth’s</a:t>
            </a:r>
          </a:p>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Surface</a:t>
            </a:r>
          </a:p>
        </p:txBody>
      </p:sp>
      <p:sp>
        <p:nvSpPr>
          <p:cNvPr id="38922" name="Text Box 10"/>
          <p:cNvSpPr txBox="1">
            <a:spLocks noChangeArrowheads="1"/>
          </p:cNvSpPr>
          <p:nvPr/>
        </p:nvSpPr>
        <p:spPr bwMode="auto">
          <a:xfrm>
            <a:off x="284163" y="4887913"/>
            <a:ext cx="11652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The Geoid</a:t>
            </a:r>
          </a:p>
        </p:txBody>
      </p:sp>
      <p:sp>
        <p:nvSpPr>
          <p:cNvPr id="503819" name="Freeform 11"/>
          <p:cNvSpPr>
            <a:spLocks/>
          </p:cNvSpPr>
          <p:nvPr/>
        </p:nvSpPr>
        <p:spPr bwMode="auto">
          <a:xfrm>
            <a:off x="1049338" y="3970338"/>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0" name="Text Box 12"/>
          <p:cNvSpPr txBox="1">
            <a:spLocks noChangeArrowheads="1"/>
          </p:cNvSpPr>
          <p:nvPr/>
        </p:nvSpPr>
        <p:spPr bwMode="auto">
          <a:xfrm rot="-395121">
            <a:off x="6261100" y="3638550"/>
            <a:ext cx="253523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3333CC"/>
                </a:solidFill>
                <a:latin typeface="Times New Roman" pitchFamily="18" charset="0"/>
                <a:ea typeface="MS PGothic" pitchFamily="34" charset="-128"/>
                <a:cs typeface="Times New Roman" pitchFamily="18" charset="0"/>
              </a:rPr>
              <a:t>NAVD 88 reference level</a:t>
            </a:r>
          </a:p>
        </p:txBody>
      </p:sp>
      <p:sp>
        <p:nvSpPr>
          <p:cNvPr id="503821" name="Freeform 13"/>
          <p:cNvSpPr>
            <a:spLocks/>
          </p:cNvSpPr>
          <p:nvPr/>
        </p:nvSpPr>
        <p:spPr bwMode="auto">
          <a:xfrm>
            <a:off x="4589463" y="2546350"/>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Lst>
            <a:ahLst/>
            <a:cxnLst>
              <a:cxn ang="T6">
                <a:pos x="T0" y="T1"/>
              </a:cxn>
              <a:cxn ang="T7">
                <a:pos x="T2" y="T3"/>
              </a:cxn>
              <a:cxn ang="T8">
                <a:pos x="T4" y="T5"/>
              </a:cxn>
            </a:cxnLst>
            <a:rect l="0" t="0" r="r" b="b"/>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2" name="Text Box 14"/>
          <p:cNvSpPr txBox="1">
            <a:spLocks noChangeArrowheads="1"/>
          </p:cNvSpPr>
          <p:nvPr/>
        </p:nvSpPr>
        <p:spPr bwMode="auto">
          <a:xfrm>
            <a:off x="3144838" y="3211513"/>
            <a:ext cx="14890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3333CC"/>
                </a:solidFill>
                <a:latin typeface="Times New Roman" pitchFamily="18" charset="0"/>
                <a:ea typeface="MS PGothic" pitchFamily="34" charset="-128"/>
                <a:cs typeface="Times New Roman" pitchFamily="18" charset="0"/>
              </a:rPr>
              <a:t>H (NAVD 88)</a:t>
            </a:r>
          </a:p>
        </p:txBody>
      </p:sp>
      <p:sp>
        <p:nvSpPr>
          <p:cNvPr id="503823" name="Line 15"/>
          <p:cNvSpPr>
            <a:spLocks noChangeShapeType="1"/>
          </p:cNvSpPr>
          <p:nvPr/>
        </p:nvSpPr>
        <p:spPr bwMode="auto">
          <a:xfrm>
            <a:off x="1641475" y="4033838"/>
            <a:ext cx="136525" cy="581025"/>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4" name="Line 16"/>
          <p:cNvSpPr>
            <a:spLocks noChangeShapeType="1"/>
          </p:cNvSpPr>
          <p:nvPr/>
        </p:nvSpPr>
        <p:spPr bwMode="auto">
          <a:xfrm flipH="1">
            <a:off x="5175250" y="4192588"/>
            <a:ext cx="128588" cy="633412"/>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5" name="Line 17"/>
          <p:cNvSpPr>
            <a:spLocks noChangeShapeType="1"/>
          </p:cNvSpPr>
          <p:nvPr/>
        </p:nvSpPr>
        <p:spPr bwMode="auto">
          <a:xfrm flipH="1">
            <a:off x="3697288" y="4071938"/>
            <a:ext cx="42862" cy="485775"/>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6" name="Line 18"/>
          <p:cNvSpPr>
            <a:spLocks noChangeShapeType="1"/>
          </p:cNvSpPr>
          <p:nvPr/>
        </p:nvSpPr>
        <p:spPr bwMode="auto">
          <a:xfrm>
            <a:off x="2354263" y="4002088"/>
            <a:ext cx="58737" cy="469900"/>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7" name="Line 19"/>
          <p:cNvSpPr>
            <a:spLocks noChangeShapeType="1"/>
          </p:cNvSpPr>
          <p:nvPr/>
        </p:nvSpPr>
        <p:spPr bwMode="auto">
          <a:xfrm>
            <a:off x="6429375" y="4214813"/>
            <a:ext cx="25400" cy="658812"/>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8" name="Line 20"/>
          <p:cNvSpPr>
            <a:spLocks noChangeShapeType="1"/>
          </p:cNvSpPr>
          <p:nvPr/>
        </p:nvSpPr>
        <p:spPr bwMode="auto">
          <a:xfrm>
            <a:off x="8042275" y="4043363"/>
            <a:ext cx="68263" cy="598487"/>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9" name="Freeform 21"/>
          <p:cNvSpPr>
            <a:spLocks/>
          </p:cNvSpPr>
          <p:nvPr/>
        </p:nvSpPr>
        <p:spPr bwMode="auto">
          <a:xfrm>
            <a:off x="1735138" y="4392613"/>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30" name="Text Box 22"/>
          <p:cNvSpPr txBox="1">
            <a:spLocks noChangeArrowheads="1"/>
          </p:cNvSpPr>
          <p:nvPr/>
        </p:nvSpPr>
        <p:spPr bwMode="auto">
          <a:xfrm>
            <a:off x="1674813" y="5595938"/>
            <a:ext cx="6324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Errors in NAVD 88 :  ~50 cm average, </a:t>
            </a:r>
          </a:p>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                                  100 cm CONUS tilt, </a:t>
            </a:r>
          </a:p>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                                  1-2 meters average in Alaska</a:t>
            </a:r>
          </a:p>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                                   NO tracking</a:t>
            </a:r>
          </a:p>
        </p:txBody>
      </p:sp>
      <p:sp>
        <p:nvSpPr>
          <p:cNvPr id="503831" name="Freeform 23"/>
          <p:cNvSpPr>
            <a:spLocks/>
          </p:cNvSpPr>
          <p:nvPr/>
        </p:nvSpPr>
        <p:spPr bwMode="auto">
          <a:xfrm>
            <a:off x="2324100" y="4135438"/>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32" name="Freeform 24"/>
          <p:cNvSpPr>
            <a:spLocks/>
          </p:cNvSpPr>
          <p:nvPr/>
        </p:nvSpPr>
        <p:spPr bwMode="auto">
          <a:xfrm>
            <a:off x="3678238" y="4327525"/>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33" name="Freeform 25"/>
          <p:cNvSpPr>
            <a:spLocks/>
          </p:cNvSpPr>
          <p:nvPr/>
        </p:nvSpPr>
        <p:spPr bwMode="auto">
          <a:xfrm>
            <a:off x="4589463" y="4487863"/>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Lst>
            <a:ahLst/>
            <a:cxnLst>
              <a:cxn ang="T6">
                <a:pos x="T0" y="T1"/>
              </a:cxn>
              <a:cxn ang="T7">
                <a:pos x="T2" y="T3"/>
              </a:cxn>
              <a:cxn ang="T8">
                <a:pos x="T4" y="T5"/>
              </a:cxn>
            </a:cxnLst>
            <a:rect l="0" t="0" r="r" b="b"/>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34" name="Freeform 26"/>
          <p:cNvSpPr>
            <a:spLocks/>
          </p:cNvSpPr>
          <p:nvPr/>
        </p:nvSpPr>
        <p:spPr bwMode="auto">
          <a:xfrm>
            <a:off x="5478463" y="4505325"/>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35" name="Freeform 27"/>
          <p:cNvSpPr>
            <a:spLocks/>
          </p:cNvSpPr>
          <p:nvPr/>
        </p:nvSpPr>
        <p:spPr bwMode="auto">
          <a:xfrm>
            <a:off x="6221413" y="4349750"/>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Lst>
            <a:ahLst/>
            <a:cxnLst>
              <a:cxn ang="T6">
                <a:pos x="T0" y="T1"/>
              </a:cxn>
              <a:cxn ang="T7">
                <a:pos x="T2" y="T3"/>
              </a:cxn>
              <a:cxn ang="T8">
                <a:pos x="T4" y="T5"/>
              </a:cxn>
            </a:cxnLst>
            <a:rect l="0" t="0" r="r" b="b"/>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14984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3819"/>
                                        </p:tgtEl>
                                        <p:attrNameLst>
                                          <p:attrName>style.visibility</p:attrName>
                                        </p:attrNameLst>
                                      </p:cBhvr>
                                      <p:to>
                                        <p:strVal val="visible"/>
                                      </p:to>
                                    </p:set>
                                    <p:anim calcmode="lin" valueType="num">
                                      <p:cBhvr additive="base">
                                        <p:cTn id="7" dur="500" fill="hold"/>
                                        <p:tgtEl>
                                          <p:spTgt spid="503819"/>
                                        </p:tgtEl>
                                        <p:attrNameLst>
                                          <p:attrName>ppt_x</p:attrName>
                                        </p:attrNameLst>
                                      </p:cBhvr>
                                      <p:tavLst>
                                        <p:tav tm="0">
                                          <p:val>
                                            <p:strVal val="#ppt_x"/>
                                          </p:val>
                                        </p:tav>
                                        <p:tav tm="100000">
                                          <p:val>
                                            <p:strVal val="#ppt_x"/>
                                          </p:val>
                                        </p:tav>
                                      </p:tavLst>
                                    </p:anim>
                                    <p:anim calcmode="lin" valueType="num">
                                      <p:cBhvr additive="base">
                                        <p:cTn id="8" dur="500" fill="hold"/>
                                        <p:tgtEl>
                                          <p:spTgt spid="5038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3820"/>
                                        </p:tgtEl>
                                        <p:attrNameLst>
                                          <p:attrName>style.visibility</p:attrName>
                                        </p:attrNameLst>
                                      </p:cBhvr>
                                      <p:to>
                                        <p:strVal val="visible"/>
                                      </p:to>
                                    </p:set>
                                    <p:anim calcmode="lin" valueType="num">
                                      <p:cBhvr additive="base">
                                        <p:cTn id="11" dur="500" fill="hold"/>
                                        <p:tgtEl>
                                          <p:spTgt spid="503820"/>
                                        </p:tgtEl>
                                        <p:attrNameLst>
                                          <p:attrName>ppt_x</p:attrName>
                                        </p:attrNameLst>
                                      </p:cBhvr>
                                      <p:tavLst>
                                        <p:tav tm="0">
                                          <p:val>
                                            <p:strVal val="#ppt_x"/>
                                          </p:val>
                                        </p:tav>
                                        <p:tav tm="100000">
                                          <p:val>
                                            <p:strVal val="#ppt_x"/>
                                          </p:val>
                                        </p:tav>
                                      </p:tavLst>
                                    </p:anim>
                                    <p:anim calcmode="lin" valueType="num">
                                      <p:cBhvr additive="base">
                                        <p:cTn id="12" dur="500" fill="hold"/>
                                        <p:tgtEl>
                                          <p:spTgt spid="50382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38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38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38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38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38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38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38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382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38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38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38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38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38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38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3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9" grpId="0" animBg="1"/>
      <p:bldP spid="503820" grpId="0"/>
      <p:bldP spid="503821" grpId="0" animBg="1"/>
      <p:bldP spid="503822" grpId="0"/>
      <p:bldP spid="503823" grpId="0" animBg="1"/>
      <p:bldP spid="503824" grpId="0" animBg="1"/>
      <p:bldP spid="503825" grpId="0" animBg="1"/>
      <p:bldP spid="503826" grpId="0" animBg="1"/>
      <p:bldP spid="503827" grpId="0" animBg="1"/>
      <p:bldP spid="503828" grpId="0" animBg="1"/>
      <p:bldP spid="503829" grpId="0" animBg="1"/>
      <p:bldP spid="503830" grpId="0"/>
      <p:bldP spid="503831" grpId="0" animBg="1"/>
      <p:bldP spid="503832" grpId="0" animBg="1"/>
      <p:bldP spid="503833" grpId="0" animBg="1"/>
      <p:bldP spid="503834" grpId="0" animBg="1"/>
      <p:bldP spid="5038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219200" y="2114550"/>
            <a:ext cx="7162800" cy="3933825"/>
          </a:xfrm>
        </p:spPr>
        <p:txBody>
          <a:bodyPr/>
          <a:lstStyle/>
          <a:p>
            <a:pPr marL="0" indent="0">
              <a:buNone/>
            </a:pPr>
            <a:r>
              <a:rPr lang="en-US" b="1" dirty="0" smtClean="0"/>
              <a:t>NAVD 88 suffers from:</a:t>
            </a:r>
          </a:p>
          <a:p>
            <a:r>
              <a:rPr lang="en-US" dirty="0" smtClean="0"/>
              <a:t>A zero height surface that:</a:t>
            </a:r>
          </a:p>
          <a:p>
            <a:pPr lvl="1"/>
            <a:r>
              <a:rPr lang="en-US" dirty="0" smtClean="0"/>
              <a:t>Has been proven to be ~50 cm biased from the latest, best geoid models (GRACE satellite)</a:t>
            </a:r>
          </a:p>
          <a:p>
            <a:pPr lvl="1"/>
            <a:r>
              <a:rPr lang="en-US" dirty="0" smtClean="0"/>
              <a:t>Has been proven to be ~ 1 meter tilted across CONUS (again, based on the independently computed geoid from the GRACE satellite)</a:t>
            </a:r>
          </a:p>
          <a:p>
            <a:pPr lvl="1"/>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sp>
        <p:nvSpPr>
          <p:cNvPr id="8"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2401288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37891" name="Rectangle 2"/>
          <p:cNvSpPr>
            <a:spLocks noGrp="1" noChangeArrowheads="1"/>
          </p:cNvSpPr>
          <p:nvPr>
            <p:ph idx="1"/>
          </p:nvPr>
        </p:nvSpPr>
        <p:spPr>
          <a:xfrm>
            <a:off x="1311275" y="5189538"/>
            <a:ext cx="7162800" cy="3933825"/>
          </a:xfrm>
        </p:spPr>
        <p:txBody>
          <a:bodyPr lIns="88882" tIns="50791" rIns="88882" bIns="50791"/>
          <a:lstStyle/>
          <a:p>
            <a:pPr marL="0" indent="0" algn="ctr" eaLnBrk="1" hangingPunct="1">
              <a:spcBef>
                <a:spcPct val="0"/>
              </a:spcBef>
              <a:buFont typeface="Arial" pitchFamily="34" charset="0"/>
              <a:buNone/>
            </a:pPr>
            <a:r>
              <a:rPr lang="en-US" altLang="en-US" sz="2400" b="1" smtClean="0">
                <a:latin typeface="Times New Roman" pitchFamily="18" charset="0"/>
                <a:cs typeface="Times New Roman" pitchFamily="18" charset="0"/>
                <a:sym typeface="Times New Roman" pitchFamily="18" charset="0"/>
              </a:rPr>
              <a:t>Approximate level of geoid mismatch known to exist in the NAVD 88 zero surface, which was an estimate of the geoid</a:t>
            </a:r>
            <a:endParaRPr lang="en-US" altLang="en-US" smtClean="0"/>
          </a:p>
        </p:txBody>
      </p:sp>
      <p:pic>
        <p:nvPicPr>
          <p:cNvPr id="37892" name="Picture 6"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4125" y="1825625"/>
            <a:ext cx="71247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37893" name="Rectangle 5"/>
          <p:cNvSpPr>
            <a:spLocks/>
          </p:cNvSpPr>
          <p:nvPr/>
        </p:nvSpPr>
        <p:spPr bwMode="auto">
          <a:xfrm>
            <a:off x="38100" y="804863"/>
            <a:ext cx="90662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82" tIns="50791" rIns="88882" bIns="50791" anchor="ctr">
            <a:spAutoFit/>
          </a:bodyPr>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4200">
                <a:latin typeface="Times New Roman" pitchFamily="18" charset="0"/>
                <a:cs typeface="Times New Roman" pitchFamily="18" charset="0"/>
                <a:sym typeface="Times New Roman" pitchFamily="18" charset="0"/>
              </a:rPr>
              <a:t>Problems with NAVD 88 Definition</a:t>
            </a:r>
            <a:endParaRPr lang="en-US" altLang="en-US" sz="3100">
              <a:latin typeface="Arial" pitchFamily="34" charset="0"/>
              <a:cs typeface="Arial" pitchFamily="34" charset="0"/>
            </a:endParaRPr>
          </a:p>
        </p:txBody>
      </p:sp>
    </p:spTree>
    <p:extLst>
      <p:ext uri="{BB962C8B-B14F-4D97-AF65-F5344CB8AC3E}">
        <p14:creationId xmlns:p14="http://schemas.microsoft.com/office/powerpoint/2010/main" val="370795689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cs typeface="Times New Roman" pitchFamily="18" charset="0"/>
              </a:rPr>
              <a:t>NGSIDB BM Status (1</a:t>
            </a:r>
            <a:r>
              <a:rPr lang="en-US" baseline="30000" smtClean="0">
                <a:cs typeface="Times New Roman" pitchFamily="18" charset="0"/>
              </a:rPr>
              <a:t>st</a:t>
            </a:r>
            <a:r>
              <a:rPr lang="en-US" smtClean="0">
                <a:cs typeface="Times New Roman" pitchFamily="18" charset="0"/>
              </a:rPr>
              <a:t>, 2</a:t>
            </a:r>
            <a:r>
              <a:rPr lang="en-US" baseline="30000" smtClean="0">
                <a:cs typeface="Times New Roman" pitchFamily="18" charset="0"/>
              </a:rPr>
              <a:t>nd</a:t>
            </a:r>
            <a:r>
              <a:rPr lang="en-US" smtClean="0">
                <a:cs typeface="Times New Roman" pitchFamily="18" charset="0"/>
              </a:rPr>
              <a:t> order)</a:t>
            </a:r>
          </a:p>
        </p:txBody>
      </p:sp>
      <p:graphicFrame>
        <p:nvGraphicFramePr>
          <p:cNvPr id="4" name="Content Placeholder 3"/>
          <p:cNvGraphicFramePr>
            <a:graphicFrameLocks noGrp="1"/>
          </p:cNvGraphicFramePr>
          <p:nvPr>
            <p:ph idx="1"/>
          </p:nvPr>
        </p:nvGraphicFramePr>
        <p:xfrm>
          <a:off x="457200" y="1600200"/>
          <a:ext cx="8229599" cy="3108834"/>
        </p:xfrm>
        <a:graphic>
          <a:graphicData uri="http://schemas.openxmlformats.org/drawingml/2006/table">
            <a:tbl>
              <a:tblPr firstRow="1" bandRow="1">
                <a:tableStyleId>{5C22544A-7EE6-4342-B048-85BDC9FD1C3A}</a:tableStyleId>
              </a:tblPr>
              <a:tblGrid>
                <a:gridCol w="1828800"/>
                <a:gridCol w="914400"/>
                <a:gridCol w="1066800"/>
                <a:gridCol w="1143000"/>
                <a:gridCol w="1295400"/>
                <a:gridCol w="1066800"/>
                <a:gridCol w="914399"/>
              </a:tblGrid>
              <a:tr h="365685">
                <a:tc>
                  <a:txBody>
                    <a:bodyPr/>
                    <a:lstStyle/>
                    <a:p>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CT</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MA</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ME</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NH</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RI</a:t>
                      </a:r>
                      <a:endParaRPr lang="en-US" sz="1800" baseline="0" dirty="0">
                        <a:latin typeface="Times New Roman" pitchFamily="18" charset="0"/>
                      </a:endParaRPr>
                    </a:p>
                  </a:txBody>
                  <a:tcPr marT="45711" marB="45711"/>
                </a:tc>
                <a:tc>
                  <a:txBody>
                    <a:bodyPr/>
                    <a:lstStyle/>
                    <a:p>
                      <a:pPr algn="ctr"/>
                      <a:r>
                        <a:rPr lang="en-US" sz="1800" baseline="0" dirty="0" smtClean="0">
                          <a:latin typeface="Times New Roman" pitchFamily="18" charset="0"/>
                        </a:rPr>
                        <a:t>VT</a:t>
                      </a:r>
                      <a:endParaRPr lang="en-US" sz="1800" baseline="0" dirty="0">
                        <a:latin typeface="Times New Roman" pitchFamily="18" charset="0"/>
                      </a:endParaRPr>
                    </a:p>
                  </a:txBody>
                  <a:tcPr marT="45711" marB="45711"/>
                </a:tc>
              </a:tr>
              <a:tr h="365685">
                <a:tc>
                  <a:txBody>
                    <a:bodyPr/>
                    <a:lstStyle/>
                    <a:p>
                      <a:r>
                        <a:rPr lang="en-US" sz="1800" baseline="0" dirty="0" smtClean="0">
                          <a:latin typeface="Times New Roman" pitchFamily="18" charset="0"/>
                        </a:rPr>
                        <a:t>In NGSIDB</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2599</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1125</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5401</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1092</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1380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2158</a:t>
                      </a:r>
                      <a:endParaRPr lang="en-US" sz="1800" baseline="0" dirty="0">
                        <a:latin typeface="Times New Roman" pitchFamily="18" charset="0"/>
                      </a:endParaRPr>
                    </a:p>
                  </a:txBody>
                  <a:tcPr marT="45711" marB="45711">
                    <a:solidFill>
                      <a:schemeClr val="tx2">
                        <a:lumMod val="20000"/>
                        <a:lumOff val="80000"/>
                      </a:schemeClr>
                    </a:solidFill>
                  </a:tcPr>
                </a:tc>
              </a:tr>
              <a:tr h="365685">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Poor</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31</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24</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118</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20</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19</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17</a:t>
                      </a:r>
                      <a:endParaRPr lang="en-US" sz="1800" kern="1200" baseline="0" dirty="0">
                        <a:solidFill>
                          <a:schemeClr val="dk1"/>
                        </a:solidFill>
                        <a:latin typeface="Times New Roman" pitchFamily="18" charset="0"/>
                        <a:ea typeface="+mn-ea"/>
                        <a:cs typeface="+mn-cs"/>
                      </a:endParaRPr>
                    </a:p>
                  </a:txBody>
                  <a:tcPr marT="45711" marB="45711">
                    <a:solidFill>
                      <a:schemeClr val="tx2">
                        <a:lumMod val="20000"/>
                        <a:lumOff val="80000"/>
                      </a:schemeClr>
                    </a:solidFill>
                  </a:tcPr>
                </a:tc>
              </a:tr>
              <a:tr h="365685">
                <a:tc>
                  <a:txBody>
                    <a:bodyPr/>
                    <a:lstStyle/>
                    <a:p>
                      <a:r>
                        <a:rPr lang="en-US" sz="1800" baseline="0" dirty="0" smtClean="0">
                          <a:latin typeface="Times New Roman" pitchFamily="18" charset="0"/>
                        </a:rPr>
                        <a:t>Not Found</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281</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150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1048</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218</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196</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363</a:t>
                      </a:r>
                      <a:endParaRPr lang="en-US" sz="1800" baseline="0" dirty="0">
                        <a:latin typeface="Times New Roman" pitchFamily="18" charset="0"/>
                      </a:endParaRPr>
                    </a:p>
                  </a:txBody>
                  <a:tcPr marT="45711" marB="45711">
                    <a:solidFill>
                      <a:schemeClr val="tx2">
                        <a:lumMod val="20000"/>
                        <a:lumOff val="80000"/>
                      </a:schemeClr>
                    </a:solidFill>
                  </a:tcPr>
                </a:tc>
              </a:tr>
              <a:tr h="639949">
                <a:tc>
                  <a:txBody>
                    <a:bodyPr/>
                    <a:lstStyle/>
                    <a:p>
                      <a:r>
                        <a:rPr lang="en-US" sz="1800" baseline="0" dirty="0" smtClean="0">
                          <a:latin typeface="Times New Roman" pitchFamily="18" charset="0"/>
                        </a:rPr>
                        <a:t>Not Rec since Monumented</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533</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254</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1659</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216</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160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461</a:t>
                      </a:r>
                      <a:endParaRPr lang="en-US" sz="1800" baseline="0" dirty="0">
                        <a:latin typeface="Times New Roman" pitchFamily="18" charset="0"/>
                      </a:endParaRPr>
                    </a:p>
                  </a:txBody>
                  <a:tcPr marT="45711" marB="45711">
                    <a:solidFill>
                      <a:schemeClr val="tx2">
                        <a:lumMod val="20000"/>
                        <a:lumOff val="80000"/>
                      </a:schemeClr>
                    </a:solidFill>
                  </a:tcPr>
                </a:tc>
              </a:tr>
              <a:tr h="365685">
                <a:tc>
                  <a:txBody>
                    <a:bodyPr/>
                    <a:lstStyle/>
                    <a:p>
                      <a:r>
                        <a:rPr lang="en-US" sz="1800" baseline="0" dirty="0" smtClean="0">
                          <a:latin typeface="Times New Roman" pitchFamily="18" charset="0"/>
                        </a:rPr>
                        <a:t>Last Rec ≤ 1990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1570</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584</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4475</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689</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857</a:t>
                      </a:r>
                      <a:endParaRPr lang="en-US" sz="1800" baseline="0" dirty="0">
                        <a:latin typeface="Times New Roman" pitchFamily="18" charset="0"/>
                      </a:endParaRPr>
                    </a:p>
                  </a:txBody>
                  <a:tcPr marT="45711" marB="45711">
                    <a:solidFill>
                      <a:schemeClr val="tx2">
                        <a:lumMod val="20000"/>
                        <a:lumOff val="80000"/>
                      </a:schemeClr>
                    </a:solidFill>
                  </a:tcPr>
                </a:tc>
                <a:tc>
                  <a:txBody>
                    <a:bodyPr/>
                    <a:lstStyle/>
                    <a:p>
                      <a:r>
                        <a:rPr lang="en-US" sz="1800" baseline="0" dirty="0" smtClean="0">
                          <a:latin typeface="Times New Roman" pitchFamily="18" charset="0"/>
                        </a:rPr>
                        <a:t>374</a:t>
                      </a:r>
                      <a:endParaRPr lang="en-US" sz="1800" baseline="0" dirty="0">
                        <a:latin typeface="Times New Roman" pitchFamily="18" charset="0"/>
                      </a:endParaRPr>
                    </a:p>
                  </a:txBody>
                  <a:tcPr marT="45711" marB="45711">
                    <a:solidFill>
                      <a:schemeClr val="tx2">
                        <a:lumMod val="20000"/>
                        <a:lumOff val="80000"/>
                      </a:schemeClr>
                    </a:solidFill>
                  </a:tcPr>
                </a:tc>
              </a:tr>
              <a:tr h="639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Times New Roman" pitchFamily="18" charset="0"/>
                          <a:ea typeface="+mn-ea"/>
                          <a:cs typeface="+mn-cs"/>
                        </a:rPr>
                        <a:t>Last Rec ≤ 1980</a:t>
                      </a:r>
                    </a:p>
                    <a:p>
                      <a:pPr marL="0" algn="l" defTabSz="914400" rtl="0" eaLnBrk="1" latinLnBrk="0" hangingPunct="1"/>
                      <a:endParaRPr lang="en-US" sz="1800" kern="1200" baseline="0" dirty="0" smtClean="0">
                        <a:solidFill>
                          <a:schemeClr val="dk1"/>
                        </a:solidFill>
                        <a:latin typeface="Times New Roman" pitchFamily="18" charset="0"/>
                        <a:ea typeface="+mn-ea"/>
                        <a:cs typeface="+mn-cs"/>
                      </a:endParaRP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160</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499</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3434</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531</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277</a:t>
                      </a:r>
                    </a:p>
                  </a:txBody>
                  <a:tcPr marT="45711" marB="45711">
                    <a:solidFill>
                      <a:schemeClr val="tx2">
                        <a:lumMod val="20000"/>
                        <a:lumOff val="80000"/>
                      </a:schemeClr>
                    </a:solidFill>
                  </a:tcPr>
                </a:tc>
                <a:tc>
                  <a:txBody>
                    <a:bodyPr/>
                    <a:lstStyle/>
                    <a:p>
                      <a:pPr marL="0" algn="l" defTabSz="914400" rtl="0" eaLnBrk="1" latinLnBrk="0" hangingPunct="1"/>
                      <a:r>
                        <a:rPr lang="en-US" sz="1800" kern="1200" baseline="0" dirty="0" smtClean="0">
                          <a:solidFill>
                            <a:schemeClr val="dk1"/>
                          </a:solidFill>
                          <a:latin typeface="Times New Roman" pitchFamily="18" charset="0"/>
                          <a:ea typeface="+mn-ea"/>
                          <a:cs typeface="+mn-cs"/>
                        </a:rPr>
                        <a:t>331</a:t>
                      </a:r>
                    </a:p>
                  </a:txBody>
                  <a:tcPr marT="45711" marB="45711">
                    <a:solidFill>
                      <a:schemeClr val="tx2">
                        <a:lumMod val="20000"/>
                        <a:lumOff val="80000"/>
                      </a:schemeClr>
                    </a:solidFill>
                  </a:tcPr>
                </a:tc>
              </a:tr>
            </a:tbl>
          </a:graphicData>
        </a:graphic>
      </p:graphicFrame>
      <p:sp>
        <p:nvSpPr>
          <p:cNvPr id="6" name="Rectangle 5"/>
          <p:cNvSpPr/>
          <p:nvPr/>
        </p:nvSpPr>
        <p:spPr>
          <a:xfrm>
            <a:off x="457200" y="2362200"/>
            <a:ext cx="8229600" cy="304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457200" y="2667000"/>
            <a:ext cx="8229600" cy="381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457200" y="3733800"/>
            <a:ext cx="8229600" cy="304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457200" y="3048000"/>
            <a:ext cx="8229600" cy="685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9"/>
          <p:cNvSpPr/>
          <p:nvPr/>
        </p:nvSpPr>
        <p:spPr>
          <a:xfrm>
            <a:off x="457200" y="4038600"/>
            <a:ext cx="8229600" cy="685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 name="Picture 10" descr="NEv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89175"/>
            <a:ext cx="47244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57200" y="3048000"/>
            <a:ext cx="8229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67416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grpId="0" nodeType="clickEffect">
                                  <p:stCondLst>
                                    <p:cond delay="0"/>
                                  </p:stCondLst>
                                  <p:childTnLst>
                                    <p:animEffect transition="out" filter="dissolv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grpId="0" nodeType="clickEffect">
                                  <p:stCondLst>
                                    <p:cond delay="0"/>
                                  </p:stCondLst>
                                  <p:childTnLst>
                                    <p:animEffect transition="out" filter="dissolv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xit" presetSubtype="0" fill="hold" grpId="0" nodeType="clickEffect">
                                  <p:stCondLst>
                                    <p:cond delay="0"/>
                                  </p:stCondLst>
                                  <p:childTnLst>
                                    <p:animEffect transition="out" filter="dissolv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xit" presetSubtype="0" fill="hold" grpId="0" nodeType="clickEffect">
                                  <p:stCondLst>
                                    <p:cond delay="0"/>
                                  </p:stCondLst>
                                  <p:childTnLst>
                                    <p:animEffect transition="out" filter="dissolv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NEv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1622425"/>
            <a:ext cx="53355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r>
              <a:rPr lang="en-US" smtClean="0"/>
              <a:t>NE Vertical Control</a:t>
            </a:r>
          </a:p>
        </p:txBody>
      </p:sp>
      <p:pic>
        <p:nvPicPr>
          <p:cNvPr id="4" name="Picture 3" descr="NEvert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1676400"/>
            <a:ext cx="5343525"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945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85550" y="3914493"/>
            <a:ext cx="6747139" cy="2630492"/>
          </a:xfrm>
          <a:prstGeom prst="rect">
            <a:avLst/>
          </a:prstGeom>
          <a:gradFill flip="none" rotWithShape="1">
            <a:gsLst>
              <a:gs pos="78000">
                <a:srgbClr val="8488C4"/>
              </a:gs>
              <a:gs pos="54000">
                <a:srgbClr val="D4DEFF">
                  <a:alpha val="38000"/>
                </a:srgbClr>
              </a:gs>
              <a:gs pos="83000">
                <a:srgbClr val="D4DEFF"/>
              </a:gs>
              <a:gs pos="100000">
                <a:srgbClr val="96AB94"/>
              </a:gs>
            </a:gsLst>
            <a:path path="shape">
              <a:fillToRect l="50000" t="50000" r="50000" b="50000"/>
            </a:path>
            <a:tileRect/>
          </a:gradFill>
          <a:ln w="9525">
            <a:noFill/>
            <a:miter lim="800000"/>
            <a:headEnd/>
            <a:tailEnd/>
          </a:ln>
          <a:effectLst/>
        </p:spPr>
        <p:txBody>
          <a:bodyPr numCol="2"/>
          <a:lstStyle/>
          <a:p>
            <a:pPr lvl="1">
              <a:lnSpc>
                <a:spcPct val="90000"/>
              </a:lnSpc>
              <a:spcBef>
                <a:spcPct val="20000"/>
              </a:spcBef>
              <a:defRPr/>
            </a:pPr>
            <a:endParaRPr lang="en-US" altLang="zh-CN" sz="2800" kern="0" dirty="0">
              <a:latin typeface="+mn-lt"/>
            </a:endParaRPr>
          </a:p>
          <a:p>
            <a:pPr lvl="3">
              <a:lnSpc>
                <a:spcPct val="90000"/>
              </a:lnSpc>
              <a:spcBef>
                <a:spcPct val="20000"/>
              </a:spcBef>
              <a:buFont typeface="Arial" pitchFamily="34" charset="0"/>
              <a:buChar char="•"/>
              <a:defRPr/>
            </a:pPr>
            <a:r>
              <a:rPr lang="en-US" altLang="zh-CN" sz="2800" kern="0" dirty="0">
                <a:latin typeface="+mn-lt"/>
              </a:rPr>
              <a:t>Latitude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Longitude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Height</a:t>
            </a:r>
          </a:p>
          <a:p>
            <a:pPr lvl="3" algn="ctr">
              <a:lnSpc>
                <a:spcPct val="90000"/>
              </a:lnSpc>
              <a:spcBef>
                <a:spcPct val="20000"/>
              </a:spcBef>
              <a:defRPr/>
            </a:pPr>
            <a:r>
              <a:rPr lang="en-US" altLang="zh-CN" sz="2800" kern="0" dirty="0">
                <a:solidFill>
                  <a:srgbClr val="FF0000"/>
                </a:solidFill>
                <a:latin typeface="+mn-lt"/>
                <a:cs typeface="ＭＳ Ｐゴシック" charset="0"/>
              </a:rPr>
              <a:t>     </a:t>
            </a:r>
          </a:p>
          <a:p>
            <a:pPr lvl="1">
              <a:lnSpc>
                <a:spcPct val="90000"/>
              </a:lnSpc>
              <a:spcBef>
                <a:spcPct val="20000"/>
              </a:spcBef>
              <a:defRPr/>
            </a:pPr>
            <a:endParaRPr lang="en-US" altLang="zh-CN" sz="2800" kern="0" dirty="0">
              <a:latin typeface="+mn-lt"/>
              <a:cs typeface="ＭＳ Ｐゴシック" charset="0"/>
            </a:endParaRPr>
          </a:p>
          <a:p>
            <a:pPr lvl="1">
              <a:lnSpc>
                <a:spcPct val="90000"/>
              </a:lnSpc>
              <a:spcBef>
                <a:spcPct val="20000"/>
              </a:spcBef>
              <a:buFont typeface="Arial" pitchFamily="34" charset="0"/>
              <a:buChar char="•"/>
              <a:defRPr/>
            </a:pPr>
            <a:r>
              <a:rPr lang="en-US" altLang="zh-CN" sz="2800" kern="0" dirty="0">
                <a:latin typeface="+mn-lt"/>
                <a:cs typeface="ＭＳ Ｐゴシック" charset="0"/>
              </a:rPr>
              <a:t>Scale</a:t>
            </a:r>
          </a:p>
          <a:p>
            <a:pPr lvl="1">
              <a:lnSpc>
                <a:spcPct val="90000"/>
              </a:lnSpc>
              <a:spcBef>
                <a:spcPct val="20000"/>
              </a:spcBef>
              <a:buFont typeface="Arial" pitchFamily="34" charset="0"/>
              <a:buChar char="•"/>
              <a:defRPr/>
            </a:pPr>
            <a:r>
              <a:rPr lang="en-US" altLang="zh-CN" sz="2800" kern="0" dirty="0">
                <a:latin typeface="+mn-lt"/>
                <a:cs typeface="ＭＳ Ｐゴシック" charset="0"/>
              </a:rPr>
              <a:t>Gravity</a:t>
            </a:r>
          </a:p>
          <a:p>
            <a:pPr lvl="1">
              <a:lnSpc>
                <a:spcPct val="90000"/>
              </a:lnSpc>
              <a:spcBef>
                <a:spcPct val="20000"/>
              </a:spcBef>
              <a:buFont typeface="Arial" pitchFamily="34" charset="0"/>
              <a:buChar char="•"/>
              <a:defRPr/>
            </a:pPr>
            <a:r>
              <a:rPr lang="en-US" altLang="zh-CN" sz="2800" kern="0" dirty="0">
                <a:latin typeface="+mn-lt"/>
                <a:cs typeface="ＭＳ Ｐゴシック" charset="0"/>
              </a:rPr>
              <a:t>Orientation</a:t>
            </a:r>
            <a:endParaRPr lang="en-US" altLang="zh-CN" sz="2800" kern="0" dirty="0">
              <a:solidFill>
                <a:srgbClr val="C00000"/>
              </a:solidFill>
              <a:latin typeface="+mn-lt"/>
              <a:cs typeface="ＭＳ Ｐゴシック" charset="0"/>
            </a:endParaRPr>
          </a:p>
          <a:p>
            <a:pPr algn="ctr">
              <a:lnSpc>
                <a:spcPct val="90000"/>
              </a:lnSpc>
              <a:spcBef>
                <a:spcPct val="20000"/>
              </a:spcBef>
              <a:defRPr/>
            </a:pPr>
            <a:endParaRPr lang="en-US" altLang="zh-CN" sz="2800" kern="0" dirty="0">
              <a:latin typeface="+mn-lt"/>
            </a:endParaRPr>
          </a:p>
        </p:txBody>
      </p:sp>
      <p:sp>
        <p:nvSpPr>
          <p:cNvPr id="24579" name="Rectangle 2"/>
          <p:cNvSpPr>
            <a:spLocks noGrp="1" noChangeArrowheads="1"/>
          </p:cNvSpPr>
          <p:nvPr>
            <p:ph type="title"/>
          </p:nvPr>
        </p:nvSpPr>
        <p:spPr>
          <a:xfrm>
            <a:off x="0" y="192088"/>
            <a:ext cx="9144000" cy="1731962"/>
          </a:xfrm>
        </p:spPr>
        <p:txBody>
          <a:bodyPr/>
          <a:lstStyle/>
          <a:p>
            <a:r>
              <a:rPr lang="en-US" altLang="en-US" sz="3200" smtClean="0"/>
              <a:t>U.S. Department of Commerce</a:t>
            </a:r>
            <a:br>
              <a:rPr lang="en-US" altLang="en-US" sz="3200" smtClean="0"/>
            </a:br>
            <a:r>
              <a:rPr lang="en-US" altLang="en-US" sz="3200" smtClean="0"/>
              <a:t>National Oceanic &amp; Atmospheric Administration</a:t>
            </a:r>
            <a:r>
              <a:rPr lang="en-US" altLang="en-US" sz="3200" b="1" u="sng" smtClean="0"/>
              <a:t/>
            </a:r>
            <a:br>
              <a:rPr lang="en-US" altLang="en-US" sz="3200" b="1" u="sng" smtClean="0"/>
            </a:br>
            <a:r>
              <a:rPr lang="en-US" altLang="en-US" sz="3200" b="1" u="sng" smtClean="0"/>
              <a:t>National Geodetic Survey</a:t>
            </a:r>
            <a:r>
              <a:rPr lang="en-US" altLang="en-US" sz="3200" b="1" smtClean="0"/>
              <a:t>  </a:t>
            </a:r>
            <a:endParaRPr lang="en-US" altLang="en-US" sz="3200" smtClean="0"/>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i="1" smtClean="0"/>
              <a:t>Mission</a:t>
            </a:r>
            <a:r>
              <a:rPr lang="en-US" altLang="zh-CN" sz="2400" smtClean="0"/>
              <a:t>: </a:t>
            </a:r>
            <a:r>
              <a:rPr lang="en-US" altLang="zh-CN" sz="2400" u="sng" smtClean="0"/>
              <a:t>To define, maintain &amp; provide access to the </a:t>
            </a:r>
          </a:p>
          <a:p>
            <a:pPr marL="0" indent="0" algn="ctr">
              <a:lnSpc>
                <a:spcPct val="90000"/>
              </a:lnSpc>
              <a:buFontTx/>
              <a:buNone/>
            </a:pPr>
            <a:r>
              <a:rPr lang="en-US" altLang="zh-CN" sz="2400" b="1" i="1" u="sng" smtClean="0">
                <a:solidFill>
                  <a:srgbClr val="3333CC"/>
                </a:solidFill>
              </a:rPr>
              <a:t>National Spatial Reference System (NSRS)</a:t>
            </a:r>
            <a:r>
              <a:rPr lang="en-US" altLang="zh-CN" sz="2400" b="1" smtClean="0"/>
              <a:t> </a:t>
            </a:r>
          </a:p>
          <a:p>
            <a:pPr marL="0" indent="0" algn="ctr">
              <a:lnSpc>
                <a:spcPct val="90000"/>
              </a:lnSpc>
              <a:buFontTx/>
              <a:buNone/>
            </a:pPr>
            <a:r>
              <a:rPr lang="en-US" altLang="zh-CN" sz="2400" u="sng" smtClean="0"/>
              <a:t>to meet our Nation’s economic, social &amp; environmental needs</a:t>
            </a:r>
          </a:p>
        </p:txBody>
      </p:sp>
      <p:sp>
        <p:nvSpPr>
          <p:cNvPr id="25605" name="TextBox 4"/>
          <p:cNvSpPr txBox="1">
            <a:spLocks noChangeArrowheads="1"/>
          </p:cNvSpPr>
          <p:nvPr/>
        </p:nvSpPr>
        <p:spPr bwMode="auto">
          <a:xfrm>
            <a:off x="1244600" y="3892550"/>
            <a:ext cx="6643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u="sng">
                <a:ea typeface="MS PGothic" pitchFamily="34" charset="-128"/>
              </a:rPr>
              <a:t>National Spatial Reference System</a:t>
            </a: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r>
              <a:rPr lang="en-US" altLang="en-US" sz="2400" i="1" u="sng">
                <a:solidFill>
                  <a:srgbClr val="C00000"/>
                </a:solidFill>
                <a:ea typeface="MS PGothic" pitchFamily="34" charset="-128"/>
              </a:rPr>
              <a:t>&amp; their time variations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t>Height-Mod means More </a:t>
            </a:r>
            <a:r>
              <a:rPr lang="en-US" dirty="0" smtClean="0"/>
              <a:t>Marks?</a:t>
            </a:r>
            <a:endParaRPr lang="en-US" dirty="0" smtClean="0"/>
          </a:p>
        </p:txBody>
      </p:sp>
      <p:pic>
        <p:nvPicPr>
          <p:cNvPr id="32771" name="Picture 4" descr="P101008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4582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439738"/>
            <a:ext cx="9144000" cy="771525"/>
          </a:xfrm>
        </p:spPr>
        <p:txBody>
          <a:bodyPr/>
          <a:lstStyle/>
          <a:p>
            <a:r>
              <a:rPr lang="en-US" altLang="en-US" sz="3000" b="1" smtClean="0">
                <a:solidFill>
                  <a:srgbClr val="0000FF"/>
                </a:solidFill>
                <a:latin typeface="Times New Roman" pitchFamily="18" charset="0"/>
                <a:cs typeface="Times New Roman" pitchFamily="18" charset="0"/>
              </a:rPr>
              <a:t>The NSRS has evolved</a:t>
            </a:r>
          </a:p>
        </p:txBody>
      </p:sp>
      <p:pic>
        <p:nvPicPr>
          <p:cNvPr id="32771" name="Picture 3" descr="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181350"/>
            <a:ext cx="19050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3124200" y="211455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A50021"/>
                </a:solidFill>
                <a:latin typeface="Times New Roman" pitchFamily="18" charset="0"/>
                <a:ea typeface="MS PGothic" pitchFamily="34" charset="-128"/>
                <a:cs typeface="Times New Roman" pitchFamily="18" charset="0"/>
              </a:rPr>
              <a:t>1 Million Monuments</a:t>
            </a:r>
          </a:p>
          <a:p>
            <a:pPr eaLnBrk="1" hangingPunct="1">
              <a:spcBef>
                <a:spcPct val="0"/>
              </a:spcBef>
              <a:buFontTx/>
              <a:buNone/>
            </a:pPr>
            <a:r>
              <a:rPr lang="en-US" altLang="en-US" sz="1200">
                <a:solidFill>
                  <a:srgbClr val="A50021"/>
                </a:solidFill>
                <a:latin typeface="Times New Roman" pitchFamily="18" charset="0"/>
                <a:ea typeface="MS PGothic" pitchFamily="34" charset="-128"/>
                <a:cs typeface="Times New Roman" pitchFamily="18" charset="0"/>
              </a:rPr>
              <a:t>(Separate Horizontal and Vertical Systems) </a:t>
            </a:r>
            <a:endParaRPr lang="en-US" altLang="en-US" sz="1200">
              <a:solidFill>
                <a:srgbClr val="A50021"/>
              </a:solidFill>
              <a:latin typeface="Times New Roman" pitchFamily="18" charset="0"/>
              <a:ea typeface="MS PGothic" pitchFamily="34" charset="-128"/>
              <a:cs typeface="Times New Roman" pitchFamily="18" charset="0"/>
              <a:sym typeface="Wingdings" pitchFamily="2" charset="2"/>
            </a:endParaRPr>
          </a:p>
        </p:txBody>
      </p:sp>
      <p:sp>
        <p:nvSpPr>
          <p:cNvPr id="32773" name="Text Box 5"/>
          <p:cNvSpPr txBox="1">
            <a:spLocks noChangeArrowheads="1"/>
          </p:cNvSpPr>
          <p:nvPr/>
        </p:nvSpPr>
        <p:spPr bwMode="auto">
          <a:xfrm>
            <a:off x="4267200" y="21748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A50021"/>
                </a:solidFill>
                <a:latin typeface="Arial" pitchFamily="34" charset="0"/>
                <a:ea typeface="MS PGothic" pitchFamily="34" charset="-128"/>
                <a:sym typeface="Wingdings" pitchFamily="2" charset="2"/>
              </a:rPr>
              <a:t></a:t>
            </a:r>
          </a:p>
        </p:txBody>
      </p:sp>
      <p:sp>
        <p:nvSpPr>
          <p:cNvPr id="32774" name="Text Box 6"/>
          <p:cNvSpPr txBox="1">
            <a:spLocks noChangeArrowheads="1"/>
          </p:cNvSpPr>
          <p:nvPr/>
        </p:nvSpPr>
        <p:spPr bwMode="auto">
          <a:xfrm>
            <a:off x="1295400" y="2860675"/>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a typeface="MS PGothic" pitchFamily="34" charset="-128"/>
            </a:endParaRPr>
          </a:p>
        </p:txBody>
      </p:sp>
      <p:sp>
        <p:nvSpPr>
          <p:cNvPr id="32775" name="Text Box 7"/>
          <p:cNvSpPr txBox="1">
            <a:spLocks noChangeArrowheads="1"/>
          </p:cNvSpPr>
          <p:nvPr/>
        </p:nvSpPr>
        <p:spPr bwMode="auto">
          <a:xfrm>
            <a:off x="2971800" y="372903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A50021"/>
                </a:solidFill>
                <a:latin typeface="Times New Roman" pitchFamily="18" charset="0"/>
                <a:ea typeface="MS PGothic" pitchFamily="34" charset="-128"/>
                <a:cs typeface="Times New Roman" pitchFamily="18" charset="0"/>
              </a:rPr>
              <a:t>Passive Marks</a:t>
            </a:r>
            <a:endParaRPr lang="en-US" altLang="en-US" sz="1200">
              <a:solidFill>
                <a:srgbClr val="A50021"/>
              </a:solidFill>
              <a:latin typeface="Times New Roman" pitchFamily="18" charset="0"/>
              <a:ea typeface="MS PGothic" pitchFamily="34" charset="-128"/>
              <a:cs typeface="Times New Roman" pitchFamily="18" charset="0"/>
            </a:endParaRPr>
          </a:p>
          <a:p>
            <a:pPr eaLnBrk="1" hangingPunct="1">
              <a:spcBef>
                <a:spcPct val="0"/>
              </a:spcBef>
              <a:buFontTx/>
              <a:buNone/>
            </a:pPr>
            <a:r>
              <a:rPr lang="en-US" altLang="en-US" sz="1200">
                <a:solidFill>
                  <a:srgbClr val="A50021"/>
                </a:solidFill>
                <a:latin typeface="Times New Roman" pitchFamily="18" charset="0"/>
                <a:ea typeface="MS PGothic" pitchFamily="34" charset="-128"/>
                <a:cs typeface="Times New Roman" pitchFamily="18" charset="0"/>
              </a:rPr>
              <a:t>(Limited Knowledge of Stability)</a:t>
            </a:r>
            <a:endParaRPr lang="en-US" altLang="en-US" sz="1800">
              <a:solidFill>
                <a:srgbClr val="A50021"/>
              </a:solidFill>
              <a:latin typeface="Times New Roman" pitchFamily="18" charset="0"/>
              <a:ea typeface="MS PGothic" pitchFamily="34" charset="-128"/>
              <a:cs typeface="Times New Roman" pitchFamily="18" charset="0"/>
              <a:sym typeface="Wingdings" pitchFamily="2" charset="2"/>
            </a:endParaRPr>
          </a:p>
        </p:txBody>
      </p:sp>
      <p:sp>
        <p:nvSpPr>
          <p:cNvPr id="32776" name="Text Box 8"/>
          <p:cNvSpPr txBox="1">
            <a:spLocks noChangeArrowheads="1"/>
          </p:cNvSpPr>
          <p:nvPr/>
        </p:nvSpPr>
        <p:spPr bwMode="auto">
          <a:xfrm>
            <a:off x="2895600" y="5938838"/>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A50021"/>
                </a:solidFill>
                <a:latin typeface="Times New Roman" pitchFamily="18" charset="0"/>
                <a:ea typeface="MS PGothic" pitchFamily="34" charset="-128"/>
                <a:cs typeface="Times New Roman" pitchFamily="18" charset="0"/>
              </a:rPr>
              <a:t> GPS CORS </a:t>
            </a:r>
            <a:r>
              <a:rPr lang="en-US" altLang="en-US" sz="1800">
                <a:solidFill>
                  <a:srgbClr val="A50021"/>
                </a:solidFill>
                <a:latin typeface="Times New Roman" pitchFamily="18" charset="0"/>
                <a:ea typeface="MS PGothic" pitchFamily="34" charset="-128"/>
                <a:cs typeface="Times New Roman" pitchFamily="18" charset="0"/>
                <a:sym typeface="Wingdings" pitchFamily="2" charset="2"/>
              </a:rPr>
              <a:t>   GNSS CORS</a:t>
            </a:r>
            <a:endParaRPr lang="en-US" altLang="en-US" sz="1800">
              <a:solidFill>
                <a:srgbClr val="A50021"/>
              </a:solidFill>
              <a:latin typeface="Times New Roman" pitchFamily="18" charset="0"/>
              <a:ea typeface="MS PGothic" pitchFamily="34" charset="-128"/>
              <a:cs typeface="Times New Roman" pitchFamily="18" charset="0"/>
            </a:endParaRPr>
          </a:p>
        </p:txBody>
      </p:sp>
      <p:pic>
        <p:nvPicPr>
          <p:cNvPr id="32777" name="Picture 9" descr="CO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844675"/>
            <a:ext cx="2590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descr="NS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03835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1" descr="GPS-Constell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5162550"/>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GNSS_revis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01015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714750"/>
            <a:ext cx="1365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Text Box 14"/>
          <p:cNvSpPr txBox="1">
            <a:spLocks noChangeArrowheads="1"/>
          </p:cNvSpPr>
          <p:nvPr/>
        </p:nvSpPr>
        <p:spPr bwMode="auto">
          <a:xfrm>
            <a:off x="4724400" y="211455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A50021"/>
                </a:solidFill>
                <a:latin typeface="Times New Roman" pitchFamily="18" charset="0"/>
                <a:ea typeface="MS PGothic" pitchFamily="34" charset="-128"/>
                <a:cs typeface="Times New Roman" pitchFamily="18" charset="0"/>
                <a:sym typeface="Wingdings" pitchFamily="2" charset="2"/>
              </a:rPr>
              <a:t>70,000 </a:t>
            </a:r>
            <a:br>
              <a:rPr lang="en-US" altLang="en-US" sz="1800">
                <a:solidFill>
                  <a:srgbClr val="A50021"/>
                </a:solidFill>
                <a:latin typeface="Times New Roman" pitchFamily="18" charset="0"/>
                <a:ea typeface="MS PGothic" pitchFamily="34" charset="-128"/>
                <a:cs typeface="Times New Roman" pitchFamily="18" charset="0"/>
                <a:sym typeface="Wingdings" pitchFamily="2" charset="2"/>
              </a:rPr>
            </a:br>
            <a:r>
              <a:rPr lang="en-US" altLang="en-US" sz="1800">
                <a:solidFill>
                  <a:srgbClr val="A50021"/>
                </a:solidFill>
                <a:latin typeface="Times New Roman" pitchFamily="18" charset="0"/>
                <a:ea typeface="MS PGothic" pitchFamily="34" charset="-128"/>
                <a:cs typeface="Times New Roman" pitchFamily="18" charset="0"/>
                <a:sym typeface="Wingdings" pitchFamily="2" charset="2"/>
              </a:rPr>
              <a:t>Passive Marks</a:t>
            </a:r>
          </a:p>
          <a:p>
            <a:pPr eaLnBrk="1" hangingPunct="1">
              <a:spcBef>
                <a:spcPct val="0"/>
              </a:spcBef>
              <a:buFontTx/>
              <a:buNone/>
            </a:pPr>
            <a:r>
              <a:rPr lang="en-US" altLang="en-US" sz="1200">
                <a:solidFill>
                  <a:srgbClr val="A50021"/>
                </a:solidFill>
                <a:latin typeface="Times New Roman" pitchFamily="18" charset="0"/>
                <a:ea typeface="MS PGothic" pitchFamily="34" charset="-128"/>
                <a:cs typeface="Times New Roman" pitchFamily="18" charset="0"/>
                <a:sym typeface="Wingdings" pitchFamily="2" charset="2"/>
              </a:rPr>
              <a:t>(3-Dimensional)</a:t>
            </a:r>
            <a:endParaRPr lang="en-US" altLang="en-US" sz="1200">
              <a:solidFill>
                <a:srgbClr val="A50021"/>
              </a:solidFill>
              <a:latin typeface="Times New Roman" pitchFamily="18" charset="0"/>
              <a:ea typeface="MS PGothic" pitchFamily="34" charset="-128"/>
              <a:cs typeface="Times New Roman" pitchFamily="18" charset="0"/>
            </a:endParaRPr>
          </a:p>
        </p:txBody>
      </p:sp>
      <p:sp>
        <p:nvSpPr>
          <p:cNvPr id="32783" name="Text Box 15"/>
          <p:cNvSpPr txBox="1">
            <a:spLocks noChangeArrowheads="1"/>
          </p:cNvSpPr>
          <p:nvPr/>
        </p:nvSpPr>
        <p:spPr bwMode="auto">
          <a:xfrm>
            <a:off x="4724400" y="3971925"/>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 typeface="Wingdings" pitchFamily="2" charset="2"/>
              <a:buNone/>
            </a:pPr>
            <a:r>
              <a:rPr lang="en-US" altLang="en-US" sz="1800">
                <a:solidFill>
                  <a:srgbClr val="A50021"/>
                </a:solidFill>
                <a:latin typeface="Times New Roman" pitchFamily="18" charset="0"/>
                <a:ea typeface="MS PGothic" pitchFamily="34" charset="-128"/>
                <a:cs typeface="Times New Roman" pitchFamily="18" charset="0"/>
                <a:sym typeface="Wingdings" pitchFamily="2" charset="2"/>
              </a:rPr>
              <a:t>1,320 CORS</a:t>
            </a:r>
          </a:p>
          <a:p>
            <a:pPr eaLnBrk="1" hangingPunct="1">
              <a:spcBef>
                <a:spcPct val="0"/>
              </a:spcBef>
              <a:buFont typeface="Wingdings" pitchFamily="2" charset="2"/>
              <a:buNone/>
            </a:pPr>
            <a:r>
              <a:rPr lang="en-US" altLang="en-US" sz="1200">
                <a:solidFill>
                  <a:srgbClr val="A50021"/>
                </a:solidFill>
                <a:latin typeface="Times New Roman" pitchFamily="18" charset="0"/>
                <a:ea typeface="MS PGothic" pitchFamily="34" charset="-128"/>
                <a:cs typeface="Times New Roman" pitchFamily="18" charset="0"/>
                <a:sym typeface="Wingdings" pitchFamily="2" charset="2"/>
              </a:rPr>
              <a:t>(Time Dependent System Possible; </a:t>
            </a:r>
            <a:br>
              <a:rPr lang="en-US" altLang="en-US" sz="1200">
                <a:solidFill>
                  <a:srgbClr val="A50021"/>
                </a:solidFill>
                <a:latin typeface="Times New Roman" pitchFamily="18" charset="0"/>
                <a:ea typeface="MS PGothic" pitchFamily="34" charset="-128"/>
                <a:cs typeface="Times New Roman" pitchFamily="18" charset="0"/>
                <a:sym typeface="Wingdings" pitchFamily="2" charset="2"/>
              </a:rPr>
            </a:br>
            <a:r>
              <a:rPr lang="en-US" altLang="en-US" sz="1200">
                <a:solidFill>
                  <a:srgbClr val="A50021"/>
                </a:solidFill>
                <a:latin typeface="Times New Roman" pitchFamily="18" charset="0"/>
                <a:ea typeface="MS PGothic" pitchFamily="34" charset="-128"/>
                <a:cs typeface="Times New Roman" pitchFamily="18" charset="0"/>
                <a:sym typeface="Wingdings" pitchFamily="2" charset="2"/>
              </a:rPr>
              <a:t>4-Dimensional)</a:t>
            </a:r>
          </a:p>
          <a:p>
            <a:pPr eaLnBrk="1" hangingPunct="1">
              <a:spcBef>
                <a:spcPct val="0"/>
              </a:spcBef>
              <a:buFontTx/>
              <a:buNone/>
            </a:pPr>
            <a:endParaRPr lang="en-US" altLang="en-US" sz="1800">
              <a:latin typeface="Times New Roman" pitchFamily="18" charset="0"/>
              <a:ea typeface="MS PGothic" pitchFamily="34" charset="-128"/>
              <a:cs typeface="Times New Roman" pitchFamily="18" charset="0"/>
            </a:endParaRPr>
          </a:p>
        </p:txBody>
      </p:sp>
      <p:sp>
        <p:nvSpPr>
          <p:cNvPr id="32784" name="Text Box 16"/>
          <p:cNvSpPr txBox="1">
            <a:spLocks noChangeArrowheads="1"/>
          </p:cNvSpPr>
          <p:nvPr/>
        </p:nvSpPr>
        <p:spPr bwMode="auto">
          <a:xfrm>
            <a:off x="4267200" y="426243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A50021"/>
                </a:solidFill>
                <a:latin typeface="Times New Roman" pitchFamily="18" charset="0"/>
                <a:ea typeface="MS PGothic" pitchFamily="34" charset="-128"/>
                <a:cs typeface="Times New Roman" pitchFamily="18" charset="0"/>
                <a:sym typeface="Wingdings" pitchFamily="2" charset="2"/>
              </a:rPr>
              <a:t></a:t>
            </a:r>
          </a:p>
        </p:txBody>
      </p:sp>
      <p:sp>
        <p:nvSpPr>
          <p:cNvPr id="32785" name="Text Box 16"/>
          <p:cNvSpPr txBox="1">
            <a:spLocks noChangeArrowheads="1"/>
          </p:cNvSpPr>
          <p:nvPr/>
        </p:nvSpPr>
        <p:spPr bwMode="auto">
          <a:xfrm>
            <a:off x="0" y="12954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b="1">
                <a:solidFill>
                  <a:srgbClr val="A50021"/>
                </a:solidFill>
                <a:latin typeface="Times New Roman" pitchFamily="18" charset="0"/>
                <a:ea typeface="MS PGothic" pitchFamily="34" charset="-128"/>
                <a:cs typeface="Times New Roman" pitchFamily="18" charset="0"/>
                <a:sym typeface="Wingdings" pitchFamily="2" charset="2"/>
              </a:rPr>
              <a:t>Evolving from passive to active to real-time augmentations</a:t>
            </a:r>
          </a:p>
        </p:txBody>
      </p:sp>
    </p:spTree>
    <p:extLst>
      <p:ext uri="{BB962C8B-B14F-4D97-AF65-F5344CB8AC3E}">
        <p14:creationId xmlns:p14="http://schemas.microsoft.com/office/powerpoint/2010/main" val="173287060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l="38150" t="25174" r="21611" b="31477"/>
          <a:stretch>
            <a:fillRect/>
          </a:stretch>
        </p:blipFill>
        <p:spPr bwMode="auto">
          <a:xfrm>
            <a:off x="63500" y="1397000"/>
            <a:ext cx="4662488"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Chaco Phillip 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25500"/>
            <a:ext cx="3349625"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698500" y="4965700"/>
            <a:ext cx="3467100" cy="1200150"/>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a:solidFill>
                  <a:schemeClr val="bg1"/>
                </a:solidFill>
                <a:latin typeface="Arial" pitchFamily="34" charset="0"/>
                <a:ea typeface="MS PGothic" pitchFamily="34" charset="-128"/>
                <a:cs typeface="Times New Roman" pitchFamily="18" charset="0"/>
              </a:rPr>
              <a:t>Differential Leveling</a:t>
            </a:r>
          </a:p>
        </p:txBody>
      </p:sp>
      <p:sp>
        <p:nvSpPr>
          <p:cNvPr id="33797" name="Text Box 5"/>
          <p:cNvSpPr txBox="1">
            <a:spLocks noChangeArrowheads="1"/>
          </p:cNvSpPr>
          <p:nvPr/>
        </p:nvSpPr>
        <p:spPr bwMode="auto">
          <a:xfrm>
            <a:off x="5889625" y="5848350"/>
            <a:ext cx="2857500" cy="64611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a:solidFill>
                  <a:schemeClr val="bg1"/>
                </a:solidFill>
                <a:latin typeface="Arial" pitchFamily="34" charset="0"/>
                <a:ea typeface="MS PGothic" pitchFamily="34" charset="-128"/>
                <a:cs typeface="Times New Roman" pitchFamily="18" charset="0"/>
              </a:rPr>
              <a:t>GNSS + …</a:t>
            </a:r>
          </a:p>
        </p:txBody>
      </p:sp>
      <p:sp>
        <p:nvSpPr>
          <p:cNvPr id="33798" name="AutoShape 6"/>
          <p:cNvSpPr>
            <a:spLocks noChangeArrowheads="1"/>
          </p:cNvSpPr>
          <p:nvPr/>
        </p:nvSpPr>
        <p:spPr bwMode="auto">
          <a:xfrm>
            <a:off x="4076700" y="1473200"/>
            <a:ext cx="2501900" cy="3009900"/>
          </a:xfrm>
          <a:prstGeom prst="notchedRightArrow">
            <a:avLst>
              <a:gd name="adj1" fmla="val 50000"/>
              <a:gd name="adj2" fmla="val 25000"/>
            </a:avLst>
          </a:prstGeom>
          <a:solidFill>
            <a:schemeClr val="accent1"/>
          </a:solidFill>
          <a:ln w="25400" algn="ctr">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i="1" u="sng">
                <a:solidFill>
                  <a:srgbClr val="FFFF00"/>
                </a:solidFill>
                <a:ea typeface="MS PGothic" pitchFamily="34" charset="-128"/>
                <a:cs typeface="Times New Roman" pitchFamily="18" charset="0"/>
              </a:rPr>
              <a:t>Height</a:t>
            </a:r>
          </a:p>
          <a:p>
            <a:pPr algn="ctr" eaLnBrk="1" hangingPunct="1">
              <a:spcBef>
                <a:spcPct val="0"/>
              </a:spcBef>
              <a:buFontTx/>
              <a:buNone/>
            </a:pPr>
            <a:r>
              <a:rPr lang="en-US" altLang="en-US" sz="2000" b="1" i="1" u="sng">
                <a:solidFill>
                  <a:srgbClr val="FFFF00"/>
                </a:solidFill>
                <a:ea typeface="MS PGothic" pitchFamily="34" charset="-128"/>
                <a:cs typeface="Times New Roman" pitchFamily="18" charset="0"/>
              </a:rPr>
              <a:t>Modernization</a:t>
            </a:r>
          </a:p>
          <a:p>
            <a:pPr algn="ctr" eaLnBrk="1" hangingPunct="1">
              <a:spcBef>
                <a:spcPct val="0"/>
              </a:spcBef>
              <a:buFontTx/>
              <a:buNone/>
            </a:pPr>
            <a:r>
              <a:rPr lang="en-US" altLang="en-US" sz="2000">
                <a:ea typeface="MS PGothic" pitchFamily="34" charset="-128"/>
                <a:cs typeface="Times New Roman" pitchFamily="18" charset="0"/>
              </a:rPr>
              <a:t>-faster</a:t>
            </a:r>
          </a:p>
          <a:p>
            <a:pPr algn="ctr" eaLnBrk="1" hangingPunct="1">
              <a:spcBef>
                <a:spcPct val="0"/>
              </a:spcBef>
              <a:buFontTx/>
              <a:buNone/>
            </a:pPr>
            <a:r>
              <a:rPr lang="en-US" altLang="en-US" sz="2000">
                <a:ea typeface="MS PGothic" pitchFamily="34" charset="-128"/>
                <a:cs typeface="Times New Roman" pitchFamily="18" charset="0"/>
              </a:rPr>
              <a:t>-cheaper</a:t>
            </a:r>
          </a:p>
        </p:txBody>
      </p:sp>
      <p:sp>
        <p:nvSpPr>
          <p:cNvPr id="7" name="Rectangle 2"/>
          <p:cNvSpPr txBox="1">
            <a:spLocks noChangeArrowheads="1"/>
          </p:cNvSpPr>
          <p:nvPr/>
        </p:nvSpPr>
        <p:spPr>
          <a:xfrm>
            <a:off x="1211263" y="201613"/>
            <a:ext cx="6705600" cy="736600"/>
          </a:xfrm>
          <a:prstGeom prst="rect">
            <a:avLst/>
          </a:prstGeom>
        </p:spPr>
        <p:txBody>
          <a:bodyPr/>
          <a:lstStyle/>
          <a:p>
            <a:pPr algn="ctr" fontAlgn="auto">
              <a:spcBef>
                <a:spcPts val="0"/>
              </a:spcBef>
              <a:spcAft>
                <a:spcPts val="0"/>
              </a:spcAft>
              <a:defRPr/>
            </a:pPr>
            <a:r>
              <a:rPr lang="en-US" sz="4400" dirty="0">
                <a:ea typeface="+mj-ea"/>
                <a:cs typeface="Arial" pitchFamily="34" charset="0"/>
              </a:rPr>
              <a:t>Height Modernization</a:t>
            </a:r>
          </a:p>
        </p:txBody>
      </p:sp>
    </p:spTree>
    <p:extLst>
      <p:ext uri="{BB962C8B-B14F-4D97-AF65-F5344CB8AC3E}">
        <p14:creationId xmlns:p14="http://schemas.microsoft.com/office/powerpoint/2010/main" val="241849525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3213" y="4521200"/>
            <a:ext cx="1538287" cy="25558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ectangle 1"/>
          <p:cNvSpPr/>
          <p:nvPr/>
        </p:nvSpPr>
        <p:spPr>
          <a:xfrm>
            <a:off x="409575" y="2546350"/>
            <a:ext cx="8281988" cy="1325563"/>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15" name="Rectangle 3"/>
          <p:cNvSpPr>
            <a:spLocks noGrp="1" noChangeArrowheads="1"/>
          </p:cNvSpPr>
          <p:nvPr>
            <p:ph type="body" sz="half" idx="1"/>
          </p:nvPr>
        </p:nvSpPr>
        <p:spPr>
          <a:xfrm>
            <a:off x="0" y="1447800"/>
            <a:ext cx="9144000" cy="5410200"/>
          </a:xfrm>
        </p:spPr>
        <p:txBody>
          <a:bodyPr/>
          <a:lstStyle/>
          <a:p>
            <a:pPr marL="457200" lvl="1" indent="0" algn="ctr">
              <a:lnSpc>
                <a:spcPct val="80000"/>
              </a:lnSpc>
              <a:buClr>
                <a:srgbClr val="003300"/>
              </a:buClr>
              <a:buFont typeface="Arial" charset="0"/>
              <a:buNone/>
              <a:defRPr/>
            </a:pPr>
            <a:r>
              <a:rPr lang="en-US" u="sng" dirty="0" smtClean="0">
                <a:solidFill>
                  <a:srgbClr val="663300"/>
                </a:solidFill>
                <a:latin typeface="Times New Roman" pitchFamily="18" charset="0"/>
                <a:ea typeface="ＭＳ Ｐゴシック" charset="0"/>
                <a:cs typeface="Times New Roman" pitchFamily="18" charset="0"/>
              </a:rPr>
              <a:t>Horizontal</a:t>
            </a:r>
            <a:endParaRPr lang="en-US" b="1" dirty="0">
              <a:solidFill>
                <a:srgbClr val="663300"/>
              </a:solidFill>
              <a:latin typeface="Times New Roman" pitchFamily="18" charset="0"/>
              <a:ea typeface="ＭＳ Ｐゴシック" charset="0"/>
              <a:cs typeface="Times New Roman" pitchFamily="18" charset="0"/>
            </a:endParaRPr>
          </a:p>
          <a:p>
            <a:pPr marL="457200" lvl="1" indent="0" algn="ctr">
              <a:lnSpc>
                <a:spcPct val="80000"/>
              </a:lnSpc>
              <a:buClr>
                <a:srgbClr val="003300"/>
              </a:buClr>
              <a:buFont typeface="Arial" charset="0"/>
              <a:buNone/>
              <a:defRPr/>
            </a:pPr>
            <a:endParaRPr lang="en-US" sz="1700" b="1" dirty="0" smtClean="0">
              <a:latin typeface="Times New Roman" pitchFamily="18" charset="0"/>
              <a:ea typeface="ＭＳ Ｐゴシック" charset="0"/>
              <a:cs typeface="Times New Roman" pitchFamily="18" charset="0"/>
            </a:endParaRPr>
          </a:p>
          <a:p>
            <a:pPr marL="457200" lvl="1" indent="0" algn="ctr">
              <a:lnSpc>
                <a:spcPct val="80000"/>
              </a:lnSpc>
              <a:buClr>
                <a:srgbClr val="003300"/>
              </a:buClr>
              <a:buFont typeface="Arial" charset="0"/>
              <a:buNone/>
              <a:defRPr/>
            </a:pPr>
            <a:r>
              <a:rPr lang="en-US" sz="1700" b="1" dirty="0" smtClean="0">
                <a:latin typeface="Times New Roman" pitchFamily="18" charset="0"/>
                <a:ea typeface="ＭＳ Ｐゴシック" charset="0"/>
                <a:cs typeface="Times New Roman" pitchFamily="18" charset="0"/>
              </a:rPr>
              <a:t>2-D (Latitude and Longitude) (e.g. NAD 27, NAD 83 (1986))</a:t>
            </a:r>
          </a:p>
          <a:p>
            <a:pPr marL="457200" lvl="1" indent="0" algn="ctr">
              <a:lnSpc>
                <a:spcPct val="80000"/>
              </a:lnSpc>
              <a:buClr>
                <a:srgbClr val="003300"/>
              </a:buClr>
              <a:buFont typeface="Arial" charset="0"/>
              <a:buNone/>
              <a:defRPr/>
            </a:pPr>
            <a:endParaRPr lang="en-US" sz="1700" b="1" dirty="0">
              <a:solidFill>
                <a:schemeClr val="hlink"/>
              </a:solidFill>
              <a:latin typeface="Times New Roman" pitchFamily="18" charset="0"/>
              <a:ea typeface="ＭＳ Ｐゴシック" charset="0"/>
              <a:cs typeface="Times New Roman" pitchFamily="18" charset="0"/>
            </a:endParaRPr>
          </a:p>
          <a:p>
            <a:pPr marL="457200" lvl="1" indent="0" algn="ctr">
              <a:lnSpc>
                <a:spcPct val="80000"/>
              </a:lnSpc>
              <a:buClr>
                <a:srgbClr val="003300"/>
              </a:buClr>
              <a:buFont typeface="Arial" charset="0"/>
              <a:buNone/>
              <a:defRPr/>
            </a:pPr>
            <a:r>
              <a:rPr lang="en-US" u="sng" dirty="0" smtClean="0">
                <a:solidFill>
                  <a:srgbClr val="663300"/>
                </a:solidFill>
                <a:latin typeface="Times New Roman" pitchFamily="18" charset="0"/>
                <a:ea typeface="ＭＳ Ｐゴシック" charset="0"/>
                <a:cs typeface="Times New Roman" pitchFamily="18" charset="0"/>
              </a:rPr>
              <a:t>Vertical/Geopotential</a:t>
            </a:r>
            <a:endParaRPr lang="en-US" b="1" dirty="0" smtClean="0">
              <a:solidFill>
                <a:schemeClr val="hlink"/>
              </a:solidFill>
              <a:latin typeface="Times New Roman" pitchFamily="18" charset="0"/>
              <a:ea typeface="ＭＳ Ｐゴシック" charset="0"/>
              <a:cs typeface="Times New Roman" pitchFamily="18" charset="0"/>
            </a:endParaRPr>
          </a:p>
          <a:p>
            <a:pPr marL="457200" lvl="1" indent="0" algn="ctr">
              <a:lnSpc>
                <a:spcPct val="80000"/>
              </a:lnSpc>
              <a:buClr>
                <a:srgbClr val="003300"/>
              </a:buClr>
              <a:buFont typeface="Arial" charset="0"/>
              <a:buNone/>
              <a:defRPr/>
            </a:pPr>
            <a:endParaRPr lang="en-US" sz="1700" b="1" dirty="0">
              <a:solidFill>
                <a:schemeClr val="hlink"/>
              </a:solidFill>
              <a:latin typeface="Times New Roman" pitchFamily="18" charset="0"/>
              <a:ea typeface="ＭＳ Ｐゴシック" charset="0"/>
              <a:cs typeface="Times New Roman" pitchFamily="18" charset="0"/>
            </a:endParaRPr>
          </a:p>
          <a:p>
            <a:pPr marL="457200" lvl="1" indent="0" algn="ctr">
              <a:lnSpc>
                <a:spcPct val="80000"/>
              </a:lnSpc>
              <a:buClr>
                <a:srgbClr val="003300"/>
              </a:buClr>
              <a:buFont typeface="Arial" charset="0"/>
              <a:buNone/>
              <a:defRPr/>
            </a:pPr>
            <a:r>
              <a:rPr lang="en-US" sz="1700" b="1" dirty="0" smtClean="0">
                <a:latin typeface="Times New Roman" pitchFamily="18" charset="0"/>
                <a:ea typeface="ＭＳ Ｐゴシック" charset="0"/>
                <a:cs typeface="Times New Roman" pitchFamily="18" charset="0"/>
              </a:rPr>
              <a:t>1-D (Orthometric/Dynamic Height) (e.g. NGVD 29, NAVD 88, IGLD 85)</a:t>
            </a:r>
          </a:p>
          <a:p>
            <a:pPr lvl="1" algn="ctr">
              <a:lnSpc>
                <a:spcPct val="80000"/>
              </a:lnSpc>
              <a:buClr>
                <a:srgbClr val="003300"/>
              </a:buClr>
              <a:buFontTx/>
              <a:buNone/>
              <a:defRPr/>
            </a:pPr>
            <a:endParaRPr lang="en-US" sz="1700" dirty="0">
              <a:latin typeface="Times New Roman" pitchFamily="18" charset="0"/>
              <a:ea typeface="ＭＳ Ｐゴシック" charset="0"/>
              <a:cs typeface="Times New Roman" pitchFamily="18" charset="0"/>
            </a:endParaRPr>
          </a:p>
          <a:p>
            <a:pPr lvl="1" algn="ctr">
              <a:lnSpc>
                <a:spcPct val="80000"/>
              </a:lnSpc>
              <a:buClr>
                <a:srgbClr val="003300"/>
              </a:buClr>
              <a:buFontTx/>
              <a:buNone/>
              <a:defRPr/>
            </a:pPr>
            <a:r>
              <a:rPr lang="en-US" u="sng" dirty="0" smtClean="0">
                <a:solidFill>
                  <a:srgbClr val="663300"/>
                </a:solidFill>
                <a:latin typeface="Times New Roman" pitchFamily="18" charset="0"/>
                <a:ea typeface="ＭＳ Ｐゴシック" charset="0"/>
                <a:cs typeface="Times New Roman" pitchFamily="18" charset="0"/>
              </a:rPr>
              <a:t>Geometric</a:t>
            </a:r>
            <a:endParaRPr lang="en-US" dirty="0" smtClean="0">
              <a:solidFill>
                <a:schemeClr val="hlink"/>
              </a:solidFill>
              <a:latin typeface="Times New Roman" pitchFamily="18" charset="0"/>
              <a:ea typeface="ＭＳ Ｐゴシック" charset="0"/>
              <a:cs typeface="Times New Roman" pitchFamily="18" charset="0"/>
            </a:endParaRPr>
          </a:p>
          <a:p>
            <a:pPr lvl="1" algn="ctr">
              <a:lnSpc>
                <a:spcPct val="80000"/>
              </a:lnSpc>
              <a:buClr>
                <a:srgbClr val="003300"/>
              </a:buClr>
              <a:buFontTx/>
              <a:buNone/>
              <a:defRPr/>
            </a:pPr>
            <a:endParaRPr lang="en-US" sz="1700" b="1" dirty="0">
              <a:solidFill>
                <a:schemeClr val="hlink"/>
              </a:solidFill>
              <a:latin typeface="Times New Roman" pitchFamily="18" charset="0"/>
              <a:ea typeface="ＭＳ Ｐゴシック" charset="0"/>
              <a:cs typeface="Times New Roman" pitchFamily="18" charset="0"/>
            </a:endParaRPr>
          </a:p>
          <a:p>
            <a:pPr lvl="1" algn="ctr">
              <a:lnSpc>
                <a:spcPct val="80000"/>
              </a:lnSpc>
              <a:buClr>
                <a:srgbClr val="003300"/>
              </a:buClr>
              <a:buFontTx/>
              <a:buNone/>
              <a:defRPr/>
            </a:pPr>
            <a:r>
              <a:rPr lang="en-US" sz="1700" b="1" dirty="0" smtClean="0">
                <a:latin typeface="Times New Roman" pitchFamily="18" charset="0"/>
                <a:ea typeface="ＭＳ Ｐゴシック" charset="0"/>
                <a:cs typeface="Times New Roman" pitchFamily="18" charset="0"/>
              </a:rPr>
              <a:t>3-D (Latitude, Longitude and Ellipsoid Height) </a:t>
            </a:r>
          </a:p>
          <a:p>
            <a:pPr lvl="1" algn="ctr">
              <a:lnSpc>
                <a:spcPct val="80000"/>
              </a:lnSpc>
              <a:buClr>
                <a:srgbClr val="003300"/>
              </a:buClr>
              <a:buFontTx/>
              <a:buNone/>
              <a:defRPr/>
            </a:pPr>
            <a:r>
              <a:rPr lang="en-US" sz="1700" b="1" dirty="0" smtClean="0">
                <a:latin typeface="Times New Roman" pitchFamily="18" charset="0"/>
                <a:ea typeface="ＭＳ Ｐゴシック" charset="0"/>
                <a:cs typeface="Times New Roman" pitchFamily="18" charset="0"/>
              </a:rPr>
              <a:t>Fixed and Stable(?) - Coordinates seldom change </a:t>
            </a:r>
          </a:p>
          <a:p>
            <a:pPr lvl="1" algn="ctr">
              <a:lnSpc>
                <a:spcPct val="80000"/>
              </a:lnSpc>
              <a:buClr>
                <a:srgbClr val="003300"/>
              </a:buClr>
              <a:buFontTx/>
              <a:buNone/>
              <a:defRPr/>
            </a:pPr>
            <a:r>
              <a:rPr lang="en-US" sz="1700" b="1" dirty="0" smtClean="0">
                <a:latin typeface="Times New Roman" pitchFamily="18" charset="0"/>
                <a:ea typeface="ＭＳ Ｐゴシック" charset="0"/>
                <a:cs typeface="Times New Roman" pitchFamily="18" charset="0"/>
              </a:rPr>
              <a:t>(e.g. NAD 83 (1993), NAD 83 (2007), NAD 83 (2011))</a:t>
            </a:r>
            <a:endParaRPr lang="en-US" sz="1700" b="1" dirty="0">
              <a:latin typeface="Times New Roman" pitchFamily="18" charset="0"/>
              <a:ea typeface="ＭＳ Ｐゴシック" charset="0"/>
              <a:cs typeface="Times New Roman" pitchFamily="18" charset="0"/>
            </a:endParaRPr>
          </a:p>
          <a:p>
            <a:pPr lvl="1" algn="ctr">
              <a:lnSpc>
                <a:spcPct val="80000"/>
              </a:lnSpc>
              <a:buClr>
                <a:srgbClr val="003300"/>
              </a:buClr>
              <a:buFontTx/>
              <a:buNone/>
              <a:defRPr/>
            </a:pPr>
            <a:endParaRPr lang="en-US" sz="1700" b="1" dirty="0" smtClean="0">
              <a:latin typeface="Times New Roman" pitchFamily="18" charset="0"/>
              <a:ea typeface="ＭＳ Ｐゴシック" charset="0"/>
              <a:cs typeface="Times New Roman" pitchFamily="18" charset="0"/>
            </a:endParaRPr>
          </a:p>
          <a:p>
            <a:pPr lvl="1" algn="ctr">
              <a:lnSpc>
                <a:spcPct val="80000"/>
              </a:lnSpc>
              <a:buClr>
                <a:srgbClr val="003300"/>
              </a:buClr>
              <a:buFontTx/>
              <a:buNone/>
              <a:defRPr/>
            </a:pPr>
            <a:r>
              <a:rPr lang="en-US" sz="1700" b="1" dirty="0" smtClean="0">
                <a:latin typeface="Times New Roman" pitchFamily="18" charset="0"/>
                <a:ea typeface="ＭＳ Ｐゴシック" charset="0"/>
                <a:cs typeface="Times New Roman" pitchFamily="18" charset="0"/>
              </a:rPr>
              <a:t>also</a:t>
            </a:r>
          </a:p>
          <a:p>
            <a:pPr lvl="1" algn="ctr">
              <a:lnSpc>
                <a:spcPct val="80000"/>
              </a:lnSpc>
              <a:buClr>
                <a:srgbClr val="003300"/>
              </a:buClr>
              <a:buFontTx/>
              <a:buNone/>
              <a:defRPr/>
            </a:pPr>
            <a:endParaRPr lang="en-US" sz="1700" b="1" dirty="0">
              <a:latin typeface="Times New Roman" pitchFamily="18" charset="0"/>
              <a:ea typeface="ＭＳ Ｐゴシック" charset="0"/>
              <a:cs typeface="Times New Roman" pitchFamily="18" charset="0"/>
            </a:endParaRPr>
          </a:p>
          <a:p>
            <a:pPr lvl="1" algn="ctr">
              <a:lnSpc>
                <a:spcPct val="80000"/>
              </a:lnSpc>
              <a:buClr>
                <a:srgbClr val="003300"/>
              </a:buClr>
              <a:buFontTx/>
              <a:buNone/>
              <a:defRPr/>
            </a:pPr>
            <a:r>
              <a:rPr lang="en-US" sz="1700" b="1" dirty="0" smtClean="0">
                <a:latin typeface="Times New Roman" pitchFamily="18" charset="0"/>
                <a:ea typeface="ＭＳ Ｐゴシック" charset="0"/>
                <a:cs typeface="Times New Roman" pitchFamily="18" charset="0"/>
              </a:rPr>
              <a:t>4-D (Latitude, Longitude, Ellipsoid Height, Velocities) </a:t>
            </a:r>
          </a:p>
          <a:p>
            <a:pPr lvl="1" algn="ctr">
              <a:lnSpc>
                <a:spcPct val="80000"/>
              </a:lnSpc>
              <a:buClr>
                <a:srgbClr val="003300"/>
              </a:buClr>
              <a:buFontTx/>
              <a:buNone/>
              <a:defRPr/>
            </a:pPr>
            <a:r>
              <a:rPr lang="en-US" sz="1700" b="1" dirty="0" smtClean="0">
                <a:latin typeface="Times New Roman" pitchFamily="18" charset="0"/>
                <a:ea typeface="ＭＳ Ｐゴシック" charset="0"/>
                <a:cs typeface="Times New Roman" pitchFamily="18" charset="0"/>
              </a:rPr>
              <a:t>Coordinates change with time </a:t>
            </a:r>
          </a:p>
          <a:p>
            <a:pPr lvl="1" algn="ctr">
              <a:lnSpc>
                <a:spcPct val="80000"/>
              </a:lnSpc>
              <a:buClr>
                <a:srgbClr val="003300"/>
              </a:buClr>
              <a:buFontTx/>
              <a:buNone/>
              <a:defRPr/>
            </a:pPr>
            <a:r>
              <a:rPr lang="en-US" sz="1700" b="1" dirty="0" smtClean="0">
                <a:latin typeface="Times New Roman" pitchFamily="18" charset="0"/>
                <a:ea typeface="ＭＳ Ｐゴシック" charset="0"/>
                <a:cs typeface="Times New Roman" pitchFamily="18" charset="0"/>
              </a:rPr>
              <a:t>(e.g. NAD 83, ITRF00, ITRF05)</a:t>
            </a:r>
          </a:p>
        </p:txBody>
      </p:sp>
      <p:sp>
        <p:nvSpPr>
          <p:cNvPr id="25605" name="Rectangle 2"/>
          <p:cNvSpPr>
            <a:spLocks noGrp="1" noChangeArrowheads="1"/>
          </p:cNvSpPr>
          <p:nvPr>
            <p:ph type="title"/>
          </p:nvPr>
        </p:nvSpPr>
        <p:spPr>
          <a:xfrm>
            <a:off x="0" y="228600"/>
            <a:ext cx="9144000" cy="1143000"/>
          </a:xfrm>
        </p:spPr>
        <p:txBody>
          <a:bodyPr/>
          <a:lstStyle/>
          <a:p>
            <a:r>
              <a:rPr lang="en-US" altLang="en-US" sz="3000" b="1" smtClean="0">
                <a:solidFill>
                  <a:srgbClr val="0000FF"/>
                </a:solidFill>
                <a:latin typeface="Times New Roman" pitchFamily="18" charset="0"/>
                <a:cs typeface="Times New Roman" pitchFamily="18" charset="0"/>
              </a:rPr>
              <a:t>Geodetic Datums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500"/>
                            </p:stCondLst>
                            <p:childTnLst>
                              <p:par>
                                <p:cTn id="9" presetID="10" presetClass="entr" presetSubtype="0" fill="hold" grpId="0" nodeType="afterEffect">
                                  <p:stCondLst>
                                    <p:cond delay="5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152400"/>
            <a:ext cx="9144000" cy="838200"/>
          </a:xfrm>
        </p:spPr>
        <p:txBody>
          <a:bodyPr/>
          <a:lstStyle/>
          <a:p>
            <a:pPr eaLnBrk="1" hangingPunct="1"/>
            <a:r>
              <a:rPr lang="en-US" altLang="en-US" sz="3600" smtClean="0"/>
              <a:t>The National Spatial Reference System supports </a:t>
            </a:r>
          </a:p>
        </p:txBody>
      </p:sp>
      <p:sp>
        <p:nvSpPr>
          <p:cNvPr id="12311" name="TextBox 4"/>
          <p:cNvSpPr txBox="1">
            <a:spLocks noChangeArrowheads="1"/>
          </p:cNvSpPr>
          <p:nvPr/>
        </p:nvSpPr>
        <p:spPr bwMode="auto">
          <a:xfrm>
            <a:off x="1828800" y="1981200"/>
            <a:ext cx="7567613" cy="769938"/>
          </a:xfrm>
          <a:prstGeom prst="rect">
            <a:avLst/>
          </a:prstGeom>
          <a:noFill/>
          <a:ln w="9525">
            <a:noFill/>
            <a:miter lim="800000"/>
            <a:headEnd/>
            <a:tailEnd/>
          </a:ln>
        </p:spPr>
        <p:txBody>
          <a:bodyPr>
            <a:spAutoFit/>
          </a:bodyPr>
          <a:lstStyle/>
          <a:p>
            <a:pPr>
              <a:defRPr/>
            </a:pPr>
            <a:r>
              <a:rPr lang="en-US" sz="2200" b="1" dirty="0">
                <a:ea typeface="ＭＳ Ｐゴシック" charset="0"/>
                <a:cs typeface="ＭＳ Ｐゴシック" charset="0"/>
              </a:rPr>
              <a:t>Emergency Response Imagery,   </a:t>
            </a:r>
          </a:p>
          <a:p>
            <a:pPr>
              <a:defRPr/>
            </a:pPr>
            <a:r>
              <a:rPr lang="en-US" sz="2200" b="1" dirty="0">
                <a:latin typeface="+mj-lt"/>
                <a:ea typeface="ＭＳ Ｐゴシック" charset="0"/>
                <a:cs typeface="ＭＳ Ｐゴシック" charset="0"/>
              </a:rPr>
              <a:t>Flood zones </a:t>
            </a:r>
            <a:r>
              <a:rPr lang="en-US" sz="2200" dirty="0">
                <a:latin typeface="+mj-lt"/>
                <a:ea typeface="ＭＳ Ｐゴシック" charset="0"/>
                <a:cs typeface="ＭＳ Ｐゴシック" charset="0"/>
              </a:rPr>
              <a:t>for the National Flood Insurance Program</a:t>
            </a:r>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27238"/>
            <a:ext cx="1376363" cy="49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Box 5"/>
          <p:cNvSpPr txBox="1">
            <a:spLocks noChangeArrowheads="1"/>
          </p:cNvSpPr>
          <p:nvPr/>
        </p:nvSpPr>
        <p:spPr bwMode="auto">
          <a:xfrm>
            <a:off x="2286000" y="2709863"/>
            <a:ext cx="7105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Federal Emergency Management Agency</a:t>
            </a:r>
          </a:p>
        </p:txBody>
      </p:sp>
      <p:sp>
        <p:nvSpPr>
          <p:cNvPr id="12308" name="TextBox 4"/>
          <p:cNvSpPr txBox="1">
            <a:spLocks noChangeArrowheads="1"/>
          </p:cNvSpPr>
          <p:nvPr/>
        </p:nvSpPr>
        <p:spPr bwMode="auto">
          <a:xfrm>
            <a:off x="1828800" y="3160713"/>
            <a:ext cx="7691438" cy="542925"/>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Levee Safety Program </a:t>
            </a:r>
            <a:r>
              <a:rPr lang="en-US" sz="2200" dirty="0">
                <a:latin typeface="+mj-lt"/>
                <a:ea typeface="ＭＳ Ｐゴシック" charset="0"/>
                <a:cs typeface="ＭＳ Ｐゴシック" charset="0"/>
              </a:rPr>
              <a:t>to determine levee heights &amp; positions</a:t>
            </a:r>
            <a:endParaRPr lang="en-US" sz="2200" b="1" dirty="0">
              <a:latin typeface="+mj-lt"/>
              <a:ea typeface="ＭＳ Ｐゴシック" charset="0"/>
              <a:cs typeface="ＭＳ Ｐゴシック" charset="0"/>
            </a:endParaRPr>
          </a:p>
        </p:txBody>
      </p:sp>
      <p:sp>
        <p:nvSpPr>
          <p:cNvPr id="8" name="Flowchart: Alternate Process 7"/>
          <p:cNvSpPr/>
          <p:nvPr/>
        </p:nvSpPr>
        <p:spPr bwMode="auto">
          <a:xfrm>
            <a:off x="457200" y="3160713"/>
            <a:ext cx="914400" cy="914400"/>
          </a:xfrm>
          <a:prstGeom prst="flowChartAlternateProcess">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30728" name="TextBox 8"/>
          <p:cNvSpPr txBox="1">
            <a:spLocks noChangeArrowheads="1"/>
          </p:cNvSpPr>
          <p:nvPr/>
        </p:nvSpPr>
        <p:spPr bwMode="auto">
          <a:xfrm>
            <a:off x="2286000" y="3598863"/>
            <a:ext cx="78882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United States Army Corps of Engineers</a:t>
            </a:r>
          </a:p>
        </p:txBody>
      </p:sp>
      <p:sp>
        <p:nvSpPr>
          <p:cNvPr id="12305" name="TextBox 4"/>
          <p:cNvSpPr txBox="1">
            <a:spLocks noChangeArrowheads="1"/>
          </p:cNvSpPr>
          <p:nvPr/>
        </p:nvSpPr>
        <p:spPr bwMode="auto">
          <a:xfrm>
            <a:off x="1828800" y="4876800"/>
            <a:ext cx="8610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NSRS gravity data </a:t>
            </a:r>
            <a:r>
              <a:rPr lang="en-US" sz="2200" dirty="0">
                <a:latin typeface="+mj-lt"/>
                <a:ea typeface="ＭＳ Ｐゴシック" charset="0"/>
                <a:cs typeface="ＭＳ Ｐゴシック" charset="0"/>
              </a:rPr>
              <a:t>for the geospatial mission of NGA  </a:t>
            </a:r>
          </a:p>
        </p:txBody>
      </p:sp>
      <p:sp>
        <p:nvSpPr>
          <p:cNvPr id="13" name="Oval 12"/>
          <p:cNvSpPr/>
          <p:nvPr/>
        </p:nvSpPr>
        <p:spPr bwMode="auto">
          <a:xfrm>
            <a:off x="457200" y="4876800"/>
            <a:ext cx="914400" cy="9144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30731" name="TextBox 13"/>
          <p:cNvSpPr txBox="1">
            <a:spLocks noChangeArrowheads="1"/>
          </p:cNvSpPr>
          <p:nvPr/>
        </p:nvSpPr>
        <p:spPr bwMode="auto">
          <a:xfrm>
            <a:off x="2286000" y="5257800"/>
            <a:ext cx="793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National Geospatial-Intelligence Agency</a:t>
            </a:r>
          </a:p>
        </p:txBody>
      </p:sp>
      <p:sp>
        <p:nvSpPr>
          <p:cNvPr id="12302" name="TextBox 4"/>
          <p:cNvSpPr txBox="1">
            <a:spLocks noChangeArrowheads="1"/>
          </p:cNvSpPr>
          <p:nvPr/>
        </p:nvSpPr>
        <p:spPr bwMode="auto">
          <a:xfrm>
            <a:off x="1828800" y="4038600"/>
            <a:ext cx="8229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Topographic Maps </a:t>
            </a:r>
            <a:r>
              <a:rPr lang="en-US" sz="2200" dirty="0">
                <a:latin typeface="+mj-lt"/>
                <a:ea typeface="ＭＳ Ｐゴシック" charset="0"/>
                <a:cs typeface="ＭＳ Ｐゴシック" charset="0"/>
              </a:rPr>
              <a:t>and interior water data for the nation</a:t>
            </a:r>
          </a:p>
        </p:txBody>
      </p:sp>
      <p:pic>
        <p:nvPicPr>
          <p:cNvPr id="3073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217988"/>
            <a:ext cx="1150938"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Rectangle 14"/>
          <p:cNvSpPr>
            <a:spLocks noChangeArrowheads="1"/>
          </p:cNvSpPr>
          <p:nvPr/>
        </p:nvSpPr>
        <p:spPr bwMode="auto">
          <a:xfrm>
            <a:off x="2286000" y="4408488"/>
            <a:ext cx="6115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ea typeface="MS PGothic" pitchFamily="34" charset="-128"/>
              </a:rPr>
              <a:t>United States Geological Survey</a:t>
            </a:r>
          </a:p>
        </p:txBody>
      </p:sp>
      <p:sp>
        <p:nvSpPr>
          <p:cNvPr id="16" name="Oval 15"/>
          <p:cNvSpPr/>
          <p:nvPr/>
        </p:nvSpPr>
        <p:spPr bwMode="auto">
          <a:xfrm>
            <a:off x="457200" y="941388"/>
            <a:ext cx="914400" cy="9144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2300" name="TextBox 11"/>
          <p:cNvSpPr txBox="1">
            <a:spLocks noChangeArrowheads="1"/>
          </p:cNvSpPr>
          <p:nvPr/>
        </p:nvSpPr>
        <p:spPr bwMode="auto">
          <a:xfrm>
            <a:off x="1828800" y="1093788"/>
            <a:ext cx="786765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Nautical charts</a:t>
            </a:r>
            <a:r>
              <a:rPr lang="en-US" sz="2200" dirty="0">
                <a:latin typeface="+mj-lt"/>
                <a:ea typeface="ＭＳ Ｐゴシック" charset="0"/>
                <a:cs typeface="ＭＳ Ｐゴシック" charset="0"/>
              </a:rPr>
              <a:t>, among many other geospatial applications  </a:t>
            </a:r>
            <a:endParaRPr lang="en-US" sz="2200" b="1" dirty="0">
              <a:latin typeface="+mj-lt"/>
              <a:ea typeface="ＭＳ Ｐゴシック" charset="0"/>
              <a:cs typeface="ＭＳ Ｐゴシック" charset="0"/>
            </a:endParaRPr>
          </a:p>
        </p:txBody>
      </p:sp>
      <p:sp>
        <p:nvSpPr>
          <p:cNvPr id="30737" name="TextBox 17"/>
          <p:cNvSpPr txBox="1">
            <a:spLocks noChangeArrowheads="1"/>
          </p:cNvSpPr>
          <p:nvPr/>
        </p:nvSpPr>
        <p:spPr bwMode="auto">
          <a:xfrm>
            <a:off x="2286000" y="1414463"/>
            <a:ext cx="786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National Oceanic and Atmospheric Administration</a:t>
            </a:r>
          </a:p>
        </p:txBody>
      </p:sp>
      <p:pic>
        <p:nvPicPr>
          <p:cNvPr id="30738" name="Picture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589756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4"/>
          <p:cNvSpPr txBox="1">
            <a:spLocks noChangeArrowheads="1"/>
          </p:cNvSpPr>
          <p:nvPr/>
        </p:nvSpPr>
        <p:spPr bwMode="auto">
          <a:xfrm>
            <a:off x="1828800" y="5942013"/>
            <a:ext cx="845820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Aeronautical Data </a:t>
            </a:r>
            <a:r>
              <a:rPr lang="en-US" sz="2200" dirty="0">
                <a:latin typeface="+mj-lt"/>
                <a:ea typeface="ＭＳ Ｐゴシック" charset="0"/>
                <a:cs typeface="ＭＳ Ｐゴシック" charset="0"/>
              </a:rPr>
              <a:t>Quality Assurance</a:t>
            </a:r>
            <a:endParaRPr lang="en-US" sz="2200" b="1" dirty="0">
              <a:latin typeface="+mj-lt"/>
              <a:ea typeface="ＭＳ Ｐゴシック" charset="0"/>
              <a:cs typeface="ＭＳ Ｐゴシック" charset="0"/>
            </a:endParaRPr>
          </a:p>
        </p:txBody>
      </p:sp>
      <p:sp>
        <p:nvSpPr>
          <p:cNvPr id="30740" name="TextBox 13"/>
          <p:cNvSpPr txBox="1">
            <a:spLocks noChangeArrowheads="1"/>
          </p:cNvSpPr>
          <p:nvPr/>
        </p:nvSpPr>
        <p:spPr bwMode="auto">
          <a:xfrm>
            <a:off x="2286000" y="6383338"/>
            <a:ext cx="723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rgbClr val="002060"/>
                </a:solidFill>
                <a:latin typeface="Arial" pitchFamily="34" charset="0"/>
                <a:ea typeface="MS PGothic" pitchFamily="34" charset="-128"/>
                <a:cs typeface="Arial" pitchFamily="34" charset="0"/>
              </a:rPr>
              <a:t>Federal Aviation Administration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1100138"/>
            <a:ext cx="9144000" cy="923925"/>
          </a:xfrm>
        </p:spPr>
        <p:txBody>
          <a:bodyPr/>
          <a:lstStyle/>
          <a:p>
            <a:r>
              <a:rPr lang="en-US" altLang="en-US" sz="3000" b="1" smtClean="0">
                <a:solidFill>
                  <a:srgbClr val="0000FF"/>
                </a:solidFill>
                <a:latin typeface="Times New Roman" pitchFamily="18" charset="0"/>
                <a:cs typeface="Times New Roman" pitchFamily="18" charset="0"/>
              </a:rPr>
              <a:t>Vertical Datum</a:t>
            </a:r>
            <a:br>
              <a:rPr lang="en-US" altLang="en-US" sz="3000" b="1" smtClean="0">
                <a:solidFill>
                  <a:srgbClr val="0000FF"/>
                </a:solidFill>
                <a:latin typeface="Times New Roman" pitchFamily="18" charset="0"/>
                <a:cs typeface="Times New Roman" pitchFamily="18" charset="0"/>
              </a:rPr>
            </a:br>
            <a:r>
              <a:rPr lang="en-US" altLang="en-US" sz="3000" b="1" smtClean="0">
                <a:solidFill>
                  <a:srgbClr val="0000FF"/>
                </a:solidFill>
                <a:latin typeface="Times New Roman" pitchFamily="18" charset="0"/>
                <a:cs typeface="Times New Roman" pitchFamily="18" charset="0"/>
              </a:rPr>
              <a:t>(Status)</a:t>
            </a:r>
            <a:endParaRPr lang="en-US" altLang="en-US" sz="3000" b="1" smtClean="0">
              <a:solidFill>
                <a:srgbClr val="0000FF"/>
              </a:solidFill>
            </a:endParaRPr>
          </a:p>
        </p:txBody>
      </p:sp>
      <p:sp>
        <p:nvSpPr>
          <p:cNvPr id="5123" name="Content Placeholder 4"/>
          <p:cNvSpPr>
            <a:spLocks noGrp="1"/>
          </p:cNvSpPr>
          <p:nvPr>
            <p:ph idx="1"/>
          </p:nvPr>
        </p:nvSpPr>
        <p:spPr>
          <a:xfrm>
            <a:off x="0" y="2752725"/>
            <a:ext cx="9144000" cy="603250"/>
          </a:xfrm>
        </p:spPr>
        <p:txBody>
          <a:bodyPr/>
          <a:lstStyle/>
          <a:p>
            <a:r>
              <a:rPr lang="en-US" altLang="en-US" sz="2400" smtClean="0">
                <a:latin typeface="Times New Roman" pitchFamily="18" charset="0"/>
              </a:rPr>
              <a:t>United States Gravimetric Geoid 2012 (USGG12)</a:t>
            </a:r>
          </a:p>
        </p:txBody>
      </p:sp>
      <p:sp>
        <p:nvSpPr>
          <p:cNvPr id="4" name="Content Placeholder 4"/>
          <p:cNvSpPr txBox="1">
            <a:spLocks/>
          </p:cNvSpPr>
          <p:nvPr/>
        </p:nvSpPr>
        <p:spPr bwMode="auto">
          <a:xfrm>
            <a:off x="0" y="3581400"/>
            <a:ext cx="914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buFontTx/>
              <a:buChar char="•"/>
            </a:pPr>
            <a:r>
              <a:rPr lang="en-US" altLang="en-US" sz="2400">
                <a:latin typeface="Times New Roman" pitchFamily="18" charset="0"/>
                <a:ea typeface="MS PGothic" pitchFamily="34" charset="-128"/>
              </a:rPr>
              <a:t>Hybrid Geoid 2012 (Geoid12a)</a:t>
            </a:r>
          </a:p>
        </p:txBody>
      </p:sp>
      <p:sp>
        <p:nvSpPr>
          <p:cNvPr id="5" name="Content Placeholder 4"/>
          <p:cNvSpPr txBox="1">
            <a:spLocks/>
          </p:cNvSpPr>
          <p:nvPr/>
        </p:nvSpPr>
        <p:spPr bwMode="auto">
          <a:xfrm>
            <a:off x="26988" y="4456113"/>
            <a:ext cx="914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buFontTx/>
              <a:buChar char="•"/>
            </a:pPr>
            <a:r>
              <a:rPr lang="en-US" altLang="en-US" sz="2400">
                <a:latin typeface="Times New Roman" pitchFamily="18" charset="0"/>
                <a:ea typeface="MS PGothic" pitchFamily="34" charset="-128"/>
              </a:rPr>
              <a:t>2022 Definition of the Vertical Reference Surface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Best NGS Geoid: USGG2012</a:t>
            </a:r>
          </a:p>
        </p:txBody>
      </p:sp>
      <p:sp>
        <p:nvSpPr>
          <p:cNvPr id="4" name="Content Placeholder 3"/>
          <p:cNvSpPr>
            <a:spLocks noGrp="1"/>
          </p:cNvSpPr>
          <p:nvPr>
            <p:ph sz="half" idx="1"/>
          </p:nvPr>
        </p:nvSpPr>
        <p:spPr>
          <a:xfrm>
            <a:off x="457200" y="1600200"/>
            <a:ext cx="4267200" cy="4525963"/>
          </a:xfrm>
        </p:spPr>
        <p:txBody>
          <a:bodyPr/>
          <a:lstStyle/>
          <a:p>
            <a:pPr>
              <a:buFont typeface="Arial" charset="0"/>
              <a:buChar char="•"/>
              <a:defRPr/>
            </a:pPr>
            <a:r>
              <a:rPr lang="en-US" dirty="0" smtClean="0"/>
              <a:t>GOCO02S + EGM2008 + 3”-5’ RTM + ~ two million surface gravity </a:t>
            </a:r>
          </a:p>
          <a:p>
            <a:pPr marL="0" indent="0">
              <a:buFont typeface="Arial" charset="0"/>
              <a:buNone/>
              <a:defRPr/>
            </a:pPr>
            <a:r>
              <a:rPr lang="en-US" dirty="0"/>
              <a:t> </a:t>
            </a:r>
            <a:r>
              <a:rPr lang="en-US" dirty="0" smtClean="0"/>
              <a:t>               \||/</a:t>
            </a:r>
          </a:p>
          <a:p>
            <a:pPr marL="0" indent="0">
              <a:buFont typeface="Arial" charset="0"/>
              <a:buNone/>
              <a:defRPr/>
            </a:pPr>
            <a:r>
              <a:rPr lang="en-US" dirty="0"/>
              <a:t> </a:t>
            </a:r>
            <a:r>
              <a:rPr lang="en-US" dirty="0" smtClean="0"/>
              <a:t>                 \/</a:t>
            </a:r>
          </a:p>
          <a:p>
            <a:pPr>
              <a:buFont typeface="Arial" charset="0"/>
              <a:buChar char="•"/>
              <a:defRPr/>
            </a:pPr>
            <a:r>
              <a:rPr lang="en-US" dirty="0" smtClean="0"/>
              <a:t>One-</a:t>
            </a:r>
            <a:r>
              <a:rPr lang="en-US" dirty="0" err="1" smtClean="0"/>
              <a:t>arcminute</a:t>
            </a:r>
            <a:r>
              <a:rPr lang="en-US" dirty="0" smtClean="0"/>
              <a:t> (1’) nodes</a:t>
            </a:r>
          </a:p>
          <a:p>
            <a:pPr>
              <a:buFont typeface="Arial" charset="0"/>
              <a:buChar char="•"/>
              <a:defRPr/>
            </a:pPr>
            <a:r>
              <a:rPr lang="en-US" dirty="0" smtClean="0"/>
              <a:t>IGS08-based reference</a:t>
            </a:r>
          </a:p>
          <a:p>
            <a:pPr>
              <a:buFont typeface="Arial" charset="0"/>
              <a:buChar char="•"/>
              <a:defRPr/>
            </a:pPr>
            <a:r>
              <a:rPr lang="en-US" dirty="0" smtClean="0"/>
              <a:t>GRS-80 ellipsoid shell</a:t>
            </a:r>
          </a:p>
          <a:p>
            <a:pPr>
              <a:buFont typeface="Arial" charset="0"/>
              <a:buChar char="•"/>
              <a:defRPr/>
            </a:pPr>
            <a:r>
              <a:rPr lang="en-US" dirty="0" smtClean="0"/>
              <a:t>W</a:t>
            </a:r>
            <a:r>
              <a:rPr lang="en-US" baseline="-25000" dirty="0" smtClean="0"/>
              <a:t>0</a:t>
            </a:r>
            <a:r>
              <a:rPr lang="en-US" dirty="0" smtClean="0"/>
              <a:t> = 62,636,855.69 m</a:t>
            </a:r>
            <a:r>
              <a:rPr lang="en-US" baseline="30000" dirty="0" smtClean="0"/>
              <a:t>2</a:t>
            </a:r>
            <a:r>
              <a:rPr lang="en-US" dirty="0" smtClean="0"/>
              <a:t>/s</a:t>
            </a:r>
            <a:r>
              <a:rPr lang="en-US" baseline="30000" dirty="0" smtClean="0"/>
              <a:t>2</a:t>
            </a:r>
          </a:p>
          <a:p>
            <a:pPr marL="0" indent="0">
              <a:buFont typeface="Arial" charset="0"/>
              <a:buNone/>
              <a:defRPr/>
            </a:pPr>
            <a:r>
              <a:rPr lang="en-US" sz="1400" dirty="0" smtClean="0"/>
              <a:t>            Note: this is not the value </a:t>
            </a:r>
            <a:r>
              <a:rPr lang="en-US" sz="1400" dirty="0"/>
              <a:t>adopted with Canada</a:t>
            </a:r>
          </a:p>
        </p:txBody>
      </p:sp>
      <p:pic>
        <p:nvPicPr>
          <p:cNvPr id="40964"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684338"/>
            <a:ext cx="4038600" cy="2460625"/>
          </a:xfrm>
        </p:spPr>
      </p:pic>
      <p:pic>
        <p:nvPicPr>
          <p:cNvPr id="4096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43900" y="1676400"/>
            <a:ext cx="623888"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9"/>
          <p:cNvSpPr txBox="1">
            <a:spLocks noChangeArrowheads="1"/>
          </p:cNvSpPr>
          <p:nvPr/>
        </p:nvSpPr>
        <p:spPr bwMode="auto">
          <a:xfrm>
            <a:off x="4568825" y="4549775"/>
            <a:ext cx="43465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latin typeface="Arial" pitchFamily="34" charset="0"/>
              </a:rPr>
              <a:t>Min =-52.53 m  Max = 3.47 m  Ave = -29.84 m  SD = 10.35 m</a:t>
            </a:r>
          </a:p>
        </p:txBody>
      </p:sp>
      <p:sp>
        <p:nvSpPr>
          <p:cNvPr id="40967" name="TextBox 10"/>
          <p:cNvSpPr txBox="1">
            <a:spLocks noChangeArrowheads="1"/>
          </p:cNvSpPr>
          <p:nvPr/>
        </p:nvSpPr>
        <p:spPr bwMode="auto">
          <a:xfrm>
            <a:off x="4953000" y="4930775"/>
            <a:ext cx="3732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GOCO02S is a combination of </a:t>
            </a:r>
          </a:p>
          <a:p>
            <a:pPr eaLnBrk="1" hangingPunct="1">
              <a:spcBef>
                <a:spcPct val="0"/>
              </a:spcBef>
              <a:buFontTx/>
              <a:buNone/>
            </a:pPr>
            <a:r>
              <a:rPr lang="en-US" altLang="en-US" sz="1800">
                <a:latin typeface="Arial" pitchFamily="34" charset="0"/>
              </a:rPr>
              <a:t>GRACE, GOCE, CHAMP and SLR</a:t>
            </a:r>
          </a:p>
        </p:txBody>
      </p:sp>
      <p:sp>
        <p:nvSpPr>
          <p:cNvPr id="40968" name="TextBox 11"/>
          <p:cNvSpPr txBox="1">
            <a:spLocks noChangeArrowheads="1"/>
          </p:cNvSpPr>
          <p:nvPr/>
        </p:nvSpPr>
        <p:spPr bwMode="auto">
          <a:xfrm>
            <a:off x="4708525" y="5616575"/>
            <a:ext cx="4416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dirty="0" err="1">
                <a:latin typeface="Arial" pitchFamily="34" charset="0"/>
              </a:rPr>
              <a:t>Goiginger</a:t>
            </a:r>
            <a:r>
              <a:rPr lang="en-US" altLang="en-US" sz="1000" dirty="0">
                <a:latin typeface="Arial" pitchFamily="34" charset="0"/>
              </a:rPr>
              <a:t> H., </a:t>
            </a:r>
            <a:r>
              <a:rPr lang="en-US" altLang="en-US" sz="1000" dirty="0" err="1">
                <a:latin typeface="Arial" pitchFamily="34" charset="0"/>
              </a:rPr>
              <a:t>Rieser</a:t>
            </a:r>
            <a:r>
              <a:rPr lang="en-US" altLang="en-US" sz="1000" dirty="0">
                <a:latin typeface="Arial" pitchFamily="34" charset="0"/>
              </a:rPr>
              <a:t> D., Mayer-</a:t>
            </a:r>
            <a:r>
              <a:rPr lang="en-US" altLang="en-US" sz="1000" dirty="0" err="1">
                <a:latin typeface="Arial" pitchFamily="34" charset="0"/>
              </a:rPr>
              <a:t>Guerr</a:t>
            </a:r>
            <a:r>
              <a:rPr lang="en-US" altLang="en-US" sz="1000" dirty="0">
                <a:latin typeface="Arial" pitchFamily="34" charset="0"/>
              </a:rPr>
              <a:t> T., Pail R., </a:t>
            </a:r>
            <a:r>
              <a:rPr lang="en-US" altLang="en-US" sz="1000" dirty="0" err="1">
                <a:latin typeface="Arial" pitchFamily="34" charset="0"/>
              </a:rPr>
              <a:t>Schuh</a:t>
            </a:r>
            <a:r>
              <a:rPr lang="en-US" altLang="en-US" sz="1000" dirty="0">
                <a:latin typeface="Arial" pitchFamily="34" charset="0"/>
              </a:rPr>
              <a:t> W.-D., </a:t>
            </a:r>
            <a:r>
              <a:rPr lang="en-US" altLang="en-US" sz="1000" dirty="0" err="1">
                <a:latin typeface="Arial" pitchFamily="34" charset="0"/>
              </a:rPr>
              <a:t>Jäggi</a:t>
            </a:r>
            <a:r>
              <a:rPr lang="en-US" altLang="en-US" sz="1000" dirty="0">
                <a:latin typeface="Arial" pitchFamily="34" charset="0"/>
              </a:rPr>
              <a:t> A., </a:t>
            </a:r>
          </a:p>
          <a:p>
            <a:pPr eaLnBrk="1" hangingPunct="1">
              <a:spcBef>
                <a:spcPct val="0"/>
              </a:spcBef>
              <a:buFontTx/>
              <a:buNone/>
            </a:pPr>
            <a:r>
              <a:rPr lang="en-US" altLang="en-US" sz="1000" dirty="0">
                <a:latin typeface="Arial" pitchFamily="34" charset="0"/>
              </a:rPr>
              <a:t>Maier A., GOCO Consortium (2011): </a:t>
            </a:r>
            <a:r>
              <a:rPr lang="en-US" altLang="en-US" sz="1000" b="1" dirty="0">
                <a:latin typeface="Arial" pitchFamily="34" charset="0"/>
              </a:rPr>
              <a:t>The combined satellite-only global </a:t>
            </a:r>
          </a:p>
          <a:p>
            <a:pPr eaLnBrk="1" hangingPunct="1">
              <a:spcBef>
                <a:spcPct val="0"/>
              </a:spcBef>
              <a:buFontTx/>
              <a:buNone/>
            </a:pPr>
            <a:r>
              <a:rPr lang="en-US" altLang="en-US" sz="1000" b="1" dirty="0">
                <a:latin typeface="Arial" pitchFamily="34" charset="0"/>
              </a:rPr>
              <a:t>gravity field model GOCO02S</a:t>
            </a:r>
            <a:r>
              <a:rPr lang="en-US" altLang="en-US" sz="1000" dirty="0">
                <a:latin typeface="Arial" pitchFamily="34" charset="0"/>
              </a:rPr>
              <a:t>. European Geosciences Union General </a:t>
            </a:r>
          </a:p>
          <a:p>
            <a:pPr eaLnBrk="1" hangingPunct="1">
              <a:spcBef>
                <a:spcPct val="0"/>
              </a:spcBef>
              <a:buFontTx/>
              <a:buNone/>
            </a:pPr>
            <a:r>
              <a:rPr lang="en-US" altLang="en-US" sz="1000" dirty="0">
                <a:latin typeface="Arial" pitchFamily="34" charset="0"/>
              </a:rPr>
              <a:t>Assembly 2011, Wien, 04.04.2011.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668338"/>
            <a:ext cx="9144000" cy="1143000"/>
          </a:xfrm>
        </p:spPr>
        <p:txBody>
          <a:bodyPr/>
          <a:lstStyle/>
          <a:p>
            <a:r>
              <a:rPr lang="en-US" altLang="en-US" sz="3000" b="1" smtClean="0">
                <a:solidFill>
                  <a:srgbClr val="0000FF"/>
                </a:solidFill>
                <a:latin typeface="Times New Roman" pitchFamily="18" charset="0"/>
                <a:cs typeface="Times New Roman" pitchFamily="18" charset="0"/>
              </a:rPr>
              <a:t>NEW VERTICAL DATUM</a:t>
            </a:r>
            <a:br>
              <a:rPr lang="en-US" altLang="en-US" sz="3000" b="1" smtClean="0">
                <a:solidFill>
                  <a:srgbClr val="0000FF"/>
                </a:solidFill>
                <a:latin typeface="Times New Roman" pitchFamily="18" charset="0"/>
                <a:cs typeface="Times New Roman" pitchFamily="18" charset="0"/>
              </a:rPr>
            </a:br>
            <a:r>
              <a:rPr lang="en-US" altLang="en-US" sz="3000" b="1" smtClean="0">
                <a:solidFill>
                  <a:srgbClr val="0000FF"/>
                </a:solidFill>
                <a:latin typeface="Times New Roman" pitchFamily="18" charset="0"/>
                <a:cs typeface="Times New Roman" pitchFamily="18" charset="0"/>
              </a:rPr>
              <a:t>(Rationale)</a:t>
            </a:r>
            <a:endParaRPr lang="en-US" altLang="en-US" sz="3000" b="1" smtClean="0">
              <a:solidFill>
                <a:srgbClr val="0000FF"/>
              </a:solidFill>
            </a:endParaRPr>
          </a:p>
        </p:txBody>
      </p:sp>
      <p:sp>
        <p:nvSpPr>
          <p:cNvPr id="7171" name="Rectangle 10"/>
          <p:cNvSpPr>
            <a:spLocks noChangeArrowheads="1"/>
          </p:cNvSpPr>
          <p:nvPr/>
        </p:nvSpPr>
        <p:spPr bwMode="auto">
          <a:xfrm>
            <a:off x="0" y="20955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A move away from differentially leveled passive control as the defining mechanism of the reference surface</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To be consistent with the shift in the geometric reference frame/ellipsoid (2022)</a:t>
            </a:r>
          </a:p>
        </p:txBody>
      </p:sp>
      <p:sp>
        <p:nvSpPr>
          <p:cNvPr id="4" name="Rectangle 10"/>
          <p:cNvSpPr>
            <a:spLocks noChangeArrowheads="1"/>
          </p:cNvSpPr>
          <p:nvPr/>
        </p:nvSpPr>
        <p:spPr bwMode="auto">
          <a:xfrm>
            <a:off x="0" y="3810000"/>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Improvement in our technical abilities in reference surface realization (geopotential gravimetric reference surface - 1cm accuracy of geoid </a:t>
            </a:r>
            <a:r>
              <a:rPr lang="en-US" altLang="en-US" sz="2400" i="1">
                <a:latin typeface="Times New Roman" pitchFamily="18" charset="0"/>
                <a:ea typeface="MS PGothic" pitchFamily="34" charset="-128"/>
                <a:cs typeface="Times New Roman" pitchFamily="18" charset="0"/>
              </a:rPr>
              <a:t>(GNSS/GRAV-D)</a:t>
            </a:r>
            <a:r>
              <a:rPr lang="en-US" altLang="en-US" sz="2400">
                <a:latin typeface="Times New Roman" pitchFamily="18" charset="0"/>
                <a:ea typeface="MS PGothic" pitchFamily="34" charset="-128"/>
                <a:cs typeface="Times New Roman" pitchFamily="18" charset="0"/>
              </a:rPr>
              <a:t>)</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The new geopotential reference surface will be aligned with the geometric reference frame/ellipsoid (i.e., no hybrid geoid)</a:t>
            </a:r>
          </a:p>
          <a:p>
            <a:pPr lvl="1" eaLnBrk="1" hangingPunct="1">
              <a:spcBef>
                <a:spcPct val="0"/>
              </a:spcBef>
              <a:buFont typeface="Arial" pitchFamily="34" charset="0"/>
              <a:buChar char="•"/>
            </a:pPr>
            <a:endParaRPr lang="en-US" altLang="en-US" sz="2400">
              <a:latin typeface="Times New Roman" pitchFamily="18" charset="0"/>
              <a:ea typeface="MS PGothic" pitchFamily="34" charset="-128"/>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0">
                                          <p:val>
                                            <p:fltVal val="0"/>
                                          </p:val>
                                        </p:tav>
                                        <p:tav tm="100000">
                                          <p:val>
                                            <p:strVal val="#ppt_w"/>
                                          </p:val>
                                        </p:tav>
                                      </p:tavLst>
                                    </p:anim>
                                    <p:anim calcmode="lin" valueType="num">
                                      <p:cBhvr>
                                        <p:cTn id="8" dur="500" fill="hold"/>
                                        <p:tgtEl>
                                          <p:spTgt spid="7171"/>
                                        </p:tgtEl>
                                        <p:attrNameLst>
                                          <p:attrName>ppt_h</p:attrName>
                                        </p:attrNameLst>
                                      </p:cBhvr>
                                      <p:tavLst>
                                        <p:tav tm="0">
                                          <p:val>
                                            <p:fltVal val="0"/>
                                          </p:val>
                                        </p:tav>
                                        <p:tav tm="100000">
                                          <p:val>
                                            <p:strVal val="#ppt_h"/>
                                          </p:val>
                                        </p:tav>
                                      </p:tavLst>
                                    </p:anim>
                                    <p:animEffect transition="in" filter="fade">
                                      <p:cBhvr>
                                        <p:cTn id="9" dur="500"/>
                                        <p:tgtEl>
                                          <p:spTgt spid="71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1155700"/>
            <a:ext cx="9144000" cy="1143000"/>
          </a:xfrm>
        </p:spPr>
        <p:txBody>
          <a:bodyPr/>
          <a:lstStyle/>
          <a:p>
            <a:r>
              <a:rPr lang="en-US" altLang="en-US" sz="3000" b="1" smtClean="0">
                <a:solidFill>
                  <a:srgbClr val="0000FF"/>
                </a:solidFill>
                <a:latin typeface="Times New Roman" pitchFamily="18" charset="0"/>
                <a:cs typeface="Times New Roman" pitchFamily="18" charset="0"/>
              </a:rPr>
              <a:t>NEW VERTICAL DATUM</a:t>
            </a:r>
            <a:br>
              <a:rPr lang="en-US" altLang="en-US" sz="3000" b="1" smtClean="0">
                <a:solidFill>
                  <a:srgbClr val="0000FF"/>
                </a:solidFill>
                <a:latin typeface="Times New Roman" pitchFamily="18" charset="0"/>
                <a:cs typeface="Times New Roman" pitchFamily="18" charset="0"/>
              </a:rPr>
            </a:br>
            <a:r>
              <a:rPr lang="en-US" altLang="en-US" sz="3000" b="1" smtClean="0">
                <a:solidFill>
                  <a:srgbClr val="0000FF"/>
                </a:solidFill>
                <a:latin typeface="Times New Roman" pitchFamily="18" charset="0"/>
                <a:cs typeface="Times New Roman" pitchFamily="18" charset="0"/>
              </a:rPr>
              <a:t>(Rationale)</a:t>
            </a:r>
            <a:endParaRPr lang="en-US" altLang="en-US" sz="3000" b="1" smtClean="0">
              <a:solidFill>
                <a:srgbClr val="0000FF"/>
              </a:solidFill>
            </a:endParaRPr>
          </a:p>
        </p:txBody>
      </p:sp>
      <p:sp>
        <p:nvSpPr>
          <p:cNvPr id="44035" name="Rectangle 4"/>
          <p:cNvSpPr>
            <a:spLocks noChangeArrowheads="1"/>
          </p:cNvSpPr>
          <p:nvPr/>
        </p:nvSpPr>
        <p:spPr bwMode="auto">
          <a:xfrm>
            <a:off x="0" y="307022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The technology to make accurate vertical heights measurements with GNSS technology</a:t>
            </a:r>
          </a:p>
        </p:txBody>
      </p:sp>
      <p:sp>
        <p:nvSpPr>
          <p:cNvPr id="44036" name="Rectangle 5"/>
          <p:cNvSpPr>
            <a:spLocks noChangeArrowheads="1"/>
          </p:cNvSpPr>
          <p:nvPr/>
        </p:nvSpPr>
        <p:spPr bwMode="auto">
          <a:xfrm>
            <a:off x="0" y="391318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To provide vertical access to formerly prohibitive places</a:t>
            </a:r>
          </a:p>
        </p:txBody>
      </p:sp>
      <p:sp>
        <p:nvSpPr>
          <p:cNvPr id="44037" name="Rectangle 6"/>
          <p:cNvSpPr>
            <a:spLocks noChangeArrowheads="1"/>
          </p:cNvSpPr>
          <p:nvPr/>
        </p:nvSpPr>
        <p:spPr bwMode="auto">
          <a:xfrm>
            <a:off x="0" y="438467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To allow monitoring of physical or geophysical datum deformation</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reeform 2"/>
          <p:cNvSpPr>
            <a:spLocks/>
          </p:cNvSpPr>
          <p:nvPr/>
        </p:nvSpPr>
        <p:spPr bwMode="auto">
          <a:xfrm>
            <a:off x="1476375" y="1520825"/>
            <a:ext cx="6119813" cy="4787900"/>
          </a:xfrm>
          <a:custGeom>
            <a:avLst/>
            <a:gdLst>
              <a:gd name="T0" fmla="*/ 2147483647 w 3901"/>
              <a:gd name="T1" fmla="*/ 2147483647 h 3016"/>
              <a:gd name="T2" fmla="*/ 2147483647 w 3901"/>
              <a:gd name="T3" fmla="*/ 2147483647 h 3016"/>
              <a:gd name="T4" fmla="*/ 2147483647 w 3901"/>
              <a:gd name="T5" fmla="*/ 2147483647 h 3016"/>
              <a:gd name="T6" fmla="*/ 2147483647 w 3901"/>
              <a:gd name="T7" fmla="*/ 2147483647 h 3016"/>
              <a:gd name="T8" fmla="*/ 2147483647 w 3901"/>
              <a:gd name="T9" fmla="*/ 2147483647 h 3016"/>
              <a:gd name="T10" fmla="*/ 2147483647 w 3901"/>
              <a:gd name="T11" fmla="*/ 2147483647 h 3016"/>
              <a:gd name="T12" fmla="*/ 2147483647 w 3901"/>
              <a:gd name="T13" fmla="*/ 2147483647 h 3016"/>
              <a:gd name="T14" fmla="*/ 2147483647 w 3901"/>
              <a:gd name="T15" fmla="*/ 2147483647 h 3016"/>
              <a:gd name="T16" fmla="*/ 2147483647 w 3901"/>
              <a:gd name="T17" fmla="*/ 2147483647 h 3016"/>
              <a:gd name="T18" fmla="*/ 2147483647 w 3901"/>
              <a:gd name="T19" fmla="*/ 2147483647 h 3016"/>
              <a:gd name="T20" fmla="*/ 0 w 3901"/>
              <a:gd name="T21" fmla="*/ 2147483647 h 3016"/>
              <a:gd name="T22" fmla="*/ 2147483647 w 3901"/>
              <a:gd name="T23" fmla="*/ 2147483647 h 3016"/>
              <a:gd name="T24" fmla="*/ 2147483647 w 3901"/>
              <a:gd name="T25" fmla="*/ 2147483647 h 3016"/>
              <a:gd name="T26" fmla="*/ 2147483647 w 3901"/>
              <a:gd name="T27" fmla="*/ 2147483647 h 3016"/>
              <a:gd name="T28" fmla="*/ 2147483647 w 3901"/>
              <a:gd name="T29" fmla="*/ 2147483647 h 3016"/>
              <a:gd name="T30" fmla="*/ 2147483647 w 3901"/>
              <a:gd name="T31" fmla="*/ 2147483647 h 3016"/>
              <a:gd name="T32" fmla="*/ 2147483647 w 3901"/>
              <a:gd name="T33" fmla="*/ 2147483647 h 3016"/>
              <a:gd name="T34" fmla="*/ 2147483647 w 3901"/>
              <a:gd name="T35" fmla="*/ 2147483647 h 3016"/>
              <a:gd name="T36" fmla="*/ 2147483647 w 3901"/>
              <a:gd name="T37" fmla="*/ 2147483647 h 3016"/>
              <a:gd name="T38" fmla="*/ 2147483647 w 3901"/>
              <a:gd name="T39" fmla="*/ 2147483647 h 3016"/>
              <a:gd name="T40" fmla="*/ 2147483647 w 3901"/>
              <a:gd name="T41" fmla="*/ 2147483647 h 3016"/>
              <a:gd name="T42" fmla="*/ 2147483647 w 3901"/>
              <a:gd name="T43" fmla="*/ 2147483647 h 3016"/>
              <a:gd name="T44" fmla="*/ 2147483647 w 3901"/>
              <a:gd name="T45" fmla="*/ 2147483647 h 3016"/>
              <a:gd name="T46" fmla="*/ 2147483647 w 3901"/>
              <a:gd name="T47" fmla="*/ 2147483647 h 3016"/>
              <a:gd name="T48" fmla="*/ 2147483647 w 3901"/>
              <a:gd name="T49" fmla="*/ 2147483647 h 3016"/>
              <a:gd name="T50" fmla="*/ 2147483647 w 3901"/>
              <a:gd name="T51" fmla="*/ 2147483647 h 3016"/>
              <a:gd name="T52" fmla="*/ 2147483647 w 3901"/>
              <a:gd name="T53" fmla="*/ 2147483647 h 3016"/>
              <a:gd name="T54" fmla="*/ 2147483647 w 3901"/>
              <a:gd name="T55" fmla="*/ 2147483647 h 3016"/>
              <a:gd name="T56" fmla="*/ 2147483647 w 3901"/>
              <a:gd name="T57" fmla="*/ 2147483647 h 3016"/>
              <a:gd name="T58" fmla="*/ 2147483647 w 3901"/>
              <a:gd name="T59" fmla="*/ 2147483647 h 3016"/>
              <a:gd name="T60" fmla="*/ 2147483647 w 3901"/>
              <a:gd name="T61" fmla="*/ 2147483647 h 3016"/>
              <a:gd name="T62" fmla="*/ 2147483647 w 3901"/>
              <a:gd name="T63" fmla="*/ 2147483647 h 3016"/>
              <a:gd name="T64" fmla="*/ 2147483647 w 3901"/>
              <a:gd name="T65" fmla="*/ 2147483647 h 3016"/>
              <a:gd name="T66" fmla="*/ 2147483647 w 3901"/>
              <a:gd name="T67" fmla="*/ 2147483647 h 3016"/>
              <a:gd name="T68" fmla="*/ 2147483647 w 3901"/>
              <a:gd name="T69" fmla="*/ 2147483647 h 3016"/>
              <a:gd name="T70" fmla="*/ 2147483647 w 3901"/>
              <a:gd name="T71" fmla="*/ 2147483647 h 3016"/>
              <a:gd name="T72" fmla="*/ 2147483647 w 3901"/>
              <a:gd name="T73" fmla="*/ 2147483647 h 3016"/>
              <a:gd name="T74" fmla="*/ 2147483647 w 3901"/>
              <a:gd name="T75" fmla="*/ 0 h 3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01"/>
              <a:gd name="T115" fmla="*/ 0 h 3016"/>
              <a:gd name="T116" fmla="*/ 3901 w 3901"/>
              <a:gd name="T117" fmla="*/ 3016 h 3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01" h="3016">
                <a:moveTo>
                  <a:pt x="1950" y="0"/>
                </a:moveTo>
                <a:lnTo>
                  <a:pt x="1746" y="23"/>
                </a:lnTo>
                <a:lnTo>
                  <a:pt x="1587" y="45"/>
                </a:lnTo>
                <a:lnTo>
                  <a:pt x="1451" y="68"/>
                </a:lnTo>
                <a:lnTo>
                  <a:pt x="1315" y="113"/>
                </a:lnTo>
                <a:lnTo>
                  <a:pt x="1225" y="159"/>
                </a:lnTo>
                <a:lnTo>
                  <a:pt x="1111" y="227"/>
                </a:lnTo>
                <a:lnTo>
                  <a:pt x="1020" y="272"/>
                </a:lnTo>
                <a:lnTo>
                  <a:pt x="884" y="340"/>
                </a:lnTo>
                <a:lnTo>
                  <a:pt x="748" y="386"/>
                </a:lnTo>
                <a:lnTo>
                  <a:pt x="590" y="454"/>
                </a:lnTo>
                <a:lnTo>
                  <a:pt x="476" y="544"/>
                </a:lnTo>
                <a:lnTo>
                  <a:pt x="385" y="635"/>
                </a:lnTo>
                <a:lnTo>
                  <a:pt x="363" y="680"/>
                </a:lnTo>
                <a:lnTo>
                  <a:pt x="295" y="794"/>
                </a:lnTo>
                <a:lnTo>
                  <a:pt x="227" y="930"/>
                </a:lnTo>
                <a:lnTo>
                  <a:pt x="159" y="1043"/>
                </a:lnTo>
                <a:lnTo>
                  <a:pt x="113" y="1202"/>
                </a:lnTo>
                <a:lnTo>
                  <a:pt x="68" y="1315"/>
                </a:lnTo>
                <a:lnTo>
                  <a:pt x="23" y="1429"/>
                </a:lnTo>
                <a:lnTo>
                  <a:pt x="0" y="1610"/>
                </a:lnTo>
                <a:lnTo>
                  <a:pt x="0" y="1701"/>
                </a:lnTo>
                <a:lnTo>
                  <a:pt x="23" y="1814"/>
                </a:lnTo>
                <a:lnTo>
                  <a:pt x="45" y="1950"/>
                </a:lnTo>
                <a:lnTo>
                  <a:pt x="91" y="2087"/>
                </a:lnTo>
                <a:lnTo>
                  <a:pt x="159" y="2200"/>
                </a:lnTo>
                <a:lnTo>
                  <a:pt x="295" y="2359"/>
                </a:lnTo>
                <a:lnTo>
                  <a:pt x="431" y="2449"/>
                </a:lnTo>
                <a:lnTo>
                  <a:pt x="544" y="2517"/>
                </a:lnTo>
                <a:lnTo>
                  <a:pt x="635" y="2563"/>
                </a:lnTo>
                <a:lnTo>
                  <a:pt x="771" y="2631"/>
                </a:lnTo>
                <a:lnTo>
                  <a:pt x="839" y="2676"/>
                </a:lnTo>
                <a:lnTo>
                  <a:pt x="952" y="2744"/>
                </a:lnTo>
                <a:lnTo>
                  <a:pt x="1066" y="2812"/>
                </a:lnTo>
                <a:lnTo>
                  <a:pt x="1247" y="2903"/>
                </a:lnTo>
                <a:lnTo>
                  <a:pt x="1361" y="2948"/>
                </a:lnTo>
                <a:lnTo>
                  <a:pt x="1519" y="2971"/>
                </a:lnTo>
                <a:lnTo>
                  <a:pt x="1701" y="3016"/>
                </a:lnTo>
                <a:lnTo>
                  <a:pt x="1837" y="3016"/>
                </a:lnTo>
                <a:lnTo>
                  <a:pt x="2041" y="2994"/>
                </a:lnTo>
                <a:lnTo>
                  <a:pt x="2291" y="2971"/>
                </a:lnTo>
                <a:lnTo>
                  <a:pt x="2540" y="2903"/>
                </a:lnTo>
                <a:lnTo>
                  <a:pt x="2721" y="2858"/>
                </a:lnTo>
                <a:lnTo>
                  <a:pt x="2971" y="2812"/>
                </a:lnTo>
                <a:lnTo>
                  <a:pt x="3175" y="2722"/>
                </a:lnTo>
                <a:lnTo>
                  <a:pt x="3311" y="2608"/>
                </a:lnTo>
                <a:lnTo>
                  <a:pt x="3447" y="2472"/>
                </a:lnTo>
                <a:lnTo>
                  <a:pt x="3493" y="2381"/>
                </a:lnTo>
                <a:lnTo>
                  <a:pt x="3583" y="2245"/>
                </a:lnTo>
                <a:lnTo>
                  <a:pt x="3651" y="2132"/>
                </a:lnTo>
                <a:lnTo>
                  <a:pt x="3719" y="1996"/>
                </a:lnTo>
                <a:lnTo>
                  <a:pt x="3765" y="1882"/>
                </a:lnTo>
                <a:lnTo>
                  <a:pt x="3833" y="1746"/>
                </a:lnTo>
                <a:lnTo>
                  <a:pt x="3878" y="1656"/>
                </a:lnTo>
                <a:lnTo>
                  <a:pt x="3901" y="1565"/>
                </a:lnTo>
                <a:lnTo>
                  <a:pt x="3901" y="1451"/>
                </a:lnTo>
                <a:lnTo>
                  <a:pt x="3878" y="1315"/>
                </a:lnTo>
                <a:lnTo>
                  <a:pt x="3833" y="1202"/>
                </a:lnTo>
                <a:lnTo>
                  <a:pt x="3765" y="1089"/>
                </a:lnTo>
                <a:lnTo>
                  <a:pt x="3697" y="998"/>
                </a:lnTo>
                <a:lnTo>
                  <a:pt x="3651" y="907"/>
                </a:lnTo>
                <a:lnTo>
                  <a:pt x="3583" y="771"/>
                </a:lnTo>
                <a:lnTo>
                  <a:pt x="3538" y="680"/>
                </a:lnTo>
                <a:lnTo>
                  <a:pt x="3493" y="590"/>
                </a:lnTo>
                <a:lnTo>
                  <a:pt x="3425" y="522"/>
                </a:lnTo>
                <a:lnTo>
                  <a:pt x="3288" y="431"/>
                </a:lnTo>
                <a:lnTo>
                  <a:pt x="3198" y="363"/>
                </a:lnTo>
                <a:lnTo>
                  <a:pt x="3084" y="295"/>
                </a:lnTo>
                <a:lnTo>
                  <a:pt x="2994" y="272"/>
                </a:lnTo>
                <a:lnTo>
                  <a:pt x="2903" y="227"/>
                </a:lnTo>
                <a:lnTo>
                  <a:pt x="2653" y="181"/>
                </a:lnTo>
                <a:lnTo>
                  <a:pt x="2427" y="136"/>
                </a:lnTo>
                <a:lnTo>
                  <a:pt x="2313" y="113"/>
                </a:lnTo>
                <a:lnTo>
                  <a:pt x="2177" y="68"/>
                </a:lnTo>
                <a:lnTo>
                  <a:pt x="2064" y="23"/>
                </a:lnTo>
                <a:lnTo>
                  <a:pt x="1950" y="0"/>
                </a:lnTo>
                <a:close/>
              </a:path>
            </a:pathLst>
          </a:custGeom>
          <a:gradFill rotWithShape="1">
            <a:gsLst>
              <a:gs pos="0">
                <a:srgbClr val="99CCFF">
                  <a:alpha val="60001"/>
                </a:srgbClr>
              </a:gs>
              <a:gs pos="100000">
                <a:srgbClr val="475E76"/>
              </a:gs>
            </a:gsLst>
            <a:lin ang="2700000" scaled="1"/>
          </a:gradFill>
          <a:ln w="9525">
            <a:solidFill>
              <a:srgbClr val="00FFFF"/>
            </a:solidFill>
            <a:round/>
            <a:headEnd/>
            <a:tailEnd/>
          </a:ln>
        </p:spPr>
        <p:txBody>
          <a:bodyPr wrap="none" anchor="ctr"/>
          <a:lstStyle/>
          <a:p>
            <a:endParaRPr lang="en-US"/>
          </a:p>
        </p:txBody>
      </p:sp>
      <p:sp>
        <p:nvSpPr>
          <p:cNvPr id="520195" name="Oval 3"/>
          <p:cNvSpPr>
            <a:spLocks noChangeArrowheads="1"/>
          </p:cNvSpPr>
          <p:nvPr/>
        </p:nvSpPr>
        <p:spPr bwMode="auto">
          <a:xfrm>
            <a:off x="1476375" y="2960688"/>
            <a:ext cx="6119813" cy="1944687"/>
          </a:xfrm>
          <a:prstGeom prst="ellipse">
            <a:avLst/>
          </a:prstGeom>
          <a:solidFill>
            <a:srgbClr val="00FFFF">
              <a:alpha val="30196"/>
            </a:srgbClr>
          </a:solidFill>
          <a:ln w="12700" algn="ctr">
            <a:solidFill>
              <a:srgbClr val="339966"/>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49156" name="Rectangle 4"/>
          <p:cNvSpPr>
            <a:spLocks noGrp="1" noChangeArrowheads="1"/>
          </p:cNvSpPr>
          <p:nvPr>
            <p:ph type="title"/>
          </p:nvPr>
        </p:nvSpPr>
        <p:spPr>
          <a:xfrm>
            <a:off x="468313" y="307975"/>
            <a:ext cx="8229600" cy="457200"/>
          </a:xfrm>
        </p:spPr>
        <p:txBody>
          <a:bodyPr/>
          <a:lstStyle/>
          <a:p>
            <a:r>
              <a:rPr lang="en-US" altLang="en-US" sz="2400" b="1" smtClean="0">
                <a:solidFill>
                  <a:srgbClr val="800000"/>
                </a:solidFill>
                <a:latin typeface="Arial" pitchFamily="34" charset="0"/>
                <a:cs typeface="Arial" pitchFamily="34" charset="0"/>
              </a:rPr>
              <a:t>Earth model:  Ellipsoid of revolution</a:t>
            </a:r>
          </a:p>
        </p:txBody>
      </p:sp>
      <p:sp>
        <p:nvSpPr>
          <p:cNvPr id="520197" name="Text Box 5"/>
          <p:cNvSpPr txBox="1">
            <a:spLocks noChangeArrowheads="1"/>
          </p:cNvSpPr>
          <p:nvPr/>
        </p:nvSpPr>
        <p:spPr bwMode="auto">
          <a:xfrm>
            <a:off x="768350" y="825500"/>
            <a:ext cx="270986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nSpc>
                <a:spcPct val="90000"/>
              </a:lnSpc>
              <a:spcBef>
                <a:spcPct val="0"/>
              </a:spcBef>
              <a:buFontTx/>
              <a:buNone/>
            </a:pPr>
            <a:r>
              <a:rPr lang="en-US" altLang="en-US" sz="2400" b="1">
                <a:solidFill>
                  <a:schemeClr val="tx2"/>
                </a:solidFill>
                <a:latin typeface="Times New Roman" pitchFamily="18" charset="0"/>
              </a:rPr>
              <a:t>Best-fit ellipsoid</a:t>
            </a:r>
          </a:p>
          <a:p>
            <a:pPr>
              <a:lnSpc>
                <a:spcPct val="90000"/>
              </a:lnSpc>
              <a:spcBef>
                <a:spcPct val="0"/>
              </a:spcBef>
              <a:buFontTx/>
              <a:buNone/>
            </a:pPr>
            <a:r>
              <a:rPr lang="en-US" altLang="en-US" sz="2000">
                <a:solidFill>
                  <a:schemeClr val="tx2"/>
                </a:solidFill>
                <a:latin typeface="Times New Roman" pitchFamily="18" charset="0"/>
              </a:rPr>
              <a:t>(e.g., GRS-80, WGS-84)</a:t>
            </a:r>
          </a:p>
        </p:txBody>
      </p:sp>
      <p:sp>
        <p:nvSpPr>
          <p:cNvPr id="520198" name="Line 6"/>
          <p:cNvSpPr>
            <a:spLocks noChangeShapeType="1"/>
          </p:cNvSpPr>
          <p:nvPr/>
        </p:nvSpPr>
        <p:spPr bwMode="auto">
          <a:xfrm>
            <a:off x="2986088" y="1520825"/>
            <a:ext cx="146050" cy="349250"/>
          </a:xfrm>
          <a:prstGeom prst="line">
            <a:avLst/>
          </a:prstGeom>
          <a:noFill/>
          <a:ln w="19050">
            <a:solidFill>
              <a:srgbClr val="FF0000"/>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20199" name="Text Box 7"/>
          <p:cNvSpPr txBox="1">
            <a:spLocks noChangeArrowheads="1"/>
          </p:cNvSpPr>
          <p:nvPr/>
        </p:nvSpPr>
        <p:spPr bwMode="auto">
          <a:xfrm>
            <a:off x="179388" y="4616450"/>
            <a:ext cx="12985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800" b="1">
                <a:solidFill>
                  <a:schemeClr val="tx2"/>
                </a:solidFill>
                <a:latin typeface="Times New Roman" pitchFamily="18" charset="0"/>
              </a:rPr>
              <a:t>Equatorial plane</a:t>
            </a:r>
          </a:p>
        </p:txBody>
      </p:sp>
      <p:grpSp>
        <p:nvGrpSpPr>
          <p:cNvPr id="2" name="Group 9"/>
          <p:cNvGrpSpPr>
            <a:grpSpLocks/>
          </p:cNvGrpSpPr>
          <p:nvPr/>
        </p:nvGrpSpPr>
        <p:grpSpPr bwMode="auto">
          <a:xfrm>
            <a:off x="1476375" y="1592263"/>
            <a:ext cx="6119813" cy="4645025"/>
            <a:chOff x="930" y="1003"/>
            <a:chExt cx="3855" cy="2926"/>
          </a:xfrm>
        </p:grpSpPr>
        <p:sp>
          <p:nvSpPr>
            <p:cNvPr id="49179" name="Line 10"/>
            <p:cNvSpPr>
              <a:spLocks noChangeShapeType="1"/>
            </p:cNvSpPr>
            <p:nvPr/>
          </p:nvSpPr>
          <p:spPr bwMode="auto">
            <a:xfrm flipH="1">
              <a:off x="930" y="2477"/>
              <a:ext cx="1905" cy="1"/>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9180" name="Line 11"/>
            <p:cNvSpPr>
              <a:spLocks noChangeShapeType="1"/>
            </p:cNvSpPr>
            <p:nvPr/>
          </p:nvSpPr>
          <p:spPr bwMode="auto">
            <a:xfrm>
              <a:off x="2857" y="2477"/>
              <a:ext cx="0" cy="1452"/>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1" name="Line 12"/>
            <p:cNvSpPr>
              <a:spLocks noChangeShapeType="1"/>
            </p:cNvSpPr>
            <p:nvPr/>
          </p:nvSpPr>
          <p:spPr bwMode="auto">
            <a:xfrm flipV="1">
              <a:off x="2880" y="1888"/>
              <a:ext cx="454" cy="567"/>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9182" name="Line 13"/>
            <p:cNvSpPr>
              <a:spLocks noChangeShapeType="1"/>
            </p:cNvSpPr>
            <p:nvPr/>
          </p:nvSpPr>
          <p:spPr bwMode="auto">
            <a:xfrm flipH="1">
              <a:off x="2404" y="2477"/>
              <a:ext cx="450" cy="590"/>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9183" name="Line 14"/>
            <p:cNvSpPr>
              <a:spLocks noChangeShapeType="1"/>
            </p:cNvSpPr>
            <p:nvPr/>
          </p:nvSpPr>
          <p:spPr bwMode="auto">
            <a:xfrm flipV="1">
              <a:off x="2857" y="1003"/>
              <a:ext cx="0" cy="1474"/>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4" name="Line 15"/>
            <p:cNvSpPr>
              <a:spLocks noChangeShapeType="1"/>
            </p:cNvSpPr>
            <p:nvPr/>
          </p:nvSpPr>
          <p:spPr bwMode="auto">
            <a:xfrm flipV="1">
              <a:off x="2857" y="2478"/>
              <a:ext cx="1928" cy="0"/>
            </a:xfrm>
            <a:prstGeom prst="line">
              <a:avLst/>
            </a:prstGeom>
            <a:noFill/>
            <a:ln w="38100">
              <a:solidFill>
                <a:srgbClr val="EAEAEA"/>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520208" name="Oval 16"/>
          <p:cNvSpPr>
            <a:spLocks noChangeArrowheads="1"/>
          </p:cNvSpPr>
          <p:nvPr/>
        </p:nvSpPr>
        <p:spPr bwMode="auto">
          <a:xfrm>
            <a:off x="1470025" y="1592263"/>
            <a:ext cx="6119813" cy="4679950"/>
          </a:xfrm>
          <a:prstGeom prst="ellipse">
            <a:avLst/>
          </a:prstGeom>
          <a:gradFill rotWithShape="1">
            <a:gsLst>
              <a:gs pos="0">
                <a:srgbClr val="339966">
                  <a:alpha val="20000"/>
                </a:srgbClr>
              </a:gs>
              <a:gs pos="100000">
                <a:srgbClr val="18472F"/>
              </a:gs>
            </a:gsLst>
            <a:lin ang="2700000" scaled="1"/>
          </a:gradFill>
          <a:ln w="12700">
            <a:solidFill>
              <a:srgbClr val="008000"/>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520209" name="Text Box 17"/>
          <p:cNvSpPr txBox="1">
            <a:spLocks noChangeArrowheads="1"/>
          </p:cNvSpPr>
          <p:nvPr/>
        </p:nvSpPr>
        <p:spPr bwMode="auto">
          <a:xfrm>
            <a:off x="5148263" y="3429000"/>
            <a:ext cx="205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US" altLang="en-US" sz="1600" b="1">
                <a:solidFill>
                  <a:srgbClr val="800000"/>
                </a:solidFill>
                <a:latin typeface="Times New Roman" pitchFamily="18" charset="0"/>
              </a:rPr>
              <a:t>Earth mass center</a:t>
            </a:r>
          </a:p>
        </p:txBody>
      </p:sp>
      <p:sp>
        <p:nvSpPr>
          <p:cNvPr id="520211" name="Text Box 19"/>
          <p:cNvSpPr txBox="1">
            <a:spLocks noChangeArrowheads="1"/>
          </p:cNvSpPr>
          <p:nvPr/>
        </p:nvSpPr>
        <p:spPr bwMode="auto">
          <a:xfrm>
            <a:off x="4535488" y="2312988"/>
            <a:ext cx="24114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US" altLang="en-US" sz="2000" b="1" i="1">
                <a:solidFill>
                  <a:srgbClr val="800000"/>
                </a:solidFill>
                <a:latin typeface="Times New Roman" pitchFamily="18" charset="0"/>
              </a:rPr>
              <a:t>b</a:t>
            </a:r>
            <a:r>
              <a:rPr lang="en-US" altLang="en-US" sz="2000" b="1">
                <a:solidFill>
                  <a:srgbClr val="800000"/>
                </a:solidFill>
                <a:latin typeface="Times New Roman" pitchFamily="18" charset="0"/>
              </a:rPr>
              <a:t> = semi-minor axis</a:t>
            </a:r>
            <a:br>
              <a:rPr lang="en-US" altLang="en-US" sz="2000" b="1">
                <a:solidFill>
                  <a:srgbClr val="800000"/>
                </a:solidFill>
                <a:latin typeface="Times New Roman" pitchFamily="18" charset="0"/>
              </a:rPr>
            </a:br>
            <a:r>
              <a:rPr lang="en-US" altLang="en-US" sz="2000">
                <a:solidFill>
                  <a:srgbClr val="800000"/>
                </a:solidFill>
                <a:latin typeface="Times New Roman" pitchFamily="18" charset="0"/>
              </a:rPr>
              <a:t>(polar radius)</a:t>
            </a:r>
          </a:p>
        </p:txBody>
      </p:sp>
      <p:sp>
        <p:nvSpPr>
          <p:cNvPr id="520212" name="Text Box 20"/>
          <p:cNvSpPr txBox="1">
            <a:spLocks noChangeArrowheads="1"/>
          </p:cNvSpPr>
          <p:nvPr/>
        </p:nvSpPr>
        <p:spPr bwMode="auto">
          <a:xfrm>
            <a:off x="4500563" y="3968750"/>
            <a:ext cx="31670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US" altLang="en-US" sz="2000" b="1" i="1">
                <a:solidFill>
                  <a:srgbClr val="800000"/>
                </a:solidFill>
                <a:latin typeface="Times New Roman" pitchFamily="18" charset="0"/>
              </a:rPr>
              <a:t>a</a:t>
            </a:r>
            <a:r>
              <a:rPr lang="en-US" altLang="en-US" sz="2000" b="1">
                <a:solidFill>
                  <a:srgbClr val="800000"/>
                </a:solidFill>
                <a:latin typeface="Times New Roman" pitchFamily="18" charset="0"/>
              </a:rPr>
              <a:t> = semi-major axis</a:t>
            </a:r>
            <a:br>
              <a:rPr lang="en-US" altLang="en-US" sz="2000" b="1">
                <a:solidFill>
                  <a:srgbClr val="800000"/>
                </a:solidFill>
                <a:latin typeface="Times New Roman" pitchFamily="18" charset="0"/>
              </a:rPr>
            </a:br>
            <a:r>
              <a:rPr lang="en-US" altLang="en-US" sz="2000">
                <a:solidFill>
                  <a:srgbClr val="800000"/>
                </a:solidFill>
                <a:latin typeface="Times New Roman" pitchFamily="18" charset="0"/>
              </a:rPr>
              <a:t>(radius of equatorial plane)</a:t>
            </a:r>
          </a:p>
        </p:txBody>
      </p:sp>
      <p:sp>
        <p:nvSpPr>
          <p:cNvPr id="520213" name="Line 21"/>
          <p:cNvSpPr>
            <a:spLocks noChangeShapeType="1"/>
          </p:cNvSpPr>
          <p:nvPr/>
        </p:nvSpPr>
        <p:spPr bwMode="auto">
          <a:xfrm>
            <a:off x="4535488" y="3932238"/>
            <a:ext cx="3060700" cy="0"/>
          </a:xfrm>
          <a:prstGeom prst="line">
            <a:avLst/>
          </a:prstGeom>
          <a:noFill/>
          <a:ln w="50800">
            <a:solidFill>
              <a:srgbClr val="FFFF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520214" name="Line 22"/>
          <p:cNvSpPr>
            <a:spLocks noChangeShapeType="1"/>
          </p:cNvSpPr>
          <p:nvPr/>
        </p:nvSpPr>
        <p:spPr bwMode="auto">
          <a:xfrm flipV="1">
            <a:off x="4535488" y="1557338"/>
            <a:ext cx="0" cy="2339975"/>
          </a:xfrm>
          <a:prstGeom prst="line">
            <a:avLst/>
          </a:prstGeom>
          <a:noFill/>
          <a:ln w="50800">
            <a:solidFill>
              <a:srgbClr val="FFFF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520215" name="Freeform 23"/>
          <p:cNvSpPr>
            <a:spLocks/>
          </p:cNvSpPr>
          <p:nvPr/>
        </p:nvSpPr>
        <p:spPr bwMode="auto">
          <a:xfrm>
            <a:off x="4535488" y="3609975"/>
            <a:ext cx="649287" cy="323850"/>
          </a:xfrm>
          <a:custGeom>
            <a:avLst/>
            <a:gdLst>
              <a:gd name="T0" fmla="*/ 2147483647 w 386"/>
              <a:gd name="T1" fmla="*/ 0 h 182"/>
              <a:gd name="T2" fmla="*/ 2147483647 w 386"/>
              <a:gd name="T3" fmla="*/ 2147483647 h 182"/>
              <a:gd name="T4" fmla="*/ 0 w 386"/>
              <a:gd name="T5" fmla="*/ 2147483647 h 182"/>
              <a:gd name="T6" fmla="*/ 0 60000 65536"/>
              <a:gd name="T7" fmla="*/ 0 60000 65536"/>
              <a:gd name="T8" fmla="*/ 0 60000 65536"/>
              <a:gd name="T9" fmla="*/ 0 w 386"/>
              <a:gd name="T10" fmla="*/ 0 h 182"/>
              <a:gd name="T11" fmla="*/ 386 w 386"/>
              <a:gd name="T12" fmla="*/ 182 h 182"/>
            </a:gdLst>
            <a:ahLst/>
            <a:cxnLst>
              <a:cxn ang="T6">
                <a:pos x="T0" y="T1"/>
              </a:cxn>
              <a:cxn ang="T7">
                <a:pos x="T2" y="T3"/>
              </a:cxn>
              <a:cxn ang="T8">
                <a:pos x="T4" y="T5"/>
              </a:cxn>
            </a:cxnLst>
            <a:rect l="T9" t="T10" r="T11" b="T12"/>
            <a:pathLst>
              <a:path w="386" h="182">
                <a:moveTo>
                  <a:pt x="386" y="0"/>
                </a:moveTo>
                <a:cubicBezTo>
                  <a:pt x="327" y="8"/>
                  <a:pt x="268" y="16"/>
                  <a:pt x="204" y="46"/>
                </a:cubicBezTo>
                <a:cubicBezTo>
                  <a:pt x="140" y="76"/>
                  <a:pt x="70" y="129"/>
                  <a:pt x="0" y="182"/>
                </a:cubicBezTo>
              </a:path>
            </a:pathLst>
          </a:custGeom>
          <a:noFill/>
          <a:ln w="1905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68" name="Text Box 24"/>
          <p:cNvSpPr txBox="1">
            <a:spLocks noChangeArrowheads="1"/>
          </p:cNvSpPr>
          <p:nvPr/>
        </p:nvSpPr>
        <p:spPr bwMode="auto">
          <a:xfrm>
            <a:off x="6934200" y="5410200"/>
            <a:ext cx="232251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nSpc>
                <a:spcPct val="80000"/>
              </a:lnSpc>
              <a:spcBef>
                <a:spcPct val="0"/>
              </a:spcBef>
              <a:buFontTx/>
              <a:buNone/>
            </a:pPr>
            <a:r>
              <a:rPr lang="en-US" altLang="en-US" sz="2400" b="1">
                <a:solidFill>
                  <a:schemeClr val="tx2"/>
                </a:solidFill>
                <a:latin typeface="Times New Roman" pitchFamily="18" charset="0"/>
              </a:rPr>
              <a:t>Geoid</a:t>
            </a:r>
          </a:p>
          <a:p>
            <a:pPr>
              <a:lnSpc>
                <a:spcPct val="80000"/>
              </a:lnSpc>
              <a:spcBef>
                <a:spcPct val="0"/>
              </a:spcBef>
              <a:buFontTx/>
              <a:buNone/>
            </a:pPr>
            <a:r>
              <a:rPr lang="en-US" altLang="en-US" sz="2000">
                <a:solidFill>
                  <a:schemeClr val="tx2"/>
                </a:solidFill>
                <a:latin typeface="Times New Roman" pitchFamily="18" charset="0"/>
              </a:rPr>
              <a:t>the best fit </a:t>
            </a:r>
            <a:br>
              <a:rPr lang="en-US" altLang="en-US" sz="2000">
                <a:solidFill>
                  <a:schemeClr val="tx2"/>
                </a:solidFill>
                <a:latin typeface="Times New Roman" pitchFamily="18" charset="0"/>
              </a:rPr>
            </a:br>
            <a:r>
              <a:rPr lang="en-US" altLang="en-US" sz="2000">
                <a:solidFill>
                  <a:schemeClr val="tx2"/>
                </a:solidFill>
                <a:latin typeface="Times New Roman" pitchFamily="18" charset="0"/>
              </a:rPr>
              <a:t>equipotential surface</a:t>
            </a:r>
            <a:br>
              <a:rPr lang="en-US" altLang="en-US" sz="2000">
                <a:solidFill>
                  <a:schemeClr val="tx2"/>
                </a:solidFill>
                <a:latin typeface="Times New Roman" pitchFamily="18" charset="0"/>
              </a:rPr>
            </a:br>
            <a:r>
              <a:rPr lang="en-US" altLang="en-US" sz="2000">
                <a:solidFill>
                  <a:schemeClr val="tx2"/>
                </a:solidFill>
                <a:latin typeface="Times New Roman" pitchFamily="18" charset="0"/>
              </a:rPr>
              <a:t>for “mean sea level”</a:t>
            </a:r>
          </a:p>
        </p:txBody>
      </p:sp>
      <p:sp>
        <p:nvSpPr>
          <p:cNvPr id="49169" name="Line 25"/>
          <p:cNvSpPr>
            <a:spLocks noChangeShapeType="1"/>
          </p:cNvSpPr>
          <p:nvPr/>
        </p:nvSpPr>
        <p:spPr bwMode="auto">
          <a:xfrm flipH="1" flipV="1">
            <a:off x="6596063" y="5697538"/>
            <a:ext cx="460375" cy="288925"/>
          </a:xfrm>
          <a:prstGeom prst="line">
            <a:avLst/>
          </a:prstGeom>
          <a:noFill/>
          <a:ln w="19050">
            <a:solidFill>
              <a:srgbClr val="FF0000"/>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20218" name="Text Box 26"/>
          <p:cNvSpPr txBox="1">
            <a:spLocks noChangeArrowheads="1"/>
          </p:cNvSpPr>
          <p:nvPr/>
        </p:nvSpPr>
        <p:spPr bwMode="auto">
          <a:xfrm>
            <a:off x="5508625" y="801688"/>
            <a:ext cx="35639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b="1" i="1">
                <a:solidFill>
                  <a:schemeClr val="tx2"/>
                </a:solidFill>
                <a:latin typeface="Times New Roman" pitchFamily="18" charset="0"/>
              </a:rPr>
              <a:t>a</a:t>
            </a:r>
            <a:r>
              <a:rPr lang="en-US" altLang="en-US" sz="1800" b="1">
                <a:solidFill>
                  <a:schemeClr val="tx2"/>
                </a:solidFill>
                <a:latin typeface="Times New Roman" pitchFamily="18" charset="0"/>
              </a:rPr>
              <a:t> = 6,378,137.000 m ≈ 3963 mi</a:t>
            </a:r>
          </a:p>
          <a:p>
            <a:pPr>
              <a:spcBef>
                <a:spcPct val="0"/>
              </a:spcBef>
              <a:buFontTx/>
              <a:buNone/>
            </a:pPr>
            <a:r>
              <a:rPr lang="en-US" altLang="en-US" sz="1800" b="1" i="1">
                <a:solidFill>
                  <a:schemeClr val="tx2"/>
                </a:solidFill>
                <a:latin typeface="Times New Roman" pitchFamily="18" charset="0"/>
              </a:rPr>
              <a:t>b</a:t>
            </a:r>
            <a:r>
              <a:rPr lang="en-US" altLang="en-US" sz="1800" b="1">
                <a:solidFill>
                  <a:schemeClr val="tx2"/>
                </a:solidFill>
                <a:latin typeface="Times New Roman" pitchFamily="18" charset="0"/>
              </a:rPr>
              <a:t> = 6,356,752.314 m ≈ 3950 mi</a:t>
            </a:r>
          </a:p>
        </p:txBody>
      </p:sp>
      <p:sp>
        <p:nvSpPr>
          <p:cNvPr id="520219" name="Text Box 27"/>
          <p:cNvSpPr txBox="1">
            <a:spLocks noChangeArrowheads="1"/>
          </p:cNvSpPr>
          <p:nvPr/>
        </p:nvSpPr>
        <p:spPr bwMode="auto">
          <a:xfrm>
            <a:off x="6767513" y="1462088"/>
            <a:ext cx="23764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b="1">
                <a:solidFill>
                  <a:schemeClr val="tx2"/>
                </a:solidFill>
                <a:latin typeface="Times New Roman" pitchFamily="18" charset="0"/>
              </a:rPr>
              <a:t>Ellipsoid flattening</a:t>
            </a:r>
          </a:p>
          <a:p>
            <a:pPr>
              <a:spcBef>
                <a:spcPct val="0"/>
              </a:spcBef>
              <a:buFontTx/>
              <a:buNone/>
            </a:pPr>
            <a:r>
              <a:rPr lang="en-US" altLang="en-US" sz="1800" b="1" i="1">
                <a:solidFill>
                  <a:schemeClr val="tx2"/>
                </a:solidFill>
                <a:latin typeface="Times New Roman" pitchFamily="18" charset="0"/>
              </a:rPr>
              <a:t>f</a:t>
            </a:r>
            <a:r>
              <a:rPr lang="en-US" altLang="en-US" sz="1800" b="1">
                <a:solidFill>
                  <a:schemeClr val="tx2"/>
                </a:solidFill>
                <a:latin typeface="Times New Roman" pitchFamily="18" charset="0"/>
              </a:rPr>
              <a:t> = (</a:t>
            </a:r>
            <a:r>
              <a:rPr lang="en-US" altLang="en-US" sz="1800" b="1" i="1">
                <a:solidFill>
                  <a:schemeClr val="tx2"/>
                </a:solidFill>
                <a:latin typeface="Times New Roman" pitchFamily="18" charset="0"/>
              </a:rPr>
              <a:t>a</a:t>
            </a:r>
            <a:r>
              <a:rPr lang="en-US" altLang="en-US" sz="1800" b="1">
                <a:solidFill>
                  <a:schemeClr val="tx2"/>
                </a:solidFill>
                <a:latin typeface="Times New Roman" pitchFamily="18" charset="0"/>
              </a:rPr>
              <a:t> – </a:t>
            </a:r>
            <a:r>
              <a:rPr lang="en-US" altLang="en-US" sz="1800" b="1" i="1">
                <a:solidFill>
                  <a:schemeClr val="tx2"/>
                </a:solidFill>
                <a:latin typeface="Times New Roman" pitchFamily="18" charset="0"/>
              </a:rPr>
              <a:t>b</a:t>
            </a:r>
            <a:r>
              <a:rPr lang="en-US" altLang="en-US" sz="1800" b="1">
                <a:solidFill>
                  <a:schemeClr val="tx2"/>
                </a:solidFill>
                <a:latin typeface="Times New Roman" pitchFamily="18" charset="0"/>
              </a:rPr>
              <a:t>)/</a:t>
            </a:r>
            <a:r>
              <a:rPr lang="en-US" altLang="en-US" sz="1800" b="1" i="1">
                <a:solidFill>
                  <a:schemeClr val="tx2"/>
                </a:solidFill>
                <a:latin typeface="Times New Roman" pitchFamily="18" charset="0"/>
              </a:rPr>
              <a:t>a</a:t>
            </a:r>
            <a:r>
              <a:rPr lang="en-US" altLang="en-US" sz="1800" b="1">
                <a:solidFill>
                  <a:schemeClr val="tx2"/>
                </a:solidFill>
                <a:latin typeface="Times New Roman" pitchFamily="18" charset="0"/>
              </a:rPr>
              <a:t> </a:t>
            </a:r>
            <a:r>
              <a:rPr lang="en-US" altLang="en-US" sz="1800" b="1">
                <a:solidFill>
                  <a:schemeClr val="tx2"/>
                </a:solidFill>
                <a:latin typeface="Arial" pitchFamily="34" charset="0"/>
              </a:rPr>
              <a:t>≈</a:t>
            </a:r>
            <a:r>
              <a:rPr lang="en-US" altLang="en-US" sz="1800" b="1">
                <a:solidFill>
                  <a:schemeClr val="tx2"/>
                </a:solidFill>
                <a:latin typeface="Times New Roman" pitchFamily="18" charset="0"/>
              </a:rPr>
              <a:t> 0.335%</a:t>
            </a:r>
          </a:p>
          <a:p>
            <a:pPr>
              <a:spcBef>
                <a:spcPct val="0"/>
              </a:spcBef>
              <a:buFontTx/>
              <a:buNone/>
            </a:pPr>
            <a:r>
              <a:rPr lang="en-US" altLang="en-US" sz="1800" b="1" i="1">
                <a:solidFill>
                  <a:schemeClr val="tx2"/>
                </a:solidFill>
                <a:latin typeface="Times New Roman" pitchFamily="18" charset="0"/>
              </a:rPr>
              <a:t>1/f </a:t>
            </a:r>
            <a:r>
              <a:rPr lang="en-US" altLang="en-US" sz="1800" b="1">
                <a:solidFill>
                  <a:schemeClr val="tx2"/>
                </a:solidFill>
                <a:latin typeface="Times New Roman" pitchFamily="18" charset="0"/>
              </a:rPr>
              <a:t>≈ 298.25722</a:t>
            </a:r>
          </a:p>
        </p:txBody>
      </p:sp>
      <p:sp>
        <p:nvSpPr>
          <p:cNvPr id="520220" name="Text Box 28"/>
          <p:cNvSpPr txBox="1">
            <a:spLocks noChangeArrowheads="1"/>
          </p:cNvSpPr>
          <p:nvPr/>
        </p:nvSpPr>
        <p:spPr bwMode="auto">
          <a:xfrm>
            <a:off x="322263" y="5984875"/>
            <a:ext cx="4249737"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nSpc>
                <a:spcPct val="90000"/>
              </a:lnSpc>
              <a:spcBef>
                <a:spcPct val="0"/>
              </a:spcBef>
              <a:buFontTx/>
              <a:buNone/>
            </a:pPr>
            <a:r>
              <a:rPr lang="en-US" altLang="en-US" sz="2400">
                <a:solidFill>
                  <a:schemeClr val="tx2"/>
                </a:solidFill>
                <a:latin typeface="Times New Roman" pitchFamily="18" charset="0"/>
              </a:rPr>
              <a:t>Ellipsoid fits geoid to </a:t>
            </a:r>
            <a:br>
              <a:rPr lang="en-US" altLang="en-US" sz="2400">
                <a:solidFill>
                  <a:schemeClr val="tx2"/>
                </a:solidFill>
                <a:latin typeface="Times New Roman" pitchFamily="18" charset="0"/>
              </a:rPr>
            </a:br>
            <a:r>
              <a:rPr lang="en-US" altLang="en-US" sz="2400">
                <a:solidFill>
                  <a:schemeClr val="tx2"/>
                </a:solidFill>
                <a:latin typeface="Times New Roman" pitchFamily="18" charset="0"/>
              </a:rPr>
              <a:t>within about </a:t>
            </a:r>
            <a:r>
              <a:rPr lang="en-US" altLang="en-US" sz="2400">
                <a:solidFill>
                  <a:schemeClr val="tx2"/>
                </a:solidFill>
                <a:latin typeface="Times New Roman" pitchFamily="18" charset="0"/>
                <a:cs typeface="Times New Roman" pitchFamily="18" charset="0"/>
              </a:rPr>
              <a:t>±100 m worldwide</a:t>
            </a:r>
          </a:p>
        </p:txBody>
      </p:sp>
      <p:sp>
        <p:nvSpPr>
          <p:cNvPr id="520221" name="Line 29"/>
          <p:cNvSpPr>
            <a:spLocks noChangeShapeType="1"/>
          </p:cNvSpPr>
          <p:nvPr/>
        </p:nvSpPr>
        <p:spPr bwMode="auto">
          <a:xfrm flipV="1">
            <a:off x="1258888" y="4256088"/>
            <a:ext cx="431800" cy="360362"/>
          </a:xfrm>
          <a:prstGeom prst="line">
            <a:avLst/>
          </a:prstGeom>
          <a:noFill/>
          <a:ln w="19050">
            <a:solidFill>
              <a:srgbClr val="FF0000"/>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20222" name="Line 30"/>
          <p:cNvSpPr>
            <a:spLocks noChangeShapeType="1"/>
          </p:cNvSpPr>
          <p:nvPr/>
        </p:nvSpPr>
        <p:spPr bwMode="auto">
          <a:xfrm flipV="1">
            <a:off x="1655763" y="5192713"/>
            <a:ext cx="252412" cy="792162"/>
          </a:xfrm>
          <a:prstGeom prst="line">
            <a:avLst/>
          </a:prstGeom>
          <a:noFill/>
          <a:ln w="19050">
            <a:solidFill>
              <a:srgbClr val="FF0000"/>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520223" name="Line 31"/>
          <p:cNvSpPr>
            <a:spLocks noChangeShapeType="1"/>
          </p:cNvSpPr>
          <p:nvPr/>
        </p:nvSpPr>
        <p:spPr bwMode="auto">
          <a:xfrm flipV="1">
            <a:off x="2124075" y="5734050"/>
            <a:ext cx="468313" cy="287338"/>
          </a:xfrm>
          <a:prstGeom prst="line">
            <a:avLst/>
          </a:prstGeom>
          <a:noFill/>
          <a:ln w="19050">
            <a:solidFill>
              <a:srgbClr val="FF0000"/>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49176" name="Line 35"/>
          <p:cNvSpPr>
            <a:spLocks noChangeShapeType="1"/>
          </p:cNvSpPr>
          <p:nvPr/>
        </p:nvSpPr>
        <p:spPr bwMode="auto">
          <a:xfrm>
            <a:off x="1547813" y="2770188"/>
            <a:ext cx="1566862" cy="1236662"/>
          </a:xfrm>
          <a:prstGeom prst="line">
            <a:avLst/>
          </a:prstGeom>
          <a:noFill/>
          <a:ln w="25400">
            <a:solidFill>
              <a:srgbClr val="FF0000"/>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4" name="AutoShape 36"/>
          <p:cNvSpPr>
            <a:spLocks noChangeArrowheads="1"/>
          </p:cNvSpPr>
          <p:nvPr/>
        </p:nvSpPr>
        <p:spPr bwMode="auto">
          <a:xfrm>
            <a:off x="3113088" y="3933825"/>
            <a:ext cx="254000" cy="249238"/>
          </a:xfrm>
          <a:prstGeom prst="star5">
            <a:avLst/>
          </a:prstGeom>
          <a:solidFill>
            <a:srgbClr val="FFFF00"/>
          </a:solidFill>
          <a:ln w="19050" algn="ctr">
            <a:solidFill>
              <a:srgbClr val="000000"/>
            </a:solidFill>
            <a:miter lim="800000"/>
            <a:headEnd/>
            <a:tailEnd/>
          </a:ln>
          <a:effectLst/>
        </p:spPr>
        <p:txBody>
          <a:bodyPr anchor="ctr">
            <a:spAutoFit/>
          </a:bodyPr>
          <a:lstStyle/>
          <a:p>
            <a:pPr>
              <a:defRPr/>
            </a:pPr>
            <a:endParaRPr lang="en-US">
              <a:latin typeface="Arial" charset="0"/>
            </a:endParaRPr>
          </a:p>
        </p:txBody>
      </p:sp>
      <p:sp>
        <p:nvSpPr>
          <p:cNvPr id="49178" name="Text Box 37"/>
          <p:cNvSpPr txBox="1">
            <a:spLocks noChangeArrowheads="1"/>
          </p:cNvSpPr>
          <p:nvPr/>
        </p:nvSpPr>
        <p:spPr bwMode="auto">
          <a:xfrm>
            <a:off x="292100" y="2446338"/>
            <a:ext cx="1404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2000" b="1">
                <a:solidFill>
                  <a:schemeClr val="tx2"/>
                </a:solidFill>
                <a:latin typeface="Times New Roman" pitchFamily="18" charset="0"/>
              </a:rPr>
              <a:t>San Diego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20208"/>
                                        </p:tgtEl>
                                        <p:attrNameLst>
                                          <p:attrName>style.visibility</p:attrName>
                                        </p:attrNameLst>
                                      </p:cBhvr>
                                      <p:to>
                                        <p:strVal val="visible"/>
                                      </p:to>
                                    </p:set>
                                    <p:anim calcmode="lin" valueType="num">
                                      <p:cBhvr>
                                        <p:cTn id="7" dur="1000" fill="hold"/>
                                        <p:tgtEl>
                                          <p:spTgt spid="520208"/>
                                        </p:tgtEl>
                                        <p:attrNameLst>
                                          <p:attrName>ppt_w</p:attrName>
                                        </p:attrNameLst>
                                      </p:cBhvr>
                                      <p:tavLst>
                                        <p:tav tm="0">
                                          <p:val>
                                            <p:strVal val="#ppt_w*0.70"/>
                                          </p:val>
                                        </p:tav>
                                        <p:tav tm="100000">
                                          <p:val>
                                            <p:strVal val="#ppt_w"/>
                                          </p:val>
                                        </p:tav>
                                      </p:tavLst>
                                    </p:anim>
                                    <p:anim calcmode="lin" valueType="num">
                                      <p:cBhvr>
                                        <p:cTn id="8" dur="1000" fill="hold"/>
                                        <p:tgtEl>
                                          <p:spTgt spid="520208"/>
                                        </p:tgtEl>
                                        <p:attrNameLst>
                                          <p:attrName>ppt_h</p:attrName>
                                        </p:attrNameLst>
                                      </p:cBhvr>
                                      <p:tavLst>
                                        <p:tav tm="0">
                                          <p:val>
                                            <p:strVal val="#ppt_h"/>
                                          </p:val>
                                        </p:tav>
                                        <p:tav tm="100000">
                                          <p:val>
                                            <p:strVal val="#ppt_h"/>
                                          </p:val>
                                        </p:tav>
                                      </p:tavLst>
                                    </p:anim>
                                    <p:animEffect transition="in" filter="fade">
                                      <p:cBhvr>
                                        <p:cTn id="9" dur="1000"/>
                                        <p:tgtEl>
                                          <p:spTgt spid="520208"/>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20197"/>
                                        </p:tgtEl>
                                        <p:attrNameLst>
                                          <p:attrName>style.visibility</p:attrName>
                                        </p:attrNameLst>
                                      </p:cBhvr>
                                      <p:to>
                                        <p:strVal val="visible"/>
                                      </p:to>
                                    </p:set>
                                    <p:animEffect transition="in" filter="fade">
                                      <p:cBhvr>
                                        <p:cTn id="13" dur="1000"/>
                                        <p:tgtEl>
                                          <p:spTgt spid="5201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0198"/>
                                        </p:tgtEl>
                                        <p:attrNameLst>
                                          <p:attrName>style.visibility</p:attrName>
                                        </p:attrNameLst>
                                      </p:cBhvr>
                                      <p:to>
                                        <p:strVal val="visible"/>
                                      </p:to>
                                    </p:set>
                                    <p:animEffect transition="in" filter="fade">
                                      <p:cBhvr>
                                        <p:cTn id="16" dur="1000"/>
                                        <p:tgtEl>
                                          <p:spTgt spid="520198"/>
                                        </p:tgtEl>
                                      </p:cBhvr>
                                    </p:animEffect>
                                  </p:childTnLst>
                                </p:cTn>
                              </p:par>
                            </p:childTnLst>
                          </p:cTn>
                        </p:par>
                        <p:par>
                          <p:cTn id="17" fill="hold" nodeType="afterGroup">
                            <p:stCondLst>
                              <p:cond delay="3000"/>
                            </p:stCondLst>
                            <p:childTnLst>
                              <p:par>
                                <p:cTn id="18" presetID="50" presetClass="entr" presetSubtype="0" decel="100000" fill="hold" grpId="0" nodeType="afterEffect">
                                  <p:stCondLst>
                                    <p:cond delay="0"/>
                                  </p:stCondLst>
                                  <p:childTnLst>
                                    <p:set>
                                      <p:cBhvr>
                                        <p:cTn id="19" dur="1" fill="hold">
                                          <p:stCondLst>
                                            <p:cond delay="0"/>
                                          </p:stCondLst>
                                        </p:cTn>
                                        <p:tgtEl>
                                          <p:spTgt spid="520195"/>
                                        </p:tgtEl>
                                        <p:attrNameLst>
                                          <p:attrName>style.visibility</p:attrName>
                                        </p:attrNameLst>
                                      </p:cBhvr>
                                      <p:to>
                                        <p:strVal val="visible"/>
                                      </p:to>
                                    </p:set>
                                    <p:anim calcmode="lin" valueType="num">
                                      <p:cBhvr>
                                        <p:cTn id="20" dur="1000" fill="hold"/>
                                        <p:tgtEl>
                                          <p:spTgt spid="520195"/>
                                        </p:tgtEl>
                                        <p:attrNameLst>
                                          <p:attrName>ppt_w</p:attrName>
                                        </p:attrNameLst>
                                      </p:cBhvr>
                                      <p:tavLst>
                                        <p:tav tm="0">
                                          <p:val>
                                            <p:strVal val="#ppt_w+.3"/>
                                          </p:val>
                                        </p:tav>
                                        <p:tav tm="100000">
                                          <p:val>
                                            <p:strVal val="#ppt_w"/>
                                          </p:val>
                                        </p:tav>
                                      </p:tavLst>
                                    </p:anim>
                                    <p:anim calcmode="lin" valueType="num">
                                      <p:cBhvr>
                                        <p:cTn id="21" dur="1000" fill="hold"/>
                                        <p:tgtEl>
                                          <p:spTgt spid="520195"/>
                                        </p:tgtEl>
                                        <p:attrNameLst>
                                          <p:attrName>ppt_h</p:attrName>
                                        </p:attrNameLst>
                                      </p:cBhvr>
                                      <p:tavLst>
                                        <p:tav tm="0">
                                          <p:val>
                                            <p:strVal val="#ppt_h"/>
                                          </p:val>
                                        </p:tav>
                                        <p:tav tm="100000">
                                          <p:val>
                                            <p:strVal val="#ppt_h"/>
                                          </p:val>
                                        </p:tav>
                                      </p:tavLst>
                                    </p:anim>
                                    <p:animEffect transition="in" filter="fade">
                                      <p:cBhvr>
                                        <p:cTn id="22" dur="1000"/>
                                        <p:tgtEl>
                                          <p:spTgt spid="520195"/>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3000"/>
                                        <p:tgtEl>
                                          <p:spTgt spid="2"/>
                                        </p:tgtEl>
                                      </p:cBhvr>
                                    </p:animEffect>
                                  </p:childTnLst>
                                </p:cTn>
                              </p:par>
                            </p:childTnLst>
                          </p:cTn>
                        </p:par>
                        <p:par>
                          <p:cTn id="26" fill="hold" nodeType="afterGroup">
                            <p:stCondLst>
                              <p:cond delay="6000"/>
                            </p:stCondLst>
                            <p:childTnLst>
                              <p:par>
                                <p:cTn id="27" presetID="10" presetClass="entr" presetSubtype="0" fill="hold" grpId="0" nodeType="afterEffect">
                                  <p:stCondLst>
                                    <p:cond delay="0"/>
                                  </p:stCondLst>
                                  <p:childTnLst>
                                    <p:set>
                                      <p:cBhvr>
                                        <p:cTn id="28" dur="1" fill="hold">
                                          <p:stCondLst>
                                            <p:cond delay="0"/>
                                          </p:stCondLst>
                                        </p:cTn>
                                        <p:tgtEl>
                                          <p:spTgt spid="520215"/>
                                        </p:tgtEl>
                                        <p:attrNameLst>
                                          <p:attrName>style.visibility</p:attrName>
                                        </p:attrNameLst>
                                      </p:cBhvr>
                                      <p:to>
                                        <p:strVal val="visible"/>
                                      </p:to>
                                    </p:set>
                                    <p:animEffect transition="in" filter="fade">
                                      <p:cBhvr>
                                        <p:cTn id="29" dur="1000"/>
                                        <p:tgtEl>
                                          <p:spTgt spid="5202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0209"/>
                                        </p:tgtEl>
                                        <p:attrNameLst>
                                          <p:attrName>style.visibility</p:attrName>
                                        </p:attrNameLst>
                                      </p:cBhvr>
                                      <p:to>
                                        <p:strVal val="visible"/>
                                      </p:to>
                                    </p:set>
                                    <p:animEffect transition="in" filter="fade">
                                      <p:cBhvr>
                                        <p:cTn id="32" dur="1000"/>
                                        <p:tgtEl>
                                          <p:spTgt spid="520209"/>
                                        </p:tgtEl>
                                      </p:cBhvr>
                                    </p:animEffect>
                                  </p:childTnLst>
                                </p:cTn>
                              </p:par>
                            </p:childTnLst>
                          </p:cTn>
                        </p:par>
                        <p:par>
                          <p:cTn id="33" fill="hold" nodeType="afterGroup">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520199"/>
                                        </p:tgtEl>
                                        <p:attrNameLst>
                                          <p:attrName>style.visibility</p:attrName>
                                        </p:attrNameLst>
                                      </p:cBhvr>
                                      <p:to>
                                        <p:strVal val="visible"/>
                                      </p:to>
                                    </p:set>
                                    <p:animEffect transition="in" filter="fade">
                                      <p:cBhvr>
                                        <p:cTn id="36" dur="1000"/>
                                        <p:tgtEl>
                                          <p:spTgt spid="52019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20221"/>
                                        </p:tgtEl>
                                        <p:attrNameLst>
                                          <p:attrName>style.visibility</p:attrName>
                                        </p:attrNameLst>
                                      </p:cBhvr>
                                      <p:to>
                                        <p:strVal val="visible"/>
                                      </p:to>
                                    </p:set>
                                    <p:animEffect transition="in" filter="fade">
                                      <p:cBhvr>
                                        <p:cTn id="39" dur="1000"/>
                                        <p:tgtEl>
                                          <p:spTgt spid="52022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20213"/>
                                        </p:tgtEl>
                                        <p:attrNameLst>
                                          <p:attrName>style.visibility</p:attrName>
                                        </p:attrNameLst>
                                      </p:cBhvr>
                                      <p:to>
                                        <p:strVal val="visible"/>
                                      </p:to>
                                    </p:set>
                                    <p:animEffect transition="in" filter="wipe(left)">
                                      <p:cBhvr>
                                        <p:cTn id="44" dur="1000"/>
                                        <p:tgtEl>
                                          <p:spTgt spid="520213"/>
                                        </p:tgtEl>
                                      </p:cBhvr>
                                    </p:animEffect>
                                  </p:childTnLst>
                                </p:cTn>
                              </p:par>
                            </p:childTnLst>
                          </p:cTn>
                        </p:par>
                        <p:par>
                          <p:cTn id="45" fill="hold" nodeType="afterGroup">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520212"/>
                                        </p:tgtEl>
                                        <p:attrNameLst>
                                          <p:attrName>style.visibility</p:attrName>
                                        </p:attrNameLst>
                                      </p:cBhvr>
                                      <p:to>
                                        <p:strVal val="visible"/>
                                      </p:to>
                                    </p:set>
                                    <p:animEffect transition="in" filter="fade">
                                      <p:cBhvr>
                                        <p:cTn id="48" dur="1000"/>
                                        <p:tgtEl>
                                          <p:spTgt spid="520212"/>
                                        </p:tgtEl>
                                      </p:cBhvr>
                                    </p:animEffect>
                                  </p:childTnLst>
                                </p:cTn>
                              </p:par>
                            </p:childTnLst>
                          </p:cTn>
                        </p:par>
                        <p:par>
                          <p:cTn id="49" fill="hold" nodeType="afterGroup">
                            <p:stCondLst>
                              <p:cond delay="2000"/>
                            </p:stCondLst>
                            <p:childTnLst>
                              <p:par>
                                <p:cTn id="50" presetID="22" presetClass="entr" presetSubtype="4" fill="hold" grpId="0" nodeType="afterEffect">
                                  <p:stCondLst>
                                    <p:cond delay="0"/>
                                  </p:stCondLst>
                                  <p:childTnLst>
                                    <p:set>
                                      <p:cBhvr>
                                        <p:cTn id="51" dur="1" fill="hold">
                                          <p:stCondLst>
                                            <p:cond delay="0"/>
                                          </p:stCondLst>
                                        </p:cTn>
                                        <p:tgtEl>
                                          <p:spTgt spid="520214"/>
                                        </p:tgtEl>
                                        <p:attrNameLst>
                                          <p:attrName>style.visibility</p:attrName>
                                        </p:attrNameLst>
                                      </p:cBhvr>
                                      <p:to>
                                        <p:strVal val="visible"/>
                                      </p:to>
                                    </p:set>
                                    <p:animEffect transition="in" filter="wipe(down)">
                                      <p:cBhvr>
                                        <p:cTn id="52" dur="1000"/>
                                        <p:tgtEl>
                                          <p:spTgt spid="520214"/>
                                        </p:tgtEl>
                                      </p:cBhvr>
                                    </p:animEffect>
                                  </p:childTnLst>
                                </p:cTn>
                              </p:par>
                            </p:childTnLst>
                          </p:cTn>
                        </p:par>
                        <p:par>
                          <p:cTn id="53" fill="hold" nodeType="afterGroup">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520211">
                                            <p:txEl>
                                              <p:pRg st="0" end="0"/>
                                            </p:txEl>
                                          </p:spTgt>
                                        </p:tgtEl>
                                        <p:attrNameLst>
                                          <p:attrName>style.visibility</p:attrName>
                                        </p:attrNameLst>
                                      </p:cBhvr>
                                      <p:to>
                                        <p:strVal val="visible"/>
                                      </p:to>
                                    </p:set>
                                    <p:animEffect transition="in" filter="fade">
                                      <p:cBhvr>
                                        <p:cTn id="56" dur="1000"/>
                                        <p:tgtEl>
                                          <p:spTgt spid="520211">
                                            <p:txEl>
                                              <p:pRg st="0" end="0"/>
                                            </p:txEl>
                                          </p:spTgt>
                                        </p:tgtEl>
                                      </p:cBhvr>
                                    </p:animEffect>
                                  </p:childTnLst>
                                </p:cTn>
                              </p:par>
                            </p:childTnLst>
                          </p:cTn>
                        </p:par>
                        <p:par>
                          <p:cTn id="57" fill="hold" nodeType="afterGroup">
                            <p:stCondLst>
                              <p:cond delay="4000"/>
                            </p:stCondLst>
                            <p:childTnLst>
                              <p:par>
                                <p:cTn id="58" presetID="10" presetClass="entr" presetSubtype="0" fill="hold" grpId="0" nodeType="afterEffect">
                                  <p:stCondLst>
                                    <p:cond delay="0"/>
                                  </p:stCondLst>
                                  <p:childTnLst>
                                    <p:set>
                                      <p:cBhvr>
                                        <p:cTn id="59" dur="1" fill="hold">
                                          <p:stCondLst>
                                            <p:cond delay="0"/>
                                          </p:stCondLst>
                                        </p:cTn>
                                        <p:tgtEl>
                                          <p:spTgt spid="520220"/>
                                        </p:tgtEl>
                                        <p:attrNameLst>
                                          <p:attrName>style.visibility</p:attrName>
                                        </p:attrNameLst>
                                      </p:cBhvr>
                                      <p:to>
                                        <p:strVal val="visible"/>
                                      </p:to>
                                    </p:set>
                                    <p:animEffect transition="in" filter="fade">
                                      <p:cBhvr>
                                        <p:cTn id="60" dur="1000"/>
                                        <p:tgtEl>
                                          <p:spTgt spid="5202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20222"/>
                                        </p:tgtEl>
                                        <p:attrNameLst>
                                          <p:attrName>style.visibility</p:attrName>
                                        </p:attrNameLst>
                                      </p:cBhvr>
                                      <p:to>
                                        <p:strVal val="visible"/>
                                      </p:to>
                                    </p:set>
                                    <p:animEffect transition="in" filter="fade">
                                      <p:cBhvr>
                                        <p:cTn id="63" dur="1000"/>
                                        <p:tgtEl>
                                          <p:spTgt spid="5202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20223"/>
                                        </p:tgtEl>
                                        <p:attrNameLst>
                                          <p:attrName>style.visibility</p:attrName>
                                        </p:attrNameLst>
                                      </p:cBhvr>
                                      <p:to>
                                        <p:strVal val="visible"/>
                                      </p:to>
                                    </p:set>
                                    <p:animEffect transition="in" filter="fade">
                                      <p:cBhvr>
                                        <p:cTn id="66" dur="1000"/>
                                        <p:tgtEl>
                                          <p:spTgt spid="52022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520218">
                                            <p:txEl>
                                              <p:pRg st="0" end="0"/>
                                            </p:txEl>
                                          </p:spTgt>
                                        </p:tgtEl>
                                        <p:attrNameLst>
                                          <p:attrName>style.visibility</p:attrName>
                                        </p:attrNameLst>
                                      </p:cBhvr>
                                      <p:to>
                                        <p:strVal val="visible"/>
                                      </p:to>
                                    </p:set>
                                    <p:animEffect transition="in" filter="fade">
                                      <p:cBhvr>
                                        <p:cTn id="71" dur="1000"/>
                                        <p:tgtEl>
                                          <p:spTgt spid="520218">
                                            <p:txEl>
                                              <p:pRg st="0" end="0"/>
                                            </p:txEl>
                                          </p:spTgt>
                                        </p:tgtEl>
                                      </p:cBhvr>
                                    </p:animEffect>
                                  </p:childTnLst>
                                </p:cTn>
                              </p:par>
                            </p:childTnLst>
                          </p:cTn>
                        </p:par>
                        <p:par>
                          <p:cTn id="72" fill="hold" nodeType="afterGroup">
                            <p:stCondLst>
                              <p:cond delay="1000"/>
                            </p:stCondLst>
                            <p:childTnLst>
                              <p:par>
                                <p:cTn id="73" presetID="10" presetClass="entr" presetSubtype="0" fill="hold" nodeType="afterEffect">
                                  <p:stCondLst>
                                    <p:cond delay="0"/>
                                  </p:stCondLst>
                                  <p:childTnLst>
                                    <p:set>
                                      <p:cBhvr>
                                        <p:cTn id="74" dur="1" fill="hold">
                                          <p:stCondLst>
                                            <p:cond delay="0"/>
                                          </p:stCondLst>
                                        </p:cTn>
                                        <p:tgtEl>
                                          <p:spTgt spid="520218">
                                            <p:txEl>
                                              <p:pRg st="1" end="1"/>
                                            </p:txEl>
                                          </p:spTgt>
                                        </p:tgtEl>
                                        <p:attrNameLst>
                                          <p:attrName>style.visibility</p:attrName>
                                        </p:attrNameLst>
                                      </p:cBhvr>
                                      <p:to>
                                        <p:strVal val="visible"/>
                                      </p:to>
                                    </p:set>
                                    <p:animEffect transition="in" filter="fade">
                                      <p:cBhvr>
                                        <p:cTn id="75" dur="1000"/>
                                        <p:tgtEl>
                                          <p:spTgt spid="520218">
                                            <p:txEl>
                                              <p:pRg st="1" end="1"/>
                                            </p:txEl>
                                          </p:spTgt>
                                        </p:tgtEl>
                                      </p:cBhvr>
                                    </p:animEffect>
                                  </p:childTnLst>
                                </p:cTn>
                              </p:par>
                            </p:childTnLst>
                          </p:cTn>
                        </p:par>
                        <p:par>
                          <p:cTn id="76" fill="hold" nodeType="afterGroup">
                            <p:stCondLst>
                              <p:cond delay="2000"/>
                            </p:stCondLst>
                            <p:childTnLst>
                              <p:par>
                                <p:cTn id="77" presetID="10" presetClass="entr" presetSubtype="0" fill="hold" nodeType="afterEffect">
                                  <p:stCondLst>
                                    <p:cond delay="0"/>
                                  </p:stCondLst>
                                  <p:childTnLst>
                                    <p:set>
                                      <p:cBhvr>
                                        <p:cTn id="78" dur="1" fill="hold">
                                          <p:stCondLst>
                                            <p:cond delay="0"/>
                                          </p:stCondLst>
                                        </p:cTn>
                                        <p:tgtEl>
                                          <p:spTgt spid="520219">
                                            <p:txEl>
                                              <p:pRg st="0" end="0"/>
                                            </p:txEl>
                                          </p:spTgt>
                                        </p:tgtEl>
                                        <p:attrNameLst>
                                          <p:attrName>style.visibility</p:attrName>
                                        </p:attrNameLst>
                                      </p:cBhvr>
                                      <p:to>
                                        <p:strVal val="visible"/>
                                      </p:to>
                                    </p:set>
                                    <p:animEffect transition="in" filter="fade">
                                      <p:cBhvr>
                                        <p:cTn id="79" dur="1000"/>
                                        <p:tgtEl>
                                          <p:spTgt spid="520219">
                                            <p:txEl>
                                              <p:pRg st="0" end="0"/>
                                            </p:txEl>
                                          </p:spTgt>
                                        </p:tgtEl>
                                      </p:cBhvr>
                                    </p:animEffect>
                                  </p:childTnLst>
                                </p:cTn>
                              </p:par>
                            </p:childTnLst>
                          </p:cTn>
                        </p:par>
                        <p:par>
                          <p:cTn id="80" fill="hold" nodeType="afterGroup">
                            <p:stCondLst>
                              <p:cond delay="3000"/>
                            </p:stCondLst>
                            <p:childTnLst>
                              <p:par>
                                <p:cTn id="81" presetID="10" presetClass="entr" presetSubtype="0" fill="hold" nodeType="afterEffect">
                                  <p:stCondLst>
                                    <p:cond delay="0"/>
                                  </p:stCondLst>
                                  <p:childTnLst>
                                    <p:set>
                                      <p:cBhvr>
                                        <p:cTn id="82" dur="1" fill="hold">
                                          <p:stCondLst>
                                            <p:cond delay="0"/>
                                          </p:stCondLst>
                                        </p:cTn>
                                        <p:tgtEl>
                                          <p:spTgt spid="520219">
                                            <p:txEl>
                                              <p:pRg st="1" end="1"/>
                                            </p:txEl>
                                          </p:spTgt>
                                        </p:tgtEl>
                                        <p:attrNameLst>
                                          <p:attrName>style.visibility</p:attrName>
                                        </p:attrNameLst>
                                      </p:cBhvr>
                                      <p:to>
                                        <p:strVal val="visible"/>
                                      </p:to>
                                    </p:set>
                                    <p:animEffect transition="in" filter="fade">
                                      <p:cBhvr>
                                        <p:cTn id="83" dur="1000"/>
                                        <p:tgtEl>
                                          <p:spTgt spid="520219">
                                            <p:txEl>
                                              <p:pRg st="1" end="1"/>
                                            </p:txEl>
                                          </p:spTgt>
                                        </p:tgtEl>
                                      </p:cBhvr>
                                    </p:animEffect>
                                  </p:childTnLst>
                                </p:cTn>
                              </p:par>
                            </p:childTnLst>
                          </p:cTn>
                        </p:par>
                        <p:par>
                          <p:cTn id="84" fill="hold" nodeType="afterGroup">
                            <p:stCondLst>
                              <p:cond delay="4000"/>
                            </p:stCondLst>
                            <p:childTnLst>
                              <p:par>
                                <p:cTn id="85" presetID="10" presetClass="entr" presetSubtype="0" fill="hold" nodeType="afterEffect">
                                  <p:stCondLst>
                                    <p:cond delay="0"/>
                                  </p:stCondLst>
                                  <p:childTnLst>
                                    <p:set>
                                      <p:cBhvr>
                                        <p:cTn id="86" dur="1" fill="hold">
                                          <p:stCondLst>
                                            <p:cond delay="0"/>
                                          </p:stCondLst>
                                        </p:cTn>
                                        <p:tgtEl>
                                          <p:spTgt spid="520219">
                                            <p:txEl>
                                              <p:pRg st="2" end="2"/>
                                            </p:txEl>
                                          </p:spTgt>
                                        </p:tgtEl>
                                        <p:attrNameLst>
                                          <p:attrName>style.visibility</p:attrName>
                                        </p:attrNameLst>
                                      </p:cBhvr>
                                      <p:to>
                                        <p:strVal val="visible"/>
                                      </p:to>
                                    </p:set>
                                    <p:animEffect transition="in" filter="fade">
                                      <p:cBhvr>
                                        <p:cTn id="87" dur="1000"/>
                                        <p:tgtEl>
                                          <p:spTgt spid="520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animBg="1"/>
      <p:bldP spid="520197" grpId="0"/>
      <p:bldP spid="520198" grpId="0" animBg="1"/>
      <p:bldP spid="520199" grpId="0"/>
      <p:bldP spid="520208" grpId="0" animBg="1"/>
      <p:bldP spid="520209" grpId="0"/>
      <p:bldP spid="520211" grpId="0" build="allAtOnce"/>
      <p:bldP spid="520212" grpId="0"/>
      <p:bldP spid="520213" grpId="0" animBg="1"/>
      <p:bldP spid="520214" grpId="0" animBg="1"/>
      <p:bldP spid="520215" grpId="0" animBg="1"/>
      <p:bldP spid="520220" grpId="0"/>
      <p:bldP spid="520221" grpId="0" animBg="1"/>
      <p:bldP spid="520222" grpId="0" animBg="1"/>
      <p:bldP spid="52022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 descr="Continuatio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27" name="Rectangle 5"/>
          <p:cNvSpPr>
            <a:spLocks noGrp="1" noChangeArrowheads="1"/>
          </p:cNvSpPr>
          <p:nvPr>
            <p:ph type="title"/>
          </p:nvPr>
        </p:nvSpPr>
        <p:spPr>
          <a:xfrm>
            <a:off x="457200" y="465138"/>
            <a:ext cx="8229600" cy="1143000"/>
          </a:xfrm>
        </p:spPr>
        <p:txBody>
          <a:bodyPr lIns="88787" tIns="50743" rIns="88787" bIns="50743"/>
          <a:lstStyle/>
          <a:p>
            <a:pPr defTabSz="911225" eaLnBrk="1" hangingPunct="1"/>
            <a:r>
              <a:rPr lang="en-US" altLang="en-US" sz="4200" smtClean="0">
                <a:latin typeface="Times New Roman" pitchFamily="18" charset="0"/>
                <a:cs typeface="Times New Roman" pitchFamily="18" charset="0"/>
                <a:sym typeface="Times New Roman" pitchFamily="18" charset="0"/>
              </a:rPr>
              <a:t>What is a Vertical Datum?</a:t>
            </a:r>
            <a:endParaRPr lang="en-US" altLang="en-US" sz="4200" smtClean="0">
              <a:latin typeface="Times New Roman" pitchFamily="18" charset="0"/>
              <a:cs typeface="Times New Roman" pitchFamily="18" charset="0"/>
            </a:endParaRPr>
          </a:p>
        </p:txBody>
      </p:sp>
      <p:sp>
        <p:nvSpPr>
          <p:cNvPr id="5122" name="Rectangle 2"/>
          <p:cNvSpPr>
            <a:spLocks noGrp="1" noChangeArrowheads="1"/>
          </p:cNvSpPr>
          <p:nvPr>
            <p:ph idx="1"/>
          </p:nvPr>
        </p:nvSpPr>
        <p:spPr>
          <a:xfrm>
            <a:off x="608013" y="1714500"/>
            <a:ext cx="3963987" cy="4610100"/>
          </a:xfrm>
        </p:spPr>
        <p:txBody>
          <a:bodyPr lIns="88787" tIns="50743" rIns="88787" bIns="50743"/>
          <a:lstStyle/>
          <a:p>
            <a:pPr marL="212725" indent="-212725" defTabSz="912813" eaLnBrk="1" hangingPunct="1">
              <a:spcBef>
                <a:spcPts val="488"/>
              </a:spcBef>
              <a:buClr>
                <a:srgbClr val="000000"/>
              </a:buClr>
              <a:buFont typeface="ArialMT"/>
              <a:buChar char="•"/>
            </a:pPr>
            <a:r>
              <a:rPr lang="en-US" altLang="en-US" sz="2300" smtClean="0">
                <a:latin typeface="Times New Roman" pitchFamily="18" charset="0"/>
                <a:cs typeface="Times New Roman" pitchFamily="18" charset="0"/>
                <a:sym typeface="Times New Roman" pitchFamily="18" charset="0"/>
              </a:rPr>
              <a:t>Strictly speaking, a vertical datum is a </a:t>
            </a:r>
            <a:r>
              <a:rPr lang="en-US" altLang="en-US" sz="2300" b="1" i="1" smtClean="0">
                <a:latin typeface="Times New Roman" pitchFamily="18" charset="0"/>
                <a:cs typeface="Times New Roman" pitchFamily="18" charset="0"/>
                <a:sym typeface="Times New Roman" pitchFamily="18" charset="0"/>
              </a:rPr>
              <a:t>surface</a:t>
            </a:r>
            <a:r>
              <a:rPr lang="en-US" altLang="en-US" sz="2300" smtClean="0">
                <a:latin typeface="Times New Roman" pitchFamily="18" charset="0"/>
                <a:cs typeface="Times New Roman" pitchFamily="18" charset="0"/>
                <a:sym typeface="Times New Roman" pitchFamily="18" charset="0"/>
              </a:rPr>
              <a:t> representing zero elevation</a:t>
            </a:r>
          </a:p>
          <a:p>
            <a:pPr marL="212725" indent="-212725" defTabSz="912813" eaLnBrk="1" hangingPunct="1">
              <a:spcBef>
                <a:spcPts val="488"/>
              </a:spcBef>
              <a:buClr>
                <a:srgbClr val="000000"/>
              </a:buClr>
              <a:buFont typeface="ArialMT"/>
              <a:buChar char="•"/>
            </a:pPr>
            <a:r>
              <a:rPr lang="en-US" altLang="en-US" sz="2300" smtClean="0">
                <a:latin typeface="Times New Roman" pitchFamily="18" charset="0"/>
                <a:cs typeface="Times New Roman" pitchFamily="18" charset="0"/>
                <a:sym typeface="Times New Roman" pitchFamily="18" charset="0"/>
              </a:rPr>
              <a:t>Traditionally, a vertical datum is a </a:t>
            </a:r>
            <a:r>
              <a:rPr lang="en-US" altLang="en-US" sz="2300" b="1" i="1" smtClean="0">
                <a:latin typeface="Times New Roman" pitchFamily="18" charset="0"/>
                <a:cs typeface="Times New Roman" pitchFamily="18" charset="0"/>
                <a:sym typeface="Times New Roman" pitchFamily="18" charset="0"/>
              </a:rPr>
              <a:t>system</a:t>
            </a:r>
            <a:r>
              <a:rPr lang="en-US" altLang="en-US" sz="2300" smtClean="0">
                <a:latin typeface="Times New Roman" pitchFamily="18" charset="0"/>
                <a:cs typeface="Times New Roman" pitchFamily="18" charset="0"/>
                <a:sym typeface="Times New Roman" pitchFamily="18" charset="0"/>
              </a:rPr>
              <a:t> for the determination of heights above a zero elevation surface</a:t>
            </a:r>
          </a:p>
          <a:p>
            <a:pPr marL="212725" indent="-212725" defTabSz="912813" eaLnBrk="1" hangingPunct="1">
              <a:spcBef>
                <a:spcPts val="488"/>
              </a:spcBef>
              <a:buClr>
                <a:srgbClr val="000000"/>
              </a:buClr>
              <a:buFont typeface="ArialMT"/>
              <a:buChar char="•"/>
            </a:pPr>
            <a:r>
              <a:rPr lang="en-US" altLang="en-US" sz="2300" smtClean="0">
                <a:latin typeface="Times New Roman" pitchFamily="18" charset="0"/>
                <a:cs typeface="Times New Roman" pitchFamily="18" charset="0"/>
                <a:sym typeface="Times New Roman" pitchFamily="18" charset="0"/>
              </a:rPr>
              <a:t>Vertical datum comprised of:</a:t>
            </a:r>
          </a:p>
          <a:p>
            <a:pPr marL="606425" lvl="1" indent="-284163" defTabSz="912813" eaLnBrk="1" hangingPunct="1">
              <a:spcBef>
                <a:spcPts val="425"/>
              </a:spcBef>
              <a:buClr>
                <a:srgbClr val="000000"/>
              </a:buClr>
              <a:buFont typeface="ArialMT"/>
              <a:buChar char="–"/>
            </a:pPr>
            <a:r>
              <a:rPr lang="en-US" altLang="en-US" sz="2300" smtClean="0">
                <a:latin typeface="Times New Roman" pitchFamily="18" charset="0"/>
                <a:cs typeface="Times New Roman" pitchFamily="18" charset="0"/>
                <a:sym typeface="Times New Roman" pitchFamily="18" charset="0"/>
              </a:rPr>
              <a:t>Its </a:t>
            </a:r>
            <a:r>
              <a:rPr lang="en-US" altLang="en-US" sz="2300" b="1" i="1" smtClean="0">
                <a:latin typeface="Times New Roman" pitchFamily="18" charset="0"/>
                <a:cs typeface="Times New Roman" pitchFamily="18" charset="0"/>
                <a:sym typeface="Times New Roman" pitchFamily="18" charset="0"/>
              </a:rPr>
              <a:t>definition: </a:t>
            </a:r>
            <a:r>
              <a:rPr lang="en-US" altLang="en-US" sz="2300" smtClean="0">
                <a:latin typeface="Times New Roman" pitchFamily="18" charset="0"/>
                <a:cs typeface="Times New Roman" pitchFamily="18" charset="0"/>
                <a:sym typeface="Times New Roman" pitchFamily="18" charset="0"/>
              </a:rPr>
              <a:t>Parameters and other descriptors </a:t>
            </a:r>
          </a:p>
          <a:p>
            <a:pPr marL="606425" lvl="1" indent="-284163" defTabSz="912813" eaLnBrk="1" hangingPunct="1">
              <a:spcBef>
                <a:spcPts val="425"/>
              </a:spcBef>
              <a:buClr>
                <a:srgbClr val="000000"/>
              </a:buClr>
              <a:buFont typeface="ArialMT"/>
              <a:buChar char="–"/>
            </a:pPr>
            <a:r>
              <a:rPr lang="en-US" altLang="en-US" sz="2300" smtClean="0">
                <a:latin typeface="Times New Roman" pitchFamily="18" charset="0"/>
                <a:cs typeface="Times New Roman" pitchFamily="18" charset="0"/>
                <a:sym typeface="Times New Roman" pitchFamily="18" charset="0"/>
              </a:rPr>
              <a:t>Its </a:t>
            </a:r>
            <a:r>
              <a:rPr lang="en-US" altLang="en-US" sz="2300" b="1" i="1" smtClean="0">
                <a:latin typeface="Times New Roman" pitchFamily="18" charset="0"/>
                <a:cs typeface="Times New Roman" pitchFamily="18" charset="0"/>
                <a:sym typeface="Times New Roman" pitchFamily="18" charset="0"/>
              </a:rPr>
              <a:t>realization: </a:t>
            </a:r>
            <a:r>
              <a:rPr lang="en-US" altLang="en-US" sz="2300" smtClean="0">
                <a:latin typeface="Times New Roman" pitchFamily="18" charset="0"/>
                <a:cs typeface="Times New Roman" pitchFamily="18" charset="0"/>
                <a:sym typeface="Times New Roman" pitchFamily="18" charset="0"/>
              </a:rPr>
              <a:t>Its physical method of accessibility</a:t>
            </a:r>
          </a:p>
        </p:txBody>
      </p:sp>
      <p:grpSp>
        <p:nvGrpSpPr>
          <p:cNvPr id="26629" name="Group 6"/>
          <p:cNvGrpSpPr>
            <a:grpSpLocks/>
          </p:cNvGrpSpPr>
          <p:nvPr/>
        </p:nvGrpSpPr>
        <p:grpSpPr bwMode="auto">
          <a:xfrm>
            <a:off x="4826000" y="1752600"/>
            <a:ext cx="3195638" cy="4392613"/>
            <a:chOff x="0" y="0"/>
            <a:chExt cx="358" cy="493"/>
          </a:xfrm>
        </p:grpSpPr>
        <p:pic>
          <p:nvPicPr>
            <p:cNvPr id="26630"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5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31" name="Rectangle 8"/>
            <p:cNvSpPr>
              <a:spLocks/>
            </p:cNvSpPr>
            <p:nvPr/>
          </p:nvSpPr>
          <p:spPr bwMode="auto">
            <a:xfrm>
              <a:off x="0" y="384"/>
              <a:ext cx="31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latin typeface="Helvetica" pitchFamily="34" charset="0"/>
                  <a:cs typeface="Helvetica" pitchFamily="34" charset="0"/>
                  <a:sym typeface="Helvetica" pitchFamily="34" charset="0"/>
                </a:rPr>
                <a:t>"</a:t>
              </a:r>
              <a:r>
                <a:rPr lang="en-US" altLang="en-US" sz="1200" i="1">
                  <a:latin typeface="Helvetica" pitchFamily="34" charset="0"/>
                  <a:cs typeface="Helvetica" pitchFamily="34" charset="0"/>
                  <a:sym typeface="Helvetica" pitchFamily="34" charset="0"/>
                </a:rPr>
                <a:t>topographic map</a:t>
              </a:r>
              <a:r>
                <a:rPr lang="en-US" altLang="en-US" sz="1200">
                  <a:latin typeface="Helvetica" pitchFamily="34" charset="0"/>
                  <a:cs typeface="Helvetica" pitchFamily="34" charset="0"/>
                  <a:sym typeface="Helvetica" pitchFamily="34" charset="0"/>
                </a:rPr>
                <a:t>." Online Art. </a:t>
              </a:r>
            </a:p>
            <a:p>
              <a:pPr eaLnBrk="1" hangingPunct="1">
                <a:spcBef>
                  <a:spcPct val="0"/>
                </a:spcBef>
                <a:buFontTx/>
                <a:buNone/>
              </a:pPr>
              <a:r>
                <a:rPr lang="en-US" altLang="en-US" sz="1200">
                  <a:latin typeface="Helvetica" pitchFamily="34" charset="0"/>
                  <a:cs typeface="Helvetica" pitchFamily="34" charset="0"/>
                  <a:sym typeface="Helvetica" pitchFamily="34" charset="0"/>
                </a:rPr>
                <a:t>Britannica Student Encyclopædia. </a:t>
              </a:r>
            </a:p>
            <a:p>
              <a:pPr eaLnBrk="1" hangingPunct="1">
                <a:spcBef>
                  <a:spcPct val="0"/>
                </a:spcBef>
                <a:buFontTx/>
                <a:buNone/>
              </a:pPr>
              <a:r>
                <a:rPr lang="en-US" altLang="en-US" sz="1200">
                  <a:latin typeface="Helvetica" pitchFamily="34" charset="0"/>
                  <a:cs typeface="Helvetica" pitchFamily="34" charset="0"/>
                  <a:sym typeface="Helvetica" pitchFamily="34" charset="0"/>
                </a:rPr>
                <a:t>17 Dec. 2008  </a:t>
              </a:r>
            </a:p>
            <a:p>
              <a:pPr eaLnBrk="1" hangingPunct="1">
                <a:spcBef>
                  <a:spcPct val="0"/>
                </a:spcBef>
                <a:buFontTx/>
                <a:buNone/>
              </a:pPr>
              <a:r>
                <a:rPr lang="en-US" altLang="en-US" sz="1000">
                  <a:latin typeface="Helvetica" pitchFamily="34" charset="0"/>
                  <a:cs typeface="Helvetica" pitchFamily="34" charset="0"/>
                  <a:sym typeface="Helvetica" pitchFamily="34" charset="0"/>
                </a:rPr>
                <a:t>&lt;</a:t>
              </a:r>
              <a:r>
                <a:rPr lang="en-US" altLang="en-US" sz="1000" u="sng">
                  <a:latin typeface="Helvetica" pitchFamily="34" charset="0"/>
                  <a:cs typeface="Helvetica" pitchFamily="34" charset="0"/>
                  <a:sym typeface="Helvetica" pitchFamily="34" charset="0"/>
                  <a:hlinkClick r:id="rId4" action="ppaction://hlinkfile"/>
                </a:rPr>
                <a:t>http://student.britannica.com/ebi/art-53199</a:t>
              </a:r>
              <a:r>
                <a:rPr lang="en-US" altLang="en-US" sz="1000">
                  <a:latin typeface="Helvetica" pitchFamily="34" charset="0"/>
                  <a:cs typeface="Helvetica" pitchFamily="34" charset="0"/>
                  <a:sym typeface="Helvetica" pitchFamily="34" charset="0"/>
                </a:rPr>
                <a:t>&gt;</a:t>
              </a:r>
              <a:endParaRPr lang="en-US" altLang="en-US" sz="1200">
                <a:latin typeface="Helvetica" pitchFamily="34" charset="0"/>
                <a:cs typeface="Helvetica" pitchFamily="34" charset="0"/>
                <a:sym typeface="Helvetica" pitchFamily="34" charset="0"/>
              </a:endParaRPr>
            </a:p>
          </p:txBody>
        </p:sp>
      </p:grpSp>
    </p:spTree>
    <p:extLst>
      <p:ext uri="{BB962C8B-B14F-4D97-AF65-F5344CB8AC3E}">
        <p14:creationId xmlns:p14="http://schemas.microsoft.com/office/powerpoint/2010/main" val="139575733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reeform 2"/>
          <p:cNvSpPr>
            <a:spLocks/>
          </p:cNvSpPr>
          <p:nvPr/>
        </p:nvSpPr>
        <p:spPr bwMode="auto">
          <a:xfrm>
            <a:off x="1581150" y="855663"/>
            <a:ext cx="5127625" cy="4648200"/>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79" name="Freeform 3"/>
          <p:cNvSpPr>
            <a:spLocks/>
          </p:cNvSpPr>
          <p:nvPr/>
        </p:nvSpPr>
        <p:spPr bwMode="auto">
          <a:xfrm>
            <a:off x="1385888" y="673100"/>
            <a:ext cx="5518150" cy="4967288"/>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0" name="Freeform 4"/>
          <p:cNvSpPr>
            <a:spLocks/>
          </p:cNvSpPr>
          <p:nvPr/>
        </p:nvSpPr>
        <p:spPr bwMode="auto">
          <a:xfrm>
            <a:off x="1144588" y="506413"/>
            <a:ext cx="6040437" cy="5300662"/>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1" name="Freeform 5"/>
          <p:cNvSpPr>
            <a:spLocks/>
          </p:cNvSpPr>
          <p:nvPr/>
        </p:nvSpPr>
        <p:spPr bwMode="auto">
          <a:xfrm>
            <a:off x="949325" y="296863"/>
            <a:ext cx="6503988" cy="5692775"/>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2" name="Text Box 6"/>
          <p:cNvSpPr txBox="1">
            <a:spLocks noChangeArrowheads="1"/>
          </p:cNvSpPr>
          <p:nvPr/>
        </p:nvSpPr>
        <p:spPr bwMode="auto">
          <a:xfrm>
            <a:off x="212725" y="6011863"/>
            <a:ext cx="885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a:latin typeface="Arial" pitchFamily="34" charset="0"/>
              </a:rPr>
              <a:t>The relationships between the ellipsoid surface (solid red), various geopotential surfaces (dashed blue), and the geoid (solid blue).  The geoid exists approximately at mean sea level (MSL).  Not shown is the actual surface of the earth, which coincides with MSL but is generally above the geoid.</a:t>
            </a:r>
          </a:p>
        </p:txBody>
      </p:sp>
      <p:sp>
        <p:nvSpPr>
          <p:cNvPr id="50183" name="Text Box 7"/>
          <p:cNvSpPr txBox="1">
            <a:spLocks noChangeArrowheads="1"/>
          </p:cNvSpPr>
          <p:nvPr/>
        </p:nvSpPr>
        <p:spPr bwMode="auto">
          <a:xfrm>
            <a:off x="660400" y="781050"/>
            <a:ext cx="839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3333FF"/>
                </a:solidFill>
                <a:latin typeface="Arial" pitchFamily="34" charset="0"/>
              </a:rPr>
              <a:t>Geoid</a:t>
            </a:r>
          </a:p>
        </p:txBody>
      </p:sp>
      <p:sp>
        <p:nvSpPr>
          <p:cNvPr id="50184" name="Text Box 8"/>
          <p:cNvSpPr txBox="1">
            <a:spLocks noChangeArrowheads="1"/>
          </p:cNvSpPr>
          <p:nvPr/>
        </p:nvSpPr>
        <p:spPr bwMode="auto">
          <a:xfrm>
            <a:off x="7073900" y="771525"/>
            <a:ext cx="1593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3333FF"/>
                </a:solidFill>
                <a:latin typeface="Arial" pitchFamily="34" charset="0"/>
              </a:rPr>
              <a:t>Geopotential</a:t>
            </a:r>
          </a:p>
          <a:p>
            <a:pPr eaLnBrk="1" hangingPunct="1">
              <a:spcBef>
                <a:spcPct val="0"/>
              </a:spcBef>
              <a:buFontTx/>
              <a:buNone/>
            </a:pPr>
            <a:r>
              <a:rPr lang="en-US" altLang="en-US" sz="1800" b="1">
                <a:solidFill>
                  <a:srgbClr val="3333FF"/>
                </a:solidFill>
                <a:latin typeface="Arial" pitchFamily="34" charset="0"/>
              </a:rPr>
              <a:t>surfaces</a:t>
            </a:r>
          </a:p>
        </p:txBody>
      </p:sp>
      <p:sp>
        <p:nvSpPr>
          <p:cNvPr id="50185" name="Text Box 9"/>
          <p:cNvSpPr txBox="1">
            <a:spLocks noChangeArrowheads="1"/>
          </p:cNvSpPr>
          <p:nvPr/>
        </p:nvSpPr>
        <p:spPr bwMode="auto">
          <a:xfrm>
            <a:off x="6630988" y="5002213"/>
            <a:ext cx="21717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latin typeface="Arial" pitchFamily="34" charset="0"/>
              </a:rPr>
              <a:t>Gravity vector</a:t>
            </a:r>
            <a:br>
              <a:rPr lang="en-US" altLang="en-US" sz="1800" b="1" dirty="0">
                <a:latin typeface="Arial" pitchFamily="34" charset="0"/>
              </a:rPr>
            </a:br>
            <a:r>
              <a:rPr lang="en-US" altLang="en-US" sz="1800" b="1" dirty="0">
                <a:latin typeface="Arial" pitchFamily="34" charset="0"/>
              </a:rPr>
              <a:t>(aka “</a:t>
            </a:r>
            <a:r>
              <a:rPr lang="en-US" altLang="en-US" sz="1800" b="1" dirty="0" err="1">
                <a:latin typeface="Arial" pitchFamily="34" charset="0"/>
              </a:rPr>
              <a:t>plumbline</a:t>
            </a:r>
            <a:r>
              <a:rPr lang="en-US" altLang="en-US" sz="1800" b="1" dirty="0">
                <a:latin typeface="Arial" pitchFamily="34" charset="0"/>
              </a:rPr>
              <a:t>”),</a:t>
            </a:r>
            <a:br>
              <a:rPr lang="en-US" altLang="en-US" sz="1800" b="1" dirty="0">
                <a:latin typeface="Arial" pitchFamily="34" charset="0"/>
              </a:rPr>
            </a:br>
            <a:r>
              <a:rPr lang="en-US" altLang="en-US" sz="1800" b="1" dirty="0">
                <a:latin typeface="Arial" pitchFamily="34" charset="0"/>
              </a:rPr>
              <a:t>pointing “up”</a:t>
            </a:r>
          </a:p>
        </p:txBody>
      </p:sp>
      <p:sp>
        <p:nvSpPr>
          <p:cNvPr id="50186" name="Line 10"/>
          <p:cNvSpPr>
            <a:spLocks noChangeShapeType="1"/>
          </p:cNvSpPr>
          <p:nvPr/>
        </p:nvSpPr>
        <p:spPr bwMode="auto">
          <a:xfrm flipH="1" flipV="1">
            <a:off x="5994400" y="1033463"/>
            <a:ext cx="1074738" cy="58737"/>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0187" name="Line 11"/>
          <p:cNvSpPr>
            <a:spLocks noChangeShapeType="1"/>
          </p:cNvSpPr>
          <p:nvPr/>
        </p:nvSpPr>
        <p:spPr bwMode="auto">
          <a:xfrm flipH="1">
            <a:off x="5921375" y="1092200"/>
            <a:ext cx="1147763" cy="173038"/>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0188" name="Line 12"/>
          <p:cNvSpPr>
            <a:spLocks noChangeShapeType="1"/>
          </p:cNvSpPr>
          <p:nvPr/>
        </p:nvSpPr>
        <p:spPr bwMode="auto">
          <a:xfrm flipH="1">
            <a:off x="5849938" y="1106488"/>
            <a:ext cx="1219200" cy="420687"/>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0189" name="Line 13"/>
          <p:cNvSpPr>
            <a:spLocks noChangeShapeType="1"/>
          </p:cNvSpPr>
          <p:nvPr/>
        </p:nvSpPr>
        <p:spPr bwMode="auto">
          <a:xfrm flipH="1">
            <a:off x="6226175" y="1106488"/>
            <a:ext cx="842963" cy="1044575"/>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0190" name="Line 14"/>
          <p:cNvSpPr>
            <a:spLocks noChangeShapeType="1"/>
          </p:cNvSpPr>
          <p:nvPr/>
        </p:nvSpPr>
        <p:spPr bwMode="auto">
          <a:xfrm flipH="1">
            <a:off x="6067425" y="1092200"/>
            <a:ext cx="985838" cy="725488"/>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0191" name="Line 15"/>
          <p:cNvSpPr>
            <a:spLocks noChangeShapeType="1"/>
          </p:cNvSpPr>
          <p:nvPr/>
        </p:nvSpPr>
        <p:spPr bwMode="auto">
          <a:xfrm>
            <a:off x="1552575" y="974725"/>
            <a:ext cx="812800" cy="798513"/>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50192" name="Freeform 16"/>
          <p:cNvSpPr>
            <a:spLocks/>
          </p:cNvSpPr>
          <p:nvPr/>
        </p:nvSpPr>
        <p:spPr bwMode="auto">
          <a:xfrm rot="16719397" flipH="1">
            <a:off x="5899150" y="4722813"/>
            <a:ext cx="711200" cy="679450"/>
          </a:xfrm>
          <a:custGeom>
            <a:avLst/>
            <a:gdLst>
              <a:gd name="T0" fmla="*/ 0 w 412"/>
              <a:gd name="T1" fmla="*/ 0 h 404"/>
              <a:gd name="T2" fmla="*/ 2147483647 w 412"/>
              <a:gd name="T3" fmla="*/ 2147483647 h 404"/>
              <a:gd name="T4" fmla="*/ 2147483647 w 412"/>
              <a:gd name="T5" fmla="*/ 2147483647 h 404"/>
              <a:gd name="T6" fmla="*/ 2147483647 w 412"/>
              <a:gd name="T7" fmla="*/ 2147483647 h 404"/>
              <a:gd name="T8" fmla="*/ 2147483647 w 412"/>
              <a:gd name="T9" fmla="*/ 2147483647 h 404"/>
              <a:gd name="T10" fmla="*/ 2147483647 w 412"/>
              <a:gd name="T11" fmla="*/ 2147483647 h 404"/>
              <a:gd name="T12" fmla="*/ 0 60000 65536"/>
              <a:gd name="T13" fmla="*/ 0 60000 65536"/>
              <a:gd name="T14" fmla="*/ 0 60000 65536"/>
              <a:gd name="T15" fmla="*/ 0 60000 65536"/>
              <a:gd name="T16" fmla="*/ 0 60000 65536"/>
              <a:gd name="T17" fmla="*/ 0 60000 65536"/>
              <a:gd name="T18" fmla="*/ 0 w 412"/>
              <a:gd name="T19" fmla="*/ 0 h 404"/>
              <a:gd name="T20" fmla="*/ 412 w 412"/>
              <a:gd name="T21" fmla="*/ 404 h 404"/>
            </a:gdLst>
            <a:ahLst/>
            <a:cxnLst>
              <a:cxn ang="T12">
                <a:pos x="T0" y="T1"/>
              </a:cxn>
              <a:cxn ang="T13">
                <a:pos x="T2" y="T3"/>
              </a:cxn>
              <a:cxn ang="T14">
                <a:pos x="T4" y="T5"/>
              </a:cxn>
              <a:cxn ang="T15">
                <a:pos x="T6" y="T7"/>
              </a:cxn>
              <a:cxn ang="T16">
                <a:pos x="T8" y="T9"/>
              </a:cxn>
              <a:cxn ang="T17">
                <a:pos x="T10" y="T11"/>
              </a:cxn>
            </a:cxnLst>
            <a:rect l="T18" t="T19" r="T20" b="T21"/>
            <a:pathLst>
              <a:path w="412" h="404">
                <a:moveTo>
                  <a:pt x="0" y="0"/>
                </a:moveTo>
                <a:cubicBezTo>
                  <a:pt x="13" y="24"/>
                  <a:pt x="26" y="48"/>
                  <a:pt x="42" y="72"/>
                </a:cubicBezTo>
                <a:cubicBezTo>
                  <a:pt x="58" y="96"/>
                  <a:pt x="74" y="116"/>
                  <a:pt x="96" y="142"/>
                </a:cubicBezTo>
                <a:cubicBezTo>
                  <a:pt x="118" y="168"/>
                  <a:pt x="144" y="197"/>
                  <a:pt x="174" y="226"/>
                </a:cubicBezTo>
                <a:cubicBezTo>
                  <a:pt x="204" y="255"/>
                  <a:pt x="238" y="286"/>
                  <a:pt x="278" y="316"/>
                </a:cubicBezTo>
                <a:cubicBezTo>
                  <a:pt x="318" y="346"/>
                  <a:pt x="365" y="375"/>
                  <a:pt x="412" y="404"/>
                </a:cubicBezTo>
              </a:path>
            </a:pathLst>
          </a:custGeom>
          <a:noFill/>
          <a:ln w="381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93" name="Freeform 17"/>
          <p:cNvSpPr>
            <a:spLocks/>
          </p:cNvSpPr>
          <p:nvPr/>
        </p:nvSpPr>
        <p:spPr bwMode="auto">
          <a:xfrm>
            <a:off x="1778000" y="931863"/>
            <a:ext cx="4745038" cy="4451350"/>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18"/>
          <p:cNvGrpSpPr>
            <a:grpSpLocks/>
          </p:cNvGrpSpPr>
          <p:nvPr/>
        </p:nvGrpSpPr>
        <p:grpSpPr bwMode="auto">
          <a:xfrm>
            <a:off x="1889125" y="1108075"/>
            <a:ext cx="6891338" cy="4195763"/>
            <a:chOff x="1190" y="623"/>
            <a:chExt cx="4341" cy="2643"/>
          </a:xfrm>
        </p:grpSpPr>
        <p:sp>
          <p:nvSpPr>
            <p:cNvPr id="50195" name="Oval 19"/>
            <p:cNvSpPr>
              <a:spLocks noChangeArrowheads="1"/>
            </p:cNvSpPr>
            <p:nvPr/>
          </p:nvSpPr>
          <p:spPr bwMode="auto">
            <a:xfrm>
              <a:off x="1190" y="623"/>
              <a:ext cx="2882" cy="2643"/>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50196" name="Text Box 20"/>
            <p:cNvSpPr txBox="1">
              <a:spLocks noChangeArrowheads="1"/>
            </p:cNvSpPr>
            <p:nvPr/>
          </p:nvSpPr>
          <p:spPr bwMode="auto">
            <a:xfrm>
              <a:off x="4815" y="2053"/>
              <a:ext cx="71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FF0000"/>
                  </a:solidFill>
                  <a:latin typeface="Arial" pitchFamily="34" charset="0"/>
                </a:rPr>
                <a:t>Ellipsoid</a:t>
              </a:r>
            </a:p>
            <a:p>
              <a:pPr eaLnBrk="1" hangingPunct="1">
                <a:spcBef>
                  <a:spcPct val="0"/>
                </a:spcBef>
                <a:buFontTx/>
                <a:buNone/>
              </a:pPr>
              <a:r>
                <a:rPr lang="en-US" altLang="en-US" sz="1800" b="1">
                  <a:solidFill>
                    <a:srgbClr val="FF0000"/>
                  </a:solidFill>
                  <a:latin typeface="Arial" pitchFamily="34" charset="0"/>
                </a:rPr>
                <a:t> surface</a:t>
              </a:r>
            </a:p>
          </p:txBody>
        </p:sp>
        <p:sp>
          <p:nvSpPr>
            <p:cNvPr id="50197" name="Line 21"/>
            <p:cNvSpPr>
              <a:spLocks noChangeShapeType="1"/>
            </p:cNvSpPr>
            <p:nvPr/>
          </p:nvSpPr>
          <p:spPr bwMode="auto">
            <a:xfrm flipH="1" flipV="1">
              <a:off x="4050" y="2158"/>
              <a:ext cx="823" cy="119"/>
            </a:xfrm>
            <a:prstGeom prst="line">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4"/>
          <p:cNvGrpSpPr>
            <a:grpSpLocks/>
          </p:cNvGrpSpPr>
          <p:nvPr/>
        </p:nvGrpSpPr>
        <p:grpSpPr bwMode="auto">
          <a:xfrm>
            <a:off x="-215900" y="2133600"/>
            <a:ext cx="9648825" cy="5724525"/>
            <a:chOff x="-108" y="1139"/>
            <a:chExt cx="6011" cy="3277"/>
          </a:xfrm>
        </p:grpSpPr>
        <p:sp>
          <p:nvSpPr>
            <p:cNvPr id="51240" name="Freeform 23"/>
            <p:cNvSpPr>
              <a:spLocks/>
            </p:cNvSpPr>
            <p:nvPr/>
          </p:nvSpPr>
          <p:spPr bwMode="auto">
            <a:xfrm>
              <a:off x="-108" y="2429"/>
              <a:ext cx="1311" cy="1418"/>
            </a:xfrm>
            <a:custGeom>
              <a:avLst/>
              <a:gdLst>
                <a:gd name="T0" fmla="*/ 60 w 1311"/>
                <a:gd name="T1" fmla="*/ 1417 h 1418"/>
                <a:gd name="T2" fmla="*/ 78 w 1311"/>
                <a:gd name="T3" fmla="*/ 1390 h 1418"/>
                <a:gd name="T4" fmla="*/ 96 w 1311"/>
                <a:gd name="T5" fmla="*/ 1378 h 1418"/>
                <a:gd name="T6" fmla="*/ 114 w 1311"/>
                <a:gd name="T7" fmla="*/ 1357 h 1418"/>
                <a:gd name="T8" fmla="*/ 138 w 1311"/>
                <a:gd name="T9" fmla="*/ 1321 h 1418"/>
                <a:gd name="T10" fmla="*/ 219 w 1311"/>
                <a:gd name="T11" fmla="*/ 1234 h 1418"/>
                <a:gd name="T12" fmla="*/ 318 w 1311"/>
                <a:gd name="T13" fmla="*/ 1138 h 1418"/>
                <a:gd name="T14" fmla="*/ 342 w 1311"/>
                <a:gd name="T15" fmla="*/ 1093 h 1418"/>
                <a:gd name="T16" fmla="*/ 360 w 1311"/>
                <a:gd name="T17" fmla="*/ 1081 h 1418"/>
                <a:gd name="T18" fmla="*/ 402 w 1311"/>
                <a:gd name="T19" fmla="*/ 1048 h 1418"/>
                <a:gd name="T20" fmla="*/ 426 w 1311"/>
                <a:gd name="T21" fmla="*/ 1024 h 1418"/>
                <a:gd name="T22" fmla="*/ 456 w 1311"/>
                <a:gd name="T23" fmla="*/ 970 h 1418"/>
                <a:gd name="T24" fmla="*/ 483 w 1311"/>
                <a:gd name="T25" fmla="*/ 928 h 1418"/>
                <a:gd name="T26" fmla="*/ 537 w 1311"/>
                <a:gd name="T27" fmla="*/ 898 h 1418"/>
                <a:gd name="T28" fmla="*/ 555 w 1311"/>
                <a:gd name="T29" fmla="*/ 886 h 1418"/>
                <a:gd name="T30" fmla="*/ 576 w 1311"/>
                <a:gd name="T31" fmla="*/ 862 h 1418"/>
                <a:gd name="T32" fmla="*/ 618 w 1311"/>
                <a:gd name="T33" fmla="*/ 769 h 1418"/>
                <a:gd name="T34" fmla="*/ 654 w 1311"/>
                <a:gd name="T35" fmla="*/ 739 h 1418"/>
                <a:gd name="T36" fmla="*/ 663 w 1311"/>
                <a:gd name="T37" fmla="*/ 733 h 1418"/>
                <a:gd name="T38" fmla="*/ 705 w 1311"/>
                <a:gd name="T39" fmla="*/ 670 h 1418"/>
                <a:gd name="T40" fmla="*/ 714 w 1311"/>
                <a:gd name="T41" fmla="*/ 652 h 1418"/>
                <a:gd name="T42" fmla="*/ 732 w 1311"/>
                <a:gd name="T43" fmla="*/ 634 h 1418"/>
                <a:gd name="T44" fmla="*/ 753 w 1311"/>
                <a:gd name="T45" fmla="*/ 598 h 1418"/>
                <a:gd name="T46" fmla="*/ 783 w 1311"/>
                <a:gd name="T47" fmla="*/ 568 h 1418"/>
                <a:gd name="T48" fmla="*/ 855 w 1311"/>
                <a:gd name="T49" fmla="*/ 511 h 1418"/>
                <a:gd name="T50" fmla="*/ 882 w 1311"/>
                <a:gd name="T51" fmla="*/ 472 h 1418"/>
                <a:gd name="T52" fmla="*/ 909 w 1311"/>
                <a:gd name="T53" fmla="*/ 427 h 1418"/>
                <a:gd name="T54" fmla="*/ 945 w 1311"/>
                <a:gd name="T55" fmla="*/ 376 h 1418"/>
                <a:gd name="T56" fmla="*/ 963 w 1311"/>
                <a:gd name="T57" fmla="*/ 358 h 1418"/>
                <a:gd name="T58" fmla="*/ 1002 w 1311"/>
                <a:gd name="T59" fmla="*/ 313 h 1418"/>
                <a:gd name="T60" fmla="*/ 1104 w 1311"/>
                <a:gd name="T61" fmla="*/ 217 h 1418"/>
                <a:gd name="T62" fmla="*/ 1140 w 1311"/>
                <a:gd name="T63" fmla="*/ 190 h 1418"/>
                <a:gd name="T64" fmla="*/ 1185 w 1311"/>
                <a:gd name="T65" fmla="*/ 136 h 1418"/>
                <a:gd name="T66" fmla="*/ 1197 w 1311"/>
                <a:gd name="T67" fmla="*/ 118 h 1418"/>
                <a:gd name="T68" fmla="*/ 1200 w 1311"/>
                <a:gd name="T69" fmla="*/ 109 h 1418"/>
                <a:gd name="T70" fmla="*/ 1257 w 1311"/>
                <a:gd name="T71" fmla="*/ 70 h 1418"/>
                <a:gd name="T72" fmla="*/ 1293 w 1311"/>
                <a:gd name="T73" fmla="*/ 28 h 1418"/>
                <a:gd name="T74" fmla="*/ 1310 w 1311"/>
                <a:gd name="T75" fmla="*/ 3 h 1418"/>
                <a:gd name="T76" fmla="*/ 1302 w 1311"/>
                <a:gd name="T77" fmla="*/ 7 h 1418"/>
                <a:gd name="T78" fmla="*/ 1293 w 1311"/>
                <a:gd name="T79" fmla="*/ 16 h 1418"/>
                <a:gd name="T80" fmla="*/ 1269 w 1311"/>
                <a:gd name="T81" fmla="*/ 37 h 1418"/>
                <a:gd name="T82" fmla="*/ 1233 w 1311"/>
                <a:gd name="T83" fmla="*/ 55 h 1418"/>
                <a:gd name="T84" fmla="*/ 1185 w 1311"/>
                <a:gd name="T85" fmla="*/ 61 h 1418"/>
                <a:gd name="T86" fmla="*/ 1032 w 1311"/>
                <a:gd name="T87" fmla="*/ 148 h 1418"/>
                <a:gd name="T88" fmla="*/ 846 w 1311"/>
                <a:gd name="T89" fmla="*/ 274 h 1418"/>
                <a:gd name="T90" fmla="*/ 825 w 1311"/>
                <a:gd name="T91" fmla="*/ 307 h 1418"/>
                <a:gd name="T92" fmla="*/ 690 w 1311"/>
                <a:gd name="T93" fmla="*/ 382 h 1418"/>
                <a:gd name="T94" fmla="*/ 666 w 1311"/>
                <a:gd name="T95" fmla="*/ 412 h 1418"/>
                <a:gd name="T96" fmla="*/ 510 w 1311"/>
                <a:gd name="T97" fmla="*/ 502 h 1418"/>
                <a:gd name="T98" fmla="*/ 465 w 1311"/>
                <a:gd name="T99" fmla="*/ 583 h 1418"/>
                <a:gd name="T100" fmla="*/ 372 w 1311"/>
                <a:gd name="T101" fmla="*/ 631 h 1418"/>
                <a:gd name="T102" fmla="*/ 330 w 1311"/>
                <a:gd name="T103" fmla="*/ 700 h 1418"/>
                <a:gd name="T104" fmla="*/ 240 w 1311"/>
                <a:gd name="T105" fmla="*/ 748 h 1418"/>
                <a:gd name="T106" fmla="*/ 159 w 1311"/>
                <a:gd name="T107" fmla="*/ 829 h 1418"/>
                <a:gd name="T108" fmla="*/ 114 w 1311"/>
                <a:gd name="T109" fmla="*/ 844 h 1418"/>
                <a:gd name="T110" fmla="*/ 84 w 1311"/>
                <a:gd name="T111" fmla="*/ 853 h 1418"/>
                <a:gd name="T112" fmla="*/ 48 w 1311"/>
                <a:gd name="T113" fmla="*/ 961 h 1418"/>
                <a:gd name="T114" fmla="*/ 0 w 1311"/>
                <a:gd name="T115" fmla="*/ 1024 h 1418"/>
                <a:gd name="T116" fmla="*/ 12 w 1311"/>
                <a:gd name="T117" fmla="*/ 1087 h 1418"/>
                <a:gd name="T118" fmla="*/ 66 w 1311"/>
                <a:gd name="T119" fmla="*/ 1408 h 1418"/>
                <a:gd name="T120" fmla="*/ 60 w 1311"/>
                <a:gd name="T121" fmla="*/ 1417 h 1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1"/>
                <a:gd name="T184" fmla="*/ 0 h 1418"/>
                <a:gd name="T185" fmla="*/ 1311 w 1311"/>
                <a:gd name="T186" fmla="*/ 1418 h 1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1" h="1418">
                  <a:moveTo>
                    <a:pt x="60" y="1417"/>
                  </a:moveTo>
                  <a:cubicBezTo>
                    <a:pt x="62" y="1413"/>
                    <a:pt x="77" y="1391"/>
                    <a:pt x="78" y="1390"/>
                  </a:cubicBezTo>
                  <a:cubicBezTo>
                    <a:pt x="83" y="1385"/>
                    <a:pt x="96" y="1378"/>
                    <a:pt x="96" y="1378"/>
                  </a:cubicBezTo>
                  <a:cubicBezTo>
                    <a:pt x="100" y="1366"/>
                    <a:pt x="102" y="1361"/>
                    <a:pt x="114" y="1357"/>
                  </a:cubicBezTo>
                  <a:cubicBezTo>
                    <a:pt x="119" y="1342"/>
                    <a:pt x="125" y="1330"/>
                    <a:pt x="138" y="1321"/>
                  </a:cubicBezTo>
                  <a:cubicBezTo>
                    <a:pt x="150" y="1286"/>
                    <a:pt x="181" y="1243"/>
                    <a:pt x="219" y="1234"/>
                  </a:cubicBezTo>
                  <a:cubicBezTo>
                    <a:pt x="255" y="1210"/>
                    <a:pt x="293" y="1175"/>
                    <a:pt x="318" y="1138"/>
                  </a:cubicBezTo>
                  <a:cubicBezTo>
                    <a:pt x="327" y="1125"/>
                    <a:pt x="330" y="1103"/>
                    <a:pt x="342" y="1093"/>
                  </a:cubicBezTo>
                  <a:cubicBezTo>
                    <a:pt x="347" y="1088"/>
                    <a:pt x="360" y="1081"/>
                    <a:pt x="360" y="1081"/>
                  </a:cubicBezTo>
                  <a:cubicBezTo>
                    <a:pt x="370" y="1066"/>
                    <a:pt x="387" y="1058"/>
                    <a:pt x="402" y="1048"/>
                  </a:cubicBezTo>
                  <a:cubicBezTo>
                    <a:pt x="412" y="1041"/>
                    <a:pt x="416" y="1031"/>
                    <a:pt x="426" y="1024"/>
                  </a:cubicBezTo>
                  <a:cubicBezTo>
                    <a:pt x="437" y="1007"/>
                    <a:pt x="448" y="988"/>
                    <a:pt x="456" y="970"/>
                  </a:cubicBezTo>
                  <a:cubicBezTo>
                    <a:pt x="463" y="954"/>
                    <a:pt x="465" y="937"/>
                    <a:pt x="483" y="928"/>
                  </a:cubicBezTo>
                  <a:cubicBezTo>
                    <a:pt x="502" y="919"/>
                    <a:pt x="520" y="910"/>
                    <a:pt x="537" y="898"/>
                  </a:cubicBezTo>
                  <a:cubicBezTo>
                    <a:pt x="543" y="894"/>
                    <a:pt x="555" y="886"/>
                    <a:pt x="555" y="886"/>
                  </a:cubicBezTo>
                  <a:cubicBezTo>
                    <a:pt x="559" y="874"/>
                    <a:pt x="565" y="869"/>
                    <a:pt x="576" y="862"/>
                  </a:cubicBezTo>
                  <a:cubicBezTo>
                    <a:pt x="596" y="833"/>
                    <a:pt x="598" y="798"/>
                    <a:pt x="618" y="769"/>
                  </a:cubicBezTo>
                  <a:cubicBezTo>
                    <a:pt x="627" y="755"/>
                    <a:pt x="640" y="749"/>
                    <a:pt x="654" y="739"/>
                  </a:cubicBezTo>
                  <a:cubicBezTo>
                    <a:pt x="657" y="737"/>
                    <a:pt x="663" y="733"/>
                    <a:pt x="663" y="733"/>
                  </a:cubicBezTo>
                  <a:cubicBezTo>
                    <a:pt x="671" y="710"/>
                    <a:pt x="688" y="687"/>
                    <a:pt x="705" y="670"/>
                  </a:cubicBezTo>
                  <a:cubicBezTo>
                    <a:pt x="728" y="647"/>
                    <a:pt x="697" y="674"/>
                    <a:pt x="714" y="652"/>
                  </a:cubicBezTo>
                  <a:cubicBezTo>
                    <a:pt x="719" y="645"/>
                    <a:pt x="732" y="634"/>
                    <a:pt x="732" y="634"/>
                  </a:cubicBezTo>
                  <a:cubicBezTo>
                    <a:pt x="738" y="617"/>
                    <a:pt x="740" y="611"/>
                    <a:pt x="753" y="598"/>
                  </a:cubicBezTo>
                  <a:cubicBezTo>
                    <a:pt x="758" y="584"/>
                    <a:pt x="772" y="577"/>
                    <a:pt x="783" y="568"/>
                  </a:cubicBezTo>
                  <a:cubicBezTo>
                    <a:pt x="806" y="549"/>
                    <a:pt x="830" y="528"/>
                    <a:pt x="855" y="511"/>
                  </a:cubicBezTo>
                  <a:cubicBezTo>
                    <a:pt x="864" y="498"/>
                    <a:pt x="873" y="485"/>
                    <a:pt x="882" y="472"/>
                  </a:cubicBezTo>
                  <a:cubicBezTo>
                    <a:pt x="892" y="457"/>
                    <a:pt x="897" y="439"/>
                    <a:pt x="909" y="427"/>
                  </a:cubicBezTo>
                  <a:cubicBezTo>
                    <a:pt x="915" y="408"/>
                    <a:pt x="930" y="389"/>
                    <a:pt x="945" y="376"/>
                  </a:cubicBezTo>
                  <a:cubicBezTo>
                    <a:pt x="951" y="370"/>
                    <a:pt x="963" y="358"/>
                    <a:pt x="963" y="358"/>
                  </a:cubicBezTo>
                  <a:cubicBezTo>
                    <a:pt x="970" y="337"/>
                    <a:pt x="990" y="330"/>
                    <a:pt x="1002" y="313"/>
                  </a:cubicBezTo>
                  <a:cubicBezTo>
                    <a:pt x="1026" y="280"/>
                    <a:pt x="1069" y="240"/>
                    <a:pt x="1104" y="217"/>
                  </a:cubicBezTo>
                  <a:cubicBezTo>
                    <a:pt x="1113" y="204"/>
                    <a:pt x="1125" y="194"/>
                    <a:pt x="1140" y="190"/>
                  </a:cubicBezTo>
                  <a:cubicBezTo>
                    <a:pt x="1158" y="172"/>
                    <a:pt x="1167" y="154"/>
                    <a:pt x="1185" y="136"/>
                  </a:cubicBezTo>
                  <a:cubicBezTo>
                    <a:pt x="1190" y="131"/>
                    <a:pt x="1195" y="125"/>
                    <a:pt x="1197" y="118"/>
                  </a:cubicBezTo>
                  <a:cubicBezTo>
                    <a:pt x="1198" y="115"/>
                    <a:pt x="1198" y="111"/>
                    <a:pt x="1200" y="109"/>
                  </a:cubicBezTo>
                  <a:cubicBezTo>
                    <a:pt x="1216" y="90"/>
                    <a:pt x="1237" y="83"/>
                    <a:pt x="1257" y="70"/>
                  </a:cubicBezTo>
                  <a:cubicBezTo>
                    <a:pt x="1263" y="52"/>
                    <a:pt x="1280" y="41"/>
                    <a:pt x="1293" y="28"/>
                  </a:cubicBezTo>
                  <a:cubicBezTo>
                    <a:pt x="1299" y="20"/>
                    <a:pt x="1306" y="12"/>
                    <a:pt x="1310" y="3"/>
                  </a:cubicBezTo>
                  <a:cubicBezTo>
                    <a:pt x="1311" y="0"/>
                    <a:pt x="1304" y="5"/>
                    <a:pt x="1302" y="7"/>
                  </a:cubicBezTo>
                  <a:cubicBezTo>
                    <a:pt x="1299" y="10"/>
                    <a:pt x="1296" y="13"/>
                    <a:pt x="1293" y="16"/>
                  </a:cubicBezTo>
                  <a:cubicBezTo>
                    <a:pt x="1284" y="27"/>
                    <a:pt x="1289" y="30"/>
                    <a:pt x="1269" y="37"/>
                  </a:cubicBezTo>
                  <a:cubicBezTo>
                    <a:pt x="1256" y="41"/>
                    <a:pt x="1245" y="51"/>
                    <a:pt x="1233" y="55"/>
                  </a:cubicBezTo>
                  <a:cubicBezTo>
                    <a:pt x="1228" y="57"/>
                    <a:pt x="1187" y="61"/>
                    <a:pt x="1185" y="61"/>
                  </a:cubicBezTo>
                  <a:cubicBezTo>
                    <a:pt x="1164" y="123"/>
                    <a:pt x="1091" y="141"/>
                    <a:pt x="1032" y="148"/>
                  </a:cubicBezTo>
                  <a:cubicBezTo>
                    <a:pt x="1002" y="239"/>
                    <a:pt x="933" y="261"/>
                    <a:pt x="846" y="274"/>
                  </a:cubicBezTo>
                  <a:cubicBezTo>
                    <a:pt x="842" y="287"/>
                    <a:pt x="836" y="300"/>
                    <a:pt x="825" y="307"/>
                  </a:cubicBezTo>
                  <a:cubicBezTo>
                    <a:pt x="811" y="364"/>
                    <a:pt x="739" y="376"/>
                    <a:pt x="690" y="382"/>
                  </a:cubicBezTo>
                  <a:cubicBezTo>
                    <a:pt x="681" y="391"/>
                    <a:pt x="674" y="401"/>
                    <a:pt x="666" y="412"/>
                  </a:cubicBezTo>
                  <a:cubicBezTo>
                    <a:pt x="642" y="483"/>
                    <a:pt x="574" y="494"/>
                    <a:pt x="510" y="502"/>
                  </a:cubicBezTo>
                  <a:cubicBezTo>
                    <a:pt x="502" y="526"/>
                    <a:pt x="487" y="569"/>
                    <a:pt x="465" y="583"/>
                  </a:cubicBezTo>
                  <a:cubicBezTo>
                    <a:pt x="443" y="616"/>
                    <a:pt x="406" y="621"/>
                    <a:pt x="372" y="631"/>
                  </a:cubicBezTo>
                  <a:cubicBezTo>
                    <a:pt x="358" y="652"/>
                    <a:pt x="351" y="686"/>
                    <a:pt x="330" y="700"/>
                  </a:cubicBezTo>
                  <a:cubicBezTo>
                    <a:pt x="309" y="731"/>
                    <a:pt x="273" y="737"/>
                    <a:pt x="240" y="748"/>
                  </a:cubicBezTo>
                  <a:cubicBezTo>
                    <a:pt x="218" y="781"/>
                    <a:pt x="197" y="812"/>
                    <a:pt x="159" y="829"/>
                  </a:cubicBezTo>
                  <a:cubicBezTo>
                    <a:pt x="145" y="835"/>
                    <a:pt x="129" y="839"/>
                    <a:pt x="114" y="844"/>
                  </a:cubicBezTo>
                  <a:cubicBezTo>
                    <a:pt x="104" y="847"/>
                    <a:pt x="84" y="853"/>
                    <a:pt x="84" y="853"/>
                  </a:cubicBezTo>
                  <a:cubicBezTo>
                    <a:pt x="72" y="889"/>
                    <a:pt x="60" y="925"/>
                    <a:pt x="48" y="961"/>
                  </a:cubicBezTo>
                  <a:cubicBezTo>
                    <a:pt x="40" y="986"/>
                    <a:pt x="14" y="1003"/>
                    <a:pt x="0" y="1024"/>
                  </a:cubicBezTo>
                  <a:cubicBezTo>
                    <a:pt x="4" y="1045"/>
                    <a:pt x="5" y="1067"/>
                    <a:pt x="12" y="1087"/>
                  </a:cubicBezTo>
                  <a:cubicBezTo>
                    <a:pt x="14" y="1153"/>
                    <a:pt x="1" y="1343"/>
                    <a:pt x="66" y="1408"/>
                  </a:cubicBezTo>
                  <a:cubicBezTo>
                    <a:pt x="63" y="1418"/>
                    <a:pt x="66" y="1417"/>
                    <a:pt x="60" y="1417"/>
                  </a:cubicBezTo>
                  <a:close/>
                </a:path>
              </a:pathLst>
            </a:custGeom>
            <a:solidFill>
              <a:srgbClr val="0000FF"/>
            </a:solidFill>
            <a:ln w="19050">
              <a:solidFill>
                <a:srgbClr val="000080"/>
              </a:solidFill>
              <a:round/>
              <a:headEnd/>
              <a:tailEnd/>
            </a:ln>
          </p:spPr>
          <p:txBody>
            <a:bodyPr wrap="none" anchor="ctr"/>
            <a:lstStyle/>
            <a:p>
              <a:endParaRPr lang="en-US"/>
            </a:p>
          </p:txBody>
        </p:sp>
        <p:grpSp>
          <p:nvGrpSpPr>
            <p:cNvPr id="51241" name="Group 17"/>
            <p:cNvGrpSpPr>
              <a:grpSpLocks/>
            </p:cNvGrpSpPr>
            <p:nvPr/>
          </p:nvGrpSpPr>
          <p:grpSpPr bwMode="auto">
            <a:xfrm>
              <a:off x="-91" y="1139"/>
              <a:ext cx="5994" cy="3277"/>
              <a:chOff x="-91" y="1321"/>
              <a:chExt cx="5994" cy="3095"/>
            </a:xfrm>
          </p:grpSpPr>
          <p:sp>
            <p:nvSpPr>
              <p:cNvPr id="51242" name="Freeform 5"/>
              <p:cNvSpPr>
                <a:spLocks/>
              </p:cNvSpPr>
              <p:nvPr/>
            </p:nvSpPr>
            <p:spPr bwMode="auto">
              <a:xfrm>
                <a:off x="-90"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gradFill rotWithShape="1">
                <a:gsLst>
                  <a:gs pos="0">
                    <a:srgbClr val="55391C"/>
                  </a:gs>
                  <a:gs pos="100000">
                    <a:srgbClr val="996633">
                      <a:alpha val="10001"/>
                    </a:srgbClr>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1243" name="Freeform 16"/>
              <p:cNvSpPr>
                <a:spLocks/>
              </p:cNvSpPr>
              <p:nvPr/>
            </p:nvSpPr>
            <p:spPr bwMode="auto">
              <a:xfrm>
                <a:off x="-91" y="1321"/>
                <a:ext cx="5993" cy="3095"/>
              </a:xfrm>
              <a:custGeom>
                <a:avLst/>
                <a:gdLst>
                  <a:gd name="T0" fmla="*/ 5809 w 5993"/>
                  <a:gd name="T1" fmla="*/ 2564 h 2510"/>
                  <a:gd name="T2" fmla="*/ 5521 w 5993"/>
                  <a:gd name="T3" fmla="*/ 2424 h 2510"/>
                  <a:gd name="T4" fmla="*/ 5260 w 5993"/>
                  <a:gd name="T5" fmla="*/ 2190 h 2510"/>
                  <a:gd name="T6" fmla="*/ 5020 w 5993"/>
                  <a:gd name="T7" fmla="*/ 1703 h 2510"/>
                  <a:gd name="T8" fmla="*/ 4911 w 5993"/>
                  <a:gd name="T9" fmla="*/ 1271 h 2510"/>
                  <a:gd name="T10" fmla="*/ 4821 w 5993"/>
                  <a:gd name="T11" fmla="*/ 1134 h 2510"/>
                  <a:gd name="T12" fmla="*/ 4650 w 5993"/>
                  <a:gd name="T13" fmla="*/ 745 h 2510"/>
                  <a:gd name="T14" fmla="*/ 4568 w 5993"/>
                  <a:gd name="T15" fmla="*/ 626 h 2510"/>
                  <a:gd name="T16" fmla="*/ 4458 w 5993"/>
                  <a:gd name="T17" fmla="*/ 724 h 2510"/>
                  <a:gd name="T18" fmla="*/ 4191 w 5993"/>
                  <a:gd name="T19" fmla="*/ 783 h 2510"/>
                  <a:gd name="T20" fmla="*/ 4060 w 5993"/>
                  <a:gd name="T21" fmla="*/ 801 h 2510"/>
                  <a:gd name="T22" fmla="*/ 3951 w 5993"/>
                  <a:gd name="T23" fmla="*/ 626 h 2510"/>
                  <a:gd name="T24" fmla="*/ 3704 w 5993"/>
                  <a:gd name="T25" fmla="*/ 376 h 2510"/>
                  <a:gd name="T26" fmla="*/ 3491 w 5993"/>
                  <a:gd name="T27" fmla="*/ 99 h 2510"/>
                  <a:gd name="T28" fmla="*/ 3231 w 5993"/>
                  <a:gd name="T29" fmla="*/ 236 h 2510"/>
                  <a:gd name="T30" fmla="*/ 3087 w 5993"/>
                  <a:gd name="T31" fmla="*/ 0 h 2510"/>
                  <a:gd name="T32" fmla="*/ 2901 w 5993"/>
                  <a:gd name="T33" fmla="*/ 314 h 2510"/>
                  <a:gd name="T34" fmla="*/ 2524 w 5993"/>
                  <a:gd name="T35" fmla="*/ 626 h 2510"/>
                  <a:gd name="T36" fmla="*/ 2319 w 5993"/>
                  <a:gd name="T37" fmla="*/ 1250 h 2510"/>
                  <a:gd name="T38" fmla="*/ 2140 w 5993"/>
                  <a:gd name="T39" fmla="*/ 1429 h 2510"/>
                  <a:gd name="T40" fmla="*/ 2037 w 5993"/>
                  <a:gd name="T41" fmla="*/ 1624 h 2510"/>
                  <a:gd name="T42" fmla="*/ 1681 w 5993"/>
                  <a:gd name="T43" fmla="*/ 2073 h 2510"/>
                  <a:gd name="T44" fmla="*/ 1557 w 5993"/>
                  <a:gd name="T45" fmla="*/ 2250 h 2510"/>
                  <a:gd name="T46" fmla="*/ 1434 w 5993"/>
                  <a:gd name="T47" fmla="*/ 2716 h 2510"/>
                  <a:gd name="T48" fmla="*/ 1276 w 5993"/>
                  <a:gd name="T49" fmla="*/ 2873 h 2510"/>
                  <a:gd name="T50" fmla="*/ 1146 w 5993"/>
                  <a:gd name="T51" fmla="*/ 3167 h 2510"/>
                  <a:gd name="T52" fmla="*/ 844 w 5993"/>
                  <a:gd name="T53" fmla="*/ 3890 h 2510"/>
                  <a:gd name="T54" fmla="*/ 707 w 5993"/>
                  <a:gd name="T55" fmla="*/ 4222 h 2510"/>
                  <a:gd name="T56" fmla="*/ 597 w 5993"/>
                  <a:gd name="T57" fmla="*/ 4514 h 2510"/>
                  <a:gd name="T58" fmla="*/ 453 w 5993"/>
                  <a:gd name="T59" fmla="*/ 4848 h 2510"/>
                  <a:gd name="T60" fmla="*/ 289 w 5993"/>
                  <a:gd name="T61" fmla="*/ 5317 h 2510"/>
                  <a:gd name="T62" fmla="*/ 90 w 5993"/>
                  <a:gd name="T63" fmla="*/ 5807 h 2510"/>
                  <a:gd name="T64" fmla="*/ 56 w 5993"/>
                  <a:gd name="T65" fmla="*/ 6959 h 2510"/>
                  <a:gd name="T66" fmla="*/ 165 w 5993"/>
                  <a:gd name="T67" fmla="*/ 6998 h 2510"/>
                  <a:gd name="T68" fmla="*/ 309 w 5993"/>
                  <a:gd name="T69" fmla="*/ 6883 h 2510"/>
                  <a:gd name="T70" fmla="*/ 1139 w 5993"/>
                  <a:gd name="T71" fmla="*/ 6980 h 2510"/>
                  <a:gd name="T72" fmla="*/ 3107 w 5993"/>
                  <a:gd name="T73" fmla="*/ 7154 h 2510"/>
                  <a:gd name="T74" fmla="*/ 5912 w 5993"/>
                  <a:gd name="T75" fmla="*/ 6901 h 2510"/>
                  <a:gd name="T76" fmla="*/ 5939 w 5993"/>
                  <a:gd name="T77" fmla="*/ 3967 h 2510"/>
                  <a:gd name="T78" fmla="*/ 5905 w 5993"/>
                  <a:gd name="T79" fmla="*/ 3344 h 2510"/>
                  <a:gd name="T80" fmla="*/ 5864 w 5993"/>
                  <a:gd name="T81" fmla="*/ 2581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noFill/>
              <a:ln w="38100">
                <a:solidFill>
                  <a:srgbClr val="5028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382978" name="Rectangle 2"/>
          <p:cNvSpPr>
            <a:spLocks noGrp="1" noChangeArrowheads="1"/>
          </p:cNvSpPr>
          <p:nvPr>
            <p:ph type="title"/>
          </p:nvPr>
        </p:nvSpPr>
        <p:spPr>
          <a:xfrm>
            <a:off x="457200" y="187325"/>
            <a:ext cx="8229600" cy="828675"/>
          </a:xfrm>
        </p:spPr>
        <p:txBody>
          <a:bodyPr/>
          <a:lstStyle/>
          <a:p>
            <a:pPr>
              <a:defRPr/>
            </a:pPr>
            <a:r>
              <a:rPr lang="en-US" sz="4000" dirty="0" smtClean="0">
                <a:solidFill>
                  <a:schemeClr val="accent1"/>
                </a:solidFill>
                <a:effectLst>
                  <a:outerShdw blurRad="38100" dist="38100" dir="2700000" algn="tl">
                    <a:srgbClr val="000000"/>
                  </a:outerShdw>
                </a:effectLst>
                <a:ea typeface="ＭＳ Ｐゴシック" charset="0"/>
              </a:rPr>
              <a:t>The ellipsoid, the geoid, and </a:t>
            </a:r>
            <a:r>
              <a:rPr lang="en-US" sz="4000" b="1" i="1" dirty="0" smtClean="0">
                <a:solidFill>
                  <a:schemeClr val="accent1"/>
                </a:solidFill>
                <a:effectLst>
                  <a:outerShdw blurRad="38100" dist="38100" dir="2700000" algn="tl">
                    <a:srgbClr val="000000"/>
                  </a:outerShdw>
                </a:effectLst>
                <a:ea typeface="ＭＳ Ｐゴシック" charset="0"/>
              </a:rPr>
              <a:t>you</a:t>
            </a:r>
          </a:p>
        </p:txBody>
      </p:sp>
      <p:sp>
        <p:nvSpPr>
          <p:cNvPr id="382980" name="Arc 4"/>
          <p:cNvSpPr>
            <a:spLocks/>
          </p:cNvSpPr>
          <p:nvPr/>
        </p:nvSpPr>
        <p:spPr bwMode="auto">
          <a:xfrm flipH="1">
            <a:off x="-512763" y="3681413"/>
            <a:ext cx="10055226" cy="3897312"/>
          </a:xfrm>
          <a:custGeom>
            <a:avLst/>
            <a:gdLst>
              <a:gd name="T0" fmla="*/ 0 w 43200"/>
              <a:gd name="T1" fmla="*/ 2147483647 h 21600"/>
              <a:gd name="T2" fmla="*/ 2147483647 w 43200"/>
              <a:gd name="T3" fmla="*/ 2147483647 h 21600"/>
              <a:gd name="T4" fmla="*/ 2147483647 w 43200"/>
              <a:gd name="T5" fmla="*/ 2147483647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42"/>
                </a:moveTo>
                <a:cubicBezTo>
                  <a:pt x="32" y="9635"/>
                  <a:pt x="9693" y="-1"/>
                  <a:pt x="21600" y="0"/>
                </a:cubicBezTo>
                <a:cubicBezTo>
                  <a:pt x="33496" y="0"/>
                  <a:pt x="43154" y="9620"/>
                  <a:pt x="43199" y="21517"/>
                </a:cubicBezTo>
              </a:path>
              <a:path w="43200" h="21600" stroke="0" extrusionOk="0">
                <a:moveTo>
                  <a:pt x="0" y="21542"/>
                </a:moveTo>
                <a:cubicBezTo>
                  <a:pt x="32" y="9635"/>
                  <a:pt x="9693" y="-1"/>
                  <a:pt x="21600" y="0"/>
                </a:cubicBezTo>
                <a:cubicBezTo>
                  <a:pt x="33496" y="0"/>
                  <a:pt x="43154" y="9620"/>
                  <a:pt x="43199" y="21517"/>
                </a:cubicBezTo>
                <a:lnTo>
                  <a:pt x="21600" y="21600"/>
                </a:lnTo>
                <a:lnTo>
                  <a:pt x="0" y="21542"/>
                </a:lnTo>
                <a:close/>
              </a:path>
            </a:pathLst>
          </a:custGeom>
          <a:noFill/>
          <a:ln w="63500">
            <a:solidFill>
              <a:srgbClr val="00DA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 name="Group 40"/>
          <p:cNvGrpSpPr>
            <a:grpSpLocks/>
          </p:cNvGrpSpPr>
          <p:nvPr/>
        </p:nvGrpSpPr>
        <p:grpSpPr bwMode="auto">
          <a:xfrm>
            <a:off x="-288925" y="4329113"/>
            <a:ext cx="9607550" cy="3421062"/>
            <a:chOff x="-185" y="2727"/>
            <a:chExt cx="6052" cy="2155"/>
          </a:xfrm>
        </p:grpSpPr>
        <p:sp>
          <p:nvSpPr>
            <p:cNvPr id="51238" name="Freeform 39"/>
            <p:cNvSpPr>
              <a:spLocks/>
            </p:cNvSpPr>
            <p:nvPr/>
          </p:nvSpPr>
          <p:spPr bwMode="auto">
            <a:xfrm>
              <a:off x="-182"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gradFill rotWithShape="1">
              <a:gsLst>
                <a:gs pos="0">
                  <a:srgbClr val="00728E"/>
                </a:gs>
                <a:gs pos="100000">
                  <a:srgbClr val="00CCFF">
                    <a:alpha val="10001"/>
                  </a:srgbClr>
                </a:gs>
              </a:gsLst>
              <a:lin ang="5400000" scaled="1"/>
            </a:gradFill>
            <a:ln>
              <a:noFill/>
            </a:ln>
            <a:extLst>
              <a:ext uri="{91240B29-F687-4F45-9708-019B960494DF}">
                <a14:hiddenLine xmlns:a14="http://schemas.microsoft.com/office/drawing/2010/main" w="88900">
                  <a:solidFill>
                    <a:srgbClr val="000000"/>
                  </a:solidFill>
                  <a:prstDash val="sysDot"/>
                  <a:round/>
                  <a:headEnd/>
                  <a:tailEnd/>
                </a14:hiddenLine>
              </a:ext>
            </a:extLst>
          </p:spPr>
          <p:txBody>
            <a:bodyPr wrap="none" anchor="ctr"/>
            <a:lstStyle/>
            <a:p>
              <a:endParaRPr lang="en-US"/>
            </a:p>
          </p:txBody>
        </p:sp>
        <p:sp>
          <p:nvSpPr>
            <p:cNvPr id="51239" name="Freeform 38"/>
            <p:cNvSpPr>
              <a:spLocks/>
            </p:cNvSpPr>
            <p:nvPr/>
          </p:nvSpPr>
          <p:spPr bwMode="auto">
            <a:xfrm>
              <a:off x="-185" y="2727"/>
              <a:ext cx="6049" cy="2155"/>
            </a:xfrm>
            <a:custGeom>
              <a:avLst/>
              <a:gdLst>
                <a:gd name="T0" fmla="*/ 75 w 6049"/>
                <a:gd name="T1" fmla="*/ 1135 h 2119"/>
                <a:gd name="T2" fmla="*/ 315 w 6049"/>
                <a:gd name="T3" fmla="*/ 888 h 2119"/>
                <a:gd name="T4" fmla="*/ 425 w 6049"/>
                <a:gd name="T5" fmla="*/ 762 h 2119"/>
                <a:gd name="T6" fmla="*/ 535 w 6049"/>
                <a:gd name="T7" fmla="*/ 657 h 2119"/>
                <a:gd name="T8" fmla="*/ 624 w 6049"/>
                <a:gd name="T9" fmla="*/ 590 h 2119"/>
                <a:gd name="T10" fmla="*/ 761 w 6049"/>
                <a:gd name="T11" fmla="*/ 486 h 2119"/>
                <a:gd name="T12" fmla="*/ 830 w 6049"/>
                <a:gd name="T13" fmla="*/ 433 h 2119"/>
                <a:gd name="T14" fmla="*/ 967 w 6049"/>
                <a:gd name="T15" fmla="*/ 336 h 2119"/>
                <a:gd name="T16" fmla="*/ 1296 w 6049"/>
                <a:gd name="T17" fmla="*/ 225 h 2119"/>
                <a:gd name="T18" fmla="*/ 1838 w 6049"/>
                <a:gd name="T19" fmla="*/ 207 h 2119"/>
                <a:gd name="T20" fmla="*/ 2194 w 6049"/>
                <a:gd name="T21" fmla="*/ 285 h 2119"/>
                <a:gd name="T22" fmla="*/ 2928 w 6049"/>
                <a:gd name="T23" fmla="*/ 293 h 2119"/>
                <a:gd name="T24" fmla="*/ 3319 w 6049"/>
                <a:gd name="T25" fmla="*/ 134 h 2119"/>
                <a:gd name="T26" fmla="*/ 3840 w 6049"/>
                <a:gd name="T27" fmla="*/ 14 h 2119"/>
                <a:gd name="T28" fmla="*/ 4443 w 6049"/>
                <a:gd name="T29" fmla="*/ 100 h 2119"/>
                <a:gd name="T30" fmla="*/ 4526 w 6049"/>
                <a:gd name="T31" fmla="*/ 134 h 2119"/>
                <a:gd name="T32" fmla="*/ 4697 w 6049"/>
                <a:gd name="T33" fmla="*/ 216 h 2119"/>
                <a:gd name="T34" fmla="*/ 4875 w 6049"/>
                <a:gd name="T35" fmla="*/ 313 h 2119"/>
                <a:gd name="T36" fmla="*/ 4978 w 6049"/>
                <a:gd name="T37" fmla="*/ 366 h 2119"/>
                <a:gd name="T38" fmla="*/ 5040 w 6049"/>
                <a:gd name="T39" fmla="*/ 412 h 2119"/>
                <a:gd name="T40" fmla="*/ 5458 w 6049"/>
                <a:gd name="T41" fmla="*/ 546 h 2119"/>
                <a:gd name="T42" fmla="*/ 5787 w 6049"/>
                <a:gd name="T43" fmla="*/ 731 h 2119"/>
                <a:gd name="T44" fmla="*/ 5931 w 6049"/>
                <a:gd name="T45" fmla="*/ 843 h 2119"/>
                <a:gd name="T46" fmla="*/ 5986 w 6049"/>
                <a:gd name="T47" fmla="*/ 955 h 2119"/>
                <a:gd name="T48" fmla="*/ 6007 w 6049"/>
                <a:gd name="T49" fmla="*/ 1000 h 2119"/>
                <a:gd name="T50" fmla="*/ 6014 w 6049"/>
                <a:gd name="T51" fmla="*/ 1650 h 2119"/>
                <a:gd name="T52" fmla="*/ 5979 w 6049"/>
                <a:gd name="T53" fmla="*/ 2030 h 2119"/>
                <a:gd name="T54" fmla="*/ 5938 w 6049"/>
                <a:gd name="T55" fmla="*/ 2193 h 2119"/>
                <a:gd name="T56" fmla="*/ 3970 w 6049"/>
                <a:gd name="T57" fmla="*/ 2276 h 2119"/>
                <a:gd name="T58" fmla="*/ 254 w 6049"/>
                <a:gd name="T59" fmla="*/ 2261 h 2119"/>
                <a:gd name="T60" fmla="*/ 144 w 6049"/>
                <a:gd name="T61" fmla="*/ 2216 h 2119"/>
                <a:gd name="T62" fmla="*/ 89 w 6049"/>
                <a:gd name="T63" fmla="*/ 2179 h 2119"/>
                <a:gd name="T64" fmla="*/ 0 w 6049"/>
                <a:gd name="T65" fmla="*/ 2030 h 2119"/>
                <a:gd name="T66" fmla="*/ 68 w 6049"/>
                <a:gd name="T67" fmla="*/ 1433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noFill/>
            <a:ln w="63500">
              <a:solidFill>
                <a:srgbClr val="00CC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83008" name="Line 32"/>
          <p:cNvSpPr>
            <a:spLocks noChangeShapeType="1"/>
          </p:cNvSpPr>
          <p:nvPr/>
        </p:nvSpPr>
        <p:spPr bwMode="auto">
          <a:xfrm flipV="1">
            <a:off x="4572000" y="3681413"/>
            <a:ext cx="0" cy="1008062"/>
          </a:xfrm>
          <a:prstGeom prst="line">
            <a:avLst/>
          </a:prstGeom>
          <a:noFill/>
          <a:ln w="38100">
            <a:solidFill>
              <a:srgbClr val="00FFFF"/>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 name="Group 46"/>
          <p:cNvGrpSpPr>
            <a:grpSpLocks/>
          </p:cNvGrpSpPr>
          <p:nvPr/>
        </p:nvGrpSpPr>
        <p:grpSpPr bwMode="auto">
          <a:xfrm>
            <a:off x="4343400" y="3452813"/>
            <a:ext cx="228600" cy="228600"/>
            <a:chOff x="2736" y="2175"/>
            <a:chExt cx="144" cy="144"/>
          </a:xfrm>
        </p:grpSpPr>
        <p:sp>
          <p:nvSpPr>
            <p:cNvPr id="51236" name="Line 44"/>
            <p:cNvSpPr>
              <a:spLocks noChangeShapeType="1"/>
            </p:cNvSpPr>
            <p:nvPr/>
          </p:nvSpPr>
          <p:spPr bwMode="auto">
            <a:xfrm flipV="1">
              <a:off x="2736" y="2175"/>
              <a:ext cx="0" cy="144"/>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7" name="Line 45"/>
            <p:cNvSpPr>
              <a:spLocks noChangeShapeType="1"/>
            </p:cNvSpPr>
            <p:nvPr/>
          </p:nvSpPr>
          <p:spPr bwMode="auto">
            <a:xfrm>
              <a:off x="2736" y="2175"/>
              <a:ext cx="14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47"/>
          <p:cNvGrpSpPr>
            <a:grpSpLocks/>
          </p:cNvGrpSpPr>
          <p:nvPr/>
        </p:nvGrpSpPr>
        <p:grpSpPr bwMode="auto">
          <a:xfrm rot="4377298">
            <a:off x="5003800" y="4244975"/>
            <a:ext cx="228600" cy="228600"/>
            <a:chOff x="2736" y="2175"/>
            <a:chExt cx="144" cy="144"/>
          </a:xfrm>
        </p:grpSpPr>
        <p:sp>
          <p:nvSpPr>
            <p:cNvPr id="51234" name="Line 48"/>
            <p:cNvSpPr>
              <a:spLocks noChangeShapeType="1"/>
            </p:cNvSpPr>
            <p:nvPr/>
          </p:nvSpPr>
          <p:spPr bwMode="auto">
            <a:xfrm flipV="1">
              <a:off x="2736" y="2175"/>
              <a:ext cx="0" cy="14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5" name="Line 49"/>
            <p:cNvSpPr>
              <a:spLocks noChangeShapeType="1"/>
            </p:cNvSpPr>
            <p:nvPr/>
          </p:nvSpPr>
          <p:spPr bwMode="auto">
            <a:xfrm>
              <a:off x="2736" y="2175"/>
              <a:ext cx="144" cy="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53"/>
          <p:cNvGrpSpPr>
            <a:grpSpLocks/>
          </p:cNvGrpSpPr>
          <p:nvPr/>
        </p:nvGrpSpPr>
        <p:grpSpPr bwMode="auto">
          <a:xfrm>
            <a:off x="4343400" y="873125"/>
            <a:ext cx="228600" cy="1406525"/>
            <a:chOff x="2736" y="550"/>
            <a:chExt cx="144" cy="886"/>
          </a:xfrm>
        </p:grpSpPr>
        <p:sp>
          <p:nvSpPr>
            <p:cNvPr id="51231" name="Line 50"/>
            <p:cNvSpPr>
              <a:spLocks noChangeShapeType="1"/>
            </p:cNvSpPr>
            <p:nvPr/>
          </p:nvSpPr>
          <p:spPr bwMode="auto">
            <a:xfrm flipV="1">
              <a:off x="2880" y="550"/>
              <a:ext cx="0" cy="885"/>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2" name="Line 51"/>
            <p:cNvSpPr>
              <a:spLocks noChangeShapeType="1"/>
            </p:cNvSpPr>
            <p:nvPr/>
          </p:nvSpPr>
          <p:spPr bwMode="auto">
            <a:xfrm flipH="1" flipV="1">
              <a:off x="2736" y="550"/>
              <a:ext cx="144" cy="884"/>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3" name="Arc 52"/>
            <p:cNvSpPr>
              <a:spLocks/>
            </p:cNvSpPr>
            <p:nvPr/>
          </p:nvSpPr>
          <p:spPr bwMode="auto">
            <a:xfrm flipH="1">
              <a:off x="2753" y="664"/>
              <a:ext cx="127" cy="772"/>
            </a:xfrm>
            <a:custGeom>
              <a:avLst/>
              <a:gdLst>
                <a:gd name="T0" fmla="*/ 0 w 3551"/>
                <a:gd name="T1" fmla="*/ 0 h 21600"/>
                <a:gd name="T2" fmla="*/ 0 w 3551"/>
                <a:gd name="T3" fmla="*/ 0 h 21600"/>
                <a:gd name="T4" fmla="*/ 0 w 3551"/>
                <a:gd name="T5" fmla="*/ 0 h 21600"/>
                <a:gd name="T6" fmla="*/ 0 60000 65536"/>
                <a:gd name="T7" fmla="*/ 0 60000 65536"/>
                <a:gd name="T8" fmla="*/ 0 60000 65536"/>
                <a:gd name="T9" fmla="*/ 0 w 3551"/>
                <a:gd name="T10" fmla="*/ 0 h 21600"/>
                <a:gd name="T11" fmla="*/ 3551 w 3551"/>
                <a:gd name="T12" fmla="*/ 21600 h 21600"/>
              </a:gdLst>
              <a:ahLst/>
              <a:cxnLst>
                <a:cxn ang="T6">
                  <a:pos x="T0" y="T1"/>
                </a:cxn>
                <a:cxn ang="T7">
                  <a:pos x="T2" y="T3"/>
                </a:cxn>
                <a:cxn ang="T8">
                  <a:pos x="T4" y="T5"/>
                </a:cxn>
              </a:cxnLst>
              <a:rect l="T9" t="T10" r="T11" b="T12"/>
              <a:pathLst>
                <a:path w="3551" h="21600" fill="none" extrusionOk="0">
                  <a:moveTo>
                    <a:pt x="-1" y="0"/>
                  </a:moveTo>
                  <a:cubicBezTo>
                    <a:pt x="1189" y="0"/>
                    <a:pt x="2377" y="98"/>
                    <a:pt x="3551" y="293"/>
                  </a:cubicBezTo>
                </a:path>
                <a:path w="3551" h="21600" stroke="0" extrusionOk="0">
                  <a:moveTo>
                    <a:pt x="-1" y="0"/>
                  </a:moveTo>
                  <a:cubicBezTo>
                    <a:pt x="1189" y="0"/>
                    <a:pt x="2377" y="98"/>
                    <a:pt x="3551" y="293"/>
                  </a:cubicBezTo>
                  <a:lnTo>
                    <a:pt x="0" y="21600"/>
                  </a:lnTo>
                  <a:lnTo>
                    <a:pt x="-1" y="0"/>
                  </a:lnTo>
                  <a:close/>
                </a:path>
              </a:pathLst>
            </a:custGeom>
            <a:noFill/>
            <a:ln w="635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83018" name="Oval 42"/>
          <p:cNvSpPr>
            <a:spLocks noChangeAspect="1" noChangeArrowheads="1"/>
          </p:cNvSpPr>
          <p:nvPr/>
        </p:nvSpPr>
        <p:spPr bwMode="auto">
          <a:xfrm>
            <a:off x="4464050" y="2168525"/>
            <a:ext cx="209550" cy="209550"/>
          </a:xfrm>
          <a:prstGeom prst="ellipse">
            <a:avLst/>
          </a:prstGeom>
          <a:solidFill>
            <a:srgbClr val="FF0000"/>
          </a:solidFill>
          <a:ln w="19050" algn="ctr">
            <a:solidFill>
              <a:srgbClr val="000000"/>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383007" name="Arc 31"/>
          <p:cNvSpPr>
            <a:spLocks/>
          </p:cNvSpPr>
          <p:nvPr/>
        </p:nvSpPr>
        <p:spPr bwMode="auto">
          <a:xfrm rot="10610621">
            <a:off x="4614863" y="1347788"/>
            <a:ext cx="1146175" cy="3122612"/>
          </a:xfrm>
          <a:custGeom>
            <a:avLst/>
            <a:gdLst>
              <a:gd name="T0" fmla="*/ 2147483647 w 21141"/>
              <a:gd name="T1" fmla="*/ 0 h 15539"/>
              <a:gd name="T2" fmla="*/ 2147483647 w 21141"/>
              <a:gd name="T3" fmla="*/ 2147483647 h 15539"/>
              <a:gd name="T4" fmla="*/ 0 w 21141"/>
              <a:gd name="T5" fmla="*/ 2147483647 h 15539"/>
              <a:gd name="T6" fmla="*/ 0 60000 65536"/>
              <a:gd name="T7" fmla="*/ 0 60000 65536"/>
              <a:gd name="T8" fmla="*/ 0 60000 65536"/>
              <a:gd name="T9" fmla="*/ 0 w 21141"/>
              <a:gd name="T10" fmla="*/ 0 h 15539"/>
              <a:gd name="T11" fmla="*/ 21141 w 21141"/>
              <a:gd name="T12" fmla="*/ 15539 h 15539"/>
            </a:gdLst>
            <a:ahLst/>
            <a:cxnLst>
              <a:cxn ang="T6">
                <a:pos x="T0" y="T1"/>
              </a:cxn>
              <a:cxn ang="T7">
                <a:pos x="T2" y="T3"/>
              </a:cxn>
              <a:cxn ang="T8">
                <a:pos x="T4" y="T5"/>
              </a:cxn>
            </a:cxnLst>
            <a:rect l="T9" t="T10" r="T11" b="T12"/>
            <a:pathLst>
              <a:path w="21141" h="15539" fill="none" extrusionOk="0">
                <a:moveTo>
                  <a:pt x="15003" y="-1"/>
                </a:moveTo>
                <a:cubicBezTo>
                  <a:pt x="18115" y="3004"/>
                  <a:pt x="20253" y="6874"/>
                  <a:pt x="21140" y="11108"/>
                </a:cubicBezTo>
              </a:path>
              <a:path w="21141" h="15539" stroke="0" extrusionOk="0">
                <a:moveTo>
                  <a:pt x="15003" y="-1"/>
                </a:moveTo>
                <a:cubicBezTo>
                  <a:pt x="18115" y="3004"/>
                  <a:pt x="20253" y="6874"/>
                  <a:pt x="21140" y="11108"/>
                </a:cubicBezTo>
                <a:lnTo>
                  <a:pt x="0" y="15539"/>
                </a:lnTo>
                <a:lnTo>
                  <a:pt x="15003" y="-1"/>
                </a:lnTo>
                <a:close/>
              </a:path>
            </a:pathLst>
          </a:cu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3006" name="Line 30"/>
          <p:cNvSpPr>
            <a:spLocks noChangeShapeType="1"/>
          </p:cNvSpPr>
          <p:nvPr/>
        </p:nvSpPr>
        <p:spPr bwMode="auto">
          <a:xfrm flipV="1">
            <a:off x="4572000" y="2276475"/>
            <a:ext cx="0" cy="1404938"/>
          </a:xfrm>
          <a:prstGeom prst="line">
            <a:avLst/>
          </a:prstGeom>
          <a:noFill/>
          <a:ln w="38100">
            <a:solidFill>
              <a:srgbClr val="FFFF00"/>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3030" name="Text Box 54"/>
          <p:cNvSpPr txBox="1">
            <a:spLocks noChangeArrowheads="1"/>
          </p:cNvSpPr>
          <p:nvPr/>
        </p:nvSpPr>
        <p:spPr bwMode="auto">
          <a:xfrm>
            <a:off x="7764463" y="1925638"/>
            <a:ext cx="1379537" cy="830262"/>
          </a:xfrm>
          <a:prstGeom prst="rect">
            <a:avLst/>
          </a:prstGeom>
          <a:noFill/>
          <a:ln w="9525" algn="ctr">
            <a:noFill/>
            <a:miter lim="800000"/>
            <a:headEnd/>
            <a:tailEnd/>
          </a:ln>
          <a:effectLst/>
        </p:spPr>
        <p:txBody>
          <a:bodyPr>
            <a:spAutoFit/>
          </a:bodyPr>
          <a:lstStyle/>
          <a:p>
            <a:pPr>
              <a:spcBef>
                <a:spcPct val="50000"/>
              </a:spcBef>
              <a:defRPr/>
            </a:pPr>
            <a:r>
              <a:rPr lang="en-US" sz="2400" dirty="0">
                <a:solidFill>
                  <a:schemeClr val="accent1"/>
                </a:solidFill>
                <a:effectLst>
                  <a:outerShdw blurRad="38100" dist="38100" dir="2700000" algn="tl">
                    <a:srgbClr val="000000"/>
                  </a:outerShdw>
                </a:effectLst>
                <a:latin typeface="Arial" charset="0"/>
              </a:rPr>
              <a:t>Earth surface</a:t>
            </a:r>
          </a:p>
        </p:txBody>
      </p:sp>
      <p:sp>
        <p:nvSpPr>
          <p:cNvPr id="383033" name="Line 57"/>
          <p:cNvSpPr>
            <a:spLocks noChangeShapeType="1"/>
          </p:cNvSpPr>
          <p:nvPr/>
        </p:nvSpPr>
        <p:spPr bwMode="auto">
          <a:xfrm flipH="1">
            <a:off x="7283450" y="2378075"/>
            <a:ext cx="481013" cy="341313"/>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83034" name="Text Box 58"/>
          <p:cNvSpPr txBox="1">
            <a:spLocks noChangeArrowheads="1"/>
          </p:cNvSpPr>
          <p:nvPr/>
        </p:nvSpPr>
        <p:spPr bwMode="auto">
          <a:xfrm rot="1866961">
            <a:off x="6992938" y="4076700"/>
            <a:ext cx="147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Arial" pitchFamily="34" charset="0"/>
              </a:rPr>
              <a:t>Ellipsoid</a:t>
            </a:r>
          </a:p>
        </p:txBody>
      </p:sp>
      <p:sp>
        <p:nvSpPr>
          <p:cNvPr id="383035" name="Text Box 59"/>
          <p:cNvSpPr txBox="1">
            <a:spLocks noChangeArrowheads="1"/>
          </p:cNvSpPr>
          <p:nvPr/>
        </p:nvSpPr>
        <p:spPr bwMode="auto">
          <a:xfrm rot="1372987">
            <a:off x="6396038" y="464978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Arial" pitchFamily="34" charset="0"/>
              </a:rPr>
              <a:t>Geoid</a:t>
            </a:r>
          </a:p>
        </p:txBody>
      </p:sp>
      <p:sp>
        <p:nvSpPr>
          <p:cNvPr id="383037" name="Text Box 61"/>
          <p:cNvSpPr txBox="1">
            <a:spLocks noChangeArrowheads="1"/>
          </p:cNvSpPr>
          <p:nvPr/>
        </p:nvSpPr>
        <p:spPr bwMode="auto">
          <a:xfrm>
            <a:off x="4751388" y="3079750"/>
            <a:ext cx="2771775" cy="457200"/>
          </a:xfrm>
          <a:prstGeom prst="rect">
            <a:avLst/>
          </a:prstGeom>
          <a:noFill/>
          <a:ln w="9525" algn="ctr">
            <a:noFill/>
            <a:miter lim="800000"/>
            <a:headEnd/>
            <a:tailEnd/>
          </a:ln>
          <a:effectLst/>
        </p:spPr>
        <p:txBody>
          <a:bodyPr>
            <a:spAutoFit/>
          </a:bodyPr>
          <a:lstStyle/>
          <a:p>
            <a:pPr>
              <a:spcBef>
                <a:spcPct val="50000"/>
              </a:spcBef>
              <a:defRPr/>
            </a:pPr>
            <a:r>
              <a:rPr lang="en-US" b="1" dirty="0">
                <a:solidFill>
                  <a:srgbClr val="FF66CC"/>
                </a:solidFill>
                <a:effectLst>
                  <a:outerShdw blurRad="38100" dist="38100" dir="2700000" algn="tl">
                    <a:srgbClr val="000000"/>
                  </a:outerShdw>
                </a:effectLst>
                <a:latin typeface="Arial" charset="0"/>
              </a:rPr>
              <a:t>Orthometric height, </a:t>
            </a:r>
            <a:r>
              <a:rPr lang="en-US" sz="2400" b="1" i="1" dirty="0">
                <a:solidFill>
                  <a:srgbClr val="FF66CC"/>
                </a:solidFill>
                <a:effectLst>
                  <a:outerShdw blurRad="38100" dist="38100" dir="2700000" algn="tl">
                    <a:srgbClr val="000000"/>
                  </a:outerShdw>
                </a:effectLst>
                <a:latin typeface="Times New Roman" pitchFamily="18" charset="0"/>
              </a:rPr>
              <a:t>H</a:t>
            </a:r>
          </a:p>
        </p:txBody>
      </p:sp>
      <p:sp>
        <p:nvSpPr>
          <p:cNvPr id="383038" name="Text Box 62"/>
          <p:cNvSpPr txBox="1">
            <a:spLocks noChangeArrowheads="1"/>
          </p:cNvSpPr>
          <p:nvPr/>
        </p:nvSpPr>
        <p:spPr bwMode="auto">
          <a:xfrm>
            <a:off x="2266950" y="4016375"/>
            <a:ext cx="2268538" cy="457200"/>
          </a:xfrm>
          <a:prstGeom prst="rect">
            <a:avLst/>
          </a:prstGeom>
          <a:noFill/>
          <a:ln w="9525" algn="ctr">
            <a:noFill/>
            <a:miter lim="800000"/>
            <a:headEnd/>
            <a:tailEnd/>
          </a:ln>
          <a:effectLst/>
        </p:spPr>
        <p:txBody>
          <a:bodyPr>
            <a:spAutoFit/>
          </a:bodyPr>
          <a:lstStyle/>
          <a:p>
            <a:pPr algn="r">
              <a:spcBef>
                <a:spcPct val="50000"/>
              </a:spcBef>
              <a:defRPr/>
            </a:pPr>
            <a:r>
              <a:rPr lang="en-US" b="1" dirty="0">
                <a:solidFill>
                  <a:srgbClr val="99CCFF"/>
                </a:solidFill>
                <a:effectLst>
                  <a:outerShdw blurRad="38100" dist="38100" dir="2700000" algn="tl">
                    <a:srgbClr val="000000"/>
                  </a:outerShdw>
                </a:effectLst>
                <a:latin typeface="Arial" charset="0"/>
              </a:rPr>
              <a:t>Geoid height, </a:t>
            </a:r>
            <a:r>
              <a:rPr lang="en-US" sz="2400" b="1" i="1" dirty="0">
                <a:solidFill>
                  <a:srgbClr val="99CCFF"/>
                </a:solidFill>
                <a:effectLst>
                  <a:outerShdw blurRad="38100" dist="38100" dir="2700000" algn="tl">
                    <a:srgbClr val="000000"/>
                  </a:outerShdw>
                </a:effectLst>
                <a:latin typeface="Times New Roman" pitchFamily="18" charset="0"/>
              </a:rPr>
              <a:t>N</a:t>
            </a:r>
            <a:r>
              <a:rPr lang="en-US" sz="2400" b="1" i="1" baseline="-25000" dirty="0">
                <a:solidFill>
                  <a:srgbClr val="99CCFF"/>
                </a:solidFill>
                <a:effectLst>
                  <a:outerShdw blurRad="38100" dist="38100" dir="2700000" algn="tl">
                    <a:srgbClr val="000000"/>
                  </a:outerShdw>
                </a:effectLst>
                <a:latin typeface="Times New Roman" pitchFamily="18" charset="0"/>
              </a:rPr>
              <a:t>G</a:t>
            </a:r>
          </a:p>
        </p:txBody>
      </p:sp>
      <p:sp>
        <p:nvSpPr>
          <p:cNvPr id="383039" name="Text Box 63"/>
          <p:cNvSpPr txBox="1">
            <a:spLocks noChangeArrowheads="1"/>
          </p:cNvSpPr>
          <p:nvPr/>
        </p:nvSpPr>
        <p:spPr bwMode="auto">
          <a:xfrm>
            <a:off x="2195513" y="2792413"/>
            <a:ext cx="2339975" cy="457200"/>
          </a:xfrm>
          <a:prstGeom prst="rect">
            <a:avLst/>
          </a:prstGeom>
          <a:noFill/>
          <a:ln w="9525" algn="ctr">
            <a:noFill/>
            <a:miter lim="800000"/>
            <a:headEnd/>
            <a:tailEnd/>
          </a:ln>
          <a:effectLst/>
        </p:spPr>
        <p:txBody>
          <a:bodyPr>
            <a:spAutoFit/>
          </a:bodyPr>
          <a:lstStyle/>
          <a:p>
            <a:pPr algn="r">
              <a:spcBef>
                <a:spcPct val="50000"/>
              </a:spcBef>
              <a:defRPr/>
            </a:pPr>
            <a:r>
              <a:rPr lang="en-US" b="1" dirty="0">
                <a:solidFill>
                  <a:srgbClr val="FFC000"/>
                </a:solidFill>
                <a:effectLst>
                  <a:outerShdw blurRad="38100" dist="38100" dir="2700000" algn="tl">
                    <a:srgbClr val="000000"/>
                  </a:outerShdw>
                </a:effectLst>
                <a:latin typeface="Arial" charset="0"/>
              </a:rPr>
              <a:t>Ellipsoid height, </a:t>
            </a:r>
            <a:r>
              <a:rPr lang="en-US" sz="2400" b="1" i="1" dirty="0">
                <a:solidFill>
                  <a:srgbClr val="FFC000"/>
                </a:solidFill>
                <a:effectLst>
                  <a:outerShdw blurRad="38100" dist="38100" dir="2700000" algn="tl">
                    <a:srgbClr val="000000"/>
                  </a:outerShdw>
                </a:effectLst>
                <a:latin typeface="Times New Roman" pitchFamily="18" charset="0"/>
              </a:rPr>
              <a:t>h</a:t>
            </a:r>
          </a:p>
        </p:txBody>
      </p:sp>
      <p:sp>
        <p:nvSpPr>
          <p:cNvPr id="383040" name="Text Box 64"/>
          <p:cNvSpPr txBox="1">
            <a:spLocks noChangeArrowheads="1"/>
          </p:cNvSpPr>
          <p:nvPr/>
        </p:nvSpPr>
        <p:spPr bwMode="auto">
          <a:xfrm>
            <a:off x="4572000" y="938213"/>
            <a:ext cx="3149600" cy="366712"/>
          </a:xfrm>
          <a:prstGeom prst="rect">
            <a:avLst/>
          </a:prstGeom>
          <a:noFill/>
          <a:ln w="9525" algn="ctr">
            <a:noFill/>
            <a:miter lim="800000"/>
            <a:headEnd/>
            <a:tailEnd/>
          </a:ln>
          <a:effectLst/>
        </p:spPr>
        <p:txBody>
          <a:bodyPr>
            <a:spAutoFit/>
          </a:bodyPr>
          <a:lstStyle/>
          <a:p>
            <a:pPr>
              <a:spcBef>
                <a:spcPct val="50000"/>
              </a:spcBef>
              <a:defRPr/>
            </a:pPr>
            <a:r>
              <a:rPr lang="en-US" dirty="0">
                <a:solidFill>
                  <a:schemeClr val="accent1"/>
                </a:solidFill>
                <a:effectLst>
                  <a:outerShdw blurRad="38100" dist="38100" dir="2700000" algn="tl">
                    <a:srgbClr val="000000"/>
                  </a:outerShdw>
                </a:effectLst>
                <a:latin typeface="Arial" charset="0"/>
              </a:rPr>
              <a:t>Deflection of the vertical</a:t>
            </a:r>
          </a:p>
        </p:txBody>
      </p:sp>
      <p:sp>
        <p:nvSpPr>
          <p:cNvPr id="383041" name="Text Box 65"/>
          <p:cNvSpPr txBox="1">
            <a:spLocks noChangeArrowheads="1"/>
          </p:cNvSpPr>
          <p:nvPr/>
        </p:nvSpPr>
        <p:spPr bwMode="auto">
          <a:xfrm>
            <a:off x="71438" y="3548063"/>
            <a:ext cx="1404937" cy="701675"/>
          </a:xfrm>
          <a:prstGeom prst="rect">
            <a:avLst/>
          </a:prstGeom>
          <a:noFill/>
          <a:ln w="9525" algn="ctr">
            <a:noFill/>
            <a:miter lim="800000"/>
            <a:headEnd/>
            <a:tailEnd/>
          </a:ln>
          <a:effectLst/>
        </p:spPr>
        <p:txBody>
          <a:bodyPr>
            <a:spAutoFit/>
          </a:bodyPr>
          <a:lstStyle/>
          <a:p>
            <a:pPr>
              <a:spcBef>
                <a:spcPct val="50000"/>
              </a:spcBef>
              <a:defRPr/>
            </a:pPr>
            <a:r>
              <a:rPr lang="en-US" sz="2000" dirty="0">
                <a:solidFill>
                  <a:schemeClr val="accent1"/>
                </a:solidFill>
                <a:effectLst>
                  <a:outerShdw blurRad="38100" dist="38100" dir="2700000" algn="tl">
                    <a:srgbClr val="000000"/>
                  </a:outerShdw>
                </a:effectLst>
                <a:latin typeface="Arial" charset="0"/>
              </a:rPr>
              <a:t>Mean </a:t>
            </a:r>
            <a:br>
              <a:rPr lang="en-US" sz="2000" dirty="0">
                <a:solidFill>
                  <a:schemeClr val="accent1"/>
                </a:solidFill>
                <a:effectLst>
                  <a:outerShdw blurRad="38100" dist="38100" dir="2700000" algn="tl">
                    <a:srgbClr val="000000"/>
                  </a:outerShdw>
                </a:effectLst>
                <a:latin typeface="Arial" charset="0"/>
              </a:rPr>
            </a:br>
            <a:r>
              <a:rPr lang="en-US" sz="2000" dirty="0">
                <a:solidFill>
                  <a:schemeClr val="accent1"/>
                </a:solidFill>
                <a:effectLst>
                  <a:outerShdw blurRad="38100" dist="38100" dir="2700000" algn="tl">
                    <a:srgbClr val="000000"/>
                  </a:outerShdw>
                </a:effectLst>
                <a:latin typeface="Arial" charset="0"/>
              </a:rPr>
              <a:t>sea level</a:t>
            </a:r>
          </a:p>
        </p:txBody>
      </p:sp>
      <p:sp>
        <p:nvSpPr>
          <p:cNvPr id="383042" name="Line 66"/>
          <p:cNvSpPr>
            <a:spLocks noChangeShapeType="1"/>
          </p:cNvSpPr>
          <p:nvPr/>
        </p:nvSpPr>
        <p:spPr bwMode="auto">
          <a:xfrm>
            <a:off x="719138" y="4249738"/>
            <a:ext cx="125412" cy="85725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83043" name="Text Box 67"/>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3600" b="1" i="1">
                <a:latin typeface="Times New Roman" pitchFamily="18" charset="0"/>
              </a:rPr>
              <a:t>h </a:t>
            </a:r>
            <a:r>
              <a:rPr lang="en-US" altLang="en-US" sz="3600" b="1">
                <a:latin typeface="Times New Roman" pitchFamily="18" charset="0"/>
              </a:rPr>
              <a:t>≈</a:t>
            </a:r>
            <a:r>
              <a:rPr lang="en-US" altLang="en-US" sz="3600" b="1" i="1">
                <a:latin typeface="Times New Roman" pitchFamily="18" charset="0"/>
              </a:rPr>
              <a:t> H + N</a:t>
            </a:r>
            <a:r>
              <a:rPr lang="en-US" altLang="en-US" sz="3600" b="1" i="1" baseline="-25000">
                <a:latin typeface="Times New Roman" pitchFamily="18" charset="0"/>
              </a:rPr>
              <a:t>G</a:t>
            </a:r>
          </a:p>
        </p:txBody>
      </p:sp>
      <p:sp>
        <p:nvSpPr>
          <p:cNvPr id="383044" name="Text Box 68"/>
          <p:cNvSpPr txBox="1">
            <a:spLocks noChangeArrowheads="1"/>
          </p:cNvSpPr>
          <p:nvPr/>
        </p:nvSpPr>
        <p:spPr bwMode="auto">
          <a:xfrm>
            <a:off x="719138" y="5956300"/>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i="1">
                <a:latin typeface="Arial" pitchFamily="34" charset="0"/>
              </a:rPr>
              <a:t>Note:</a:t>
            </a:r>
            <a:r>
              <a:rPr lang="en-US" altLang="en-US" sz="2000">
                <a:latin typeface="Arial" pitchFamily="34" charset="0"/>
              </a:rPr>
              <a:t>  Geoid height is </a:t>
            </a:r>
            <a:r>
              <a:rPr lang="en-US" altLang="en-US" sz="2000" b="1">
                <a:latin typeface="Arial" pitchFamily="34" charset="0"/>
              </a:rPr>
              <a:t>negative</a:t>
            </a:r>
            <a:r>
              <a:rPr lang="en-US" altLang="en-US" sz="2000">
                <a:latin typeface="Arial" pitchFamily="34" charset="0"/>
              </a:rPr>
              <a:t> everywhere in the coterminous US</a:t>
            </a:r>
          </a:p>
        </p:txBody>
      </p:sp>
      <p:sp>
        <p:nvSpPr>
          <p:cNvPr id="383045" name="Text Box 69"/>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3600" b="1" i="1">
                <a:latin typeface="Times New Roman" pitchFamily="18" charset="0"/>
              </a:rPr>
              <a:t>h </a:t>
            </a:r>
            <a:r>
              <a:rPr lang="en-US" altLang="en-US" sz="3600" b="1">
                <a:latin typeface="Times New Roman" pitchFamily="18" charset="0"/>
              </a:rPr>
              <a:t>=</a:t>
            </a:r>
            <a:r>
              <a:rPr lang="en-US" altLang="en-US" sz="3600" b="1" i="1">
                <a:latin typeface="Times New Roman" pitchFamily="18" charset="0"/>
              </a:rPr>
              <a:t> H + N</a:t>
            </a:r>
            <a:r>
              <a:rPr lang="en-US" altLang="en-US" sz="3600" b="1" i="1" baseline="-25000">
                <a:latin typeface="Times New Roman" pitchFamily="18" charset="0"/>
              </a:rPr>
              <a:t>G</a:t>
            </a:r>
          </a:p>
        </p:txBody>
      </p:sp>
      <p:sp>
        <p:nvSpPr>
          <p:cNvPr id="383046" name="Text Box 70"/>
          <p:cNvSpPr txBox="1">
            <a:spLocks noChangeArrowheads="1"/>
          </p:cNvSpPr>
          <p:nvPr/>
        </p:nvSpPr>
        <p:spPr bwMode="auto">
          <a:xfrm>
            <a:off x="1042988" y="1711325"/>
            <a:ext cx="2262187" cy="457200"/>
          </a:xfrm>
          <a:prstGeom prst="rect">
            <a:avLst/>
          </a:prstGeom>
          <a:noFill/>
          <a:ln w="9525" algn="ctr">
            <a:noFill/>
            <a:miter lim="800000"/>
            <a:headEnd/>
            <a:tailEnd/>
          </a:ln>
          <a:effectLst/>
        </p:spPr>
        <p:txBody>
          <a:bodyPr>
            <a:spAutoFit/>
          </a:bodyPr>
          <a:lstStyle/>
          <a:p>
            <a:pPr algn="r">
              <a:spcBef>
                <a:spcPct val="50000"/>
              </a:spcBef>
              <a:defRPr/>
            </a:pPr>
            <a:r>
              <a:rPr lang="en-US" sz="2400" dirty="0">
                <a:solidFill>
                  <a:schemeClr val="accent1"/>
                </a:solidFill>
                <a:effectLst>
                  <a:outerShdw blurRad="38100" dist="38100" dir="2700000" algn="tl">
                    <a:srgbClr val="000000"/>
                  </a:outerShdw>
                </a:effectLst>
                <a:latin typeface="Arial" charset="0"/>
              </a:rPr>
              <a:t>You are here</a:t>
            </a:r>
          </a:p>
        </p:txBody>
      </p:sp>
      <p:sp>
        <p:nvSpPr>
          <p:cNvPr id="383047" name="Line 71"/>
          <p:cNvSpPr>
            <a:spLocks noChangeShapeType="1"/>
          </p:cNvSpPr>
          <p:nvPr/>
        </p:nvSpPr>
        <p:spPr bwMode="auto">
          <a:xfrm>
            <a:off x="3305175" y="1997075"/>
            <a:ext cx="1230313" cy="27940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83050" name="AutoShape 74"/>
          <p:cNvSpPr>
            <a:spLocks noChangeArrowheads="1"/>
          </p:cNvSpPr>
          <p:nvPr/>
        </p:nvSpPr>
        <p:spPr bwMode="auto">
          <a:xfrm rot="-830805">
            <a:off x="8567738" y="3821113"/>
            <a:ext cx="400050" cy="1587500"/>
          </a:xfrm>
          <a:prstGeom prst="downArrow">
            <a:avLst>
              <a:gd name="adj1" fmla="val 50000"/>
              <a:gd name="adj2" fmla="val 99206"/>
            </a:avLst>
          </a:prstGeom>
          <a:gradFill rotWithShape="1">
            <a:gsLst>
              <a:gs pos="0">
                <a:schemeClr val="tx2">
                  <a:gamma/>
                  <a:shade val="46275"/>
                  <a:invGamma/>
                </a:schemeClr>
              </a:gs>
              <a:gs pos="50000">
                <a:schemeClr val="tx2"/>
              </a:gs>
              <a:gs pos="100000">
                <a:schemeClr val="tx2">
                  <a:gamma/>
                  <a:shade val="46275"/>
                  <a:invGamma/>
                </a:schemeClr>
              </a:gs>
            </a:gsLst>
            <a:lin ang="5400000" scaled="1"/>
          </a:gradFill>
          <a:ln w="9525" algn="ctr">
            <a:solidFill>
              <a:srgbClr val="000000"/>
            </a:solidFill>
            <a:miter lim="800000"/>
            <a:headEnd/>
            <a:tailEnd/>
          </a:ln>
          <a:effectLst>
            <a:outerShdw dist="107763" dir="2700000" algn="ctr" rotWithShape="0">
              <a:srgbClr val="000000">
                <a:alpha val="50000"/>
              </a:srgbClr>
            </a:outerShdw>
          </a:effectLst>
        </p:spPr>
        <p:txBody>
          <a:bodyPr wrap="none" anchor="ctr"/>
          <a:lstStyle/>
          <a:p>
            <a:pPr>
              <a:defRPr/>
            </a:pPr>
            <a:endParaRPr lang="en-US">
              <a:latin typeface="Arial" charset="0"/>
            </a:endParaRPr>
          </a:p>
        </p:txBody>
      </p:sp>
      <p:sp>
        <p:nvSpPr>
          <p:cNvPr id="383051" name="WordArt 75"/>
          <p:cNvSpPr>
            <a:spLocks noChangeArrowheads="1" noChangeShapeType="1" noTextEdit="1"/>
          </p:cNvSpPr>
          <p:nvPr/>
        </p:nvSpPr>
        <p:spPr bwMode="auto">
          <a:xfrm rot="-967971">
            <a:off x="7793038" y="3306763"/>
            <a:ext cx="1495425" cy="374650"/>
          </a:xfrm>
          <a:prstGeom prst="rect">
            <a:avLst/>
          </a:prstGeom>
        </p:spPr>
        <p:txBody>
          <a:bodyPr wrap="none" fromWordArt="1">
            <a:prstTxWarp prst="textDeflateBottom">
              <a:avLst>
                <a:gd name="adj" fmla="val 76472"/>
              </a:avLst>
            </a:prstTxWarp>
            <a:scene3d>
              <a:camera prst="legacyPerspectiveFront">
                <a:rot lat="19799989" lon="19439992" rev="0"/>
              </a:camera>
              <a:lightRig rig="legacyNormal2" dir="t"/>
            </a:scene3d>
            <a:sp3d extrusionH="354000" prstMaterial="legacyMatte">
              <a:extrusionClr>
                <a:srgbClr val="939676"/>
              </a:extrusionClr>
            </a:sp3d>
          </a:bodyPr>
          <a:lstStyle/>
          <a:p>
            <a:r>
              <a:rPr lang="en-US" sz="3600" kern="10">
                <a:ln w="9525">
                  <a:round/>
                  <a:headEnd/>
                  <a:tailEnd/>
                </a:ln>
                <a:gradFill rotWithShape="1">
                  <a:gsLst>
                    <a:gs pos="0">
                      <a:srgbClr val="707070"/>
                    </a:gs>
                    <a:gs pos="50000">
                      <a:srgbClr val="FFFFFF"/>
                    </a:gs>
                    <a:gs pos="100000">
                      <a:srgbClr val="707070"/>
                    </a:gs>
                  </a:gsLst>
                  <a:lin ang="3660000" scaled="1"/>
                </a:gradFill>
                <a:latin typeface="Impact"/>
              </a:rPr>
              <a:t>Alaska</a:t>
            </a:r>
          </a:p>
        </p:txBody>
      </p:sp>
      <p:sp>
        <p:nvSpPr>
          <p:cNvPr id="383052" name="Text Box 76"/>
          <p:cNvSpPr txBox="1">
            <a:spLocks noChangeArrowheads="1"/>
          </p:cNvSpPr>
          <p:nvPr/>
        </p:nvSpPr>
        <p:spPr bwMode="auto">
          <a:xfrm>
            <a:off x="719138" y="6338888"/>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a:latin typeface="Arial" pitchFamily="34" charset="0"/>
              </a:rPr>
              <a:t>(but it is </a:t>
            </a:r>
            <a:r>
              <a:rPr lang="en-US" altLang="en-US" sz="2000" b="1">
                <a:latin typeface="Arial" pitchFamily="34" charset="0"/>
              </a:rPr>
              <a:t>positive</a:t>
            </a:r>
            <a:r>
              <a:rPr lang="en-US" altLang="en-US" sz="2000">
                <a:latin typeface="Arial" pitchFamily="34" charset="0"/>
              </a:rPr>
              <a:t> in most of Alaska)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3030"/>
                                        </p:tgtEl>
                                        <p:attrNameLst>
                                          <p:attrName>style.visibility</p:attrName>
                                        </p:attrNameLst>
                                      </p:cBhvr>
                                      <p:to>
                                        <p:strVal val="visible"/>
                                      </p:to>
                                    </p:set>
                                    <p:animEffect transition="in" filter="fade">
                                      <p:cBhvr>
                                        <p:cTn id="7" dur="1000"/>
                                        <p:tgtEl>
                                          <p:spTgt spid="383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3033"/>
                                        </p:tgtEl>
                                        <p:attrNameLst>
                                          <p:attrName>style.visibility</p:attrName>
                                        </p:attrNameLst>
                                      </p:cBhvr>
                                      <p:to>
                                        <p:strVal val="visible"/>
                                      </p:to>
                                    </p:set>
                                    <p:animEffect transition="in" filter="fade">
                                      <p:cBhvr>
                                        <p:cTn id="10" dur="1000"/>
                                        <p:tgtEl>
                                          <p:spTgt spid="38303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3041"/>
                                        </p:tgtEl>
                                        <p:attrNameLst>
                                          <p:attrName>style.visibility</p:attrName>
                                        </p:attrNameLst>
                                      </p:cBhvr>
                                      <p:to>
                                        <p:strVal val="visible"/>
                                      </p:to>
                                    </p:set>
                                    <p:animEffect transition="in" filter="fade">
                                      <p:cBhvr>
                                        <p:cTn id="14" dur="1000"/>
                                        <p:tgtEl>
                                          <p:spTgt spid="3830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3042"/>
                                        </p:tgtEl>
                                        <p:attrNameLst>
                                          <p:attrName>style.visibility</p:attrName>
                                        </p:attrNameLst>
                                      </p:cBhvr>
                                      <p:to>
                                        <p:strVal val="visible"/>
                                      </p:to>
                                    </p:set>
                                    <p:animEffect transition="in" filter="fade">
                                      <p:cBhvr>
                                        <p:cTn id="17" dur="1000"/>
                                        <p:tgtEl>
                                          <p:spTgt spid="3830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82980"/>
                                        </p:tgtEl>
                                        <p:attrNameLst>
                                          <p:attrName>style.visibility</p:attrName>
                                        </p:attrNameLst>
                                      </p:cBhvr>
                                      <p:to>
                                        <p:strVal val="visible"/>
                                      </p:to>
                                    </p:set>
                                    <p:animEffect transition="in" filter="wipe(right)">
                                      <p:cBhvr>
                                        <p:cTn id="22" dur="3000"/>
                                        <p:tgtEl>
                                          <p:spTgt spid="382980"/>
                                        </p:tgtEl>
                                      </p:cBhvr>
                                    </p:animEffect>
                                  </p:childTnLst>
                                </p:cTn>
                              </p:par>
                            </p:childTnLst>
                          </p:cTn>
                        </p:par>
                        <p:par>
                          <p:cTn id="23" fill="hold" nodeType="afterGroup">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383034"/>
                                        </p:tgtEl>
                                        <p:attrNameLst>
                                          <p:attrName>style.visibility</p:attrName>
                                        </p:attrNameLst>
                                      </p:cBhvr>
                                      <p:to>
                                        <p:strVal val="visible"/>
                                      </p:to>
                                    </p:set>
                                    <p:animEffect transition="in" filter="fade">
                                      <p:cBhvr>
                                        <p:cTn id="26" dur="1000"/>
                                        <p:tgtEl>
                                          <p:spTgt spid="3830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3000"/>
                                        <p:tgtEl>
                                          <p:spTgt spid="4"/>
                                        </p:tgtEl>
                                      </p:cBhvr>
                                    </p:animEffect>
                                  </p:childTnLst>
                                </p:cTn>
                              </p:par>
                            </p:childTnLst>
                          </p:cTn>
                        </p:par>
                        <p:par>
                          <p:cTn id="32" fill="hold" nodeType="afterGroup">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3035"/>
                                        </p:tgtEl>
                                        <p:attrNameLst>
                                          <p:attrName>style.visibility</p:attrName>
                                        </p:attrNameLst>
                                      </p:cBhvr>
                                      <p:to>
                                        <p:strVal val="visible"/>
                                      </p:to>
                                    </p:set>
                                    <p:animEffect transition="in" filter="fade">
                                      <p:cBhvr>
                                        <p:cTn id="35" dur="1000"/>
                                        <p:tgtEl>
                                          <p:spTgt spid="3830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3018"/>
                                        </p:tgtEl>
                                        <p:attrNameLst>
                                          <p:attrName>style.visibility</p:attrName>
                                        </p:attrNameLst>
                                      </p:cBhvr>
                                      <p:to>
                                        <p:strVal val="visible"/>
                                      </p:to>
                                    </p:set>
                                    <p:animEffect transition="in" filter="fade">
                                      <p:cBhvr>
                                        <p:cTn id="40" dur="1000"/>
                                        <p:tgtEl>
                                          <p:spTgt spid="383018"/>
                                        </p:tgtEl>
                                      </p:cBhvr>
                                    </p:animEffect>
                                  </p:childTnLst>
                                </p:cTn>
                              </p:par>
                            </p:childTnLst>
                          </p:cTn>
                        </p:par>
                        <p:par>
                          <p:cTn id="41" fill="hold" nodeType="afterGroup">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83046"/>
                                        </p:tgtEl>
                                        <p:attrNameLst>
                                          <p:attrName>style.visibility</p:attrName>
                                        </p:attrNameLst>
                                      </p:cBhvr>
                                      <p:to>
                                        <p:strVal val="visible"/>
                                      </p:to>
                                    </p:set>
                                    <p:animEffect transition="in" filter="fade">
                                      <p:cBhvr>
                                        <p:cTn id="44" dur="1000"/>
                                        <p:tgtEl>
                                          <p:spTgt spid="3830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3047"/>
                                        </p:tgtEl>
                                        <p:attrNameLst>
                                          <p:attrName>style.visibility</p:attrName>
                                        </p:attrNameLst>
                                      </p:cBhvr>
                                      <p:to>
                                        <p:strVal val="visible"/>
                                      </p:to>
                                    </p:set>
                                    <p:animEffect transition="in" filter="fade">
                                      <p:cBhvr>
                                        <p:cTn id="47" dur="1000"/>
                                        <p:tgtEl>
                                          <p:spTgt spid="3830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wipe(down)">
                                      <p:cBhvr>
                                        <p:cTn id="52" dur="2000"/>
                                        <p:tgtEl>
                                          <p:spTgt spid="383006"/>
                                        </p:tgtEl>
                                      </p:cBhvr>
                                    </p:animEffect>
                                  </p:childTnLst>
                                </p:cTn>
                              </p:par>
                            </p:childTnLst>
                          </p:cTn>
                        </p:par>
                        <p:par>
                          <p:cTn id="53" fill="hold" nodeType="afterGroup">
                            <p:stCondLst>
                              <p:cond delay="2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childTnLst>
                                </p:cTn>
                              </p:par>
                            </p:childTnLst>
                          </p:cTn>
                        </p:par>
                        <p:par>
                          <p:cTn id="57" fill="hold" nodeType="afterGroup">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83039"/>
                                        </p:tgtEl>
                                        <p:attrNameLst>
                                          <p:attrName>style.visibility</p:attrName>
                                        </p:attrNameLst>
                                      </p:cBhvr>
                                      <p:to>
                                        <p:strVal val="visible"/>
                                      </p:to>
                                    </p:set>
                                    <p:animEffect transition="in" filter="fade">
                                      <p:cBhvr>
                                        <p:cTn id="60" dur="1000"/>
                                        <p:tgtEl>
                                          <p:spTgt spid="38303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3007"/>
                                        </p:tgtEl>
                                        <p:attrNameLst>
                                          <p:attrName>style.visibility</p:attrName>
                                        </p:attrNameLst>
                                      </p:cBhvr>
                                      <p:to>
                                        <p:strVal val="visible"/>
                                      </p:to>
                                    </p:set>
                                    <p:animEffect transition="in" filter="wipe(down)">
                                      <p:cBhvr>
                                        <p:cTn id="65" dur="2000"/>
                                        <p:tgtEl>
                                          <p:spTgt spid="383007"/>
                                        </p:tgtEl>
                                      </p:cBhvr>
                                    </p:animEffect>
                                  </p:childTnLst>
                                </p:cTn>
                              </p:par>
                            </p:childTnLst>
                          </p:cTn>
                        </p:par>
                        <p:par>
                          <p:cTn id="66" fill="hold" nodeType="afterGroup">
                            <p:stCondLst>
                              <p:cond delay="20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par>
                          <p:cTn id="70" fill="hold" nodeType="afterGroup">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83037"/>
                                        </p:tgtEl>
                                        <p:attrNameLst>
                                          <p:attrName>style.visibility</p:attrName>
                                        </p:attrNameLst>
                                      </p:cBhvr>
                                      <p:to>
                                        <p:strVal val="visible"/>
                                      </p:to>
                                    </p:set>
                                    <p:animEffect transition="in" filter="fade">
                                      <p:cBhvr>
                                        <p:cTn id="73" dur="1000"/>
                                        <p:tgtEl>
                                          <p:spTgt spid="383037"/>
                                        </p:tgtEl>
                                      </p:cBhvr>
                                    </p:animEffect>
                                  </p:childTnLst>
                                </p:cTn>
                              </p:par>
                            </p:childTnLst>
                          </p:cTn>
                        </p:par>
                        <p:par>
                          <p:cTn id="74" fill="hold" nodeType="afterGroup">
                            <p:stCondLst>
                              <p:cond delay="4000"/>
                            </p:stCondLst>
                            <p:childTnLst>
                              <p:par>
                                <p:cTn id="75" presetID="22" presetClass="entr" presetSubtype="4"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1000"/>
                                        <p:tgtEl>
                                          <p:spTgt spid="7"/>
                                        </p:tgtEl>
                                      </p:cBhvr>
                                    </p:animEffect>
                                  </p:childTnLst>
                                </p:cTn>
                              </p:par>
                            </p:childTnLst>
                          </p:cTn>
                        </p:par>
                        <p:par>
                          <p:cTn id="78" fill="hold" nodeType="afterGroup">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383040"/>
                                        </p:tgtEl>
                                        <p:attrNameLst>
                                          <p:attrName>style.visibility</p:attrName>
                                        </p:attrNameLst>
                                      </p:cBhvr>
                                      <p:to>
                                        <p:strVal val="visible"/>
                                      </p:to>
                                    </p:set>
                                    <p:animEffect transition="in" filter="fade">
                                      <p:cBhvr>
                                        <p:cTn id="81" dur="1000"/>
                                        <p:tgtEl>
                                          <p:spTgt spid="383040"/>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83008"/>
                                        </p:tgtEl>
                                        <p:attrNameLst>
                                          <p:attrName>style.visibility</p:attrName>
                                        </p:attrNameLst>
                                      </p:cBhvr>
                                      <p:to>
                                        <p:strVal val="visible"/>
                                      </p:to>
                                    </p:set>
                                    <p:animEffect transition="in" filter="wipe(up)">
                                      <p:cBhvr>
                                        <p:cTn id="86" dur="2000"/>
                                        <p:tgtEl>
                                          <p:spTgt spid="383008"/>
                                        </p:tgtEl>
                                      </p:cBhvr>
                                    </p:animEffect>
                                  </p:childTnLst>
                                </p:cTn>
                              </p:par>
                            </p:childTnLst>
                          </p:cTn>
                        </p:par>
                        <p:par>
                          <p:cTn id="87" fill="hold" nodeType="afterGroup">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83038"/>
                                        </p:tgtEl>
                                        <p:attrNameLst>
                                          <p:attrName>style.visibility</p:attrName>
                                        </p:attrNameLst>
                                      </p:cBhvr>
                                      <p:to>
                                        <p:strVal val="visible"/>
                                      </p:to>
                                    </p:set>
                                    <p:animEffect transition="in" filter="fade">
                                      <p:cBhvr>
                                        <p:cTn id="90" dur="1000"/>
                                        <p:tgtEl>
                                          <p:spTgt spid="38303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3043"/>
                                        </p:tgtEl>
                                        <p:attrNameLst>
                                          <p:attrName>style.visibility</p:attrName>
                                        </p:attrNameLst>
                                      </p:cBhvr>
                                      <p:to>
                                        <p:strVal val="visible"/>
                                      </p:to>
                                    </p:set>
                                    <p:animEffect transition="in" filter="fade">
                                      <p:cBhvr>
                                        <p:cTn id="95" dur="1000"/>
                                        <p:tgtEl>
                                          <p:spTgt spid="383043"/>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3045"/>
                                        </p:tgtEl>
                                        <p:attrNameLst>
                                          <p:attrName>style.visibility</p:attrName>
                                        </p:attrNameLst>
                                      </p:cBhvr>
                                      <p:to>
                                        <p:strVal val="visible"/>
                                      </p:to>
                                    </p:set>
                                    <p:animEffect transition="in" filter="fade">
                                      <p:cBhvr>
                                        <p:cTn id="100" dur="1000"/>
                                        <p:tgtEl>
                                          <p:spTgt spid="383045"/>
                                        </p:tgtEl>
                                      </p:cBhvr>
                                    </p:animEffect>
                                  </p:childTnLst>
                                </p:cTn>
                              </p:par>
                              <p:par>
                                <p:cTn id="101" presetID="10" presetClass="exit" presetSubtype="0" fill="hold" grpId="1" nodeType="withEffect">
                                  <p:stCondLst>
                                    <p:cond delay="2000"/>
                                  </p:stCondLst>
                                  <p:childTnLst>
                                    <p:animEffect transition="out" filter="fade">
                                      <p:cBhvr>
                                        <p:cTn id="102" dur="1000"/>
                                        <p:tgtEl>
                                          <p:spTgt spid="383043"/>
                                        </p:tgtEl>
                                      </p:cBhvr>
                                    </p:animEffect>
                                    <p:set>
                                      <p:cBhvr>
                                        <p:cTn id="103" dur="1" fill="hold">
                                          <p:stCondLst>
                                            <p:cond delay="999"/>
                                          </p:stCondLst>
                                        </p:cTn>
                                        <p:tgtEl>
                                          <p:spTgt spid="383043"/>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83044"/>
                                        </p:tgtEl>
                                        <p:attrNameLst>
                                          <p:attrName>style.visibility</p:attrName>
                                        </p:attrNameLst>
                                      </p:cBhvr>
                                      <p:to>
                                        <p:strVal val="visible"/>
                                      </p:to>
                                    </p:set>
                                    <p:animEffect transition="in" filter="fade">
                                      <p:cBhvr>
                                        <p:cTn id="108" dur="1000"/>
                                        <p:tgtEl>
                                          <p:spTgt spid="383044"/>
                                        </p:tgtEl>
                                      </p:cBhvr>
                                    </p:animEffect>
                                  </p:childTnLst>
                                </p:cTn>
                              </p:par>
                            </p:childTnLst>
                          </p:cTn>
                        </p:par>
                        <p:par>
                          <p:cTn id="109" fill="hold" nodeType="afterGroup">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383052"/>
                                        </p:tgtEl>
                                        <p:attrNameLst>
                                          <p:attrName>style.visibility</p:attrName>
                                        </p:attrNameLst>
                                      </p:cBhvr>
                                      <p:to>
                                        <p:strVal val="visible"/>
                                      </p:to>
                                    </p:set>
                                    <p:animEffect transition="in" filter="fade">
                                      <p:cBhvr>
                                        <p:cTn id="112" dur="1000"/>
                                        <p:tgtEl>
                                          <p:spTgt spid="383052"/>
                                        </p:tgtEl>
                                      </p:cBhvr>
                                    </p:animEffect>
                                  </p:childTnLst>
                                </p:cTn>
                              </p:par>
                            </p:childTnLst>
                          </p:cTn>
                        </p:par>
                        <p:par>
                          <p:cTn id="113" fill="hold" nodeType="afterGroup">
                            <p:stCondLst>
                              <p:cond delay="2000"/>
                            </p:stCondLst>
                            <p:childTnLst>
                              <p:par>
                                <p:cTn id="114" presetID="55" presetClass="entr" presetSubtype="0" fill="hold" grpId="0" nodeType="afterEffect">
                                  <p:stCondLst>
                                    <p:cond delay="0"/>
                                  </p:stCondLst>
                                  <p:childTnLst>
                                    <p:set>
                                      <p:cBhvr>
                                        <p:cTn id="115" dur="1" fill="hold">
                                          <p:stCondLst>
                                            <p:cond delay="0"/>
                                          </p:stCondLst>
                                        </p:cTn>
                                        <p:tgtEl>
                                          <p:spTgt spid="383051"/>
                                        </p:tgtEl>
                                        <p:attrNameLst>
                                          <p:attrName>style.visibility</p:attrName>
                                        </p:attrNameLst>
                                      </p:cBhvr>
                                      <p:to>
                                        <p:strVal val="visible"/>
                                      </p:to>
                                    </p:set>
                                    <p:anim calcmode="lin" valueType="num">
                                      <p:cBhvr>
                                        <p:cTn id="116" dur="1000" fill="hold"/>
                                        <p:tgtEl>
                                          <p:spTgt spid="383051"/>
                                        </p:tgtEl>
                                        <p:attrNameLst>
                                          <p:attrName>ppt_w</p:attrName>
                                        </p:attrNameLst>
                                      </p:cBhvr>
                                      <p:tavLst>
                                        <p:tav tm="0">
                                          <p:val>
                                            <p:strVal val="#ppt_w*0.70"/>
                                          </p:val>
                                        </p:tav>
                                        <p:tav tm="100000">
                                          <p:val>
                                            <p:strVal val="#ppt_w"/>
                                          </p:val>
                                        </p:tav>
                                      </p:tavLst>
                                    </p:anim>
                                    <p:anim calcmode="lin" valueType="num">
                                      <p:cBhvr>
                                        <p:cTn id="117" dur="1000" fill="hold"/>
                                        <p:tgtEl>
                                          <p:spTgt spid="383051"/>
                                        </p:tgtEl>
                                        <p:attrNameLst>
                                          <p:attrName>ppt_h</p:attrName>
                                        </p:attrNameLst>
                                      </p:cBhvr>
                                      <p:tavLst>
                                        <p:tav tm="0">
                                          <p:val>
                                            <p:strVal val="#ppt_h"/>
                                          </p:val>
                                        </p:tav>
                                        <p:tav tm="100000">
                                          <p:val>
                                            <p:strVal val="#ppt_h"/>
                                          </p:val>
                                        </p:tav>
                                      </p:tavLst>
                                    </p:anim>
                                    <p:animEffect transition="in" filter="fade">
                                      <p:cBhvr>
                                        <p:cTn id="118" dur="1000"/>
                                        <p:tgtEl>
                                          <p:spTgt spid="383051"/>
                                        </p:tgtEl>
                                      </p:cBhvr>
                                    </p:animEffect>
                                  </p:childTnLst>
                                </p:cTn>
                              </p:par>
                            </p:childTnLst>
                          </p:cTn>
                        </p:par>
                        <p:par>
                          <p:cTn id="119" fill="hold" nodeType="afterGroup">
                            <p:stCondLst>
                              <p:cond delay="3000"/>
                            </p:stCondLst>
                            <p:childTnLst>
                              <p:par>
                                <p:cTn id="120" presetID="22" presetClass="entr" presetSubtype="1" fill="hold" grpId="0" nodeType="afterEffect">
                                  <p:stCondLst>
                                    <p:cond delay="0"/>
                                  </p:stCondLst>
                                  <p:childTnLst>
                                    <p:set>
                                      <p:cBhvr>
                                        <p:cTn id="121" dur="1" fill="hold">
                                          <p:stCondLst>
                                            <p:cond delay="0"/>
                                          </p:stCondLst>
                                        </p:cTn>
                                        <p:tgtEl>
                                          <p:spTgt spid="383050"/>
                                        </p:tgtEl>
                                        <p:attrNameLst>
                                          <p:attrName>style.visibility</p:attrName>
                                        </p:attrNameLst>
                                      </p:cBhvr>
                                      <p:to>
                                        <p:strVal val="visible"/>
                                      </p:to>
                                    </p:set>
                                    <p:animEffect transition="in" filter="wipe(up)">
                                      <p:cBhvr>
                                        <p:cTn id="122" dur="500"/>
                                        <p:tgtEl>
                                          <p:spTgt spid="383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nimBg="1"/>
      <p:bldP spid="383008" grpId="0" animBg="1"/>
      <p:bldP spid="383018" grpId="0" animBg="1"/>
      <p:bldP spid="383007" grpId="0" animBg="1"/>
      <p:bldP spid="383006" grpId="0" animBg="1"/>
      <p:bldP spid="383030" grpId="0"/>
      <p:bldP spid="383033" grpId="0" animBg="1"/>
      <p:bldP spid="383034" grpId="0"/>
      <p:bldP spid="383035" grpId="0"/>
      <p:bldP spid="383037" grpId="0"/>
      <p:bldP spid="383038" grpId="0"/>
      <p:bldP spid="383039" grpId="0"/>
      <p:bldP spid="383040" grpId="0"/>
      <p:bldP spid="383041" grpId="0"/>
      <p:bldP spid="383042" grpId="0" animBg="1"/>
      <p:bldP spid="383043" grpId="0" animBg="1"/>
      <p:bldP spid="383043" grpId="1" animBg="1"/>
      <p:bldP spid="383044" grpId="0"/>
      <p:bldP spid="383045" grpId="0" animBg="1"/>
      <p:bldP spid="383046" grpId="0"/>
      <p:bldP spid="383047" grpId="0" animBg="1"/>
      <p:bldP spid="383050" grpId="0" animBg="1"/>
      <p:bldP spid="383051" grpId="0" animBg="1"/>
      <p:bldP spid="3830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Freeform 3"/>
          <p:cNvSpPr>
            <a:spLocks/>
          </p:cNvSpPr>
          <p:nvPr/>
        </p:nvSpPr>
        <p:spPr bwMode="auto">
          <a:xfrm>
            <a:off x="0" y="3227388"/>
            <a:ext cx="9144000" cy="1419225"/>
          </a:xfrm>
          <a:custGeom>
            <a:avLst/>
            <a:gdLst>
              <a:gd name="T0" fmla="*/ 0 w 5737"/>
              <a:gd name="T1" fmla="*/ 2147483647 h 894"/>
              <a:gd name="T2" fmla="*/ 2147483647 w 5737"/>
              <a:gd name="T3" fmla="*/ 2147483647 h 894"/>
              <a:gd name="T4" fmla="*/ 2147483647 w 5737"/>
              <a:gd name="T5" fmla="*/ 2147483647 h 894"/>
              <a:gd name="T6" fmla="*/ 2147483647 w 5737"/>
              <a:gd name="T7" fmla="*/ 2147483647 h 894"/>
              <a:gd name="T8" fmla="*/ 2147483647 w 5737"/>
              <a:gd name="T9" fmla="*/ 2147483647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37" h="894">
                <a:moveTo>
                  <a:pt x="0" y="427"/>
                </a:moveTo>
                <a:cubicBezTo>
                  <a:pt x="250" y="366"/>
                  <a:pt x="939" y="0"/>
                  <a:pt x="1500" y="61"/>
                </a:cubicBezTo>
                <a:cubicBezTo>
                  <a:pt x="2061" y="122"/>
                  <a:pt x="2761" y="696"/>
                  <a:pt x="3364" y="795"/>
                </a:cubicBezTo>
                <a:cubicBezTo>
                  <a:pt x="3967" y="894"/>
                  <a:pt x="4726" y="673"/>
                  <a:pt x="5121" y="657"/>
                </a:cubicBezTo>
                <a:cubicBezTo>
                  <a:pt x="5516" y="641"/>
                  <a:pt x="5609" y="689"/>
                  <a:pt x="5737" y="697"/>
                </a:cubicBezTo>
              </a:path>
            </a:pathLst>
          </a:custGeom>
          <a:noFill/>
          <a:ln w="635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8" name="Tree"/>
          <p:cNvSpPr>
            <a:spLocks noEditPoints="1" noChangeArrowheads="1"/>
          </p:cNvSpPr>
          <p:nvPr/>
        </p:nvSpPr>
        <p:spPr bwMode="auto">
          <a:xfrm>
            <a:off x="1600200" y="1362075"/>
            <a:ext cx="1524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2229" name="Tree"/>
          <p:cNvSpPr>
            <a:spLocks noEditPoints="1" noChangeArrowheads="1"/>
          </p:cNvSpPr>
          <p:nvPr/>
        </p:nvSpPr>
        <p:spPr bwMode="auto">
          <a:xfrm>
            <a:off x="1257300" y="1209675"/>
            <a:ext cx="1524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52230" name="Picture 6" descr="an00325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2875" y="5819775"/>
            <a:ext cx="495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161925" y="3260725"/>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Geoid</a:t>
            </a:r>
          </a:p>
        </p:txBody>
      </p:sp>
      <p:sp>
        <p:nvSpPr>
          <p:cNvPr id="11272" name="Text Box 8"/>
          <p:cNvSpPr txBox="1">
            <a:spLocks noChangeArrowheads="1"/>
          </p:cNvSpPr>
          <p:nvPr/>
        </p:nvSpPr>
        <p:spPr bwMode="auto">
          <a:xfrm>
            <a:off x="171450" y="52959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Ellipsoid</a:t>
            </a:r>
          </a:p>
        </p:txBody>
      </p:sp>
      <p:sp>
        <p:nvSpPr>
          <p:cNvPr id="52233" name="Text Box 9"/>
          <p:cNvSpPr txBox="1">
            <a:spLocks noChangeArrowheads="1"/>
          </p:cNvSpPr>
          <p:nvPr/>
        </p:nvSpPr>
        <p:spPr bwMode="auto">
          <a:xfrm>
            <a:off x="152400" y="1504950"/>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Earth’s</a:t>
            </a:r>
          </a:p>
          <a:p>
            <a:pPr eaLnBrk="1" hangingPunct="1">
              <a:spcBef>
                <a:spcPct val="0"/>
              </a:spcBef>
              <a:buFontTx/>
              <a:buNone/>
            </a:pPr>
            <a:r>
              <a:rPr lang="en-US" altLang="en-US" sz="1800">
                <a:solidFill>
                  <a:schemeClr val="bg1"/>
                </a:solidFill>
                <a:latin typeface="Arial" pitchFamily="34" charset="0"/>
                <a:ea typeface="MS PGothic" pitchFamily="34" charset="-128"/>
              </a:rPr>
              <a:t>Surface</a:t>
            </a:r>
          </a:p>
        </p:txBody>
      </p:sp>
      <p:sp>
        <p:nvSpPr>
          <p:cNvPr id="52234" name="Text Box 10"/>
          <p:cNvSpPr txBox="1">
            <a:spLocks noChangeArrowheads="1"/>
          </p:cNvSpPr>
          <p:nvPr/>
        </p:nvSpPr>
        <p:spPr bwMode="auto">
          <a:xfrm>
            <a:off x="4548188" y="35052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ea typeface="MS PGothic" pitchFamily="34" charset="-128"/>
              </a:rPr>
              <a:t>Coast</a:t>
            </a:r>
          </a:p>
        </p:txBody>
      </p:sp>
      <p:sp>
        <p:nvSpPr>
          <p:cNvPr id="11280" name="AutoShape 16"/>
          <p:cNvSpPr>
            <a:spLocks/>
          </p:cNvSpPr>
          <p:nvPr/>
        </p:nvSpPr>
        <p:spPr bwMode="auto">
          <a:xfrm>
            <a:off x="1866900" y="1962150"/>
            <a:ext cx="252413" cy="3067050"/>
          </a:xfrm>
          <a:prstGeom prst="leftBrace">
            <a:avLst>
              <a:gd name="adj1" fmla="val 10125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ea typeface="MS PGothic" pitchFamily="34" charset="-128"/>
            </a:endParaRPr>
          </a:p>
        </p:txBody>
      </p:sp>
      <p:sp>
        <p:nvSpPr>
          <p:cNvPr id="11281" name="Text Box 17"/>
          <p:cNvSpPr txBox="1">
            <a:spLocks noChangeArrowheads="1"/>
          </p:cNvSpPr>
          <p:nvPr/>
        </p:nvSpPr>
        <p:spPr bwMode="auto">
          <a:xfrm>
            <a:off x="549275" y="6069013"/>
            <a:ext cx="781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From </a:t>
            </a:r>
          </a:p>
          <a:p>
            <a:pPr eaLnBrk="1" hangingPunct="1">
              <a:spcBef>
                <a:spcPct val="0"/>
              </a:spcBef>
              <a:buFontTx/>
              <a:buNone/>
            </a:pPr>
            <a:r>
              <a:rPr lang="en-US" altLang="en-US" sz="1800">
                <a:solidFill>
                  <a:schemeClr val="bg1"/>
                </a:solidFill>
                <a:latin typeface="Arial" pitchFamily="34" charset="0"/>
                <a:ea typeface="MS PGothic" pitchFamily="34" charset="-128"/>
              </a:rPr>
              <a:t>GPS</a:t>
            </a:r>
          </a:p>
        </p:txBody>
      </p:sp>
      <p:sp>
        <p:nvSpPr>
          <p:cNvPr id="11282" name="Text Box 18"/>
          <p:cNvSpPr txBox="1">
            <a:spLocks noChangeArrowheads="1"/>
          </p:cNvSpPr>
          <p:nvPr/>
        </p:nvSpPr>
        <p:spPr bwMode="auto">
          <a:xfrm>
            <a:off x="2451100" y="800100"/>
            <a:ext cx="2112963"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i="1" u="sng">
                <a:latin typeface="Arial" pitchFamily="34" charset="0"/>
                <a:ea typeface="MS PGothic" pitchFamily="34" charset="-128"/>
              </a:rPr>
              <a:t>How “high above</a:t>
            </a:r>
          </a:p>
          <a:p>
            <a:pPr eaLnBrk="1" hangingPunct="1">
              <a:spcBef>
                <a:spcPct val="0"/>
              </a:spcBef>
              <a:buFontTx/>
              <a:buNone/>
            </a:pPr>
            <a:r>
              <a:rPr lang="en-US" altLang="en-US" sz="1800" b="1" i="1" u="sng">
                <a:latin typeface="Arial" pitchFamily="34" charset="0"/>
                <a:ea typeface="MS PGothic" pitchFamily="34" charset="-128"/>
              </a:rPr>
              <a:t>‘sea level’ ” am I?</a:t>
            </a:r>
          </a:p>
          <a:p>
            <a:pPr eaLnBrk="1" hangingPunct="1">
              <a:spcBef>
                <a:spcPct val="0"/>
              </a:spcBef>
              <a:buFontTx/>
              <a:buNone/>
            </a:pPr>
            <a:r>
              <a:rPr lang="en-US" altLang="en-US" sz="1800" b="1" i="1">
                <a:latin typeface="Arial" pitchFamily="34" charset="0"/>
                <a:ea typeface="MS PGothic" pitchFamily="34" charset="-128"/>
              </a:rPr>
              <a:t>(FEMA, USACE,</a:t>
            </a:r>
          </a:p>
          <a:p>
            <a:pPr eaLnBrk="1" hangingPunct="1">
              <a:spcBef>
                <a:spcPct val="0"/>
              </a:spcBef>
              <a:buFontTx/>
              <a:buNone/>
            </a:pPr>
            <a:r>
              <a:rPr lang="en-US" altLang="en-US" sz="1800" b="1" i="1">
                <a:latin typeface="Arial" pitchFamily="34" charset="0"/>
                <a:ea typeface="MS PGothic" pitchFamily="34" charset="-128"/>
              </a:rPr>
              <a:t>Surveying and </a:t>
            </a:r>
          </a:p>
          <a:p>
            <a:pPr eaLnBrk="1" hangingPunct="1">
              <a:spcBef>
                <a:spcPct val="0"/>
              </a:spcBef>
              <a:buFontTx/>
              <a:buNone/>
            </a:pPr>
            <a:r>
              <a:rPr lang="en-US" altLang="en-US" sz="1800" b="1" i="1">
                <a:latin typeface="Arial" pitchFamily="34" charset="0"/>
                <a:ea typeface="MS PGothic" pitchFamily="34" charset="-128"/>
              </a:rPr>
              <a:t>Mapping)</a:t>
            </a:r>
          </a:p>
        </p:txBody>
      </p:sp>
      <p:grpSp>
        <p:nvGrpSpPr>
          <p:cNvPr id="11283" name="Group 19"/>
          <p:cNvGrpSpPr>
            <a:grpSpLocks/>
          </p:cNvGrpSpPr>
          <p:nvPr/>
        </p:nvGrpSpPr>
        <p:grpSpPr bwMode="auto">
          <a:xfrm>
            <a:off x="1154113" y="3500438"/>
            <a:ext cx="727075" cy="2976562"/>
            <a:chOff x="600" y="1758"/>
            <a:chExt cx="585" cy="1974"/>
          </a:xfrm>
        </p:grpSpPr>
        <p:grpSp>
          <p:nvGrpSpPr>
            <p:cNvPr id="52273" name="Group 20"/>
            <p:cNvGrpSpPr>
              <a:grpSpLocks/>
            </p:cNvGrpSpPr>
            <p:nvPr/>
          </p:nvGrpSpPr>
          <p:grpSpPr bwMode="auto">
            <a:xfrm>
              <a:off x="1053" y="1758"/>
              <a:ext cx="132" cy="1974"/>
              <a:chOff x="1053" y="1758"/>
              <a:chExt cx="132" cy="1974"/>
            </a:xfrm>
          </p:grpSpPr>
          <p:sp>
            <p:nvSpPr>
              <p:cNvPr id="52275" name="Line 21"/>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76" name="Line 22"/>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74" name="Line 23"/>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84" name="Text Box 24"/>
          <p:cNvSpPr txBox="1">
            <a:spLocks noChangeArrowheads="1"/>
          </p:cNvSpPr>
          <p:nvPr/>
        </p:nvSpPr>
        <p:spPr bwMode="auto">
          <a:xfrm>
            <a:off x="3394075" y="5921375"/>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u="sng" dirty="0">
                <a:solidFill>
                  <a:schemeClr val="bg1"/>
                </a:solidFill>
                <a:latin typeface="Arial" pitchFamily="34" charset="0"/>
                <a:ea typeface="MS PGothic" pitchFamily="34" charset="-128"/>
              </a:rPr>
              <a:t>From </a:t>
            </a:r>
          </a:p>
          <a:p>
            <a:pPr eaLnBrk="1" hangingPunct="1">
              <a:spcBef>
                <a:spcPct val="0"/>
              </a:spcBef>
              <a:buFontTx/>
              <a:buNone/>
            </a:pPr>
            <a:r>
              <a:rPr lang="en-US" altLang="en-US" sz="1800" b="1" u="sng" dirty="0">
                <a:solidFill>
                  <a:schemeClr val="bg1"/>
                </a:solidFill>
                <a:latin typeface="Arial" pitchFamily="34" charset="0"/>
                <a:ea typeface="MS PGothic" pitchFamily="34" charset="-128"/>
              </a:rPr>
              <a:t>Gravity</a:t>
            </a:r>
          </a:p>
        </p:txBody>
      </p:sp>
      <p:grpSp>
        <p:nvGrpSpPr>
          <p:cNvPr id="11285" name="Group 25"/>
          <p:cNvGrpSpPr>
            <a:grpSpLocks/>
          </p:cNvGrpSpPr>
          <p:nvPr/>
        </p:nvGrpSpPr>
        <p:grpSpPr bwMode="auto">
          <a:xfrm flipH="1">
            <a:off x="6834188" y="4514850"/>
            <a:ext cx="423862" cy="2066925"/>
            <a:chOff x="600" y="1758"/>
            <a:chExt cx="585" cy="1974"/>
          </a:xfrm>
        </p:grpSpPr>
        <p:grpSp>
          <p:nvGrpSpPr>
            <p:cNvPr id="52269" name="Group 26"/>
            <p:cNvGrpSpPr>
              <a:grpSpLocks/>
            </p:cNvGrpSpPr>
            <p:nvPr/>
          </p:nvGrpSpPr>
          <p:grpSpPr bwMode="auto">
            <a:xfrm>
              <a:off x="1053" y="1758"/>
              <a:ext cx="132" cy="1974"/>
              <a:chOff x="1053" y="1758"/>
              <a:chExt cx="132" cy="1974"/>
            </a:xfrm>
          </p:grpSpPr>
          <p:sp>
            <p:nvSpPr>
              <p:cNvPr id="52271" name="Line 27"/>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72" name="Line 28"/>
              <p:cNvSpPr>
                <a:spLocks noChangeShapeType="1"/>
              </p:cNvSpPr>
              <p:nvPr/>
            </p:nvSpPr>
            <p:spPr bwMode="auto">
              <a:xfrm flipH="1">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70" name="Line 29"/>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41" name="Text Box 30"/>
          <p:cNvSpPr txBox="1">
            <a:spLocks noChangeArrowheads="1"/>
          </p:cNvSpPr>
          <p:nvPr/>
        </p:nvSpPr>
        <p:spPr bwMode="auto">
          <a:xfrm>
            <a:off x="8039100" y="4419600"/>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Ocean</a:t>
            </a:r>
          </a:p>
          <a:p>
            <a:pPr eaLnBrk="1" hangingPunct="1">
              <a:spcBef>
                <a:spcPct val="0"/>
              </a:spcBef>
              <a:buFontTx/>
              <a:buNone/>
            </a:pPr>
            <a:r>
              <a:rPr lang="en-US" altLang="en-US" sz="1800">
                <a:solidFill>
                  <a:schemeClr val="bg1"/>
                </a:solidFill>
                <a:latin typeface="Arial" pitchFamily="34" charset="0"/>
                <a:ea typeface="MS PGothic" pitchFamily="34" charset="-128"/>
              </a:rPr>
              <a:t>Surface</a:t>
            </a:r>
          </a:p>
        </p:txBody>
      </p:sp>
      <p:sp>
        <p:nvSpPr>
          <p:cNvPr id="17426" name="Text Box 31"/>
          <p:cNvSpPr txBox="1">
            <a:spLocks noChangeArrowheads="1"/>
          </p:cNvSpPr>
          <p:nvPr/>
        </p:nvSpPr>
        <p:spPr bwMode="auto">
          <a:xfrm>
            <a:off x="7194550" y="6216650"/>
            <a:ext cx="194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From </a:t>
            </a:r>
          </a:p>
          <a:p>
            <a:pPr eaLnBrk="1" hangingPunct="1">
              <a:spcBef>
                <a:spcPct val="0"/>
              </a:spcBef>
              <a:buFontTx/>
              <a:buNone/>
            </a:pPr>
            <a:r>
              <a:rPr lang="en-US" altLang="en-US" sz="1800">
                <a:solidFill>
                  <a:schemeClr val="bg1"/>
                </a:solidFill>
                <a:latin typeface="Arial" pitchFamily="34" charset="0"/>
                <a:ea typeface="MS PGothic" pitchFamily="34" charset="-128"/>
              </a:rPr>
              <a:t>Satellite Altimetry</a:t>
            </a:r>
          </a:p>
        </p:txBody>
      </p:sp>
      <p:grpSp>
        <p:nvGrpSpPr>
          <p:cNvPr id="11288" name="Group 32"/>
          <p:cNvGrpSpPr>
            <a:grpSpLocks/>
          </p:cNvGrpSpPr>
          <p:nvPr/>
        </p:nvGrpSpPr>
        <p:grpSpPr bwMode="auto">
          <a:xfrm>
            <a:off x="2147888" y="4181475"/>
            <a:ext cx="1281112" cy="2057400"/>
            <a:chOff x="1353" y="2130"/>
            <a:chExt cx="807" cy="1296"/>
          </a:xfrm>
        </p:grpSpPr>
        <p:grpSp>
          <p:nvGrpSpPr>
            <p:cNvPr id="52265" name="Group 33"/>
            <p:cNvGrpSpPr>
              <a:grpSpLocks/>
            </p:cNvGrpSpPr>
            <p:nvPr/>
          </p:nvGrpSpPr>
          <p:grpSpPr bwMode="auto">
            <a:xfrm flipH="1">
              <a:off x="1353" y="2130"/>
              <a:ext cx="321" cy="1296"/>
              <a:chOff x="1053" y="1758"/>
              <a:chExt cx="132" cy="1974"/>
            </a:xfrm>
          </p:grpSpPr>
          <p:sp>
            <p:nvSpPr>
              <p:cNvPr id="52267" name="Line 34"/>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8" name="Line 35"/>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66" name="Line 36"/>
            <p:cNvSpPr>
              <a:spLocks noChangeShapeType="1"/>
            </p:cNvSpPr>
            <p:nvPr/>
          </p:nvSpPr>
          <p:spPr bwMode="auto">
            <a:xfrm>
              <a:off x="1674" y="3408"/>
              <a:ext cx="48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290" name="Group 42"/>
          <p:cNvGrpSpPr>
            <a:grpSpLocks/>
          </p:cNvGrpSpPr>
          <p:nvPr/>
        </p:nvGrpSpPr>
        <p:grpSpPr bwMode="auto">
          <a:xfrm>
            <a:off x="2143125" y="2005013"/>
            <a:ext cx="1552575" cy="633412"/>
            <a:chOff x="1350" y="759"/>
            <a:chExt cx="978" cy="399"/>
          </a:xfrm>
        </p:grpSpPr>
        <p:sp>
          <p:nvSpPr>
            <p:cNvPr id="52263" name="Line 43"/>
            <p:cNvSpPr>
              <a:spLocks noChangeShapeType="1"/>
            </p:cNvSpPr>
            <p:nvPr/>
          </p:nvSpPr>
          <p:spPr bwMode="auto">
            <a:xfrm>
              <a:off x="1350" y="1158"/>
              <a:ext cx="978"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4" name="Line 44"/>
            <p:cNvSpPr>
              <a:spLocks noChangeShapeType="1"/>
            </p:cNvSpPr>
            <p:nvPr/>
          </p:nvSpPr>
          <p:spPr bwMode="auto">
            <a:xfrm flipV="1">
              <a:off x="2328" y="759"/>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91" name="Text Box 45"/>
          <p:cNvSpPr txBox="1">
            <a:spLocks noChangeArrowheads="1"/>
          </p:cNvSpPr>
          <p:nvPr/>
        </p:nvSpPr>
        <p:spPr bwMode="auto">
          <a:xfrm>
            <a:off x="5810250" y="942975"/>
            <a:ext cx="31083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i="1" u="sng">
                <a:latin typeface="Arial" pitchFamily="34" charset="0"/>
                <a:ea typeface="MS PGothic" pitchFamily="34" charset="-128"/>
              </a:rPr>
              <a:t>How large are </a:t>
            </a:r>
          </a:p>
          <a:p>
            <a:pPr eaLnBrk="1" hangingPunct="1">
              <a:spcBef>
                <a:spcPct val="0"/>
              </a:spcBef>
              <a:buFontTx/>
              <a:buNone/>
            </a:pPr>
            <a:r>
              <a:rPr lang="en-US" altLang="en-US" sz="1800" b="1" i="1" u="sng">
                <a:latin typeface="Arial" pitchFamily="34" charset="0"/>
                <a:ea typeface="MS PGothic" pitchFamily="34" charset="-128"/>
              </a:rPr>
              <a:t>hydrodynamic processes?</a:t>
            </a:r>
          </a:p>
          <a:p>
            <a:pPr eaLnBrk="1" hangingPunct="1">
              <a:spcBef>
                <a:spcPct val="0"/>
              </a:spcBef>
              <a:buFontTx/>
              <a:buNone/>
            </a:pPr>
            <a:r>
              <a:rPr lang="en-US" altLang="en-US" sz="1800" b="1" i="1">
                <a:latin typeface="Arial" pitchFamily="34" charset="0"/>
                <a:ea typeface="MS PGothic" pitchFamily="34" charset="-128"/>
              </a:rPr>
              <a:t>(Coast Survey, CSC,</a:t>
            </a:r>
          </a:p>
          <a:p>
            <a:pPr eaLnBrk="1" hangingPunct="1">
              <a:spcBef>
                <a:spcPct val="0"/>
              </a:spcBef>
              <a:buFontTx/>
              <a:buNone/>
            </a:pPr>
            <a:r>
              <a:rPr lang="en-US" altLang="en-US" sz="1800" b="1" i="1">
                <a:latin typeface="Arial" pitchFamily="34" charset="0"/>
                <a:ea typeface="MS PGothic" pitchFamily="34" charset="-128"/>
              </a:rPr>
              <a:t>CZM)</a:t>
            </a:r>
          </a:p>
        </p:txBody>
      </p:sp>
      <p:sp>
        <p:nvSpPr>
          <p:cNvPr id="52246" name="Line 46"/>
          <p:cNvSpPr>
            <a:spLocks noChangeShapeType="1"/>
          </p:cNvSpPr>
          <p:nvPr/>
        </p:nvSpPr>
        <p:spPr bwMode="auto">
          <a:xfrm flipV="1">
            <a:off x="7986713" y="4310063"/>
            <a:ext cx="757237" cy="23336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47" name="Text Box 50"/>
          <p:cNvSpPr txBox="1">
            <a:spLocks noChangeArrowheads="1"/>
          </p:cNvSpPr>
          <p:nvPr/>
        </p:nvSpPr>
        <p:spPr bwMode="auto">
          <a:xfrm>
            <a:off x="393700" y="155575"/>
            <a:ext cx="829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u="sng" dirty="0">
                <a:latin typeface="Arial" pitchFamily="34" charset="0"/>
                <a:ea typeface="MS PGothic" pitchFamily="34" charset="-128"/>
              </a:rPr>
              <a:t>Gravity measurements help answer two big questions…</a:t>
            </a:r>
          </a:p>
        </p:txBody>
      </p:sp>
      <p:sp>
        <p:nvSpPr>
          <p:cNvPr id="11298" name="Freeform 54"/>
          <p:cNvSpPr>
            <a:spLocks/>
          </p:cNvSpPr>
          <p:nvPr/>
        </p:nvSpPr>
        <p:spPr bwMode="auto">
          <a:xfrm>
            <a:off x="-15875" y="4891088"/>
            <a:ext cx="9167813" cy="361950"/>
          </a:xfrm>
          <a:custGeom>
            <a:avLst/>
            <a:gdLst>
              <a:gd name="T0" fmla="*/ 0 w 5770"/>
              <a:gd name="T1" fmla="*/ 2147483647 h 228"/>
              <a:gd name="T2" fmla="*/ 2147483647 w 5770"/>
              <a:gd name="T3" fmla="*/ 2147483647 h 228"/>
              <a:gd name="T4" fmla="*/ 2147483647 w 5770"/>
              <a:gd name="T5" fmla="*/ 2147483647 h 228"/>
              <a:gd name="T6" fmla="*/ 0 60000 65536"/>
              <a:gd name="T7" fmla="*/ 0 60000 65536"/>
              <a:gd name="T8" fmla="*/ 0 60000 65536"/>
            </a:gdLst>
            <a:ahLst/>
            <a:cxnLst>
              <a:cxn ang="T6">
                <a:pos x="T0" y="T1"/>
              </a:cxn>
              <a:cxn ang="T7">
                <a:pos x="T2" y="T3"/>
              </a:cxn>
              <a:cxn ang="T8">
                <a:pos x="T4" y="T5"/>
              </a:cxn>
            </a:cxnLst>
            <a:rect l="0" t="0" r="r" b="b"/>
            <a:pathLst>
              <a:path w="5770" h="228">
                <a:moveTo>
                  <a:pt x="0" y="223"/>
                </a:moveTo>
                <a:cubicBezTo>
                  <a:pt x="1014" y="111"/>
                  <a:pt x="2029" y="0"/>
                  <a:pt x="2991" y="1"/>
                </a:cubicBezTo>
                <a:cubicBezTo>
                  <a:pt x="3953" y="2"/>
                  <a:pt x="5307" y="190"/>
                  <a:pt x="5770" y="228"/>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Slide Number Placeholder 3"/>
          <p:cNvSpPr>
            <a:spLocks noGrp="1"/>
          </p:cNvSpPr>
          <p:nvPr>
            <p:ph type="sldNum" sz="quarter" idx="12"/>
          </p:nvPr>
        </p:nvSpPr>
        <p:spPr/>
        <p:txBody>
          <a:bodyPr/>
          <a:lstStyle/>
          <a:p>
            <a:pPr>
              <a:defRPr/>
            </a:pPr>
            <a:fld id="{16554F26-8508-4CA2-B162-EC7C62F3D148}" type="slidenum">
              <a:rPr lang="en-US" smtClean="0"/>
              <a:pPr>
                <a:defRPr/>
              </a:pPr>
              <a:t>32</a:t>
            </a:fld>
            <a:endParaRPr lang="en-US"/>
          </a:p>
        </p:txBody>
      </p:sp>
      <p:cxnSp>
        <p:nvCxnSpPr>
          <p:cNvPr id="6" name="Straight Arrow Connector 5"/>
          <p:cNvCxnSpPr/>
          <p:nvPr/>
        </p:nvCxnSpPr>
        <p:spPr>
          <a:xfrm flipH="1" flipV="1">
            <a:off x="2143125" y="2005013"/>
            <a:ext cx="9525" cy="1271587"/>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629400" y="4033838"/>
            <a:ext cx="9525" cy="438150"/>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2133600" y="3352800"/>
            <a:ext cx="19050" cy="16383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1297" name="Group 51"/>
          <p:cNvGrpSpPr>
            <a:grpSpLocks/>
          </p:cNvGrpSpPr>
          <p:nvPr/>
        </p:nvGrpSpPr>
        <p:grpSpPr bwMode="auto">
          <a:xfrm>
            <a:off x="6089650" y="2132013"/>
            <a:ext cx="530225" cy="2168525"/>
            <a:chOff x="3836" y="1343"/>
            <a:chExt cx="334" cy="1366"/>
          </a:xfrm>
        </p:grpSpPr>
        <p:sp>
          <p:nvSpPr>
            <p:cNvPr id="52261" name="Line 52"/>
            <p:cNvSpPr>
              <a:spLocks noChangeShapeType="1"/>
            </p:cNvSpPr>
            <p:nvPr/>
          </p:nvSpPr>
          <p:spPr bwMode="auto">
            <a:xfrm rot="10800000" flipV="1">
              <a:off x="3836" y="2709"/>
              <a:ext cx="33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2" name="Line 53"/>
            <p:cNvSpPr>
              <a:spLocks noChangeShapeType="1"/>
            </p:cNvSpPr>
            <p:nvPr/>
          </p:nvSpPr>
          <p:spPr bwMode="auto">
            <a:xfrm rot="10800000">
              <a:off x="3836" y="1343"/>
              <a:ext cx="0" cy="13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cxnSp>
        <p:nvCxnSpPr>
          <p:cNvPr id="21" name="Straight Arrow Connector 20"/>
          <p:cNvCxnSpPr/>
          <p:nvPr/>
        </p:nvCxnSpPr>
        <p:spPr>
          <a:xfrm flipV="1">
            <a:off x="6634163" y="4471988"/>
            <a:ext cx="0" cy="519112"/>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1289" name="Group 37"/>
          <p:cNvGrpSpPr>
            <a:grpSpLocks/>
          </p:cNvGrpSpPr>
          <p:nvPr/>
        </p:nvGrpSpPr>
        <p:grpSpPr bwMode="auto">
          <a:xfrm flipH="1">
            <a:off x="4195763" y="4614863"/>
            <a:ext cx="2411412" cy="1604962"/>
            <a:chOff x="1353" y="2130"/>
            <a:chExt cx="807" cy="1296"/>
          </a:xfrm>
        </p:grpSpPr>
        <p:grpSp>
          <p:nvGrpSpPr>
            <p:cNvPr id="52257" name="Group 38"/>
            <p:cNvGrpSpPr>
              <a:grpSpLocks/>
            </p:cNvGrpSpPr>
            <p:nvPr/>
          </p:nvGrpSpPr>
          <p:grpSpPr bwMode="auto">
            <a:xfrm flipH="1">
              <a:off x="1353" y="2130"/>
              <a:ext cx="321" cy="1296"/>
              <a:chOff x="1053" y="1758"/>
              <a:chExt cx="132" cy="1974"/>
            </a:xfrm>
          </p:grpSpPr>
          <p:sp>
            <p:nvSpPr>
              <p:cNvPr id="52259" name="Line 39"/>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0" name="Line 40"/>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58" name="Line 41"/>
            <p:cNvSpPr>
              <a:spLocks noChangeShapeType="1"/>
            </p:cNvSpPr>
            <p:nvPr/>
          </p:nvSpPr>
          <p:spPr bwMode="auto">
            <a:xfrm>
              <a:off x="1674" y="3408"/>
              <a:ext cx="48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77" name="AutoShape 13"/>
          <p:cNvSpPr>
            <a:spLocks/>
          </p:cNvSpPr>
          <p:nvPr/>
        </p:nvSpPr>
        <p:spPr bwMode="auto">
          <a:xfrm>
            <a:off x="6653213" y="4081463"/>
            <a:ext cx="152400" cy="871537"/>
          </a:xfrm>
          <a:prstGeom prst="rightBrace">
            <a:avLst>
              <a:gd name="adj1" fmla="val 4765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98"/>
                                        </p:tgtEl>
                                        <p:attrNameLst>
                                          <p:attrName>style.visibility</p:attrName>
                                        </p:attrNameLst>
                                      </p:cBhvr>
                                      <p:to>
                                        <p:strVal val="visible"/>
                                      </p:to>
                                    </p:set>
                                    <p:animEffect transition="in" filter="wipe(left)">
                                      <p:cBhvr>
                                        <p:cTn id="7" dur="500"/>
                                        <p:tgtEl>
                                          <p:spTgt spid="1129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27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267"/>
                                        </p:tgtEl>
                                        <p:attrNameLst>
                                          <p:attrName>style.visibility</p:attrName>
                                        </p:attrNameLst>
                                      </p:cBhvr>
                                      <p:to>
                                        <p:strVal val="visible"/>
                                      </p:to>
                                    </p:set>
                                    <p:animEffect transition="in" filter="wipe(left)">
                                      <p:cBhvr>
                                        <p:cTn id="14" dur="500"/>
                                        <p:tgtEl>
                                          <p:spTgt spid="1126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27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2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90"/>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297"/>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28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2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28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27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4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28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wipe(down)">
                                      <p:cBhvr>
                                        <p:cTn id="59" dur="500"/>
                                        <p:tgtEl>
                                          <p:spTgt spid="63"/>
                                        </p:tgtEl>
                                      </p:cBhvr>
                                    </p:animEffect>
                                  </p:childTnLst>
                                </p:cTn>
                              </p:par>
                              <p:par>
                                <p:cTn id="60" presetID="22" presetClass="entr" presetSubtype="4"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128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28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71" grpId="0"/>
      <p:bldP spid="11272" grpId="0"/>
      <p:bldP spid="11280" grpId="0" animBg="1"/>
      <p:bldP spid="11281" grpId="0"/>
      <p:bldP spid="11282" grpId="0"/>
      <p:bldP spid="11284" grpId="0"/>
      <p:bldP spid="17426" grpId="0"/>
      <p:bldP spid="11291" grpId="0"/>
      <p:bldP spid="11298" grpId="0" animBg="1"/>
      <p:bldP spid="4" grpId="0"/>
      <p:bldP spid="1127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smtClean="0"/>
              <a:t>Gravity Field Metaphor</a:t>
            </a:r>
          </a:p>
        </p:txBody>
      </p:sp>
      <p:sp>
        <p:nvSpPr>
          <p:cNvPr id="53251" name="AutoShape 2" descr="http://eoimages.gsfc.nasa.gov/images/imagerecords/0/885/modis_wonderglobe_lrg.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pic>
        <p:nvPicPr>
          <p:cNvPr id="53252" name="Picture 4" descr="http://www.space-pictures.com/images/full-size/NASA_Blue_Marble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333500"/>
            <a:ext cx="828675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72288" y="1524000"/>
            <a:ext cx="1890712" cy="3692525"/>
          </a:xfrm>
          <a:prstGeom prst="rect">
            <a:avLst/>
          </a:prstGeom>
          <a:noFill/>
        </p:spPr>
        <p:txBody>
          <a:bodyPr wrap="none">
            <a:spAutoFit/>
          </a:bodyPr>
          <a:lstStyle/>
          <a:p>
            <a:pPr>
              <a:defRPr/>
            </a:pPr>
            <a:r>
              <a:rPr lang="en-US" dirty="0">
                <a:solidFill>
                  <a:schemeClr val="bg1"/>
                </a:solidFill>
              </a:rPr>
              <a:t>Orbit View</a:t>
            </a:r>
          </a:p>
          <a:p>
            <a:pPr>
              <a:defRPr/>
            </a:pPr>
            <a:endParaRPr lang="en-US" dirty="0">
              <a:solidFill>
                <a:schemeClr val="bg1"/>
              </a:solidFill>
            </a:endParaRPr>
          </a:p>
          <a:p>
            <a:pPr>
              <a:defRPr/>
            </a:pPr>
            <a:r>
              <a:rPr lang="en-US" dirty="0">
                <a:solidFill>
                  <a:schemeClr val="bg1"/>
                </a:solidFill>
              </a:rPr>
              <a:t>Continent-Scale </a:t>
            </a:r>
          </a:p>
          <a:p>
            <a:pPr>
              <a:defRPr/>
            </a:pPr>
            <a:r>
              <a:rPr lang="en-US" dirty="0">
                <a:solidFill>
                  <a:schemeClr val="bg1"/>
                </a:solidFill>
              </a:rPr>
              <a:t>Features:</a:t>
            </a:r>
          </a:p>
          <a:p>
            <a:pPr marL="285750" indent="-285750">
              <a:buFontTx/>
              <a:buChar char="-"/>
              <a:defRPr/>
            </a:pPr>
            <a:r>
              <a:rPr lang="en-US" dirty="0">
                <a:solidFill>
                  <a:schemeClr val="bg1"/>
                </a:solidFill>
              </a:rPr>
              <a:t>Mountain</a:t>
            </a:r>
            <a:br>
              <a:rPr lang="en-US" dirty="0">
                <a:solidFill>
                  <a:schemeClr val="bg1"/>
                </a:solidFill>
              </a:rPr>
            </a:br>
            <a:r>
              <a:rPr lang="en-US" dirty="0">
                <a:solidFill>
                  <a:schemeClr val="bg1"/>
                </a:solidFill>
              </a:rPr>
              <a:t>Ranges</a:t>
            </a:r>
          </a:p>
          <a:p>
            <a:pPr marL="285750" indent="-285750">
              <a:buFontTx/>
              <a:buChar char="-"/>
              <a:defRPr/>
            </a:pPr>
            <a:r>
              <a:rPr lang="en-US" dirty="0">
                <a:solidFill>
                  <a:schemeClr val="bg1"/>
                </a:solidFill>
              </a:rPr>
              <a:t>Deserts</a:t>
            </a:r>
          </a:p>
          <a:p>
            <a:pPr marL="285750" indent="-285750">
              <a:buFontTx/>
              <a:buChar char="-"/>
              <a:defRPr/>
            </a:pPr>
            <a:r>
              <a:rPr lang="en-US" dirty="0">
                <a:solidFill>
                  <a:schemeClr val="bg1"/>
                </a:solidFill>
              </a:rPr>
              <a:t>Large Rivers</a:t>
            </a:r>
          </a:p>
          <a:p>
            <a:pPr marL="285750" indent="-285750">
              <a:buFontTx/>
              <a:buChar char="-"/>
              <a:defRPr/>
            </a:pPr>
            <a:r>
              <a:rPr lang="en-US" dirty="0">
                <a:solidFill>
                  <a:schemeClr val="bg1"/>
                </a:solidFill>
              </a:rPr>
              <a:t>Coastlines</a:t>
            </a:r>
          </a:p>
          <a:p>
            <a:pPr marL="285750" indent="-285750">
              <a:buFontTx/>
              <a:buChar char="-"/>
              <a:defRPr/>
            </a:pPr>
            <a:r>
              <a:rPr lang="en-US" dirty="0">
                <a:solidFill>
                  <a:schemeClr val="bg1"/>
                </a:solidFill>
              </a:rPr>
              <a:t>Large Islands</a:t>
            </a:r>
          </a:p>
          <a:p>
            <a:pPr marL="285750" indent="-285750">
              <a:buFontTx/>
              <a:buChar char="-"/>
              <a:defRPr/>
            </a:pPr>
            <a:endParaRPr lang="en-US" dirty="0">
              <a:solidFill>
                <a:schemeClr val="bg1"/>
              </a:solidFill>
            </a:endParaRPr>
          </a:p>
          <a:p>
            <a:pPr>
              <a:defRPr/>
            </a:pPr>
            <a:r>
              <a:rPr lang="en-US" dirty="0">
                <a:solidFill>
                  <a:schemeClr val="bg1"/>
                </a:solidFill>
              </a:rPr>
              <a:t>Not detailed;</a:t>
            </a:r>
          </a:p>
          <a:p>
            <a:pPr>
              <a:defRPr/>
            </a:pPr>
            <a:r>
              <a:rPr lang="en-US" dirty="0">
                <a:solidFill>
                  <a:schemeClr val="bg1"/>
                </a:solidFill>
              </a:rPr>
              <a:t>Continental</a:t>
            </a:r>
          </a:p>
        </p:txBody>
      </p:sp>
      <p:sp>
        <p:nvSpPr>
          <p:cNvPr id="7" name="TextBox 6"/>
          <p:cNvSpPr txBox="1">
            <a:spLocks noChangeArrowheads="1"/>
          </p:cNvSpPr>
          <p:nvPr/>
        </p:nvSpPr>
        <p:spPr bwMode="auto">
          <a:xfrm>
            <a:off x="368300" y="6478588"/>
            <a:ext cx="205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rPr>
              <a:t>Courtesy of NASA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smtClean="0"/>
              <a:t>Gravity Field Metaphor</a:t>
            </a:r>
          </a:p>
        </p:txBody>
      </p:sp>
      <p:pic>
        <p:nvPicPr>
          <p:cNvPr id="54275" name="Picture 2" descr="C:\Users\Theresa.Diehl\Pictures\surveys\Alaska\first\100_3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143000"/>
            <a:ext cx="501967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3" descr="C:\Users\Theresa.Diehl\Pictures\10% complete\Lake Tahoe bas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4063"/>
            <a:ext cx="5338763"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8600" y="990600"/>
            <a:ext cx="3352800" cy="2308225"/>
          </a:xfrm>
          <a:prstGeom prst="rect">
            <a:avLst/>
          </a:prstGeom>
          <a:noFill/>
        </p:spPr>
        <p:txBody>
          <a:bodyPr>
            <a:spAutoFit/>
          </a:bodyPr>
          <a:lstStyle/>
          <a:p>
            <a:pPr>
              <a:defRPr/>
            </a:pPr>
            <a:r>
              <a:rPr lang="en-US" dirty="0"/>
              <a:t>Airplane View</a:t>
            </a:r>
          </a:p>
          <a:p>
            <a:pPr>
              <a:defRPr/>
            </a:pPr>
            <a:endParaRPr lang="en-US" dirty="0"/>
          </a:p>
          <a:p>
            <a:pPr marL="285750" indent="-285750">
              <a:buFontTx/>
              <a:buChar char="-"/>
              <a:defRPr/>
            </a:pPr>
            <a:r>
              <a:rPr lang="en-US" dirty="0"/>
              <a:t>Individual Peaks</a:t>
            </a:r>
          </a:p>
          <a:p>
            <a:pPr marL="285750" indent="-285750">
              <a:buFontTx/>
              <a:buChar char="-"/>
              <a:defRPr/>
            </a:pPr>
            <a:r>
              <a:rPr lang="en-US" dirty="0"/>
              <a:t>Large Lakes</a:t>
            </a:r>
          </a:p>
          <a:p>
            <a:pPr marL="285750" indent="-285750">
              <a:buFontTx/>
              <a:buChar char="-"/>
              <a:defRPr/>
            </a:pPr>
            <a:r>
              <a:rPr lang="en-US" dirty="0"/>
              <a:t>Human Activity</a:t>
            </a:r>
          </a:p>
          <a:p>
            <a:pPr marL="285750" indent="-285750">
              <a:buFontTx/>
              <a:buChar char="-"/>
              <a:defRPr/>
            </a:pPr>
            <a:r>
              <a:rPr lang="en-US" dirty="0"/>
              <a:t>Mountain Ranges</a:t>
            </a:r>
          </a:p>
          <a:p>
            <a:pPr marL="285750" indent="-285750">
              <a:buFontTx/>
              <a:buChar char="-"/>
              <a:defRPr/>
            </a:pPr>
            <a:endParaRPr lang="en-US" dirty="0"/>
          </a:p>
          <a:p>
            <a:pPr>
              <a:defRPr/>
            </a:pPr>
            <a:r>
              <a:rPr lang="en-US" dirty="0"/>
              <a:t>Regional</a:t>
            </a:r>
          </a:p>
        </p:txBody>
      </p:sp>
      <p:sp>
        <p:nvSpPr>
          <p:cNvPr id="54278" name="TextBox 4"/>
          <p:cNvSpPr txBox="1">
            <a:spLocks noChangeArrowheads="1"/>
          </p:cNvSpPr>
          <p:nvPr/>
        </p:nvSpPr>
        <p:spPr bwMode="auto">
          <a:xfrm>
            <a:off x="381000" y="3886200"/>
            <a:ext cx="229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Lake Tahoe (CA/NV)</a:t>
            </a:r>
          </a:p>
        </p:txBody>
      </p:sp>
      <p:sp>
        <p:nvSpPr>
          <p:cNvPr id="54279" name="TextBox 5"/>
          <p:cNvSpPr txBox="1">
            <a:spLocks noChangeArrowheads="1"/>
          </p:cNvSpPr>
          <p:nvPr/>
        </p:nvSpPr>
        <p:spPr bwMode="auto">
          <a:xfrm>
            <a:off x="4267200" y="14478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Denali (Mt. McKinley), AK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1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smtClean="0"/>
              <a:t>Gravity Field Metaphor</a:t>
            </a:r>
          </a:p>
        </p:txBody>
      </p:sp>
      <p:pic>
        <p:nvPicPr>
          <p:cNvPr id="55299" name="Picture 2" descr="C:\Users\Theresa.Diehl\Pictures\Denver- MicroG training\DSCF01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descr="C:\Users\Theresa.Diehl\Pictures\Personal\Mario\Picture 0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3662363"/>
            <a:ext cx="426085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486400" y="1295400"/>
            <a:ext cx="3571875" cy="2308225"/>
          </a:xfrm>
          <a:prstGeom prst="rect">
            <a:avLst/>
          </a:prstGeom>
          <a:noFill/>
        </p:spPr>
        <p:txBody>
          <a:bodyPr wrap="none">
            <a:spAutoFit/>
          </a:bodyPr>
          <a:lstStyle/>
          <a:p>
            <a:pPr>
              <a:defRPr/>
            </a:pPr>
            <a:r>
              <a:rPr lang="en-US" dirty="0"/>
              <a:t>Ground View</a:t>
            </a:r>
          </a:p>
          <a:p>
            <a:pPr>
              <a:defRPr/>
            </a:pPr>
            <a:endParaRPr lang="en-US" dirty="0"/>
          </a:p>
          <a:p>
            <a:pPr marL="285750" indent="-285750">
              <a:buFontTx/>
              <a:buChar char="-"/>
              <a:defRPr/>
            </a:pPr>
            <a:r>
              <a:rPr lang="en-US" dirty="0"/>
              <a:t>Rocks/Boulders</a:t>
            </a:r>
          </a:p>
          <a:p>
            <a:pPr marL="285750" indent="-285750">
              <a:buFontTx/>
              <a:buChar char="-"/>
              <a:defRPr/>
            </a:pPr>
            <a:r>
              <a:rPr lang="en-US" dirty="0"/>
              <a:t>Plants</a:t>
            </a:r>
          </a:p>
          <a:p>
            <a:pPr marL="285750" indent="-285750">
              <a:buFontTx/>
              <a:buChar char="-"/>
              <a:defRPr/>
            </a:pPr>
            <a:endParaRPr lang="en-US" dirty="0"/>
          </a:p>
          <a:p>
            <a:pPr marL="285750" indent="-285750">
              <a:buFontTx/>
              <a:buChar char="-"/>
              <a:defRPr/>
            </a:pPr>
            <a:r>
              <a:rPr lang="en-US" dirty="0"/>
              <a:t>Mountains, Valleys, Lakes, </a:t>
            </a:r>
            <a:r>
              <a:rPr lang="en-US" dirty="0" err="1"/>
              <a:t>etc</a:t>
            </a:r>
            <a:endParaRPr lang="en-US" dirty="0"/>
          </a:p>
          <a:p>
            <a:pPr marL="285750" indent="-285750">
              <a:buFontTx/>
              <a:buChar char="-"/>
              <a:defRPr/>
            </a:pPr>
            <a:endParaRPr lang="en-US" dirty="0"/>
          </a:p>
          <a:p>
            <a:pPr>
              <a:defRPr/>
            </a:pPr>
            <a:r>
              <a:rPr lang="en-US" dirty="0"/>
              <a:t>Local</a:t>
            </a:r>
          </a:p>
        </p:txBody>
      </p:sp>
      <p:sp>
        <p:nvSpPr>
          <p:cNvPr id="55302" name="TextBox 4"/>
          <p:cNvSpPr txBox="1">
            <a:spLocks noChangeArrowheads="1"/>
          </p:cNvSpPr>
          <p:nvPr/>
        </p:nvSpPr>
        <p:spPr bwMode="auto">
          <a:xfrm>
            <a:off x="304800" y="144780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Rocky Mountain National Park, Colorado</a:t>
            </a:r>
          </a:p>
        </p:txBody>
      </p:sp>
      <p:sp>
        <p:nvSpPr>
          <p:cNvPr id="55303" name="TextBox 5"/>
          <p:cNvSpPr txBox="1">
            <a:spLocks noChangeArrowheads="1"/>
          </p:cNvSpPr>
          <p:nvPr/>
        </p:nvSpPr>
        <p:spPr bwMode="auto">
          <a:xfrm>
            <a:off x="5181600" y="3744913"/>
            <a:ext cx="309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Acadia National Park, Maine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l="15625" t="33693" r="40430" b="6738"/>
          <a:stretch>
            <a:fillRect/>
          </a:stretch>
        </p:blipFill>
        <p:spPr bwMode="auto">
          <a:xfrm>
            <a:off x="971550" y="0"/>
            <a:ext cx="698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3"/>
          <p:cNvSpPr txBox="1">
            <a:spLocks noChangeArrowheads="1"/>
          </p:cNvSpPr>
          <p:nvPr/>
        </p:nvSpPr>
        <p:spPr bwMode="auto">
          <a:xfrm>
            <a:off x="5668963" y="5934075"/>
            <a:ext cx="3475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en-US" sz="1800">
                <a:latin typeface="Arial" pitchFamily="34" charset="0"/>
              </a:rPr>
              <a:t>Image credit:</a:t>
            </a:r>
            <a:br>
              <a:rPr lang="en-US" altLang="en-US" sz="1800">
                <a:latin typeface="Arial" pitchFamily="34" charset="0"/>
              </a:rPr>
            </a:br>
            <a:r>
              <a:rPr lang="en-US" altLang="en-US" sz="1800">
                <a:latin typeface="Arial" pitchFamily="34" charset="0"/>
              </a:rPr>
              <a:t>University of Texas Center</a:t>
            </a:r>
            <a:br>
              <a:rPr lang="en-US" altLang="en-US" sz="1800">
                <a:latin typeface="Arial" pitchFamily="34" charset="0"/>
              </a:rPr>
            </a:br>
            <a:r>
              <a:rPr lang="en-US" altLang="en-US" sz="1800">
                <a:latin typeface="Arial" pitchFamily="34" charset="0"/>
              </a:rPr>
              <a:t>for Space Research and NASA</a:t>
            </a:r>
            <a:r>
              <a:rPr lang="en-US" altLang="en-US" sz="1000">
                <a:latin typeface="Arial" pitchFamily="34" charset="0"/>
              </a:rPr>
              <a:t> </a:t>
            </a:r>
          </a:p>
        </p:txBody>
      </p:sp>
      <p:sp>
        <p:nvSpPr>
          <p:cNvPr id="56325" name="Text Box 4"/>
          <p:cNvSpPr txBox="1">
            <a:spLocks noChangeArrowheads="1"/>
          </p:cNvSpPr>
          <p:nvPr/>
        </p:nvSpPr>
        <p:spPr bwMode="auto">
          <a:xfrm>
            <a:off x="109538" y="71438"/>
            <a:ext cx="2928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latin typeface="Arial" pitchFamily="34" charset="0"/>
              </a:rPr>
              <a:t>GRACE Gravity Model 01</a:t>
            </a:r>
          </a:p>
          <a:p>
            <a:pPr eaLnBrk="1" hangingPunct="1">
              <a:spcBef>
                <a:spcPct val="0"/>
              </a:spcBef>
              <a:buFontTx/>
              <a:buNone/>
            </a:pPr>
            <a:r>
              <a:rPr lang="en-US" altLang="en-US" sz="1800" dirty="0">
                <a:latin typeface="Arial" pitchFamily="34" charset="0"/>
              </a:rPr>
              <a:t>- Released July 2003</a:t>
            </a:r>
            <a:r>
              <a:rPr lang="en-US" altLang="en-US" sz="1200" dirty="0">
                <a:latin typeface="Arial" pitchFamily="34" charset="0"/>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0" fill="hold"/>
                                        <p:tgtEl>
                                          <p:spTgt spid="7170"/>
                                        </p:tgtEl>
                                        <p:attrNameLst>
                                          <p:attrName>ppt_w</p:attrName>
                                        </p:attrNameLst>
                                      </p:cBhvr>
                                      <p:tavLst>
                                        <p:tav tm="0">
                                          <p:val>
                                            <p:fltVal val="0"/>
                                          </p:val>
                                        </p:tav>
                                        <p:tav tm="100000">
                                          <p:val>
                                            <p:strVal val="#ppt_w"/>
                                          </p:val>
                                        </p:tav>
                                      </p:tavLst>
                                    </p:anim>
                                    <p:anim calcmode="lin" valueType="num">
                                      <p:cBhvr>
                                        <p:cTn id="8" dur="5000" fill="hold"/>
                                        <p:tgtEl>
                                          <p:spTgt spid="71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gulfcoastgravit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839913"/>
            <a:ext cx="5181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8" name="Rectangle 5"/>
          <p:cNvSpPr>
            <a:spLocks/>
          </p:cNvSpPr>
          <p:nvPr/>
        </p:nvSpPr>
        <p:spPr bwMode="auto">
          <a:xfrm>
            <a:off x="1085850" y="4614863"/>
            <a:ext cx="890588" cy="6572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cs typeface="Helvetica" pitchFamily="34" charset="0"/>
                <a:sym typeface="Helvetica" pitchFamily="34" charset="0"/>
              </a:rPr>
              <a:t>Ship gravity</a:t>
            </a:r>
            <a:endParaRPr lang="en-US" altLang="en-US" sz="1800" dirty="0">
              <a:latin typeface="Arial" pitchFamily="34" charset="0"/>
              <a:cs typeface="Arial" pitchFamily="34" charset="0"/>
            </a:endParaRPr>
          </a:p>
        </p:txBody>
      </p:sp>
      <p:sp>
        <p:nvSpPr>
          <p:cNvPr id="9" name="Rectangle 6"/>
          <p:cNvSpPr>
            <a:spLocks/>
          </p:cNvSpPr>
          <p:nvPr/>
        </p:nvSpPr>
        <p:spPr bwMode="auto">
          <a:xfrm>
            <a:off x="49213" y="1768475"/>
            <a:ext cx="1231900" cy="6556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cs typeface="Helvetica" pitchFamily="34" charset="0"/>
                <a:sym typeface="Helvetica" pitchFamily="34" charset="0"/>
              </a:rPr>
              <a:t>Terrestrial gravity</a:t>
            </a:r>
            <a:endParaRPr lang="en-US" altLang="en-US" sz="1800" dirty="0">
              <a:latin typeface="Arial" pitchFamily="34" charset="0"/>
              <a:cs typeface="Arial" pitchFamily="34" charset="0"/>
            </a:endParaRPr>
          </a:p>
        </p:txBody>
      </p:sp>
      <p:sp>
        <p:nvSpPr>
          <p:cNvPr id="10" name="Rectangle 7"/>
          <p:cNvSpPr>
            <a:spLocks/>
          </p:cNvSpPr>
          <p:nvPr/>
        </p:nvSpPr>
        <p:spPr bwMode="auto">
          <a:xfrm>
            <a:off x="4173538" y="4756150"/>
            <a:ext cx="1079500" cy="657225"/>
          </a:xfrm>
          <a:prstGeom prst="rect">
            <a:avLst/>
          </a:prstGeom>
          <a:solidFill>
            <a:schemeClr val="accent3">
              <a:lumMod val="60000"/>
              <a:lumOff val="40000"/>
            </a:schemeClr>
          </a:solidFill>
          <a:ln w="9525" cap="flat" cmpd="sng">
            <a:noFill/>
            <a:prstDash val="solid"/>
            <a:round/>
            <a:headEnd/>
            <a:tailEnd/>
          </a:ln>
          <a:effectLst/>
        </p:spPr>
        <p:txBody>
          <a:bodyPr lIns="88811" tIns="50755" rIns="88811" bIns="50755">
            <a:spAutoFit/>
          </a:bodyPr>
          <a:lstStyle/>
          <a:p>
            <a:pPr defTabSz="913302">
              <a:defRPr/>
            </a:pPr>
            <a:r>
              <a:rPr lang="en-US" dirty="0">
                <a:solidFill>
                  <a:srgbClr val="800000"/>
                </a:solidFill>
                <a:latin typeface="Helvetica" charset="0"/>
                <a:ea typeface="Helvetica" charset="0"/>
                <a:cs typeface="Helvetica" charset="0"/>
                <a:sym typeface="Helvetica" charset="0"/>
              </a:rPr>
              <a:t>New Orleans</a:t>
            </a:r>
            <a:endParaRPr lang="en-US" dirty="0">
              <a:latin typeface="Arial" charset="0"/>
            </a:endParaRPr>
          </a:p>
        </p:txBody>
      </p:sp>
      <p:sp>
        <p:nvSpPr>
          <p:cNvPr id="58374" name="Line 8"/>
          <p:cNvSpPr>
            <a:spLocks noChangeShapeType="1"/>
          </p:cNvSpPr>
          <p:nvPr/>
        </p:nvSpPr>
        <p:spPr bwMode="auto">
          <a:xfrm flipH="1" flipV="1">
            <a:off x="2746375" y="3389313"/>
            <a:ext cx="1428750" cy="1401762"/>
          </a:xfrm>
          <a:prstGeom prst="line">
            <a:avLst/>
          </a:prstGeom>
          <a:noFill/>
          <a:ln w="72248">
            <a:solidFill>
              <a:srgbClr val="00000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2" name="Rectangle 9"/>
          <p:cNvSpPr>
            <a:spLocks/>
          </p:cNvSpPr>
          <p:nvPr/>
        </p:nvSpPr>
        <p:spPr bwMode="auto">
          <a:xfrm>
            <a:off x="4281488" y="1655763"/>
            <a:ext cx="1433512" cy="9334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cs typeface="Helvetica" pitchFamily="34" charset="0"/>
                <a:sym typeface="Helvetica" pitchFamily="34" charset="0"/>
              </a:rPr>
              <a:t>20-100 km gravity gaps along coast</a:t>
            </a:r>
            <a:endParaRPr lang="en-US" altLang="en-US" sz="1800" dirty="0">
              <a:latin typeface="Arial" pitchFamily="34" charset="0"/>
              <a:cs typeface="Arial" pitchFamily="34" charset="0"/>
            </a:endParaRPr>
          </a:p>
        </p:txBody>
      </p:sp>
      <p:sp>
        <p:nvSpPr>
          <p:cNvPr id="13" name="Line 10"/>
          <p:cNvSpPr>
            <a:spLocks noChangeShapeType="1"/>
          </p:cNvSpPr>
          <p:nvPr/>
        </p:nvSpPr>
        <p:spPr bwMode="auto">
          <a:xfrm flipH="1">
            <a:off x="1908175" y="2089150"/>
            <a:ext cx="2319338" cy="1604963"/>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4" name="Line 11"/>
          <p:cNvSpPr>
            <a:spLocks noChangeShapeType="1"/>
          </p:cNvSpPr>
          <p:nvPr/>
        </p:nvSpPr>
        <p:spPr bwMode="auto">
          <a:xfrm flipH="1">
            <a:off x="2755900" y="2265363"/>
            <a:ext cx="1543050" cy="1744662"/>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5" name="Line 12"/>
          <p:cNvSpPr>
            <a:spLocks noChangeShapeType="1"/>
          </p:cNvSpPr>
          <p:nvPr/>
        </p:nvSpPr>
        <p:spPr bwMode="auto">
          <a:xfrm flipH="1">
            <a:off x="3679825" y="2636838"/>
            <a:ext cx="695325" cy="649287"/>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6" name="Line 13"/>
          <p:cNvSpPr>
            <a:spLocks noChangeShapeType="1"/>
          </p:cNvSpPr>
          <p:nvPr/>
        </p:nvSpPr>
        <p:spPr bwMode="auto">
          <a:xfrm flipH="1">
            <a:off x="4232275" y="2662238"/>
            <a:ext cx="323850" cy="479425"/>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7" name="Line 14"/>
          <p:cNvSpPr>
            <a:spLocks noChangeShapeType="1"/>
          </p:cNvSpPr>
          <p:nvPr/>
        </p:nvSpPr>
        <p:spPr bwMode="auto">
          <a:xfrm flipH="1">
            <a:off x="4765675" y="2584450"/>
            <a:ext cx="19050" cy="1035050"/>
          </a:xfrm>
          <a:prstGeom prst="line">
            <a:avLst/>
          </a:prstGeom>
          <a:noFill/>
          <a:ln w="13546">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8" name="Rectangle 15"/>
          <p:cNvSpPr>
            <a:spLocks/>
          </p:cNvSpPr>
          <p:nvPr/>
        </p:nvSpPr>
        <p:spPr bwMode="auto">
          <a:xfrm>
            <a:off x="5803900" y="1768475"/>
            <a:ext cx="32035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11" tIns="50755" rIns="88811" bIns="50755">
            <a:spAutoFit/>
          </a:bodyPr>
          <a:lstStyle>
            <a:lvl1pPr marL="177800" indent="-1778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2250"/>
              </a:spcBef>
              <a:buFontTx/>
              <a:buChar char="•"/>
            </a:pPr>
            <a:r>
              <a:rPr lang="en-US" altLang="en-US" sz="2400">
                <a:latin typeface="Times New Roman" pitchFamily="18" charset="0"/>
                <a:cs typeface="Times New Roman" pitchFamily="18" charset="0"/>
              </a:rPr>
              <a:t>Field is not sampled uniformly</a:t>
            </a:r>
          </a:p>
          <a:p>
            <a:pPr eaLnBrk="1" hangingPunct="1">
              <a:spcBef>
                <a:spcPts val="2250"/>
              </a:spcBef>
              <a:buFontTx/>
              <a:buChar char="•"/>
            </a:pPr>
            <a:r>
              <a:rPr lang="en-US" altLang="en-US" sz="2400">
                <a:latin typeface="Times New Roman" pitchFamily="18" charset="0"/>
                <a:cs typeface="Times New Roman" pitchFamily="18" charset="0"/>
              </a:rPr>
              <a:t>Data range in age and quality, some w/o metadata</a:t>
            </a:r>
          </a:p>
          <a:p>
            <a:pPr eaLnBrk="1" hangingPunct="1">
              <a:spcBef>
                <a:spcPts val="2250"/>
              </a:spcBef>
              <a:buFontTx/>
              <a:buChar char="•"/>
            </a:pPr>
            <a:r>
              <a:rPr lang="en-US" altLang="en-US" sz="2400">
                <a:latin typeface="Times New Roman" pitchFamily="18" charset="0"/>
                <a:cs typeface="Times New Roman" pitchFamily="18" charset="0"/>
              </a:rPr>
              <a:t>Some surveys have systematic errors</a:t>
            </a:r>
          </a:p>
          <a:p>
            <a:pPr eaLnBrk="1" hangingPunct="1">
              <a:spcBef>
                <a:spcPts val="2250"/>
              </a:spcBef>
              <a:buFontTx/>
              <a:buChar char="•"/>
            </a:pPr>
            <a:r>
              <a:rPr lang="en-US" altLang="en-US" sz="2400">
                <a:latin typeface="Times New Roman" pitchFamily="18" charset="0"/>
                <a:cs typeface="Times New Roman" pitchFamily="18" charset="0"/>
              </a:rPr>
              <a:t>Data gaps in littoral areas</a:t>
            </a:r>
          </a:p>
        </p:txBody>
      </p:sp>
      <p:sp>
        <p:nvSpPr>
          <p:cNvPr id="58382" name="Rectangle 16"/>
          <p:cNvSpPr>
            <a:spLocks/>
          </p:cNvSpPr>
          <p:nvPr/>
        </p:nvSpPr>
        <p:spPr bwMode="auto">
          <a:xfrm>
            <a:off x="285750" y="690563"/>
            <a:ext cx="84582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11" tIns="50755" rIns="88811" bIns="50755" anchor="ctr">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4400" dirty="0">
                <a:latin typeface="Times New Roman" pitchFamily="18" charset="0"/>
                <a:cs typeface="Times New Roman" pitchFamily="18" charset="0"/>
                <a:sym typeface="Times New Roman" pitchFamily="18" charset="0"/>
              </a:rPr>
              <a:t>Problems with Gravity Holdings</a:t>
            </a:r>
            <a:endParaRPr lang="en-US" altLang="en-US" sz="1800" dirty="0">
              <a:latin typeface="Arial" pitchFamily="34" charset="0"/>
              <a:cs typeface="Arial" pitchFamily="34" charset="0"/>
            </a:endParaRPr>
          </a:p>
        </p:txBody>
      </p:sp>
      <p:sp>
        <p:nvSpPr>
          <p:cNvPr id="23" name="Line 8"/>
          <p:cNvSpPr>
            <a:spLocks noChangeShapeType="1"/>
          </p:cNvSpPr>
          <p:nvPr/>
        </p:nvSpPr>
        <p:spPr bwMode="auto">
          <a:xfrm>
            <a:off x="1119188" y="2357438"/>
            <a:ext cx="1143000" cy="795337"/>
          </a:xfrm>
          <a:prstGeom prst="line">
            <a:avLst/>
          </a:prstGeom>
          <a:noFill/>
          <a:ln w="72248">
            <a:solidFill>
              <a:srgbClr val="00000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pic>
        <p:nvPicPr>
          <p:cNvPr id="19" name="Picture 6" descr="GRAVD New Orleans.jpg"/>
          <p:cNvPicPr>
            <a:picLocks noChangeAspect="1"/>
          </p:cNvPicPr>
          <p:nvPr/>
        </p:nvPicPr>
        <p:blipFill>
          <a:blip r:embed="rId3" cstate="print">
            <a:extLst>
              <a:ext uri="{28A0092B-C50C-407E-A947-70E740481C1C}">
                <a14:useLocalDpi xmlns:a14="http://schemas.microsoft.com/office/drawing/2010/main" val="0"/>
              </a:ext>
            </a:extLst>
          </a:blip>
          <a:srcRect l="14166" t="10773" r="28333"/>
          <a:stretch>
            <a:fillRect/>
          </a:stretch>
        </p:blipFill>
        <p:spPr bwMode="auto">
          <a:xfrm>
            <a:off x="5243513" y="2568575"/>
            <a:ext cx="3822700" cy="390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2" grpId="0" animBg="1" autoUpdateAnimBg="0"/>
      <p:bldP spid="13" grpId="0" animBg="1"/>
      <p:bldP spid="14" grpId="0" animBg="1"/>
      <p:bldP spid="15" grpId="0" animBg="1"/>
      <p:bldP spid="16" grpId="0" animBg="1"/>
      <p:bldP spid="17" grpId="0" animBg="1"/>
      <p:bldP spid="18" grpId="0"/>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5884863" y="1905000"/>
            <a:ext cx="3259137" cy="3933825"/>
          </a:xfrm>
        </p:spPr>
        <p:txBody>
          <a:bodyPr/>
          <a:lstStyle/>
          <a:p>
            <a:pPr>
              <a:lnSpc>
                <a:spcPct val="80000"/>
              </a:lnSpc>
            </a:pPr>
            <a:endParaRPr lang="en-US" altLang="en-US" sz="1000" dirty="0" smtClean="0"/>
          </a:p>
          <a:p>
            <a:pPr>
              <a:lnSpc>
                <a:spcPct val="80000"/>
              </a:lnSpc>
            </a:pPr>
            <a:r>
              <a:rPr lang="en-US" altLang="en-US" sz="2400" dirty="0" smtClean="0"/>
              <a:t>Decades of gravity surveys are inconsistent with one another</a:t>
            </a:r>
          </a:p>
          <a:p>
            <a:pPr>
              <a:lnSpc>
                <a:spcPct val="80000"/>
              </a:lnSpc>
            </a:pPr>
            <a:endParaRPr lang="en-US" altLang="en-US" sz="2400" dirty="0" smtClean="0"/>
          </a:p>
          <a:p>
            <a:pPr>
              <a:lnSpc>
                <a:spcPct val="80000"/>
              </a:lnSpc>
            </a:pPr>
            <a:r>
              <a:rPr lang="en-US" altLang="en-US" sz="2400" dirty="0" smtClean="0"/>
              <a:t>Airborne gravity will provide a baseline for removing these inconsistencies</a:t>
            </a:r>
          </a:p>
          <a:p>
            <a:pPr>
              <a:lnSpc>
                <a:spcPct val="80000"/>
              </a:lnSpc>
            </a:pPr>
            <a:endParaRPr lang="en-US" altLang="en-US" sz="2400" dirty="0" smtClean="0"/>
          </a:p>
          <a:p>
            <a:pPr lvl="1">
              <a:lnSpc>
                <a:spcPct val="80000"/>
              </a:lnSpc>
            </a:pPr>
            <a:endParaRPr lang="en-US" altLang="en-US" sz="1800" dirty="0" smtClean="0"/>
          </a:p>
          <a:p>
            <a:pPr lvl="1">
              <a:lnSpc>
                <a:spcPct val="80000"/>
              </a:lnSpc>
            </a:pPr>
            <a:endParaRPr lang="en-US" altLang="en-US" sz="1800" dirty="0" smtClean="0"/>
          </a:p>
          <a:p>
            <a:pPr>
              <a:lnSpc>
                <a:spcPct val="80000"/>
              </a:lnSpc>
              <a:buFontTx/>
              <a:buNone/>
            </a:pPr>
            <a:endParaRPr lang="en-US" altLang="en-US" dirty="0" smtClean="0"/>
          </a:p>
          <a:p>
            <a:pPr lvl="1">
              <a:buFontTx/>
              <a:buNone/>
            </a:pPr>
            <a:endParaRPr lang="en-US" altLang="en-US" dirty="0" smtClean="0"/>
          </a:p>
          <a:p>
            <a:pPr>
              <a:buFontTx/>
              <a:buNone/>
            </a:pPr>
            <a:r>
              <a:rPr lang="en-US" altLang="en-US" dirty="0" smtClean="0"/>
              <a:t>			</a:t>
            </a:r>
            <a:endParaRPr lang="en-US" altLang="en-US" sz="1200" b="1" dirty="0" smtClean="0"/>
          </a:p>
          <a:p>
            <a:pPr lvl="1">
              <a:buFontTx/>
              <a:buNone/>
            </a:pPr>
            <a:endParaRPr lang="en-US" altLang="en-US" dirty="0" smtClean="0"/>
          </a:p>
          <a:p>
            <a:pPr lvl="1"/>
            <a:endParaRPr lang="en-US" altLang="en-US" dirty="0" smtClean="0"/>
          </a:p>
          <a:p>
            <a:endParaRPr lang="en-US" altLang="en-US" dirty="0" smtClean="0"/>
          </a:p>
          <a:p>
            <a:pPr>
              <a:buFontTx/>
              <a:buNone/>
            </a:pPr>
            <a:endParaRPr lang="en-US" altLang="en-US" dirty="0" smtClean="0"/>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ea typeface="+mj-ea"/>
                <a:cs typeface="Times New Roman" pitchFamily="18" charset="0"/>
              </a:rPr>
              <a:t>Problems with Gravity Holdings</a:t>
            </a:r>
          </a:p>
        </p:txBody>
      </p:sp>
      <p:pic>
        <p:nvPicPr>
          <p:cNvPr id="59396" name="Picture 8" descr="ECOEs_2mGa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88" y="1836738"/>
            <a:ext cx="5764212" cy="3983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9397" name="TextBox 7"/>
          <p:cNvSpPr txBox="1">
            <a:spLocks noChangeArrowheads="1"/>
          </p:cNvSpPr>
          <p:nvPr/>
        </p:nvSpPr>
        <p:spPr bwMode="auto">
          <a:xfrm>
            <a:off x="5253038" y="5045075"/>
            <a:ext cx="322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000">
                <a:latin typeface="Verdana" pitchFamily="34" charset="0"/>
              </a:rPr>
              <a: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latin typeface="+mn-lt"/>
                <a:ea typeface="ＭＳ Ｐゴシック" charset="0"/>
                <a:cs typeface="Times New Roman" pitchFamily="18" charset="0"/>
                <a:sym typeface="Times New Roman" pitchFamily="18" charset="0"/>
              </a:rPr>
              <a:t>Replace the Vertical Datum of the USA by 2022 (at today’s funding) with a </a:t>
            </a:r>
            <a:r>
              <a:rPr lang="en-US" sz="2000" b="1" dirty="0">
                <a:latin typeface="+mn-lt"/>
                <a:ea typeface="ＭＳ Ｐゴシック" charset="0"/>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a:latin typeface="+mn-lt"/>
                <a:ea typeface="ＭＳ Ｐゴシック" charset="0"/>
                <a:cs typeface="Times New Roman" pitchFamily="18" charset="0"/>
                <a:sym typeface="Times New Roman" pitchFamily="18" charset="0"/>
              </a:rPr>
              <a:t>Orthometric 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latin typeface="+mn-lt"/>
                <a:ea typeface="ＭＳ Ｐゴシック" charset="0"/>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latin typeface="+mn-lt"/>
                <a:ea typeface="ＭＳ Ｐゴシック" charset="0"/>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latin typeface="+mn-lt"/>
                <a:ea typeface="ＭＳ Ｐゴシック" charset="0"/>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latin typeface="+mn-lt"/>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latin typeface="+mn-lt"/>
                <a:ea typeface="ＭＳ Ｐゴシック" charset="0"/>
                <a:cs typeface="Times New Roman" pitchFamily="18" charset="0"/>
                <a:sym typeface="Times New Roman" pitchFamily="18" charset="0"/>
              </a:rPr>
              <a:t>Working to launch a collaborative effort with the USGS for simultaneous magnetic measurement</a:t>
            </a:r>
          </a:p>
        </p:txBody>
      </p:sp>
      <p:pic>
        <p:nvPicPr>
          <p:cNvPr id="60420"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381000"/>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latin typeface="+mj-lt"/>
                <a:ea typeface="ＭＳ Ｐゴシック" charset="0"/>
                <a:cs typeface="Times New Roman" pitchFamily="18" charset="0"/>
                <a:sym typeface="Times New Roman" pitchFamily="18" charset="0"/>
              </a:rPr>
              <a:t>Gravity for the Redefinition of the American Vertical Datum (GRAV-D) </a:t>
            </a:r>
            <a:endParaRPr lang="en-US" sz="1400" b="1" dirty="0">
              <a:latin typeface="+mj-lt"/>
              <a:ea typeface="ＭＳ Ｐゴシック" charset="0"/>
              <a:cs typeface="ＭＳ Ｐゴシック" charset="0"/>
            </a:endParaRPr>
          </a:p>
        </p:txBody>
      </p:sp>
      <p:pic>
        <p:nvPicPr>
          <p:cNvPr id="60422" name="Picture 3"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601788"/>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0423" name="Rectangle 4"/>
          <p:cNvSpPr txBox="1">
            <a:spLocks noChangeArrowheads="1"/>
          </p:cNvSpPr>
          <p:nvPr/>
        </p:nvSpPr>
        <p:spPr bwMode="auto">
          <a:xfrm>
            <a:off x="327025" y="6040438"/>
            <a:ext cx="3360738"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US" altLang="en-US" sz="1800" b="1" i="1" u="sng">
                <a:solidFill>
                  <a:srgbClr val="FFFF00"/>
                </a:solidFill>
              </a:rPr>
              <a:t>Gravity</a:t>
            </a:r>
            <a:r>
              <a:rPr lang="en-US" altLang="en-US" sz="1800" i="1">
                <a:solidFill>
                  <a:srgbClr val="FFFF00"/>
                </a:solidFill>
              </a:rPr>
              <a:t> and </a:t>
            </a:r>
            <a:r>
              <a:rPr lang="en-US" altLang="en-US" sz="1800" b="1" i="1" u="sng">
                <a:solidFill>
                  <a:srgbClr val="FFFF00"/>
                </a:solidFill>
              </a:rPr>
              <a:t>Heights</a:t>
            </a:r>
            <a:r>
              <a:rPr lang="en-US" altLang="en-US" sz="1800" i="1">
                <a:solidFill>
                  <a:srgbClr val="FFFF00"/>
                </a:solidFill>
              </a:rPr>
              <a:t> are</a:t>
            </a:r>
          </a:p>
          <a:p>
            <a:pPr algn="ctr" eaLnBrk="1" hangingPunct="1">
              <a:buFontTx/>
              <a:buNone/>
            </a:pPr>
            <a:r>
              <a:rPr lang="en-US" altLang="en-US" sz="1800" i="1">
                <a:solidFill>
                  <a:srgbClr val="FFFF00"/>
                </a:solidFill>
              </a:rPr>
              <a:t>inseparably connected</a:t>
            </a:r>
            <a:endParaRPr lang="en-US" altLang="en-US" sz="1800" b="1" i="1"/>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1"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smtClean="0">
                <a:latin typeface="Times New Roman" pitchFamily="18" charset="0"/>
                <a:cs typeface="Times New Roman" pitchFamily="18" charset="0"/>
                <a:sym typeface="Times New Roman" pitchFamily="18" charset="0"/>
              </a:rPr>
              <a:t>Current Vertical Datum in the USA</a:t>
            </a:r>
            <a:endParaRPr lang="en-US" altLang="en-US" sz="3900" smtClean="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dirty="0" smtClean="0">
                <a:latin typeface="Times New Roman" pitchFamily="18" charset="0"/>
                <a:cs typeface="Times New Roman" pitchFamily="18" charset="0"/>
                <a:sym typeface="Times New Roman" pitchFamily="18" charset="0"/>
              </a:rPr>
              <a:t>NAVD 88</a:t>
            </a:r>
            <a:r>
              <a:rPr lang="en-US" altLang="en-US" sz="2000" dirty="0" smtClean="0">
                <a:latin typeface="Times New Roman" pitchFamily="18" charset="0"/>
                <a:cs typeface="Times New Roman" pitchFamily="18" charset="0"/>
                <a:sym typeface="Times New Roman"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Definition:  </a:t>
            </a:r>
            <a:r>
              <a:rPr lang="en-US" altLang="en-US" sz="2000" dirty="0" smtClean="0">
                <a:latin typeface="Times New Roman" pitchFamily="18" charset="0"/>
                <a:cs typeface="Times New Roman" pitchFamily="18" charset="0"/>
                <a:sym typeface="Times New Roman" pitchFamily="18" charset="0"/>
              </a:rPr>
              <a:t>The surface of equal gravity potential to which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Realization:  </a:t>
            </a:r>
            <a:r>
              <a:rPr lang="en-US" altLang="en-US" sz="2000" dirty="0" smtClean="0">
                <a:latin typeface="Times New Roman" pitchFamily="18" charset="0"/>
                <a:cs typeface="Times New Roman" pitchFamily="18" charset="0"/>
                <a:sym typeface="Times New Roman" pitchFamily="18" charset="0"/>
              </a:rPr>
              <a:t>Over 500,000 geodetic marks across North America with published </a:t>
            </a:r>
            <a:r>
              <a:rPr lang="en-US" altLang="en-US" sz="2000" dirty="0" err="1" smtClean="0">
                <a:latin typeface="Times New Roman" pitchFamily="18" charset="0"/>
                <a:cs typeface="Times New Roman" pitchFamily="18" charset="0"/>
                <a:sym typeface="Times New Roman" pitchFamily="18" charset="0"/>
              </a:rPr>
              <a:t>Helmert</a:t>
            </a:r>
            <a:r>
              <a:rPr lang="en-US" altLang="en-US" sz="2000" dirty="0" smtClean="0">
                <a:latin typeface="Times New Roman" pitchFamily="18" charset="0"/>
                <a:cs typeface="Times New Roman" pitchFamily="18" charset="0"/>
                <a:sym typeface="Times New Roman" pitchFamily="18" charset="0"/>
              </a:rPr>
              <a:t>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most of which were originally computed from a minimally constrained adjustment of leveling and gravity data, holding the </a:t>
            </a:r>
            <a:r>
              <a:rPr lang="en-US" altLang="en-US" sz="2000" dirty="0" err="1" smtClean="0">
                <a:latin typeface="Times New Roman" pitchFamily="18" charset="0"/>
                <a:cs typeface="Times New Roman" pitchFamily="18" charset="0"/>
                <a:sym typeface="Times New Roman" pitchFamily="18" charset="0"/>
              </a:rPr>
              <a:t>geopotential</a:t>
            </a:r>
            <a:r>
              <a:rPr lang="en-US" altLang="en-US" sz="2000" dirty="0" smtClean="0">
                <a:latin typeface="Times New Roman" pitchFamily="18" charset="0"/>
                <a:cs typeface="Times New Roman" pitchFamily="18" charset="0"/>
                <a:sym typeface="Times New Roman" pitchFamily="18" charset="0"/>
              </a:rPr>
              <a:t> value at “Father Point/Rimouski” fixed.</a:t>
            </a:r>
            <a:endParaRPr lang="en-US" altLang="en-US" dirty="0" smtClean="0"/>
          </a:p>
        </p:txBody>
      </p:sp>
      <p:pic>
        <p:nvPicPr>
          <p:cNvPr id="27653"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200">
                <a:latin typeface="Times New Roman" pitchFamily="18" charset="0"/>
                <a:cs typeface="Times New Roman" pitchFamily="18" charset="0"/>
                <a:sym typeface="Times New Roman" pitchFamily="18" charset="0"/>
              </a:rPr>
              <a:t>Father Point Lighthouse, Quebec</a:t>
            </a:r>
            <a:endParaRPr lang="en-US" altLang="en-US" sz="2200">
              <a:latin typeface="Arial" pitchFamily="34" charset="0"/>
              <a:cs typeface="Arial" pitchFamily="34" charset="0"/>
            </a:endParaRPr>
          </a:p>
        </p:txBody>
      </p:sp>
      <p:sp>
        <p:nvSpPr>
          <p:cNvPr id="27655"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700" i="1">
                <a:latin typeface="Times New Roman" pitchFamily="18" charset="0"/>
                <a:cs typeface="Times New Roman" pitchFamily="18" charset="0"/>
              </a:rPr>
              <a:t>*Not adopted in Canada</a:t>
            </a:r>
          </a:p>
        </p:txBody>
      </p:sp>
    </p:spTree>
    <p:extLst>
      <p:ext uri="{BB962C8B-B14F-4D97-AF65-F5344CB8AC3E}">
        <p14:creationId xmlns:p14="http://schemas.microsoft.com/office/powerpoint/2010/main" val="40254099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1219200" y="1905000"/>
            <a:ext cx="7410450" cy="3933825"/>
          </a:xfrm>
        </p:spPr>
        <p:txBody>
          <a:bodyPr/>
          <a:lstStyle/>
          <a:p>
            <a:r>
              <a:rPr lang="en-US" b="1" dirty="0" smtClean="0"/>
              <a:t>GRAV-D will mean:</a:t>
            </a:r>
          </a:p>
          <a:p>
            <a:pPr lvl="1"/>
            <a:r>
              <a:rPr lang="en-US" dirty="0" smtClean="0"/>
              <a:t>As the H=0 surface, the geoid will be tracked over time to keep the datum up to date</a:t>
            </a:r>
          </a:p>
          <a:p>
            <a:pPr lvl="1"/>
            <a:r>
              <a:rPr lang="en-US" dirty="0" smtClean="0"/>
              <a:t>The reliance on passive marks will dwindle to:</a:t>
            </a:r>
          </a:p>
          <a:p>
            <a:pPr lvl="2"/>
            <a:r>
              <a:rPr lang="en-US" dirty="0" smtClean="0"/>
              <a:t>Secondary access to the datum</a:t>
            </a:r>
          </a:p>
          <a:p>
            <a:pPr lvl="2"/>
            <a:r>
              <a:rPr lang="en-US" dirty="0" smtClean="0"/>
              <a:t>Minimal NGS involvement</a:t>
            </a:r>
          </a:p>
          <a:p>
            <a:pPr lvl="3"/>
            <a:r>
              <a:rPr lang="en-US" dirty="0" smtClean="0"/>
              <a:t>Maintenance/checking in the hands of users</a:t>
            </a:r>
          </a:p>
          <a:p>
            <a:pPr lvl="2"/>
            <a:r>
              <a:rPr lang="en-US" dirty="0" smtClean="0"/>
              <a:t>Use at your own risk</a:t>
            </a:r>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b="1" kern="0" dirty="0">
                <a:latin typeface="Times New Roman" pitchFamily="18" charset="0"/>
                <a:ea typeface="+mj-ea"/>
                <a:cs typeface="Times New Roman" pitchFamily="18" charset="0"/>
              </a:rPr>
              <a:t>What is GRAV-D? </a:t>
            </a:r>
          </a:p>
        </p:txBody>
      </p:sp>
    </p:spTree>
    <p:extLst>
      <p:ext uri="{BB962C8B-B14F-4D97-AF65-F5344CB8AC3E}">
        <p14:creationId xmlns:p14="http://schemas.microsoft.com/office/powerpoint/2010/main" val="4832517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smtClean="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smtClean="0"/>
              <a:t>National Scale Part 1</a:t>
            </a:r>
          </a:p>
          <a:p>
            <a:pPr eaLnBrk="1" hangingPunct="1">
              <a:lnSpc>
                <a:spcPct val="75000"/>
              </a:lnSpc>
            </a:pPr>
            <a:endParaRPr lang="en-US" sz="2400" smtClean="0"/>
          </a:p>
          <a:p>
            <a:pPr lvl="1" eaLnBrk="1" hangingPunct="1">
              <a:lnSpc>
                <a:spcPct val="75000"/>
              </a:lnSpc>
            </a:pPr>
            <a:r>
              <a:rPr lang="en-US" sz="2400" smtClean="0"/>
              <a:t>Predominantly through airborne gravity</a:t>
            </a:r>
          </a:p>
          <a:p>
            <a:pPr lvl="1" eaLnBrk="1" hangingPunct="1">
              <a:lnSpc>
                <a:spcPct val="75000"/>
              </a:lnSpc>
              <a:buFontTx/>
              <a:buNone/>
            </a:pPr>
            <a:endParaRPr lang="en-US" sz="2400" smtClean="0"/>
          </a:p>
          <a:p>
            <a:pPr lvl="1" eaLnBrk="1" hangingPunct="1">
              <a:lnSpc>
                <a:spcPct val="75000"/>
              </a:lnSpc>
            </a:pPr>
            <a:r>
              <a:rPr lang="en-US" sz="2400" smtClean="0"/>
              <a:t>With Absolute Gravity for ties and checks</a:t>
            </a:r>
          </a:p>
          <a:p>
            <a:pPr lvl="1" eaLnBrk="1" hangingPunct="1">
              <a:lnSpc>
                <a:spcPct val="75000"/>
              </a:lnSpc>
            </a:pPr>
            <a:endParaRPr lang="en-US" sz="2400" smtClean="0"/>
          </a:p>
          <a:p>
            <a:pPr lvl="1" eaLnBrk="1" hangingPunct="1">
              <a:lnSpc>
                <a:spcPct val="75000"/>
              </a:lnSpc>
            </a:pPr>
            <a:r>
              <a:rPr lang="en-US" sz="2400" smtClean="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01185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txBox="1">
            <a:spLocks/>
          </p:cNvSpPr>
          <p:nvPr/>
        </p:nvSpPr>
        <p:spPr bwMode="auto">
          <a:xfrm>
            <a:off x="1258888" y="1033463"/>
            <a:ext cx="6673850" cy="1924050"/>
          </a:xfrm>
          <a:prstGeom prst="rect">
            <a:avLst/>
          </a:prstGeom>
          <a:noFill/>
          <a:ln w="9525">
            <a:noFill/>
            <a:miter lim="800000"/>
            <a:headEnd/>
            <a:tailEnd/>
          </a:ln>
        </p:spPr>
        <p:txBody>
          <a:bodyPr lIns="91421" tIns="45711" rIns="91421" bIns="45711"/>
          <a:lstStyle/>
          <a:p>
            <a:pPr marL="342612" indent="-342612" defTabSz="642816">
              <a:spcBef>
                <a:spcPct val="20000"/>
              </a:spcBef>
              <a:buFont typeface="Wingdings" pitchFamily="2" charset="2"/>
              <a:buChar char="ü"/>
              <a:defRPr/>
            </a:pPr>
            <a:r>
              <a:rPr lang="en-US" sz="2400" u="sng" dirty="0">
                <a:latin typeface="Times New Roman" pitchFamily="18" charset="0"/>
                <a:ea typeface="ＭＳ Ｐゴシック" charset="0"/>
                <a:cs typeface="Times New Roman" pitchFamily="18" charset="0"/>
                <a:sym typeface="Times New Roman" pitchFamily="18" charset="0"/>
              </a:rPr>
              <a:t>2 cm accuracy </a:t>
            </a:r>
            <a:r>
              <a:rPr lang="en-US" sz="2400" dirty="0">
                <a:latin typeface="Times New Roman" pitchFamily="18" charset="0"/>
                <a:ea typeface="ＭＳ Ｐゴシック" charset="0"/>
                <a:cs typeface="Times New Roman" pitchFamily="18" charset="0"/>
                <a:sym typeface="Times New Roman" pitchFamily="18" charset="0"/>
              </a:rPr>
              <a:t>orthometric heights -</a:t>
            </a:r>
          </a:p>
          <a:p>
            <a:pPr marL="799812" lvl="1" indent="-342612" defTabSz="642816">
              <a:spcBef>
                <a:spcPct val="20000"/>
              </a:spcBef>
              <a:defRPr/>
            </a:pPr>
            <a:r>
              <a:rPr lang="en-US" sz="2400" dirty="0">
                <a:latin typeface="Times New Roman" pitchFamily="18" charset="0"/>
                <a:ea typeface="ＭＳ Ｐゴシック" charset="0"/>
                <a:cs typeface="Times New Roman" pitchFamily="18" charset="0"/>
                <a:sym typeface="Times New Roman" pitchFamily="18" charset="0"/>
              </a:rPr>
              <a:t>		from GNSS (1 cm) + </a:t>
            </a:r>
            <a:r>
              <a:rPr lang="en-US" sz="2400" dirty="0" err="1">
                <a:latin typeface="Times New Roman" pitchFamily="18" charset="0"/>
                <a:ea typeface="ＭＳ Ｐゴシック" charset="0"/>
                <a:cs typeface="Times New Roman" pitchFamily="18" charset="0"/>
                <a:sym typeface="Times New Roman" pitchFamily="18" charset="0"/>
              </a:rPr>
              <a:t>geoid</a:t>
            </a:r>
            <a:r>
              <a:rPr lang="en-US" sz="2400" dirty="0">
                <a:latin typeface="Times New Roman" pitchFamily="18" charset="0"/>
                <a:ea typeface="ＭＳ Ｐゴシック" charset="0"/>
                <a:cs typeface="Times New Roman" pitchFamily="18" charset="0"/>
                <a:sym typeface="Times New Roman" pitchFamily="18" charset="0"/>
              </a:rPr>
              <a:t> model (1 cm)</a:t>
            </a:r>
          </a:p>
          <a:p>
            <a:pPr marL="342612" indent="-342612" defTabSz="642816">
              <a:spcBef>
                <a:spcPct val="20000"/>
              </a:spcBef>
              <a:buFont typeface="Wingdings" pitchFamily="2" charset="2"/>
              <a:buChar char="ü"/>
              <a:defRPr/>
            </a:pPr>
            <a:r>
              <a:rPr lang="en-US" sz="2400" dirty="0">
                <a:latin typeface="Times New Roman" pitchFamily="18" charset="0"/>
                <a:ea typeface="ＭＳ Ｐゴシック" charset="0"/>
                <a:cs typeface="Times New Roman" pitchFamily="18" charset="0"/>
              </a:rPr>
              <a:t>fast, accurate, consistent orthometric heights -</a:t>
            </a:r>
          </a:p>
          <a:p>
            <a:pPr marL="342612" indent="-342612" defTabSz="642816">
              <a:spcBef>
                <a:spcPct val="20000"/>
              </a:spcBef>
              <a:defRPr/>
            </a:pPr>
            <a:r>
              <a:rPr lang="en-US" sz="2400" dirty="0">
                <a:latin typeface="Times New Roman" pitchFamily="18" charset="0"/>
                <a:ea typeface="ＭＳ Ｐゴシック" charset="0"/>
                <a:cs typeface="Times New Roman" pitchFamily="18" charset="0"/>
              </a:rPr>
              <a:t>			everywhere in the USA</a:t>
            </a:r>
          </a:p>
          <a:p>
            <a:pPr marL="342612" indent="-342612" defTabSz="642816">
              <a:spcBef>
                <a:spcPct val="20000"/>
              </a:spcBef>
              <a:defRPr/>
            </a:pPr>
            <a:endParaRPr lang="en-US" sz="3200" dirty="0">
              <a:latin typeface="+mn-lt"/>
              <a:ea typeface="ＭＳ Ｐゴシック" charset="0"/>
              <a:cs typeface="ＭＳ Ｐゴシック" charset="0"/>
            </a:endParaRPr>
          </a:p>
        </p:txBody>
      </p:sp>
      <p:sp>
        <p:nvSpPr>
          <p:cNvPr id="61443" name="Title 6"/>
          <p:cNvSpPr>
            <a:spLocks noGrp="1"/>
          </p:cNvSpPr>
          <p:nvPr>
            <p:ph type="title"/>
          </p:nvPr>
        </p:nvSpPr>
        <p:spPr>
          <a:xfrm>
            <a:off x="457200" y="49213"/>
            <a:ext cx="8229600" cy="1143000"/>
          </a:xfrm>
        </p:spPr>
        <p:txBody>
          <a:bodyPr/>
          <a:lstStyle/>
          <a:p>
            <a:r>
              <a:rPr lang="en-US" altLang="en-US" sz="4000" smtClean="0"/>
              <a:t>GRAV-D Goals</a:t>
            </a:r>
          </a:p>
        </p:txBody>
      </p:sp>
      <p:pic>
        <p:nvPicPr>
          <p:cNvPr id="61444" name="Picture 7" descr="esmerelda county nv HandV.jpg"/>
          <p:cNvPicPr>
            <a:picLocks noChangeAspect="1"/>
          </p:cNvPicPr>
          <p:nvPr/>
        </p:nvPicPr>
        <p:blipFill>
          <a:blip r:embed="rId2">
            <a:extLst>
              <a:ext uri="{28A0092B-C50C-407E-A947-70E740481C1C}">
                <a14:useLocalDpi xmlns:a14="http://schemas.microsoft.com/office/drawing/2010/main" val="0"/>
              </a:ext>
            </a:extLst>
          </a:blip>
          <a:srcRect t="20476" b="13615"/>
          <a:stretch>
            <a:fillRect/>
          </a:stretch>
        </p:blipFill>
        <p:spPr bwMode="auto">
          <a:xfrm>
            <a:off x="652463" y="3092450"/>
            <a:ext cx="7885112"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ultiply 8"/>
          <p:cNvSpPr/>
          <p:nvPr/>
        </p:nvSpPr>
        <p:spPr>
          <a:xfrm>
            <a:off x="5248275" y="4630738"/>
            <a:ext cx="500063" cy="558800"/>
          </a:xfrm>
          <a:prstGeom prst="mathMultiply">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smtClean="0">
                <a:latin typeface="Times New Roman" pitchFamily="18" charset="0"/>
                <a:cs typeface="Times New Roman" pitchFamily="18" charset="0"/>
              </a:rPr>
              <a:t>GRAV-D Expected Coverage</a:t>
            </a:r>
            <a:endParaRPr lang="en-US" altLang="en-US" smtClean="0"/>
          </a:p>
        </p:txBody>
      </p:sp>
      <p:pic>
        <p:nvPicPr>
          <p:cNvPr id="62467" name="Content Placeholder 10" descr="ConusGRAV-DpolysNoLine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63663" y="1600200"/>
            <a:ext cx="6416675" cy="4525963"/>
          </a:xfrm>
        </p:spPr>
      </p:pic>
      <p:cxnSp>
        <p:nvCxnSpPr>
          <p:cNvPr id="12" name="Straight Arrow Connector 11"/>
          <p:cNvCxnSpPr/>
          <p:nvPr/>
        </p:nvCxnSpPr>
        <p:spPr>
          <a:xfrm rot="5400000">
            <a:off x="6876257" y="3964781"/>
            <a:ext cx="1231900" cy="9096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469" name="TextBox 12"/>
          <p:cNvSpPr txBox="1">
            <a:spLocks noChangeArrowheads="1"/>
          </p:cNvSpPr>
          <p:nvPr/>
        </p:nvSpPr>
        <p:spPr bwMode="auto">
          <a:xfrm>
            <a:off x="7840663" y="3306763"/>
            <a:ext cx="11223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42" tIns="32119" rIns="64242" bIns="3211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a:latin typeface="Arial" pitchFamily="34" charset="0"/>
                <a:cs typeface="Arial" pitchFamily="34" charset="0"/>
              </a:rPr>
              <a:t>Puerto Rico</a:t>
            </a:r>
          </a:p>
          <a:p>
            <a:pPr eaLnBrk="1" hangingPunct="1">
              <a:spcBef>
                <a:spcPct val="0"/>
              </a:spcBef>
              <a:buFontTx/>
              <a:buNone/>
            </a:pPr>
            <a:r>
              <a:rPr lang="en-US" altLang="en-US" sz="1400">
                <a:latin typeface="Arial" pitchFamily="34" charset="0"/>
                <a:cs typeface="Arial" pitchFamily="34" charset="0"/>
              </a:rPr>
              <a:t>US Virgin Is.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p:txBody>
          <a:bodyPr/>
          <a:lstStyle/>
          <a:p>
            <a:pPr eaLnBrk="1" hangingPunct="1"/>
            <a:r>
              <a:rPr lang="en-US" altLang="en-US" smtClean="0"/>
              <a:t>Priority- Greatest Datum Need</a:t>
            </a:r>
          </a:p>
        </p:txBody>
      </p:sp>
      <p:sp>
        <p:nvSpPr>
          <p:cNvPr id="63491" name="Content Placeholder 4"/>
          <p:cNvSpPr>
            <a:spLocks noGrp="1"/>
          </p:cNvSpPr>
          <p:nvPr>
            <p:ph idx="1"/>
          </p:nvPr>
        </p:nvSpPr>
        <p:spPr>
          <a:xfrm>
            <a:off x="457200" y="1343025"/>
            <a:ext cx="8228013" cy="4524375"/>
          </a:xfrm>
        </p:spPr>
        <p:txBody>
          <a:bodyPr/>
          <a:lstStyle/>
          <a:p>
            <a:pPr eaLnBrk="1" hangingPunct="1"/>
            <a:r>
              <a:rPr lang="en-US" altLang="en-US" sz="2800" smtClean="0"/>
              <a:t>Alaska</a:t>
            </a:r>
          </a:p>
          <a:p>
            <a:pPr eaLnBrk="1" hangingPunct="1"/>
            <a:r>
              <a:rPr lang="en-US" altLang="en-US" sz="2800" smtClean="0"/>
              <a:t>Puerto Rico/US Virgin Islands (PRVI)</a:t>
            </a:r>
          </a:p>
          <a:p>
            <a:pPr eaLnBrk="1" hangingPunct="1"/>
            <a:r>
              <a:rPr lang="en-US" altLang="en-US" sz="2800" smtClean="0"/>
              <a:t>Coastal US and Great Lakes</a:t>
            </a:r>
          </a:p>
          <a:p>
            <a:pPr lvl="1" eaLnBrk="1" hangingPunct="1">
              <a:buFont typeface="Arial" pitchFamily="34" charset="0"/>
              <a:buChar char="•"/>
            </a:pPr>
            <a:r>
              <a:rPr lang="en-US" altLang="en-US" sz="2400" smtClean="0"/>
              <a:t>Great Lakes</a:t>
            </a:r>
          </a:p>
          <a:p>
            <a:pPr lvl="1" eaLnBrk="1" hangingPunct="1">
              <a:buFont typeface="Arial" pitchFamily="34" charset="0"/>
              <a:buChar char="•"/>
            </a:pPr>
            <a:r>
              <a:rPr lang="en-US" altLang="en-US" sz="2400" smtClean="0"/>
              <a:t>Gulf of Mexico &amp; FL</a:t>
            </a:r>
          </a:p>
          <a:p>
            <a:pPr lvl="1" eaLnBrk="1" hangingPunct="1">
              <a:buFont typeface="Arial" pitchFamily="34" charset="0"/>
              <a:buChar char="•"/>
            </a:pPr>
            <a:r>
              <a:rPr lang="en-US" altLang="en-US" sz="2400" smtClean="0"/>
              <a:t>Eastern Seaboard</a:t>
            </a:r>
          </a:p>
          <a:p>
            <a:pPr lvl="1" eaLnBrk="1" hangingPunct="1">
              <a:buFont typeface="Arial" pitchFamily="34" charset="0"/>
              <a:buChar char="•"/>
            </a:pPr>
            <a:r>
              <a:rPr lang="en-US" altLang="en-US" sz="2400" smtClean="0"/>
              <a:t>Western Seaboard</a:t>
            </a:r>
          </a:p>
          <a:p>
            <a:pPr eaLnBrk="1" hangingPunct="1"/>
            <a:r>
              <a:rPr lang="en-US" altLang="en-US" sz="2800" smtClean="0"/>
              <a:t>Hawaii and Pacific Islands</a:t>
            </a:r>
          </a:p>
          <a:p>
            <a:pPr eaLnBrk="1" hangingPunct="1"/>
            <a:r>
              <a:rPr lang="en-US" altLang="en-US" sz="2800" smtClean="0"/>
              <a:t>Aleutian Islands</a:t>
            </a:r>
          </a:p>
          <a:p>
            <a:pPr eaLnBrk="1" hangingPunct="1"/>
            <a:r>
              <a:rPr lang="en-US" altLang="en-US" sz="2800" smtClean="0"/>
              <a:t>Interior CONUS</a:t>
            </a:r>
          </a:p>
          <a:p>
            <a:pPr lvl="1" eaLnBrk="1" hangingPunct="1">
              <a:buFont typeface="Arial" pitchFamily="34" charset="0"/>
              <a:buChar char="•"/>
            </a:pPr>
            <a:r>
              <a:rPr lang="en-US" altLang="en-US" sz="2400" smtClean="0"/>
              <a:t>Mountainous areas first</a:t>
            </a:r>
          </a:p>
          <a:p>
            <a:pPr lvl="1" eaLnBrk="1" hangingPunct="1"/>
            <a:endParaRPr lang="en-US" altLang="en-US" sz="2400" smtClean="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altLang="en-US" smtClean="0"/>
              <a:t>Other Variables to Consider</a:t>
            </a:r>
          </a:p>
        </p:txBody>
      </p:sp>
      <p:sp>
        <p:nvSpPr>
          <p:cNvPr id="64515" name="Content Placeholder 2"/>
          <p:cNvSpPr>
            <a:spLocks noGrp="1"/>
          </p:cNvSpPr>
          <p:nvPr>
            <p:ph idx="1"/>
          </p:nvPr>
        </p:nvSpPr>
        <p:spPr>
          <a:xfrm>
            <a:off x="457200" y="1295400"/>
            <a:ext cx="8229600" cy="4525963"/>
          </a:xfrm>
        </p:spPr>
        <p:txBody>
          <a:bodyPr/>
          <a:lstStyle/>
          <a:p>
            <a:pPr eaLnBrk="1" hangingPunct="1"/>
            <a:r>
              <a:rPr lang="en-US" altLang="en-US" dirty="0" smtClean="0"/>
              <a:t>Time of Year, Need Smooth Air</a:t>
            </a:r>
          </a:p>
          <a:p>
            <a:pPr lvl="1" eaLnBrk="1" hangingPunct="1"/>
            <a:r>
              <a:rPr lang="en-US" altLang="en-US" dirty="0" smtClean="0"/>
              <a:t>Likelihood of Turbulence: Hurricanes, Tornados</a:t>
            </a:r>
          </a:p>
          <a:p>
            <a:pPr lvl="1" eaLnBrk="1" hangingPunct="1"/>
            <a:r>
              <a:rPr lang="en-US" altLang="en-US" dirty="0" smtClean="0"/>
              <a:t>Prevailing winds and weather patterns, especially wintery conditions and</a:t>
            </a:r>
            <a:br>
              <a:rPr lang="en-US" altLang="en-US" dirty="0" smtClean="0"/>
            </a:br>
            <a:r>
              <a:rPr lang="en-US" altLang="en-US" dirty="0" smtClean="0"/>
              <a:t>thunderstorms</a:t>
            </a:r>
          </a:p>
          <a:p>
            <a:pPr eaLnBrk="1" hangingPunct="1"/>
            <a:r>
              <a:rPr lang="en-US" altLang="en-US" dirty="0" smtClean="0"/>
              <a:t>Aircraft Available</a:t>
            </a:r>
          </a:p>
          <a:p>
            <a:pPr lvl="1" eaLnBrk="1" hangingPunct="1"/>
            <a:r>
              <a:rPr lang="en-US" altLang="en-US" dirty="0" smtClean="0"/>
              <a:t>Differing Capabilities</a:t>
            </a:r>
          </a:p>
          <a:p>
            <a:pPr eaLnBrk="1" hangingPunct="1"/>
            <a:r>
              <a:rPr lang="en-US" altLang="en-US" dirty="0" smtClean="0"/>
              <a:t>Funding</a:t>
            </a:r>
          </a:p>
          <a:p>
            <a:pPr eaLnBrk="1" hangingPunct="1"/>
            <a:r>
              <a:rPr lang="en-US" altLang="en-US" dirty="0" smtClean="0"/>
              <a:t>Areas already completed</a:t>
            </a:r>
          </a:p>
          <a:p>
            <a:pPr eaLnBrk="1" hangingPunct="1"/>
            <a:r>
              <a:rPr lang="en-US" altLang="en-US" dirty="0" smtClean="0"/>
              <a:t>GPRA </a:t>
            </a:r>
            <a:endParaRPr lang="en-US" altLang="en-US" dirty="0" smtClean="0"/>
          </a:p>
        </p:txBody>
      </p:sp>
      <p:pic>
        <p:nvPicPr>
          <p:cNvPr id="64516" name="Picture 2" descr="C:\Users\Theresa.Diehl\Pictures\surveys\MI12\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314700"/>
            <a:ext cx="3302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1"/>
          <p:cNvSpPr txBox="1">
            <a:spLocks noChangeArrowheads="1"/>
          </p:cNvSpPr>
          <p:nvPr/>
        </p:nvSpPr>
        <p:spPr bwMode="auto">
          <a:xfrm>
            <a:off x="5943600" y="5791200"/>
            <a:ext cx="26622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a:latin typeface="Arial" pitchFamily="34" charset="0"/>
                <a:cs typeface="Arial" pitchFamily="34" charset="0"/>
              </a:rPr>
              <a:t>NOAA TurboCommander at</a:t>
            </a:r>
          </a:p>
          <a:p>
            <a:pPr eaLnBrk="1" hangingPunct="1">
              <a:spcBef>
                <a:spcPct val="0"/>
              </a:spcBef>
              <a:buFontTx/>
              <a:buNone/>
            </a:pPr>
            <a:r>
              <a:rPr lang="en-US" altLang="en-US" sz="1400">
                <a:latin typeface="Arial" pitchFamily="34" charset="0"/>
                <a:cs typeface="Arial" pitchFamily="34" charset="0"/>
              </a:rPr>
              <a:t>Denver Rocky Mountain Airport</a:t>
            </a:r>
          </a:p>
          <a:p>
            <a:pPr eaLnBrk="1" hangingPunct="1">
              <a:spcBef>
                <a:spcPct val="0"/>
              </a:spcBef>
              <a:buFontTx/>
              <a:buNone/>
            </a:pPr>
            <a:r>
              <a:rPr lang="en-US" altLang="en-US" sz="1400">
                <a:latin typeface="Arial" pitchFamily="34" charset="0"/>
                <a:cs typeface="Arial" pitchFamily="34" charset="0"/>
              </a:rPr>
              <a:t>September 2012</a:t>
            </a:r>
          </a:p>
        </p:txBody>
      </p:sp>
      <p:sp>
        <p:nvSpPr>
          <p:cNvPr id="6" name="TextBox 6"/>
          <p:cNvSpPr txBox="1">
            <a:spLocks noChangeArrowheads="1"/>
          </p:cNvSpPr>
          <p:nvPr/>
        </p:nvSpPr>
        <p:spPr bwMode="auto">
          <a:xfrm>
            <a:off x="1828800" y="6172200"/>
            <a:ext cx="42767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defRPr/>
            </a:pPr>
            <a:r>
              <a:rPr lang="en-US" sz="1300" dirty="0">
                <a:latin typeface="+mn-lt"/>
                <a:cs typeface="Times New Roman" pitchFamily="18" charset="0"/>
              </a:rPr>
              <a:t>*GPRA = Government Performance and Results Act of 1993</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366713"/>
            <a:ext cx="8229600" cy="1143000"/>
          </a:xfrm>
        </p:spPr>
        <p:txBody>
          <a:bodyPr/>
          <a:lstStyle/>
          <a:p>
            <a:r>
              <a:rPr lang="en-US" altLang="en-US" smtClean="0"/>
              <a:t>GPRA* Performance Metric</a:t>
            </a:r>
            <a:br>
              <a:rPr lang="en-US" altLang="en-US" smtClean="0"/>
            </a:br>
            <a:r>
              <a:rPr lang="en-US" altLang="en-US" sz="3600" smtClean="0"/>
              <a:t>For Airborne Surveys</a:t>
            </a:r>
            <a:endParaRPr lang="en-US" altLang="en-US" smtClean="0"/>
          </a:p>
        </p:txBody>
      </p:sp>
      <p:graphicFrame>
        <p:nvGraphicFramePr>
          <p:cNvPr id="4" name="Table 3"/>
          <p:cNvGraphicFramePr>
            <a:graphicFrameLocks noGrp="1"/>
          </p:cNvGraphicFramePr>
          <p:nvPr>
            <p:extLst>
              <p:ext uri="{D42A27DB-BD31-4B8C-83A1-F6EECF244321}">
                <p14:modId xmlns:p14="http://schemas.microsoft.com/office/powerpoint/2010/main" val="3338043878"/>
              </p:ext>
            </p:extLst>
          </p:nvPr>
        </p:nvGraphicFramePr>
        <p:xfrm>
          <a:off x="492125" y="2303463"/>
          <a:ext cx="8159753" cy="2092325"/>
        </p:xfrm>
        <a:graphic>
          <a:graphicData uri="http://schemas.openxmlformats.org/drawingml/2006/table">
            <a:tbl>
              <a:tblPr/>
              <a:tblGrid>
                <a:gridCol w="685895"/>
                <a:gridCol w="574667"/>
                <a:gridCol w="523861"/>
                <a:gridCol w="523861"/>
                <a:gridCol w="523861"/>
                <a:gridCol w="523861"/>
                <a:gridCol w="523861"/>
                <a:gridCol w="523861"/>
                <a:gridCol w="523861"/>
                <a:gridCol w="523861"/>
                <a:gridCol w="523861"/>
                <a:gridCol w="523861"/>
                <a:gridCol w="625474"/>
                <a:gridCol w="1035107"/>
              </a:tblGrid>
              <a:tr h="214323">
                <a:tc rowSpan="2">
                  <a:txBody>
                    <a:bodyPr/>
                    <a:lstStyle/>
                    <a:p>
                      <a:pPr marL="0" marR="0" algn="ctr">
                        <a:spcBef>
                          <a:spcPts val="0"/>
                        </a:spcBef>
                        <a:spcAft>
                          <a:spcPts val="0"/>
                        </a:spcAft>
                      </a:pPr>
                      <a:endParaRPr lang="en-US" sz="1400" dirty="0">
                        <a:latin typeface="Times New Roman"/>
                        <a:ea typeface="Calibri"/>
                      </a:endParaRPr>
                    </a:p>
                    <a:p>
                      <a:pPr marL="0" marR="0" algn="ctr">
                        <a:spcBef>
                          <a:spcPts val="0"/>
                        </a:spcBef>
                        <a:spcAft>
                          <a:spcPts val="0"/>
                        </a:spcAft>
                      </a:pPr>
                      <a:r>
                        <a:rPr lang="en-US" sz="1100" b="1" dirty="0">
                          <a:latin typeface="Times New Roman"/>
                          <a:ea typeface="Calibri"/>
                        </a:rPr>
                        <a:t>FY09 </a:t>
                      </a:r>
                      <a:r>
                        <a:rPr lang="en-US" sz="1100" b="1" dirty="0" smtClean="0">
                          <a:latin typeface="Times New Roman"/>
                          <a:ea typeface="Calibri"/>
                        </a:rPr>
                        <a:t>Baseline</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marL="0" marR="0" algn="ctr">
                        <a:spcBef>
                          <a:spcPts val="0"/>
                        </a:spcBef>
                        <a:spcAft>
                          <a:spcPts val="0"/>
                        </a:spcAft>
                      </a:pPr>
                      <a:r>
                        <a:rPr lang="en-US" sz="1400" b="1" dirty="0" smtClean="0">
                          <a:latin typeface="Times New Roman"/>
                          <a:ea typeface="Calibri"/>
                        </a:rPr>
                        <a:t>Targets </a:t>
                      </a:r>
                      <a:r>
                        <a:rPr lang="en-US" sz="1400" b="1" dirty="0" err="1" smtClean="0">
                          <a:latin typeface="Times New Roman"/>
                          <a:ea typeface="Calibri"/>
                        </a:rPr>
                        <a:t>vs</a:t>
                      </a:r>
                      <a:r>
                        <a:rPr lang="en-US" sz="1400" b="1" dirty="0" smtClean="0">
                          <a:latin typeface="Times New Roman"/>
                          <a:ea typeface="Calibri"/>
                        </a:rPr>
                        <a:t> Actual</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2916">
                <a:tc vMerge="1">
                  <a:txBody>
                    <a:bodyPr/>
                    <a:lstStyle/>
                    <a:p>
                      <a:endParaRPr lang="en-US"/>
                    </a:p>
                  </a:txBody>
                  <a:tcPr/>
                </a:tc>
                <a:tc>
                  <a:txBody>
                    <a:bodyPr/>
                    <a:lstStyle/>
                    <a:p>
                      <a:pPr marL="0" marR="0" algn="ctr">
                        <a:spcBef>
                          <a:spcPts val="0"/>
                        </a:spcBef>
                        <a:spcAft>
                          <a:spcPts val="0"/>
                        </a:spcAft>
                      </a:pPr>
                      <a:r>
                        <a:rPr lang="en-US" sz="1100" b="1" dirty="0">
                          <a:latin typeface="Times New Roman"/>
                          <a:ea typeface="Calibri"/>
                        </a:rPr>
                        <a:t>FY10</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FY11</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FY12</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FY13</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FY14</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a:latin typeface="Times New Roman"/>
                          <a:ea typeface="Calibri"/>
                        </a:rPr>
                        <a:t>FY15</a:t>
                      </a:r>
                      <a:endParaRPr lang="en-US" sz="140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FY16</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FY17</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FY18</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FY19</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FY20</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b="1" dirty="0">
                          <a:latin typeface="Times New Roman"/>
                          <a:ea typeface="Calibri"/>
                        </a:rPr>
                        <a:t>FY21</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b="1" dirty="0">
                          <a:latin typeface="Times New Roman"/>
                          <a:ea typeface="Calibri"/>
                        </a:rPr>
                        <a:t>FY22</a:t>
                      </a:r>
                      <a:endParaRPr lang="en-US" sz="14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43">
                <a:tc>
                  <a:txBody>
                    <a:bodyPr/>
                    <a:lstStyle/>
                    <a:p>
                      <a:pPr marL="0" marR="0" algn="ctr">
                        <a:spcBef>
                          <a:spcPts val="0"/>
                        </a:spcBef>
                        <a:spcAft>
                          <a:spcPts val="0"/>
                        </a:spcAft>
                      </a:pPr>
                      <a:r>
                        <a:rPr lang="en-US" sz="1600" dirty="0">
                          <a:latin typeface="Times New Roman"/>
                          <a:ea typeface="Calibri"/>
                        </a:rPr>
                        <a:t>6.14%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latin typeface="Times New Roman"/>
                          <a:ea typeface="Calibri"/>
                        </a:rPr>
                        <a:t>7.5%</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20%</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28%</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36%</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44%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52%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60%</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68%</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76%</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84%</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92%</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dirty="0" smtClean="0">
                          <a:latin typeface="Times New Roman"/>
                          <a:ea typeface="Calibri"/>
                        </a:rPr>
                        <a:t>100% and Implement</a:t>
                      </a:r>
                      <a:endParaRPr lang="en-US" sz="20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767543">
                <a:tc>
                  <a:txBody>
                    <a:bodyPr/>
                    <a:lstStyle/>
                    <a:p>
                      <a:pPr marL="0" marR="0" algn="ctr">
                        <a:spcBef>
                          <a:spcPts val="0"/>
                        </a:spcBef>
                        <a:spcAft>
                          <a:spcPts val="0"/>
                        </a:spcAft>
                      </a:pPr>
                      <a:r>
                        <a:rPr lang="en-US" sz="1600" dirty="0" smtClean="0">
                          <a:latin typeface="Times New Roman"/>
                          <a:ea typeface="Calibri"/>
                        </a:rPr>
                        <a:t>6.14</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7.8</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14.7</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23.9</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31.0</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38.1</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Times New Roman"/>
                          <a:ea typeface="Calibri"/>
                        </a:rPr>
                        <a:t>39.4</a:t>
                      </a: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600" dirty="0">
                        <a:latin typeface="Times New Roman"/>
                        <a:ea typeface="Calibri"/>
                      </a:endParaRPr>
                    </a:p>
                  </a:txBody>
                  <a:tcPr marL="49970" marR="49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bl>
          </a:graphicData>
        </a:graphic>
      </p:graphicFrame>
      <p:sp>
        <p:nvSpPr>
          <p:cNvPr id="16437" name="TextBox 5"/>
          <p:cNvSpPr txBox="1">
            <a:spLocks noChangeArrowheads="1"/>
          </p:cNvSpPr>
          <p:nvPr/>
        </p:nvSpPr>
        <p:spPr bwMode="auto">
          <a:xfrm>
            <a:off x="1143000" y="5257800"/>
            <a:ext cx="70199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indent="233363"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buFont typeface="Arial" pitchFamily="34" charset="0"/>
              <a:buChar char="•"/>
              <a:defRPr/>
            </a:pPr>
            <a:r>
              <a:rPr lang="en-US" sz="1600" dirty="0" smtClean="0">
                <a:latin typeface="+mn-lt"/>
                <a:ea typeface="Calibri" pitchFamily="34" charset="0"/>
                <a:cs typeface="Calibri" pitchFamily="34" charset="0"/>
              </a:rPr>
              <a:t>Measure</a:t>
            </a:r>
            <a:r>
              <a:rPr lang="en-US" sz="1600" b="0" dirty="0">
                <a:latin typeface="+mn-lt"/>
                <a:ea typeface="Calibri" pitchFamily="34" charset="0"/>
                <a:cs typeface="Calibri" pitchFamily="34" charset="0"/>
              </a:rPr>
              <a:t>: Percentage of the U.S. and its territories with GRAV-D data available </a:t>
            </a:r>
          </a:p>
          <a:p>
            <a:pPr eaLnBrk="1" hangingPunct="1">
              <a:defRPr/>
            </a:pPr>
            <a:r>
              <a:rPr lang="en-US" sz="1600" b="0" dirty="0">
                <a:latin typeface="+mn-lt"/>
                <a:ea typeface="Calibri" pitchFamily="34" charset="0"/>
                <a:cs typeface="Calibri" pitchFamily="34" charset="0"/>
              </a:rPr>
              <a:t>to support a 1 cm geoid supporting 2 cm orthometric heights.</a:t>
            </a:r>
          </a:p>
          <a:p>
            <a:pPr eaLnBrk="1" hangingPunct="1">
              <a:defRPr/>
            </a:pPr>
            <a:endParaRPr lang="en-US" sz="1600" b="0" dirty="0">
              <a:latin typeface="+mn-lt"/>
              <a:ea typeface="Calibri" pitchFamily="34" charset="0"/>
              <a:cs typeface="Calibri" pitchFamily="34" charset="0"/>
            </a:endParaRPr>
          </a:p>
        </p:txBody>
      </p:sp>
      <p:sp>
        <p:nvSpPr>
          <p:cNvPr id="16438" name="TextBox 6"/>
          <p:cNvSpPr txBox="1">
            <a:spLocks noChangeArrowheads="1"/>
          </p:cNvSpPr>
          <p:nvPr/>
        </p:nvSpPr>
        <p:spPr bwMode="auto">
          <a:xfrm>
            <a:off x="2514600" y="6102350"/>
            <a:ext cx="42767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defRPr/>
            </a:pPr>
            <a:r>
              <a:rPr lang="en-US" sz="1300" dirty="0">
                <a:latin typeface="+mn-lt"/>
                <a:cs typeface="Times New Roman" pitchFamily="18" charset="0"/>
              </a:rPr>
              <a:t>*GPRA = Government Performance and Results Act of 1993</a:t>
            </a:r>
          </a:p>
        </p:txBody>
      </p:sp>
      <p:sp>
        <p:nvSpPr>
          <p:cNvPr id="6" name="Oval 5"/>
          <p:cNvSpPr/>
          <p:nvPr/>
        </p:nvSpPr>
        <p:spPr>
          <a:xfrm>
            <a:off x="3810000" y="38862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606" name="TextBox 6"/>
          <p:cNvSpPr txBox="1">
            <a:spLocks noChangeArrowheads="1"/>
          </p:cNvSpPr>
          <p:nvPr/>
        </p:nvSpPr>
        <p:spPr bwMode="auto">
          <a:xfrm>
            <a:off x="3940175" y="4495800"/>
            <a:ext cx="31470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Arial" pitchFamily="34" charset="0"/>
              </a:rPr>
              <a:t>Oct. </a:t>
            </a:r>
            <a:r>
              <a:rPr lang="en-US" altLang="en-US" sz="1800" dirty="0" smtClean="0">
                <a:latin typeface="Arial" pitchFamily="34" charset="0"/>
              </a:rPr>
              <a:t>2014 </a:t>
            </a:r>
            <a:r>
              <a:rPr lang="en-US" altLang="en-US" sz="1800" dirty="0">
                <a:latin typeface="Arial" pitchFamily="34" charset="0"/>
              </a:rPr>
              <a:t>through Dec. </a:t>
            </a:r>
            <a:r>
              <a:rPr lang="en-US" altLang="en-US" sz="1800" dirty="0" smtClean="0">
                <a:latin typeface="Arial" pitchFamily="34" charset="0"/>
              </a:rPr>
              <a:t>2014</a:t>
            </a:r>
            <a:endParaRPr lang="en-US" altLang="en-US" sz="1800" dirty="0">
              <a:latin typeface="Arial" pitchFamily="34" charset="0"/>
            </a:endParaRPr>
          </a:p>
        </p:txBody>
      </p:sp>
      <p:cxnSp>
        <p:nvCxnSpPr>
          <p:cNvPr id="9" name="Straight Arrow Connector 8"/>
          <p:cNvCxnSpPr/>
          <p:nvPr/>
        </p:nvCxnSpPr>
        <p:spPr>
          <a:xfrm flipH="1" flipV="1">
            <a:off x="4092575" y="4191000"/>
            <a:ext cx="152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1524000"/>
            <a:ext cx="5454650" cy="465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524000"/>
            <a:ext cx="549592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itle 1"/>
          <p:cNvSpPr>
            <a:spLocks noGrp="1"/>
          </p:cNvSpPr>
          <p:nvPr>
            <p:ph type="title"/>
          </p:nvPr>
        </p:nvSpPr>
        <p:spPr/>
        <p:txBody>
          <a:bodyPr/>
          <a:lstStyle/>
          <a:p>
            <a:pPr eaLnBrk="1" hangingPunct="1"/>
            <a:r>
              <a:rPr lang="en-US" altLang="en-US" smtClean="0"/>
              <a:t>Airborne Gravity Current Coverage</a:t>
            </a:r>
          </a:p>
        </p:txBody>
      </p:sp>
      <p:sp>
        <p:nvSpPr>
          <p:cNvPr id="66565"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a:latin typeface="Arial" pitchFamily="34" charset="0"/>
                <a:cs typeface="Arial" pitchFamily="34" charset="0"/>
                <a:hlinkClick r:id="rId5"/>
              </a:rPr>
              <a:t>http://www.ngs.noaa.gov/GRAV-D/data_products.shtml</a:t>
            </a:r>
            <a:endParaRPr lang="en-US" altLang="en-US" sz="1400">
              <a:latin typeface="Arial" pitchFamily="34" charset="0"/>
              <a:cs typeface="Arial" pitchFamily="34" charset="0"/>
            </a:endParaRPr>
          </a:p>
        </p:txBody>
      </p:sp>
      <p:sp>
        <p:nvSpPr>
          <p:cNvPr id="2" name="TextBox 1"/>
          <p:cNvSpPr txBox="1"/>
          <p:nvPr/>
        </p:nvSpPr>
        <p:spPr>
          <a:xfrm>
            <a:off x="7458075" y="2438400"/>
            <a:ext cx="1447800" cy="1200150"/>
          </a:xfrm>
          <a:prstGeom prst="rect">
            <a:avLst/>
          </a:prstGeom>
          <a:solidFill>
            <a:schemeClr val="bg1">
              <a:lumMod val="85000"/>
            </a:schemeClr>
          </a:solidFill>
        </p:spPr>
        <p:txBody>
          <a:bodyPr>
            <a:spAutoFit/>
          </a:bodyPr>
          <a:lstStyle/>
          <a:p>
            <a:pPr>
              <a:defRPr/>
            </a:pPr>
            <a:r>
              <a:rPr lang="en-US" dirty="0">
                <a:solidFill>
                  <a:srgbClr val="00B050"/>
                </a:solidFill>
              </a:rPr>
              <a:t>Complete</a:t>
            </a:r>
          </a:p>
          <a:p>
            <a:pPr>
              <a:defRPr/>
            </a:pPr>
            <a:r>
              <a:rPr lang="en-US" dirty="0">
                <a:solidFill>
                  <a:srgbClr val="0070C0"/>
                </a:solidFill>
              </a:rPr>
              <a:t>Processing</a:t>
            </a:r>
          </a:p>
          <a:p>
            <a:pPr>
              <a:defRPr/>
            </a:pPr>
            <a:r>
              <a:rPr lang="en-US" dirty="0">
                <a:solidFill>
                  <a:srgbClr val="FFC000"/>
                </a:solidFill>
              </a:rPr>
              <a:t>Collecting</a:t>
            </a:r>
          </a:p>
          <a:p>
            <a:pPr>
              <a:defRPr/>
            </a:pPr>
            <a:r>
              <a:rPr lang="en-US" dirty="0">
                <a:solidFill>
                  <a:schemeClr val="bg1"/>
                </a:solidFill>
              </a:rPr>
              <a:t>Planned</a:t>
            </a:r>
          </a:p>
        </p:txBody>
      </p:sp>
      <p:sp>
        <p:nvSpPr>
          <p:cNvPr id="66567" name="TextBox 2"/>
          <p:cNvSpPr txBox="1">
            <a:spLocks noChangeArrowheads="1"/>
          </p:cNvSpPr>
          <p:nvPr/>
        </p:nvSpPr>
        <p:spPr bwMode="auto">
          <a:xfrm>
            <a:off x="7162800" y="2133600"/>
            <a:ext cx="201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Data Block Status</a:t>
            </a:r>
          </a:p>
        </p:txBody>
      </p:sp>
      <p:sp>
        <p:nvSpPr>
          <p:cNvPr id="66568" name="TextBox 3"/>
          <p:cNvSpPr txBox="1">
            <a:spLocks noChangeArrowheads="1"/>
          </p:cNvSpPr>
          <p:nvPr/>
        </p:nvSpPr>
        <p:spPr bwMode="auto">
          <a:xfrm>
            <a:off x="7162800" y="51927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As of Dec, 2014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fade">
                                      <p:cBhvr>
                                        <p:cTn id="7" dur="500"/>
                                        <p:tgtEl>
                                          <p:spTgt spid="55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t>Survey and Block Plans</a:t>
            </a:r>
          </a:p>
        </p:txBody>
      </p:sp>
      <p:sp>
        <p:nvSpPr>
          <p:cNvPr id="3" name="Content Placeholder 2"/>
          <p:cNvSpPr>
            <a:spLocks noGrp="1"/>
          </p:cNvSpPr>
          <p:nvPr>
            <p:ph sz="half" idx="2"/>
          </p:nvPr>
        </p:nvSpPr>
        <p:spPr/>
        <p:txBody>
          <a:bodyPr/>
          <a:lstStyle/>
          <a:p>
            <a:pPr>
              <a:buFont typeface="Arial" charset="0"/>
              <a:buChar char="•"/>
              <a:defRPr/>
            </a:pPr>
            <a:r>
              <a:rPr lang="en-US" dirty="0" smtClean="0">
                <a:latin typeface="+mj-lt"/>
              </a:rPr>
              <a:t>Layout rectangular survey 400 x 500 km</a:t>
            </a:r>
          </a:p>
          <a:p>
            <a:pPr>
              <a:buFont typeface="Arial" charset="0"/>
              <a:buChar char="•"/>
              <a:defRPr/>
            </a:pPr>
            <a:r>
              <a:rPr lang="en-US" dirty="0" smtClean="0">
                <a:latin typeface="+mj-lt"/>
              </a:rPr>
              <a:t>Extends beyond the shelf break</a:t>
            </a:r>
          </a:p>
          <a:p>
            <a:pPr>
              <a:buFont typeface="Arial" charset="0"/>
              <a:buChar char="•"/>
              <a:defRPr/>
            </a:pPr>
            <a:r>
              <a:rPr lang="en-US" dirty="0" smtClean="0">
                <a:latin typeface="+mj-lt"/>
              </a:rPr>
              <a:t>Block size will reflect the endurance of the aircraft</a:t>
            </a:r>
            <a:endParaRPr lang="en-US" dirty="0">
              <a:latin typeface="+mj-lt"/>
            </a:endParaRPr>
          </a:p>
        </p:txBody>
      </p:sp>
      <p:pic>
        <p:nvPicPr>
          <p:cNvPr id="67588" name="Picture 2"/>
          <p:cNvPicPr>
            <a:picLocks noChangeAspect="1" noChangeArrowheads="1"/>
          </p:cNvPicPr>
          <p:nvPr/>
        </p:nvPicPr>
        <p:blipFill>
          <a:blip r:embed="rId3">
            <a:extLst>
              <a:ext uri="{28A0092B-C50C-407E-A947-70E740481C1C}">
                <a14:useLocalDpi xmlns:a14="http://schemas.microsoft.com/office/drawing/2010/main" val="0"/>
              </a:ext>
            </a:extLst>
          </a:blip>
          <a:srcRect l="21301" t="7620" r="27934" b="16582"/>
          <a:stretch>
            <a:fillRect/>
          </a:stretch>
        </p:blipFill>
        <p:spPr bwMode="auto">
          <a:xfrm>
            <a:off x="500063" y="1714500"/>
            <a:ext cx="3862387"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smtClean="0"/>
              <a:t>Survey and Block Plans</a:t>
            </a:r>
          </a:p>
        </p:txBody>
      </p:sp>
      <p:sp>
        <p:nvSpPr>
          <p:cNvPr id="3" name="Content Placeholder 2"/>
          <p:cNvSpPr>
            <a:spLocks noGrp="1"/>
          </p:cNvSpPr>
          <p:nvPr>
            <p:ph sz="half" idx="2"/>
          </p:nvPr>
        </p:nvSpPr>
        <p:spPr/>
        <p:txBody>
          <a:bodyPr/>
          <a:lstStyle/>
          <a:p>
            <a:pPr>
              <a:buFont typeface="Arial" charset="0"/>
              <a:buChar char="•"/>
              <a:defRPr/>
            </a:pPr>
            <a:r>
              <a:rPr lang="en-US" dirty="0" smtClean="0">
                <a:latin typeface="+mj-lt"/>
              </a:rPr>
              <a:t>Data lines spaced 10 km apart</a:t>
            </a:r>
          </a:p>
          <a:p>
            <a:pPr>
              <a:buFont typeface="Arial" charset="0"/>
              <a:buChar char="•"/>
              <a:defRPr/>
            </a:pPr>
            <a:r>
              <a:rPr lang="en-US" dirty="0" smtClean="0">
                <a:latin typeface="+mj-lt"/>
              </a:rPr>
              <a:t>Cross lines spaced 60-80 km apart</a:t>
            </a:r>
          </a:p>
          <a:p>
            <a:pPr>
              <a:buFont typeface="Arial" charset="0"/>
              <a:buChar char="•"/>
              <a:defRPr/>
            </a:pPr>
            <a:r>
              <a:rPr lang="en-US" dirty="0" smtClean="0">
                <a:latin typeface="+mj-lt"/>
              </a:rPr>
              <a:t>Flight altitude 20,000 </a:t>
            </a:r>
            <a:r>
              <a:rPr lang="en-US" dirty="0" err="1" smtClean="0">
                <a:latin typeface="+mj-lt"/>
              </a:rPr>
              <a:t>ft</a:t>
            </a:r>
            <a:endParaRPr lang="en-US" dirty="0" smtClean="0">
              <a:latin typeface="+mj-lt"/>
            </a:endParaRPr>
          </a:p>
          <a:p>
            <a:pPr>
              <a:buFont typeface="Arial" charset="0"/>
              <a:buChar char="•"/>
              <a:defRPr/>
            </a:pPr>
            <a:r>
              <a:rPr lang="en-US" dirty="0" smtClean="0">
                <a:latin typeface="+mj-lt"/>
              </a:rPr>
              <a:t>Nominal speed 220-250 </a:t>
            </a:r>
            <a:r>
              <a:rPr lang="en-US" dirty="0" err="1" smtClean="0">
                <a:latin typeface="+mj-lt"/>
              </a:rPr>
              <a:t>kts</a:t>
            </a:r>
            <a:endParaRPr lang="en-US" dirty="0">
              <a:latin typeface="+mj-lt"/>
            </a:endParaRPr>
          </a:p>
        </p:txBody>
      </p:sp>
      <p:pic>
        <p:nvPicPr>
          <p:cNvPr id="68612" name="Picture 2" descr="Z:\GRAV-D\Communication\GRAV-D EN06 Flight Plan.png"/>
          <p:cNvPicPr>
            <a:picLocks noChangeAspect="1" noChangeArrowheads="1"/>
          </p:cNvPicPr>
          <p:nvPr/>
        </p:nvPicPr>
        <p:blipFill>
          <a:blip r:embed="rId3" cstate="print">
            <a:extLst>
              <a:ext uri="{28A0092B-C50C-407E-A947-70E740481C1C}">
                <a14:useLocalDpi xmlns:a14="http://schemas.microsoft.com/office/drawing/2010/main" val="0"/>
              </a:ext>
            </a:extLst>
          </a:blip>
          <a:srcRect t="6071" b="2927"/>
          <a:stretch>
            <a:fillRect/>
          </a:stretch>
        </p:blipFill>
        <p:spPr bwMode="auto">
          <a:xfrm>
            <a:off x="741363" y="1660525"/>
            <a:ext cx="3751262"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84188"/>
            <a:ext cx="8229600" cy="1143000"/>
          </a:xfrm>
        </p:spPr>
        <p:txBody>
          <a:bodyPr/>
          <a:lstStyle/>
          <a:p>
            <a:r>
              <a:rPr lang="en-US" sz="3800" smtClean="0"/>
              <a:t>History of vertical </a:t>
            </a:r>
            <a:br>
              <a:rPr lang="en-US" sz="3800" smtClean="0"/>
            </a:br>
            <a:r>
              <a:rPr lang="en-US" sz="3800" smtClean="0"/>
              <a:t>datums in the USA</a:t>
            </a:r>
          </a:p>
        </p:txBody>
      </p:sp>
      <p:sp>
        <p:nvSpPr>
          <p:cNvPr id="21507" name="Content Placeholder 2"/>
          <p:cNvSpPr>
            <a:spLocks noGrp="1"/>
          </p:cNvSpPr>
          <p:nvPr>
            <p:ph idx="1"/>
          </p:nvPr>
        </p:nvSpPr>
        <p:spPr>
          <a:xfrm>
            <a:off x="457200" y="1809750"/>
            <a:ext cx="8229600" cy="4525963"/>
          </a:xfrm>
        </p:spPr>
        <p:txBody>
          <a:bodyPr/>
          <a:lstStyle/>
          <a:p>
            <a:r>
              <a:rPr lang="en-US" sz="2800" b="1" smtClean="0"/>
              <a:t>NGVD 29</a:t>
            </a:r>
            <a:endParaRPr lang="en-US" smtClean="0"/>
          </a:p>
          <a:p>
            <a:pPr lvl="1">
              <a:lnSpc>
                <a:spcPct val="90000"/>
              </a:lnSpc>
            </a:pPr>
            <a:r>
              <a:rPr lang="en-US" sz="2400" smtClean="0"/>
              <a:t>National Geodetic Vertical Datum of 1929</a:t>
            </a:r>
          </a:p>
          <a:p>
            <a:pPr lvl="1">
              <a:lnSpc>
                <a:spcPct val="90000"/>
              </a:lnSpc>
            </a:pPr>
            <a:endParaRPr lang="en-US" sz="2400" smtClean="0"/>
          </a:p>
          <a:p>
            <a:pPr lvl="1">
              <a:lnSpc>
                <a:spcPct val="90000"/>
              </a:lnSpc>
            </a:pPr>
            <a:r>
              <a:rPr lang="en-US" sz="2400" smtClean="0"/>
              <a:t>Original name: “Sea Level Datum of 1929”</a:t>
            </a:r>
          </a:p>
          <a:p>
            <a:pPr lvl="1">
              <a:lnSpc>
                <a:spcPct val="90000"/>
              </a:lnSpc>
              <a:buFontTx/>
              <a:buNone/>
            </a:pPr>
            <a:endParaRPr lang="en-US" sz="2400" smtClean="0"/>
          </a:p>
          <a:p>
            <a:pPr lvl="1">
              <a:lnSpc>
                <a:spcPct val="90000"/>
              </a:lnSpc>
            </a:pPr>
            <a:r>
              <a:rPr lang="en-US" sz="2400" smtClean="0"/>
              <a:t>“Zero height” held fixed at 26 tide gauges</a:t>
            </a:r>
          </a:p>
          <a:p>
            <a:pPr lvl="2">
              <a:lnSpc>
                <a:spcPct val="90000"/>
              </a:lnSpc>
            </a:pPr>
            <a:r>
              <a:rPr lang="en-US" smtClean="0"/>
              <a:t>Not all on the same tidal datum epoch (~ 19 yrs)</a:t>
            </a:r>
          </a:p>
          <a:p>
            <a:pPr lvl="1">
              <a:lnSpc>
                <a:spcPct val="90000"/>
              </a:lnSpc>
            </a:pPr>
            <a:endParaRPr lang="en-US" sz="2400" smtClean="0"/>
          </a:p>
          <a:p>
            <a:pPr lvl="1">
              <a:lnSpc>
                <a:spcPct val="90000"/>
              </a:lnSpc>
            </a:pPr>
            <a:r>
              <a:rPr lang="en-US" sz="2400" smtClean="0"/>
              <a:t>Did not account for Local Mean Sea Level variations from the geoid</a:t>
            </a:r>
            <a:endParaRPr lang="en-US" smtClean="0"/>
          </a:p>
          <a:p>
            <a:pPr lvl="2">
              <a:lnSpc>
                <a:spcPct val="90000"/>
              </a:lnSpc>
            </a:pPr>
            <a:r>
              <a:rPr lang="en-US" smtClean="0"/>
              <a:t>Thus, not truly a “geoid based” datum</a:t>
            </a:r>
          </a:p>
          <a:p>
            <a:pPr lvl="1"/>
            <a:endParaRPr lang="en-US" smtClean="0"/>
          </a:p>
        </p:txBody>
      </p:sp>
    </p:spTree>
    <p:extLst>
      <p:ext uri="{BB962C8B-B14F-4D97-AF65-F5344CB8AC3E}">
        <p14:creationId xmlns:p14="http://schemas.microsoft.com/office/powerpoint/2010/main" val="33438776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defRPr/>
            </a:pPr>
            <a:r>
              <a:rPr lang="en-US" dirty="0" smtClean="0">
                <a:solidFill>
                  <a:srgbClr val="0000FF"/>
                </a:solidFill>
                <a:latin typeface="+mn-lt"/>
              </a:rPr>
              <a:t>GRAV-D Aircraft</a:t>
            </a:r>
          </a:p>
        </p:txBody>
      </p:sp>
      <p:sp>
        <p:nvSpPr>
          <p:cNvPr id="3" name="Content Placeholder 2"/>
          <p:cNvSpPr>
            <a:spLocks noGrp="1"/>
          </p:cNvSpPr>
          <p:nvPr>
            <p:ph idx="1"/>
          </p:nvPr>
        </p:nvSpPr>
        <p:spPr>
          <a:xfrm>
            <a:off x="304800" y="1524000"/>
            <a:ext cx="4419600" cy="4525963"/>
          </a:xfrm>
        </p:spPr>
        <p:txBody>
          <a:bodyPr/>
          <a:lstStyle/>
          <a:p>
            <a:r>
              <a:rPr lang="en-US" altLang="en-US" sz="2800" smtClean="0"/>
              <a:t>DOI Bureau of Land Management</a:t>
            </a:r>
          </a:p>
          <a:p>
            <a:pPr lvl="1"/>
            <a:r>
              <a:rPr lang="en-US" altLang="en-US" sz="2400" smtClean="0"/>
              <a:t>Pilatus PC-12</a:t>
            </a:r>
          </a:p>
          <a:p>
            <a:r>
              <a:rPr lang="en-US" altLang="en-US" sz="2800" smtClean="0"/>
              <a:t>Fugro</a:t>
            </a:r>
          </a:p>
          <a:p>
            <a:pPr lvl="1"/>
            <a:r>
              <a:rPr lang="en-US" altLang="en-US" sz="2400" smtClean="0"/>
              <a:t>King Air E-90A</a:t>
            </a:r>
          </a:p>
          <a:p>
            <a:r>
              <a:rPr lang="en-US" altLang="en-US" sz="2800" smtClean="0"/>
              <a:t>Naval Research Lab</a:t>
            </a:r>
          </a:p>
          <a:p>
            <a:pPr lvl="1"/>
            <a:r>
              <a:rPr lang="en-US" altLang="en-US" sz="2400" smtClean="0"/>
              <a:t>King Air RC-12</a:t>
            </a:r>
          </a:p>
          <a:p>
            <a:r>
              <a:rPr lang="en-US" altLang="en-US" sz="2800" smtClean="0"/>
              <a:t>NOAA </a:t>
            </a:r>
          </a:p>
          <a:p>
            <a:pPr lvl="1"/>
            <a:r>
              <a:rPr lang="en-US" altLang="en-US" sz="2400" smtClean="0"/>
              <a:t>Gulfstream Jet Prop</a:t>
            </a:r>
          </a:p>
          <a:p>
            <a:pPr lvl="1"/>
            <a:r>
              <a:rPr lang="en-US" altLang="en-US" sz="2400" smtClean="0"/>
              <a:t>NOAA P-3 Hurricane Hunter</a:t>
            </a:r>
          </a:p>
          <a:p>
            <a:pPr lvl="2"/>
            <a:endParaRPr lang="en-US" altLang="en-US" smtClean="0"/>
          </a:p>
          <a:p>
            <a:pPr lvl="1"/>
            <a:endParaRPr lang="en-US" altLang="en-US" smtClean="0"/>
          </a:p>
        </p:txBody>
      </p:sp>
      <p:pic>
        <p:nvPicPr>
          <p:cNvPr id="6150" name="Picture 3" descr="C:\Work\GRAV-D\Images-graphics\Turbo Commander\IMG_1009_cr.JPG"/>
          <p:cNvPicPr>
            <a:picLocks noChangeAspect="1" noChangeArrowheads="1"/>
          </p:cNvPicPr>
          <p:nvPr/>
        </p:nvPicPr>
        <p:blipFill>
          <a:blip r:embed="rId3">
            <a:extLst>
              <a:ext uri="{28A0092B-C50C-407E-A947-70E740481C1C}">
                <a14:useLocalDpi xmlns:a14="http://schemas.microsoft.com/office/drawing/2010/main" val="0"/>
              </a:ext>
            </a:extLst>
          </a:blip>
          <a:srcRect t="20213" r="929" b="9967"/>
          <a:stretch>
            <a:fillRect/>
          </a:stretch>
        </p:blipFill>
        <p:spPr bwMode="auto">
          <a:xfrm>
            <a:off x="5075238" y="5197475"/>
            <a:ext cx="35655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Documents and Settings\vicki.childers\Desktop\KingA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12900"/>
            <a:ext cx="1951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10"/>
          <p:cNvSpPr txBox="1">
            <a:spLocks noChangeArrowheads="1"/>
          </p:cNvSpPr>
          <p:nvPr/>
        </p:nvSpPr>
        <p:spPr bwMode="auto">
          <a:xfrm>
            <a:off x="4284663" y="2895600"/>
            <a:ext cx="17129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200" dirty="0">
                <a:latin typeface="+mn-lt"/>
              </a:rPr>
              <a:t>Pilatus PC-12</a:t>
            </a:r>
          </a:p>
        </p:txBody>
      </p:sp>
      <p:sp>
        <p:nvSpPr>
          <p:cNvPr id="12" name="TextBox 11"/>
          <p:cNvSpPr txBox="1">
            <a:spLocks noChangeArrowheads="1"/>
          </p:cNvSpPr>
          <p:nvPr/>
        </p:nvSpPr>
        <p:spPr bwMode="auto">
          <a:xfrm>
            <a:off x="6911975" y="4213225"/>
            <a:ext cx="18415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200" dirty="0">
                <a:latin typeface="+mn-lt"/>
              </a:rPr>
              <a:t>King Air E-90A</a:t>
            </a:r>
          </a:p>
        </p:txBody>
      </p:sp>
      <p:pic>
        <p:nvPicPr>
          <p:cNvPr id="69640" name="Picture 1"/>
          <p:cNvPicPr>
            <a:picLocks noChangeAspect="1"/>
          </p:cNvPicPr>
          <p:nvPr/>
        </p:nvPicPr>
        <p:blipFill>
          <a:blip r:embed="rId5">
            <a:extLst>
              <a:ext uri="{28A0092B-C50C-407E-A947-70E740481C1C}">
                <a14:useLocalDpi xmlns:a14="http://schemas.microsoft.com/office/drawing/2010/main" val="0"/>
              </a:ext>
            </a:extLst>
          </a:blip>
          <a:srcRect t="12566" b="21805"/>
          <a:stretch>
            <a:fillRect/>
          </a:stretch>
        </p:blipFill>
        <p:spPr bwMode="auto">
          <a:xfrm>
            <a:off x="3592513" y="1528763"/>
            <a:ext cx="288290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P9210001"/>
          <p:cNvPicPr>
            <a:picLocks noChangeAspect="1" noChangeArrowheads="1"/>
          </p:cNvPicPr>
          <p:nvPr/>
        </p:nvPicPr>
        <p:blipFill>
          <a:blip r:embed="rId6">
            <a:extLst>
              <a:ext uri="{28A0092B-C50C-407E-A947-70E740481C1C}">
                <a14:useLocalDpi xmlns:a14="http://schemas.microsoft.com/office/drawing/2010/main" val="0"/>
              </a:ext>
            </a:extLst>
          </a:blip>
          <a:srcRect t="15077" b="11572"/>
          <a:stretch>
            <a:fillRect/>
          </a:stretch>
        </p:blipFill>
        <p:spPr bwMode="auto">
          <a:xfrm>
            <a:off x="3657600" y="3276600"/>
            <a:ext cx="28829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070350" y="4821238"/>
            <a:ext cx="18446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200" dirty="0">
                <a:latin typeface="+mn-lt"/>
              </a:rPr>
              <a:t>King Air RC-12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3560763"/>
            <a:ext cx="9144000" cy="32972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59" name="Title 1"/>
          <p:cNvSpPr>
            <a:spLocks noGrp="1"/>
          </p:cNvSpPr>
          <p:nvPr>
            <p:ph type="title"/>
          </p:nvPr>
        </p:nvSpPr>
        <p:spPr/>
        <p:txBody>
          <a:bodyPr/>
          <a:lstStyle/>
          <a:p>
            <a:r>
              <a:rPr lang="en-US" altLang="en-US" smtClean="0"/>
              <a:t>Requirements</a:t>
            </a:r>
          </a:p>
        </p:txBody>
      </p:sp>
      <p:sp>
        <p:nvSpPr>
          <p:cNvPr id="3" name="Content Placeholder 2"/>
          <p:cNvSpPr>
            <a:spLocks noGrp="1"/>
          </p:cNvSpPr>
          <p:nvPr>
            <p:ph idx="1"/>
          </p:nvPr>
        </p:nvSpPr>
        <p:spPr>
          <a:xfrm>
            <a:off x="896938" y="1447800"/>
            <a:ext cx="7654925" cy="1828800"/>
          </a:xfrm>
        </p:spPr>
        <p:txBody>
          <a:bodyPr/>
          <a:lstStyle/>
          <a:p>
            <a:pPr>
              <a:buFont typeface="Arial" charset="0"/>
              <a:buChar char="•"/>
              <a:defRPr/>
            </a:pPr>
            <a:r>
              <a:rPr lang="en-US" sz="2400" kern="0" dirty="0" smtClean="0">
                <a:cs typeface="Times New Roman" pitchFamily="18" charset="0"/>
              </a:rPr>
              <a:t>Geodetic quality results require accurate aircraft positions, velocities, and accelerations</a:t>
            </a:r>
          </a:p>
          <a:p>
            <a:pPr>
              <a:buFont typeface="Arial" charset="0"/>
              <a:buChar char="•"/>
              <a:defRPr/>
            </a:pPr>
            <a:r>
              <a:rPr lang="en-US" sz="2400" kern="0" dirty="0" smtClean="0">
                <a:cs typeface="Times New Roman" pitchFamily="18" charset="0"/>
              </a:rPr>
              <a:t>High-altitude, high-speed, long baseline flights for gravimetry</a:t>
            </a:r>
          </a:p>
          <a:p>
            <a:pPr>
              <a:buFont typeface="Arial" charset="0"/>
              <a:buChar char="•"/>
              <a:defRPr/>
            </a:pPr>
            <a:endParaRPr lang="en-US" sz="1600" dirty="0"/>
          </a:p>
        </p:txBody>
      </p:sp>
      <p:grpSp>
        <p:nvGrpSpPr>
          <p:cNvPr id="70661" name="Group 4"/>
          <p:cNvGrpSpPr>
            <a:grpSpLocks/>
          </p:cNvGrpSpPr>
          <p:nvPr/>
        </p:nvGrpSpPr>
        <p:grpSpPr bwMode="auto">
          <a:xfrm>
            <a:off x="-76200" y="3921125"/>
            <a:ext cx="8991600" cy="2936875"/>
            <a:chOff x="152400" y="-152400"/>
            <a:chExt cx="8991600" cy="2936875"/>
          </a:xfrm>
        </p:grpSpPr>
        <p:pic>
          <p:nvPicPr>
            <p:cNvPr id="70665" name="Picture 2" descr="C:\Documents and Settings\Projects\My Documents\NOAA\presenations\NOAA52atMontgomeryAvi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916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3657600" y="1219200"/>
              <a:ext cx="1295400" cy="533400"/>
            </a:xfrm>
            <a:prstGeom prst="roundRect">
              <a:avLst>
                <a:gd name="adj" fmla="val 16667"/>
              </a:avLst>
            </a:prstGeom>
            <a:gradFill rotWithShape="0">
              <a:gsLst>
                <a:gs pos="0">
                  <a:schemeClr val="bg2">
                    <a:gamma/>
                    <a:shade val="46275"/>
                    <a:invGamma/>
                  </a:schemeClr>
                </a:gs>
                <a:gs pos="100000">
                  <a:schemeClr val="bg2"/>
                </a:gs>
              </a:gsLst>
              <a:lin ang="5400000" scaled="1"/>
            </a:gradFill>
            <a:ln w="9525">
              <a:noFill/>
              <a:round/>
              <a:headEnd/>
              <a:tailEnd/>
            </a:ln>
            <a:effectLst/>
            <a:scene3d>
              <a:camera prst="legacyObliqueTopRight"/>
              <a:lightRig rig="legacyFlat3" dir="b"/>
            </a:scene3d>
            <a:sp3d prstMaterial="legacyMatte">
              <a:bevelT w="13500" h="13500" prst="angle"/>
              <a:bevelB w="13500" h="13500" prst="angle"/>
              <a:extrusionClr>
                <a:schemeClr val="bg2"/>
              </a:extrusionClr>
            </a:sp3d>
          </p:spPr>
          <p:txBody>
            <a:bodyPr wrap="none" anchor="ctr">
              <a:flatTx/>
            </a:bodyPr>
            <a:lstStyle/>
            <a:p>
              <a:pPr>
                <a:defRPr/>
              </a:pPr>
              <a:endParaRPr lang="en-US">
                <a:latin typeface="Arial" charset="0"/>
              </a:endParaRPr>
            </a:p>
          </p:txBody>
        </p:sp>
        <p:sp>
          <p:nvSpPr>
            <p:cNvPr id="70667" name="Rectangle 7"/>
            <p:cNvSpPr>
              <a:spLocks noChangeArrowheads="1"/>
            </p:cNvSpPr>
            <p:nvPr/>
          </p:nvSpPr>
          <p:spPr bwMode="auto">
            <a:xfrm>
              <a:off x="3733800" y="1295400"/>
              <a:ext cx="304800" cy="76200"/>
            </a:xfrm>
            <a:prstGeom prst="rect">
              <a:avLst/>
            </a:prstGeom>
            <a:solidFill>
              <a:srgbClr val="FFFF00"/>
            </a:solidFill>
            <a:ln w="9525">
              <a:miter lim="800000"/>
              <a:headEnd/>
              <a:tailEnd/>
            </a:ln>
            <a:scene3d>
              <a:camera prst="legacyPerspectiveTopRight">
                <a:rot lat="20999983" lon="300000" rev="0"/>
              </a:camera>
              <a:lightRig rig="legacyFlat3" dir="b"/>
            </a:scene3d>
            <a:sp3d extrusionH="887400" prstMaterial="legacyMatte">
              <a:bevelT w="13500" h="13500" prst="angle"/>
              <a:bevelB w="13500" h="13500" prst="angle"/>
              <a:extrusionClr>
                <a:srgbClr val="FFFF00"/>
              </a:extrusionClr>
            </a:sp3d>
          </p:spPr>
          <p:txBody>
            <a:bodyPr wrap="none" anchor="ctr">
              <a:flatTx/>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Times New Roman" pitchFamily="18" charset="0"/>
                <a:cs typeface="Times New Roman" pitchFamily="18" charset="0"/>
              </a:endParaRPr>
            </a:p>
          </p:txBody>
        </p:sp>
        <p:sp>
          <p:nvSpPr>
            <p:cNvPr id="70668" name="Rectangle 6"/>
            <p:cNvSpPr>
              <a:spLocks noChangeArrowheads="1"/>
            </p:cNvSpPr>
            <p:nvPr/>
          </p:nvSpPr>
          <p:spPr bwMode="auto">
            <a:xfrm>
              <a:off x="3733800" y="1371600"/>
              <a:ext cx="304800" cy="304800"/>
            </a:xfrm>
            <a:prstGeom prst="rect">
              <a:avLst/>
            </a:prstGeom>
            <a:solidFill>
              <a:srgbClr val="1C1C1C"/>
            </a:solidFill>
            <a:ln w="9525">
              <a:miter lim="800000"/>
              <a:headEnd/>
              <a:tailEnd/>
            </a:ln>
            <a:scene3d>
              <a:camera prst="legacyPerspectiveTopRight">
                <a:rot lat="20999983" lon="300000" rev="0"/>
              </a:camera>
              <a:lightRig rig="legacyFlat3" dir="b"/>
            </a:scene3d>
            <a:sp3d extrusionH="887400" prstMaterial="legacyMatte">
              <a:bevelT w="13500" h="13500" prst="angle"/>
              <a:bevelB w="13500" h="13500" prst="angle"/>
              <a:extrusionClr>
                <a:schemeClr val="bg2"/>
              </a:extrusionClr>
            </a:sp3d>
          </p:spPr>
          <p:txBody>
            <a:bodyPr wrap="none" anchor="ctr">
              <a:flatTx/>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Times New Roman" pitchFamily="18" charset="0"/>
                <a:cs typeface="Times New Roman" pitchFamily="18" charset="0"/>
              </a:endParaRPr>
            </a:p>
          </p:txBody>
        </p:sp>
        <p:sp>
          <p:nvSpPr>
            <p:cNvPr id="70669" name="AutoShape 12"/>
            <p:cNvSpPr>
              <a:spLocks noChangeArrowheads="1"/>
            </p:cNvSpPr>
            <p:nvPr/>
          </p:nvSpPr>
          <p:spPr bwMode="auto">
            <a:xfrm>
              <a:off x="4648200" y="1295400"/>
              <a:ext cx="152400" cy="228600"/>
            </a:xfrm>
            <a:prstGeom prst="flowChartPreparation">
              <a:avLst/>
            </a:prstGeom>
            <a:solidFill>
              <a:schemeClr val="tx2"/>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Times New Roman" pitchFamily="18" charset="0"/>
                <a:cs typeface="Times New Roman" pitchFamily="18" charset="0"/>
              </a:endParaRPr>
            </a:p>
          </p:txBody>
        </p:sp>
        <p:sp>
          <p:nvSpPr>
            <p:cNvPr id="70670" name="AutoShape 13"/>
            <p:cNvSpPr>
              <a:spLocks noChangeArrowheads="1"/>
            </p:cNvSpPr>
            <p:nvPr/>
          </p:nvSpPr>
          <p:spPr bwMode="auto">
            <a:xfrm>
              <a:off x="4343400" y="1295400"/>
              <a:ext cx="152400" cy="228600"/>
            </a:xfrm>
            <a:prstGeom prst="flowChartPreparation">
              <a:avLst/>
            </a:prstGeom>
            <a:solidFill>
              <a:schemeClr val="tx2"/>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Times New Roman" pitchFamily="18" charset="0"/>
                <a:cs typeface="Times New Roman" pitchFamily="18" charset="0"/>
              </a:endParaRPr>
            </a:p>
          </p:txBody>
        </p:sp>
        <p:sp>
          <p:nvSpPr>
            <p:cNvPr id="70671" name="Line 14"/>
            <p:cNvSpPr>
              <a:spLocks noChangeShapeType="1"/>
            </p:cNvSpPr>
            <p:nvPr/>
          </p:nvSpPr>
          <p:spPr bwMode="auto">
            <a:xfrm>
              <a:off x="3657600" y="1676400"/>
              <a:ext cx="12954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2" name="Text Box 18"/>
            <p:cNvSpPr txBox="1">
              <a:spLocks noChangeArrowheads="1"/>
            </p:cNvSpPr>
            <p:nvPr/>
          </p:nvSpPr>
          <p:spPr bwMode="auto">
            <a:xfrm>
              <a:off x="2727325" y="269875"/>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rgbClr val="FFFF00"/>
                  </a:solidFill>
                  <a:latin typeface="Times New Roman" pitchFamily="18" charset="0"/>
                  <a:cs typeface="Times New Roman" pitchFamily="18" charset="0"/>
                </a:rPr>
                <a:t>INS</a:t>
              </a:r>
            </a:p>
          </p:txBody>
        </p:sp>
        <p:sp>
          <p:nvSpPr>
            <p:cNvPr id="70673" name="Line 19"/>
            <p:cNvSpPr>
              <a:spLocks noChangeShapeType="1"/>
            </p:cNvSpPr>
            <p:nvPr/>
          </p:nvSpPr>
          <p:spPr bwMode="auto">
            <a:xfrm>
              <a:off x="3276600" y="685800"/>
              <a:ext cx="6096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74" name="Text Box 23"/>
            <p:cNvSpPr txBox="1">
              <a:spLocks noChangeArrowheads="1"/>
            </p:cNvSpPr>
            <p:nvPr/>
          </p:nvSpPr>
          <p:spPr bwMode="auto">
            <a:xfrm>
              <a:off x="4953000" y="152400"/>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rgbClr val="FFFF00"/>
                  </a:solidFill>
                  <a:latin typeface="Times New Roman" pitchFamily="18" charset="0"/>
                  <a:cs typeface="Times New Roman" pitchFamily="18" charset="0"/>
                </a:rPr>
                <a:t>GPS Antenna</a:t>
              </a:r>
            </a:p>
          </p:txBody>
        </p:sp>
        <p:sp>
          <p:nvSpPr>
            <p:cNvPr id="70675" name="Line 24"/>
            <p:cNvSpPr>
              <a:spLocks noChangeShapeType="1"/>
            </p:cNvSpPr>
            <p:nvPr/>
          </p:nvSpPr>
          <p:spPr bwMode="auto">
            <a:xfrm flipV="1">
              <a:off x="4114800" y="1143000"/>
              <a:ext cx="1219200" cy="1524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6" name="Line 25"/>
            <p:cNvSpPr>
              <a:spLocks noChangeShapeType="1"/>
            </p:cNvSpPr>
            <p:nvPr/>
          </p:nvSpPr>
          <p:spPr bwMode="auto">
            <a:xfrm flipV="1">
              <a:off x="4114800" y="1143000"/>
              <a:ext cx="1219200" cy="3810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7" name="Line 26"/>
            <p:cNvSpPr>
              <a:spLocks noChangeShapeType="1"/>
            </p:cNvSpPr>
            <p:nvPr/>
          </p:nvSpPr>
          <p:spPr bwMode="auto">
            <a:xfrm flipH="1">
              <a:off x="5334000" y="533400"/>
              <a:ext cx="381000" cy="533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78" name="Text Box 28"/>
            <p:cNvSpPr txBox="1">
              <a:spLocks noChangeArrowheads="1"/>
            </p:cNvSpPr>
            <p:nvPr/>
          </p:nvSpPr>
          <p:spPr bwMode="auto">
            <a:xfrm>
              <a:off x="1203325" y="2327275"/>
              <a:ext cx="170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chemeClr val="bg1"/>
                  </a:solidFill>
                  <a:latin typeface="Times New Roman" pitchFamily="18" charset="0"/>
                  <a:cs typeface="Times New Roman" pitchFamily="18" charset="0"/>
                </a:rPr>
                <a:t>Gravimeter</a:t>
              </a:r>
            </a:p>
          </p:txBody>
        </p:sp>
        <p:sp>
          <p:nvSpPr>
            <p:cNvPr id="70679" name="Line 29"/>
            <p:cNvSpPr>
              <a:spLocks noChangeShapeType="1"/>
            </p:cNvSpPr>
            <p:nvPr/>
          </p:nvSpPr>
          <p:spPr bwMode="auto">
            <a:xfrm flipV="1">
              <a:off x="2133600" y="1600200"/>
              <a:ext cx="1676400" cy="762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80" name="Line 30"/>
            <p:cNvSpPr>
              <a:spLocks noChangeShapeType="1"/>
            </p:cNvSpPr>
            <p:nvPr/>
          </p:nvSpPr>
          <p:spPr bwMode="auto">
            <a:xfrm flipV="1">
              <a:off x="3806825" y="2320925"/>
              <a:ext cx="673100" cy="2159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1" name="Line 31"/>
            <p:cNvSpPr>
              <a:spLocks noChangeShapeType="1"/>
            </p:cNvSpPr>
            <p:nvPr/>
          </p:nvSpPr>
          <p:spPr bwMode="auto">
            <a:xfrm>
              <a:off x="3752850" y="2392363"/>
              <a:ext cx="749300" cy="698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2" name="Text Box 32"/>
            <p:cNvSpPr txBox="1">
              <a:spLocks noChangeArrowheads="1"/>
            </p:cNvSpPr>
            <p:nvPr/>
          </p:nvSpPr>
          <p:spPr bwMode="auto">
            <a:xfrm>
              <a:off x="4527550" y="2309813"/>
              <a:ext cx="2771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chemeClr val="bg1"/>
                  </a:solidFill>
                  <a:latin typeface="Times New Roman" pitchFamily="18" charset="0"/>
                  <a:cs typeface="Times New Roman" pitchFamily="18" charset="0"/>
                </a:rPr>
                <a:t>Absolute Gravity Tie</a:t>
              </a:r>
            </a:p>
          </p:txBody>
        </p:sp>
        <p:sp>
          <p:nvSpPr>
            <p:cNvPr id="70683" name="Line 33"/>
            <p:cNvSpPr>
              <a:spLocks noChangeShapeType="1"/>
            </p:cNvSpPr>
            <p:nvPr/>
          </p:nvSpPr>
          <p:spPr bwMode="auto">
            <a:xfrm flipH="1" flipV="1">
              <a:off x="4173538" y="2449513"/>
              <a:ext cx="363537"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70662" name="Picture 15"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2188" y="3657600"/>
            <a:ext cx="79533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16"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6925" y="3581400"/>
            <a:ext cx="795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7"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3525" y="3790950"/>
            <a:ext cx="795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n-lt"/>
              </a:rPr>
              <a:t>GRAV-D Instrumentation</a:t>
            </a:r>
            <a:endParaRPr lang="en-US" dirty="0">
              <a:latin typeface="+mn-lt"/>
            </a:endParaRPr>
          </a:p>
        </p:txBody>
      </p:sp>
      <p:pic>
        <p:nvPicPr>
          <p:cNvPr id="71683" name="Picture 2" descr="C:\Vicki\Work\Presentations\GRAV-D images\MN12\TAGSinPl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408113"/>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20775" y="4198938"/>
            <a:ext cx="2644775" cy="954087"/>
          </a:xfrm>
          <a:prstGeom prst="rect">
            <a:avLst/>
          </a:prstGeom>
          <a:noFill/>
        </p:spPr>
        <p:txBody>
          <a:bodyPr wrap="none">
            <a:spAutoFit/>
          </a:bodyPr>
          <a:lstStyle/>
          <a:p>
            <a:pPr eaLnBrk="0" hangingPunct="0">
              <a:defRPr/>
            </a:pPr>
            <a:r>
              <a:rPr lang="en-US" sz="2800" dirty="0">
                <a:latin typeface="+mn-lt"/>
              </a:rPr>
              <a:t>Micro-g </a:t>
            </a:r>
            <a:r>
              <a:rPr lang="en-US" sz="2800" dirty="0" err="1">
                <a:latin typeface="+mn-lt"/>
              </a:rPr>
              <a:t>LaCoste</a:t>
            </a:r>
            <a:r>
              <a:rPr lang="en-US" sz="2800" dirty="0">
                <a:latin typeface="+mn-lt"/>
              </a:rPr>
              <a:t> </a:t>
            </a:r>
          </a:p>
          <a:p>
            <a:pPr eaLnBrk="0" hangingPunct="0">
              <a:defRPr/>
            </a:pPr>
            <a:r>
              <a:rPr lang="en-US" sz="2800" dirty="0">
                <a:latin typeface="+mn-lt"/>
              </a:rPr>
              <a:t>TAGS Gravimeter</a:t>
            </a:r>
          </a:p>
        </p:txBody>
      </p:sp>
      <p:pic>
        <p:nvPicPr>
          <p:cNvPr id="2051" name="Picture 3" descr="C:\Vicki\Work\Presentations\GRAV-D images\MN12\SP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1408113"/>
            <a:ext cx="343058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840288" y="4198938"/>
            <a:ext cx="3633787" cy="954087"/>
          </a:xfrm>
          <a:prstGeom prst="rect">
            <a:avLst/>
          </a:prstGeom>
          <a:noFill/>
        </p:spPr>
        <p:txBody>
          <a:bodyPr wrap="none">
            <a:spAutoFit/>
          </a:bodyPr>
          <a:lstStyle/>
          <a:p>
            <a:pPr eaLnBrk="0" hangingPunct="0">
              <a:defRPr/>
            </a:pPr>
            <a:r>
              <a:rPr lang="en-US" sz="2800" dirty="0" err="1">
                <a:latin typeface="+mn-lt"/>
              </a:rPr>
              <a:t>NovAtel</a:t>
            </a:r>
            <a:r>
              <a:rPr lang="en-US" sz="2800" dirty="0">
                <a:latin typeface="+mn-lt"/>
              </a:rPr>
              <a:t> SPAN-SE</a:t>
            </a:r>
          </a:p>
          <a:p>
            <a:pPr eaLnBrk="0" hangingPunct="0">
              <a:defRPr/>
            </a:pPr>
            <a:r>
              <a:rPr lang="en-US" sz="2800" dirty="0">
                <a:latin typeface="+mn-lt"/>
              </a:rPr>
              <a:t>w/ Honeywell </a:t>
            </a:r>
            <a:r>
              <a:rPr lang="en-US" sz="2800" dirty="0">
                <a:latin typeface="+mn-lt"/>
                <a:cs typeface="Times New Roman"/>
              </a:rPr>
              <a:t>µIRS IMU</a:t>
            </a:r>
            <a:endParaRPr lang="en-US" sz="2800" dirty="0">
              <a:latin typeface="+mn-lt"/>
            </a:endParaRPr>
          </a:p>
        </p:txBody>
      </p:sp>
      <p:sp>
        <p:nvSpPr>
          <p:cNvPr id="10" name="TextBox 9"/>
          <p:cNvSpPr txBox="1"/>
          <p:nvPr/>
        </p:nvSpPr>
        <p:spPr>
          <a:xfrm>
            <a:off x="125413" y="5303838"/>
            <a:ext cx="8970962" cy="927100"/>
          </a:xfrm>
          <a:prstGeom prst="rect">
            <a:avLst/>
          </a:prstGeom>
          <a:noFill/>
        </p:spPr>
        <p:txBody>
          <a:bodyPr wrap="none" lIns="64291" tIns="32146" rIns="64291" bIns="32146">
            <a:spAutoFit/>
          </a:bodyPr>
          <a:lstStyle/>
          <a:p>
            <a:pPr marL="401822" indent="-401822" eaLnBrk="0" hangingPunct="0">
              <a:buFont typeface="Arial" pitchFamily="34" charset="0"/>
              <a:buChar char="•"/>
              <a:defRPr/>
            </a:pPr>
            <a:r>
              <a:rPr lang="en-US" sz="2800" dirty="0">
                <a:latin typeface="+mn-lt"/>
              </a:rPr>
              <a:t>Both instruments include GNSS receivers</a:t>
            </a:r>
          </a:p>
          <a:p>
            <a:pPr marL="401822" indent="-401822" eaLnBrk="0" hangingPunct="0">
              <a:buFont typeface="Arial" pitchFamily="34" charset="0"/>
              <a:buChar char="•"/>
              <a:defRPr/>
            </a:pPr>
            <a:r>
              <a:rPr lang="en-US" sz="2800" dirty="0">
                <a:latin typeface="+mn-lt"/>
              </a:rPr>
              <a:t>SPAN system allows for tightly coupled GPS/IMU solutions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From Measurement to Product</a:t>
            </a:r>
          </a:p>
        </p:txBody>
      </p:sp>
      <p:sp>
        <p:nvSpPr>
          <p:cNvPr id="4099" name="Content Placeholder 2"/>
          <p:cNvSpPr>
            <a:spLocks noGrp="1"/>
          </p:cNvSpPr>
          <p:nvPr>
            <p:ph idx="1"/>
          </p:nvPr>
        </p:nvSpPr>
        <p:spPr>
          <a:xfrm>
            <a:off x="457200" y="1417638"/>
            <a:ext cx="8229600" cy="4525962"/>
          </a:xfrm>
        </p:spPr>
        <p:txBody>
          <a:bodyPr/>
          <a:lstStyle/>
          <a:p>
            <a:pPr>
              <a:buFont typeface="Arial" charset="0"/>
              <a:buChar char="•"/>
              <a:defRPr/>
            </a:pPr>
            <a:r>
              <a:rPr lang="en-US" sz="2800" dirty="0" smtClean="0">
                <a:latin typeface="+mj-lt"/>
              </a:rPr>
              <a:t>Airborne Gravity Collection</a:t>
            </a:r>
          </a:p>
          <a:p>
            <a:pPr>
              <a:buFont typeface="Arial" charset="0"/>
              <a:buChar char="•"/>
              <a:defRPr/>
            </a:pPr>
            <a:r>
              <a:rPr lang="en-US" sz="2800" dirty="0" smtClean="0">
                <a:latin typeface="+mj-lt"/>
              </a:rPr>
              <a:t>GPS and Gravity Data Processing</a:t>
            </a:r>
          </a:p>
          <a:p>
            <a:pPr lvl="1">
              <a:buFont typeface="Arial" charset="0"/>
              <a:buChar char="–"/>
              <a:defRPr/>
            </a:pPr>
            <a:r>
              <a:rPr lang="en-US" sz="2400" dirty="0" smtClean="0"/>
              <a:t>Kinematic positioning is critical</a:t>
            </a:r>
          </a:p>
          <a:p>
            <a:pPr lvl="1">
              <a:buFont typeface="Arial" charset="0"/>
              <a:buChar char="–"/>
              <a:defRPr/>
            </a:pPr>
            <a:r>
              <a:rPr lang="en-US" sz="2400" dirty="0" smtClean="0"/>
              <a:t>NGS-developed software</a:t>
            </a:r>
          </a:p>
          <a:p>
            <a:pPr>
              <a:buFont typeface="Arial" charset="0"/>
              <a:buChar char="•"/>
              <a:defRPr/>
            </a:pPr>
            <a:r>
              <a:rPr lang="en-US" sz="2800" dirty="0" smtClean="0">
                <a:latin typeface="+mj-lt"/>
              </a:rPr>
              <a:t>More info: </a:t>
            </a:r>
            <a:r>
              <a:rPr lang="en-US" sz="1700" dirty="0">
                <a:hlinkClick r:id="rId2"/>
              </a:rPr>
              <a:t>http://www.ngs.noaa.gov/corbin/class_description/GRAVD_0213.shtml</a:t>
            </a:r>
            <a:endParaRPr lang="en-US" sz="1700" dirty="0" smtClean="0">
              <a:latin typeface="+mj-lt"/>
            </a:endParaRPr>
          </a:p>
          <a:p>
            <a:pPr>
              <a:buFont typeface="Arial" charset="0"/>
              <a:buChar char="•"/>
              <a:defRPr/>
            </a:pPr>
            <a:endParaRPr lang="en-US" sz="2800" dirty="0" smtClean="0">
              <a:latin typeface="+mj-lt"/>
            </a:endParaRPr>
          </a:p>
          <a:p>
            <a:pPr>
              <a:buFont typeface="Arial" charset="0"/>
              <a:buChar char="•"/>
              <a:defRPr/>
            </a:pPr>
            <a:r>
              <a:rPr lang="en-US" sz="2800" dirty="0" smtClean="0">
                <a:latin typeface="+mj-lt"/>
              </a:rPr>
              <a:t>Gravity Data Release to Public</a:t>
            </a:r>
          </a:p>
          <a:p>
            <a:pPr>
              <a:buFont typeface="Arial" charset="0"/>
              <a:buChar char="•"/>
              <a:defRPr/>
            </a:pPr>
            <a:endParaRPr lang="en-US" sz="2800" dirty="0" smtClean="0">
              <a:latin typeface="+mj-lt"/>
            </a:endParaRPr>
          </a:p>
          <a:p>
            <a:pPr>
              <a:buFont typeface="Arial" charset="0"/>
              <a:buChar char="•"/>
              <a:defRPr/>
            </a:pPr>
            <a:r>
              <a:rPr lang="en-US" sz="2800" dirty="0" smtClean="0">
                <a:latin typeface="+mj-lt"/>
              </a:rPr>
              <a:t>Inclusion in Yearly Experimental </a:t>
            </a:r>
            <a:br>
              <a:rPr lang="en-US" sz="2800" dirty="0" smtClean="0">
                <a:latin typeface="+mj-lt"/>
              </a:rPr>
            </a:br>
            <a:r>
              <a:rPr lang="en-US" sz="2800" dirty="0" smtClean="0">
                <a:latin typeface="+mj-lt"/>
              </a:rPr>
              <a:t>Gravimetric Geoid Models</a:t>
            </a:r>
          </a:p>
        </p:txBody>
      </p:sp>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l="46741" t="24052" r="28271" b="30357"/>
          <a:stretch>
            <a:fillRect/>
          </a:stretch>
        </p:blipFill>
        <p:spPr bwMode="auto">
          <a:xfrm>
            <a:off x="6553200" y="1143000"/>
            <a:ext cx="2224088" cy="228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C:\USERS\THERES~1.DIE\APPDATA\LOCAL\TEMP\1\wzcfdc\NGS_GRAVD_Block_AS01_Quanti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14800"/>
            <a:ext cx="32750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endCxn id="4101" idx="0"/>
          </p:cNvCxnSpPr>
          <p:nvPr/>
        </p:nvCxnSpPr>
        <p:spPr>
          <a:xfrm>
            <a:off x="7427913" y="3424238"/>
            <a:ext cx="0" cy="6905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30213" y="152400"/>
            <a:ext cx="8229600" cy="1143000"/>
          </a:xfrm>
        </p:spPr>
        <p:txBody>
          <a:bodyPr/>
          <a:lstStyle/>
          <a:p>
            <a:r>
              <a:rPr lang="en-US" altLang="en-US" smtClean="0"/>
              <a:t>Online Data Portal</a:t>
            </a:r>
            <a:br>
              <a:rPr lang="en-US" altLang="en-US" smtClean="0"/>
            </a:br>
            <a:r>
              <a:rPr lang="en-US" altLang="en-US" sz="1600" smtClean="0"/>
              <a:t>http://www.ngs.noaa.gov/GRAV-D/data_products.shtml</a:t>
            </a:r>
            <a:endParaRPr lang="en-US" altLang="en-US" smtClean="0"/>
          </a:p>
        </p:txBody>
      </p:sp>
      <p:pic>
        <p:nvPicPr>
          <p:cNvPr id="73731" name="Picture 4"/>
          <p:cNvPicPr>
            <a:picLocks noChangeAspect="1" noChangeArrowheads="1"/>
          </p:cNvPicPr>
          <p:nvPr/>
        </p:nvPicPr>
        <p:blipFill>
          <a:blip r:embed="rId2">
            <a:extLst>
              <a:ext uri="{28A0092B-C50C-407E-A947-70E740481C1C}">
                <a14:useLocalDpi xmlns:a14="http://schemas.microsoft.com/office/drawing/2010/main" val="0"/>
              </a:ext>
            </a:extLst>
          </a:blip>
          <a:srcRect l="30417" t="11333" r="30307" b="8311"/>
          <a:stretch>
            <a:fillRect/>
          </a:stretch>
        </p:blipFill>
        <p:spPr bwMode="auto">
          <a:xfrm>
            <a:off x="85725" y="1301750"/>
            <a:ext cx="5095875" cy="5556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a:xfrm>
            <a:off x="76200" y="3265488"/>
            <a:ext cx="685800" cy="228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latin typeface="+mj-lt"/>
            </a:endParaRPr>
          </a:p>
        </p:txBody>
      </p:sp>
      <p:sp>
        <p:nvSpPr>
          <p:cNvPr id="13" name="Content Placeholder 2"/>
          <p:cNvSpPr>
            <a:spLocks noGrp="1"/>
          </p:cNvSpPr>
          <p:nvPr>
            <p:ph idx="1"/>
          </p:nvPr>
        </p:nvSpPr>
        <p:spPr>
          <a:xfrm>
            <a:off x="5105400" y="1317625"/>
            <a:ext cx="4038600" cy="4525963"/>
          </a:xfrm>
        </p:spPr>
        <p:txBody>
          <a:bodyPr/>
          <a:lstStyle/>
          <a:p>
            <a:pPr>
              <a:buFont typeface="Arial" charset="0"/>
              <a:buChar char="•"/>
              <a:defRPr/>
            </a:pPr>
            <a:r>
              <a:rPr lang="en-US" dirty="0" smtClean="0">
                <a:latin typeface="+mj-lt"/>
              </a:rPr>
              <a:t>Interactive Google Map: </a:t>
            </a:r>
          </a:p>
          <a:p>
            <a:pPr lvl="1">
              <a:buFont typeface="Arial" charset="0"/>
              <a:buChar char="–"/>
              <a:defRPr/>
            </a:pPr>
            <a:r>
              <a:rPr lang="en-US" dirty="0" smtClean="0">
                <a:latin typeface="+mj-lt"/>
              </a:rPr>
              <a:t>Up-to-date info on all blocks</a:t>
            </a:r>
          </a:p>
          <a:p>
            <a:pPr lvl="1">
              <a:buFont typeface="Arial" charset="0"/>
              <a:buChar char="–"/>
              <a:defRPr/>
            </a:pPr>
            <a:r>
              <a:rPr lang="en-US" dirty="0" smtClean="0">
                <a:latin typeface="+mj-lt"/>
              </a:rPr>
              <a:t>20 blocks released (as of Jan. 2014)</a:t>
            </a:r>
          </a:p>
          <a:p>
            <a:pPr lvl="1">
              <a:buFont typeface="Arial" charset="0"/>
              <a:buChar char="–"/>
              <a:defRPr/>
            </a:pPr>
            <a:r>
              <a:rPr lang="en-US" dirty="0" smtClean="0">
                <a:latin typeface="+mj-lt"/>
              </a:rPr>
              <a:t>Clicking a block pops up basic info and a link to the block’s page if data is available</a:t>
            </a: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l="30527" t="11331" r="30710" b="8517"/>
          <a:stretch>
            <a:fillRect/>
          </a:stretch>
        </p:blipFill>
        <p:spPr bwMode="auto">
          <a:xfrm>
            <a:off x="76200" y="1233488"/>
            <a:ext cx="5105400" cy="5626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0" y="1600200"/>
            <a:ext cx="4038600" cy="4525963"/>
          </a:xfrm>
        </p:spPr>
        <p:txBody>
          <a:bodyPr/>
          <a:lstStyle/>
          <a:p>
            <a:pPr>
              <a:buFont typeface="Arial" charset="0"/>
              <a:buChar char="•"/>
              <a:defRPr/>
            </a:pPr>
            <a:r>
              <a:rPr lang="en-US" sz="2400" dirty="0" smtClean="0">
                <a:latin typeface="+mj-lt"/>
              </a:rPr>
              <a:t>Data Available Now: </a:t>
            </a:r>
          </a:p>
          <a:p>
            <a:pPr lvl="1">
              <a:buFont typeface="Arial" charset="0"/>
              <a:buChar char="–"/>
              <a:defRPr/>
            </a:pPr>
            <a:r>
              <a:rPr lang="en-US" sz="2000" dirty="0" smtClean="0">
                <a:latin typeface="+mj-lt"/>
              </a:rPr>
              <a:t>Airborne gravity at altitude</a:t>
            </a:r>
          </a:p>
          <a:p>
            <a:pPr lvl="1">
              <a:buFont typeface="Arial" charset="0"/>
              <a:buChar char="–"/>
              <a:defRPr/>
            </a:pPr>
            <a:r>
              <a:rPr lang="en-US" sz="2000" dirty="0" smtClean="0">
                <a:latin typeface="+mj-lt"/>
              </a:rPr>
              <a:t>GIS Images</a:t>
            </a:r>
          </a:p>
          <a:p>
            <a:pPr lvl="1">
              <a:buFont typeface="Arial" charset="0"/>
              <a:buChar char="–"/>
              <a:defRPr/>
            </a:pPr>
            <a:r>
              <a:rPr lang="en-US" sz="2000" dirty="0" smtClean="0">
                <a:latin typeface="+mj-lt"/>
              </a:rPr>
              <a:t>.</a:t>
            </a:r>
            <a:r>
              <a:rPr lang="en-US" sz="2000" dirty="0" err="1" smtClean="0">
                <a:latin typeface="+mj-lt"/>
              </a:rPr>
              <a:t>kmls</a:t>
            </a:r>
            <a:r>
              <a:rPr lang="en-US" sz="2000" dirty="0" smtClean="0">
                <a:latin typeface="+mj-lt"/>
              </a:rPr>
              <a:t> of block extent and data lines</a:t>
            </a:r>
          </a:p>
          <a:p>
            <a:pPr lvl="1">
              <a:buFont typeface="Arial" charset="0"/>
              <a:buChar char="–"/>
              <a:defRPr/>
            </a:pPr>
            <a:r>
              <a:rPr lang="en-US" sz="2000" dirty="0" smtClean="0">
                <a:latin typeface="+mj-lt"/>
              </a:rPr>
              <a:t>Two user manuals (one general, one specific to block) </a:t>
            </a:r>
          </a:p>
          <a:p>
            <a:pPr lvl="1">
              <a:buFont typeface="Arial" charset="0"/>
              <a:buChar char="–"/>
              <a:defRPr/>
            </a:pPr>
            <a:r>
              <a:rPr lang="en-US" sz="2000" dirty="0" smtClean="0">
                <a:latin typeface="+mj-lt"/>
              </a:rPr>
              <a:t>FGDC metadata</a:t>
            </a:r>
          </a:p>
          <a:p>
            <a:pPr>
              <a:buFont typeface="Arial" charset="0"/>
              <a:buChar char="–"/>
              <a:defRPr/>
            </a:pPr>
            <a:endParaRPr lang="en-US" sz="2400" dirty="0">
              <a:latin typeface="+mj-lt"/>
            </a:endParaRPr>
          </a:p>
          <a:p>
            <a:pPr>
              <a:defRPr/>
            </a:pPr>
            <a:r>
              <a:rPr lang="en-US" sz="2400" dirty="0" smtClean="0">
                <a:latin typeface="+mj-lt"/>
              </a:rPr>
              <a:t>Future Data: </a:t>
            </a:r>
          </a:p>
          <a:p>
            <a:pPr lvl="1">
              <a:defRPr/>
            </a:pPr>
            <a:r>
              <a:rPr lang="en-US" sz="2000" dirty="0" smtClean="0">
                <a:latin typeface="+mj-lt"/>
              </a:rPr>
              <a:t>Experimental geoid products, similar to USGG official products</a:t>
            </a:r>
          </a:p>
          <a:p>
            <a:pPr lvl="1">
              <a:defRPr/>
            </a:pPr>
            <a:r>
              <a:rPr lang="en-US" sz="2000" dirty="0" smtClean="0">
                <a:latin typeface="+mj-lt"/>
              </a:rPr>
              <a:t>Will incorporate GRAV-D data</a:t>
            </a:r>
          </a:p>
        </p:txBody>
      </p:sp>
      <p:sp>
        <p:nvSpPr>
          <p:cNvPr id="74755" name="Title 1"/>
          <p:cNvSpPr>
            <a:spLocks noGrp="1"/>
          </p:cNvSpPr>
          <p:nvPr>
            <p:ph type="title"/>
          </p:nvPr>
        </p:nvSpPr>
        <p:spPr/>
        <p:txBody>
          <a:bodyPr/>
          <a:lstStyle/>
          <a:p>
            <a:r>
              <a:rPr lang="en-US" altLang="en-US" smtClean="0"/>
              <a:t>Online Data Portal</a:t>
            </a:r>
            <a:br>
              <a:rPr lang="en-US" altLang="en-US" smtClean="0"/>
            </a:br>
            <a:r>
              <a:rPr lang="en-US" altLang="en-US" sz="1600" smtClean="0"/>
              <a:t>Example Block Site: http://www.ngs.noaa.gov/GRAV-D/data_as01.shtml</a:t>
            </a:r>
            <a:endParaRPr lang="en-US" altLang="en-US" smtClean="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l="24649" t="6874" r="25607" b="3461"/>
          <a:stretch>
            <a:fillRect/>
          </a:stretch>
        </p:blipFill>
        <p:spPr bwMode="auto">
          <a:xfrm>
            <a:off x="4225925" y="1454150"/>
            <a:ext cx="4660900" cy="5251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z="3600" smtClean="0"/>
              <a:t>Validating Geoid Accuracy (1 of 2)</a:t>
            </a:r>
          </a:p>
        </p:txBody>
      </p:sp>
      <p:sp>
        <p:nvSpPr>
          <p:cNvPr id="75779" name="Content Placeholder 2"/>
          <p:cNvSpPr>
            <a:spLocks noGrp="1"/>
          </p:cNvSpPr>
          <p:nvPr>
            <p:ph idx="1"/>
          </p:nvPr>
        </p:nvSpPr>
        <p:spPr/>
        <p:txBody>
          <a:bodyPr/>
          <a:lstStyle/>
          <a:p>
            <a:pPr>
              <a:buFont typeface="Arial" pitchFamily="34" charset="0"/>
              <a:buNone/>
            </a:pPr>
            <a:r>
              <a:rPr lang="en-US" altLang="en-US" b="1" smtClean="0"/>
              <a:t>“...the gravimetric geoid used in defining</a:t>
            </a:r>
            <a:br>
              <a:rPr lang="en-US" altLang="en-US" b="1" smtClean="0"/>
            </a:br>
            <a:r>
              <a:rPr lang="en-US" altLang="en-US" b="1" smtClean="0"/>
              <a:t>the </a:t>
            </a:r>
            <a:r>
              <a:rPr lang="en-US" altLang="en-US" b="1" i="1" smtClean="0"/>
              <a:t>future vertical datum of the United States</a:t>
            </a:r>
            <a:r>
              <a:rPr lang="en-US" altLang="en-US" b="1" smtClean="0"/>
              <a:t> should have an absolute accuracy of 1 centimeter at any place and at any time.”</a:t>
            </a:r>
          </a:p>
          <a:p>
            <a:pPr>
              <a:buFont typeface="Arial" pitchFamily="34" charset="0"/>
              <a:buNone/>
            </a:pPr>
            <a:r>
              <a:rPr lang="en-US" altLang="en-US" b="1" smtClean="0"/>
              <a:t>				-- The NGS 10 year plan 					(2008-2018)</a:t>
            </a:r>
          </a:p>
          <a:p>
            <a:pPr>
              <a:buFont typeface="Arial" pitchFamily="34" charset="0"/>
              <a:buNone/>
            </a:pPr>
            <a:endParaRPr lang="en-US" altLang="en-US" b="1" smtClean="0"/>
          </a:p>
          <a:p>
            <a:pPr>
              <a:buFont typeface="Arial" pitchFamily="34" charset="0"/>
              <a:buNone/>
            </a:pPr>
            <a:r>
              <a:rPr lang="en-US" altLang="en-US" b="1" smtClean="0"/>
              <a:t>Admirable!...Achievable?</a:t>
            </a:r>
            <a:endParaRPr lang="en-US" alt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595313"/>
            <a:ext cx="8229600" cy="1143000"/>
          </a:xfrm>
        </p:spPr>
        <p:txBody>
          <a:bodyPr/>
          <a:lstStyle/>
          <a:p>
            <a:r>
              <a:rPr lang="en-US" altLang="en-US" sz="3600" smtClean="0"/>
              <a:t>Validating Geoid Accuracy (2 of 2)</a:t>
            </a:r>
            <a:br>
              <a:rPr lang="en-US" altLang="en-US" sz="3600" smtClean="0"/>
            </a:br>
            <a:endParaRPr lang="en-US" altLang="en-US" sz="3600" smtClean="0"/>
          </a:p>
        </p:txBody>
      </p:sp>
      <p:sp>
        <p:nvSpPr>
          <p:cNvPr id="5123" name="Content Placeholder 2"/>
          <p:cNvSpPr>
            <a:spLocks noGrp="1"/>
          </p:cNvSpPr>
          <p:nvPr>
            <p:ph idx="1"/>
          </p:nvPr>
        </p:nvSpPr>
        <p:spPr>
          <a:xfrm>
            <a:off x="519113" y="1503363"/>
            <a:ext cx="8393112" cy="3676650"/>
          </a:xfrm>
        </p:spPr>
        <p:txBody>
          <a:bodyPr/>
          <a:lstStyle/>
          <a:p>
            <a:r>
              <a:rPr lang="en-US" altLang="en-US" dirty="0" smtClean="0"/>
              <a:t>NGS plans up to </a:t>
            </a:r>
            <a:r>
              <a:rPr lang="en-US" altLang="en-US" u="sng" dirty="0" smtClean="0"/>
              <a:t>3 surveys </a:t>
            </a:r>
            <a:r>
              <a:rPr lang="en-US" altLang="en-US" dirty="0" smtClean="0"/>
              <a:t>to validate the accuracy of the gravimetric geoid model</a:t>
            </a:r>
          </a:p>
          <a:p>
            <a:endParaRPr lang="en-US" altLang="en-US" sz="1200" dirty="0" smtClean="0"/>
          </a:p>
          <a:p>
            <a:pPr lvl="1"/>
            <a:r>
              <a:rPr lang="en-US" altLang="en-US" dirty="0" smtClean="0"/>
              <a:t>GSVS</a:t>
            </a:r>
            <a:r>
              <a:rPr lang="en-US" altLang="en-US" dirty="0" smtClean="0">
                <a:solidFill>
                  <a:srgbClr val="FF0000"/>
                </a:solidFill>
              </a:rPr>
              <a:t>11</a:t>
            </a:r>
          </a:p>
          <a:p>
            <a:pPr lvl="2"/>
            <a:r>
              <a:rPr lang="en-US" altLang="en-US" dirty="0" smtClean="0"/>
              <a:t>2011; Low/Flat/Simple:  </a:t>
            </a:r>
            <a:r>
              <a:rPr lang="en-US" altLang="en-US" b="1" dirty="0" smtClean="0"/>
              <a:t>Texas</a:t>
            </a:r>
            <a:r>
              <a:rPr lang="en-US" altLang="en-US" dirty="0" smtClean="0"/>
              <a:t>; Done; Success!</a:t>
            </a:r>
          </a:p>
          <a:p>
            <a:pPr lvl="1"/>
            <a:r>
              <a:rPr lang="en-US" altLang="en-US" dirty="0" smtClean="0"/>
              <a:t>GSVS</a:t>
            </a:r>
            <a:r>
              <a:rPr lang="en-US" altLang="en-US" dirty="0" smtClean="0">
                <a:solidFill>
                  <a:srgbClr val="FF0000"/>
                </a:solidFill>
              </a:rPr>
              <a:t>14</a:t>
            </a:r>
          </a:p>
          <a:p>
            <a:pPr lvl="2"/>
            <a:r>
              <a:rPr lang="en-US" altLang="en-US" dirty="0" smtClean="0"/>
              <a:t>2014; High/Flat/Complicated: </a:t>
            </a:r>
            <a:r>
              <a:rPr lang="en-US" altLang="en-US" b="1" dirty="0" smtClean="0"/>
              <a:t>Iowa</a:t>
            </a:r>
            <a:r>
              <a:rPr lang="en-US" altLang="en-US" dirty="0" smtClean="0"/>
              <a:t>; </a:t>
            </a:r>
            <a:r>
              <a:rPr lang="en-US" altLang="en-US" dirty="0" smtClean="0"/>
              <a:t>Field work Complete</a:t>
            </a:r>
            <a:endParaRPr lang="en-US" altLang="en-US" dirty="0" smtClean="0"/>
          </a:p>
          <a:p>
            <a:pPr lvl="1"/>
            <a:r>
              <a:rPr lang="en-US" altLang="en-US" dirty="0" smtClean="0"/>
              <a:t>GSVS</a:t>
            </a:r>
            <a:r>
              <a:rPr lang="en-US" altLang="en-US" dirty="0" smtClean="0">
                <a:solidFill>
                  <a:srgbClr val="FF0000"/>
                </a:solidFill>
              </a:rPr>
              <a:t>1x</a:t>
            </a:r>
          </a:p>
          <a:p>
            <a:pPr lvl="2"/>
            <a:r>
              <a:rPr lang="en-US" altLang="en-US" dirty="0" smtClean="0"/>
              <a:t>2017?; High/Rugged: Colorado?  Wyoming?  </a:t>
            </a:r>
          </a:p>
          <a:p>
            <a:endParaRPr lang="en-US" altLang="en-US" sz="2200" b="1" dirty="0" smtClean="0"/>
          </a:p>
          <a:p>
            <a:endParaRPr lang="en-US" altLang="en-US" sz="2200" b="1"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z="3600" b="1" smtClean="0">
                <a:solidFill>
                  <a:srgbClr val="0000FF"/>
                </a:solidFill>
              </a:rPr>
              <a:t>Geoid Slope Validation Survey</a:t>
            </a:r>
          </a:p>
        </p:txBody>
      </p:sp>
      <p:grpSp>
        <p:nvGrpSpPr>
          <p:cNvPr id="77827" name="Group 17"/>
          <p:cNvGrpSpPr>
            <a:grpSpLocks/>
          </p:cNvGrpSpPr>
          <p:nvPr/>
        </p:nvGrpSpPr>
        <p:grpSpPr bwMode="auto">
          <a:xfrm>
            <a:off x="1143000" y="1295400"/>
            <a:ext cx="2513013" cy="4672013"/>
            <a:chOff x="5945309" y="1371600"/>
            <a:chExt cx="2512891" cy="4671854"/>
          </a:xfrm>
        </p:grpSpPr>
        <p:pic>
          <p:nvPicPr>
            <p:cNvPr id="778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309" y="1371600"/>
              <a:ext cx="2512891" cy="467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77832" name="TextBox 20"/>
            <p:cNvSpPr txBox="1">
              <a:spLocks noChangeArrowheads="1"/>
            </p:cNvSpPr>
            <p:nvPr/>
          </p:nvSpPr>
          <p:spPr bwMode="auto">
            <a:xfrm>
              <a:off x="6977678" y="3757136"/>
              <a:ext cx="14670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FFFF00"/>
                  </a:solidFill>
                  <a:latin typeface="Arial" pitchFamily="34" charset="0"/>
                </a:rPr>
                <a:t>325 km</a:t>
              </a:r>
            </a:p>
            <a:p>
              <a:pPr eaLnBrk="1" hangingPunct="1">
                <a:spcBef>
                  <a:spcPct val="0"/>
                </a:spcBef>
                <a:buFontTx/>
                <a:buNone/>
              </a:pPr>
              <a:r>
                <a:rPr lang="en-US" altLang="en-US" sz="1800">
                  <a:solidFill>
                    <a:srgbClr val="FFFF00"/>
                  </a:solidFill>
                  <a:latin typeface="Arial" pitchFamily="34" charset="0"/>
                </a:rPr>
                <a:t>218 points</a:t>
              </a:r>
            </a:p>
            <a:p>
              <a:pPr eaLnBrk="1" hangingPunct="1">
                <a:spcBef>
                  <a:spcPct val="0"/>
                </a:spcBef>
                <a:buFontTx/>
                <a:buNone/>
              </a:pPr>
              <a:r>
                <a:rPr lang="en-US" altLang="en-US" sz="1800">
                  <a:solidFill>
                    <a:srgbClr val="FFFF00"/>
                  </a:solidFill>
                  <a:latin typeface="Arial" pitchFamily="34" charset="0"/>
                </a:rPr>
                <a:t>1.5 km apart</a:t>
              </a:r>
            </a:p>
          </p:txBody>
        </p:sp>
      </p:grpSp>
      <p:sp>
        <p:nvSpPr>
          <p:cNvPr id="77828" name="TextBox 18"/>
          <p:cNvSpPr txBox="1">
            <a:spLocks noChangeArrowheads="1"/>
          </p:cNvSpPr>
          <p:nvPr/>
        </p:nvSpPr>
        <p:spPr bwMode="auto">
          <a:xfrm>
            <a:off x="2667000" y="12954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chemeClr val="bg1"/>
                </a:solidFill>
                <a:latin typeface="Arial" pitchFamily="34" charset="0"/>
              </a:rPr>
              <a:t>Austin</a:t>
            </a:r>
          </a:p>
        </p:txBody>
      </p:sp>
      <p:sp>
        <p:nvSpPr>
          <p:cNvPr id="77829" name="TextBox 19"/>
          <p:cNvSpPr txBox="1">
            <a:spLocks noChangeArrowheads="1"/>
          </p:cNvSpPr>
          <p:nvPr/>
        </p:nvSpPr>
        <p:spPr bwMode="auto">
          <a:xfrm>
            <a:off x="1447800" y="5421313"/>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chemeClr val="bg1"/>
                </a:solidFill>
                <a:latin typeface="Arial" pitchFamily="34" charset="0"/>
              </a:rPr>
              <a:t>Rockport</a:t>
            </a:r>
          </a:p>
        </p:txBody>
      </p:sp>
      <p:sp>
        <p:nvSpPr>
          <p:cNvPr id="26" name="Content Placeholder 2"/>
          <p:cNvSpPr txBox="1">
            <a:spLocks/>
          </p:cNvSpPr>
          <p:nvPr/>
        </p:nvSpPr>
        <p:spPr bwMode="auto">
          <a:xfrm>
            <a:off x="4191000" y="1219200"/>
            <a:ext cx="4486275" cy="5126038"/>
          </a:xfrm>
          <a:prstGeom prst="rect">
            <a:avLst/>
          </a:prstGeom>
          <a:noFill/>
          <a:ln w="9525">
            <a:noFill/>
            <a:miter lim="800000"/>
            <a:headEnd/>
            <a:tailEnd/>
          </a:ln>
        </p:spPr>
        <p:txBody>
          <a:bodyPr/>
          <a:lstStyle/>
          <a:p>
            <a:pPr marL="342900" indent="-342900">
              <a:spcBef>
                <a:spcPct val="20000"/>
              </a:spcBef>
              <a:buFont typeface="Arial" charset="0"/>
              <a:buChar char="•"/>
              <a:defRPr/>
            </a:pPr>
            <a:r>
              <a:rPr lang="en-US" sz="2800" dirty="0">
                <a:latin typeface="+mn-lt"/>
                <a:ea typeface="ＭＳ Ｐゴシック" charset="0"/>
                <a:cs typeface="ＭＳ Ｐゴシック" charset="0"/>
              </a:rPr>
              <a:t>Observe geoid shape (slope) using multiple independent terrestrial survey methods</a:t>
            </a:r>
          </a:p>
          <a:p>
            <a:pPr marL="742950" lvl="1" indent="-285750">
              <a:spcBef>
                <a:spcPct val="20000"/>
              </a:spcBef>
              <a:buFont typeface="Arial" charset="0"/>
              <a:buChar char="–"/>
              <a:defRPr/>
            </a:pPr>
            <a:r>
              <a:rPr lang="en-US" sz="2400" dirty="0">
                <a:latin typeface="+mn-lt"/>
                <a:ea typeface="ＭＳ Ｐゴシック" charset="0"/>
                <a:cs typeface="ＭＳ Ｐゴシック" charset="0"/>
              </a:rPr>
              <a:t>GPS + Leveling</a:t>
            </a:r>
          </a:p>
          <a:p>
            <a:pPr marL="742950" lvl="1" indent="-285750">
              <a:spcBef>
                <a:spcPct val="20000"/>
              </a:spcBef>
              <a:buFont typeface="Arial" charset="0"/>
              <a:buChar char="–"/>
              <a:defRPr/>
            </a:pPr>
            <a:r>
              <a:rPr lang="en-US" sz="2400" dirty="0">
                <a:latin typeface="+mn-lt"/>
                <a:ea typeface="ＭＳ Ｐゴシック" charset="0"/>
                <a:cs typeface="ＭＳ Ｐゴシック" charset="0"/>
              </a:rPr>
              <a:t>Deflections of the Vertical</a:t>
            </a:r>
          </a:p>
          <a:p>
            <a:pPr marL="342900" indent="-342900">
              <a:spcBef>
                <a:spcPct val="20000"/>
              </a:spcBef>
              <a:buFont typeface="Arial" charset="0"/>
              <a:buChar char="•"/>
              <a:defRPr/>
            </a:pPr>
            <a:r>
              <a:rPr lang="en-US" sz="2800" dirty="0">
                <a:latin typeface="+mn-lt"/>
                <a:ea typeface="ＭＳ Ｐゴシック" charset="0"/>
                <a:cs typeface="ＭＳ Ｐゴシック" charset="0"/>
              </a:rPr>
              <a:t>Compare </a:t>
            </a:r>
            <a:r>
              <a:rPr lang="en-US" sz="2800" b="1" i="1" dirty="0">
                <a:latin typeface="+mn-lt"/>
                <a:ea typeface="ＭＳ Ｐゴシック" charset="0"/>
                <a:cs typeface="ＭＳ Ｐゴシック" charset="0"/>
              </a:rPr>
              <a:t>observed</a:t>
            </a:r>
            <a:r>
              <a:rPr lang="en-US" sz="2800" dirty="0">
                <a:latin typeface="+mn-lt"/>
                <a:ea typeface="ＭＳ Ｐゴシック" charset="0"/>
                <a:cs typeface="ＭＳ Ｐゴシック" charset="0"/>
              </a:rPr>
              <a:t> slopes (from terrestrial surveys) to </a:t>
            </a:r>
            <a:r>
              <a:rPr lang="en-US" sz="2800" b="1" i="1" dirty="0">
                <a:latin typeface="+mn-lt"/>
                <a:ea typeface="ＭＳ Ｐゴシック" charset="0"/>
                <a:cs typeface="ＭＳ Ｐゴシック" charset="0"/>
              </a:rPr>
              <a:t>modeled</a:t>
            </a:r>
            <a:r>
              <a:rPr lang="en-US" sz="2800" dirty="0">
                <a:latin typeface="+mn-lt"/>
                <a:ea typeface="ＭＳ Ｐゴシック" charset="0"/>
                <a:cs typeface="ＭＳ Ｐゴシック" charset="0"/>
              </a:rPr>
              <a:t> slopes (from </a:t>
            </a:r>
            <a:r>
              <a:rPr lang="en-US" sz="2800" dirty="0" err="1">
                <a:latin typeface="+mn-lt"/>
                <a:ea typeface="ＭＳ Ｐゴシック" charset="0"/>
                <a:cs typeface="ＭＳ Ｐゴシック" charset="0"/>
              </a:rPr>
              <a:t>gravimetry</a:t>
            </a:r>
            <a:r>
              <a:rPr lang="en-US" sz="2800" dirty="0">
                <a:latin typeface="+mn-lt"/>
                <a:ea typeface="ＭＳ Ｐゴシック" charset="0"/>
                <a:cs typeface="ＭＳ Ｐゴシック" charset="0"/>
              </a:rPr>
              <a:t> or satellites)</a:t>
            </a:r>
          </a:p>
          <a:p>
            <a:pPr marL="742950" lvl="1" indent="-285750">
              <a:spcBef>
                <a:spcPct val="20000"/>
              </a:spcBef>
              <a:buFont typeface="Arial" charset="0"/>
              <a:buChar char="–"/>
              <a:defRPr/>
            </a:pPr>
            <a:r>
              <a:rPr lang="en-US" sz="2400" dirty="0">
                <a:latin typeface="+mn-lt"/>
                <a:ea typeface="ＭＳ Ｐゴシック" charset="0"/>
                <a:cs typeface="ＭＳ Ｐゴシック" charset="0"/>
              </a:rPr>
              <a:t>With / Without new GRAV-D airborne gravity</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Surveys Performed</a:t>
            </a:r>
          </a:p>
        </p:txBody>
      </p:sp>
      <p:sp>
        <p:nvSpPr>
          <p:cNvPr id="78851" name="Content Placeholder 2"/>
          <p:cNvSpPr>
            <a:spLocks noGrp="1"/>
          </p:cNvSpPr>
          <p:nvPr>
            <p:ph idx="1"/>
          </p:nvPr>
        </p:nvSpPr>
        <p:spPr/>
        <p:txBody>
          <a:bodyPr/>
          <a:lstStyle/>
          <a:p>
            <a:r>
              <a:rPr lang="en-US" altLang="en-US" u="sng" smtClean="0"/>
              <a:t>GPS</a:t>
            </a:r>
            <a:r>
              <a:rPr lang="en-US" altLang="en-US" smtClean="0"/>
              <a:t>: </a:t>
            </a:r>
            <a:r>
              <a:rPr lang="en-US" altLang="en-US" sz="2400" smtClean="0"/>
              <a:t>20 identical units, 10/day leapfrog, 40 hrs ea. </a:t>
            </a:r>
          </a:p>
          <a:p>
            <a:r>
              <a:rPr lang="en-US" altLang="en-US" u="sng" smtClean="0"/>
              <a:t>Leveling</a:t>
            </a:r>
            <a:r>
              <a:rPr lang="en-US" altLang="en-US" smtClean="0"/>
              <a:t>:</a:t>
            </a:r>
            <a:r>
              <a:rPr lang="en-US" altLang="en-US" sz="2400" smtClean="0"/>
              <a:t> 1</a:t>
            </a:r>
            <a:r>
              <a:rPr lang="en-US" altLang="en-US" sz="2400" baseline="30000" smtClean="0"/>
              <a:t>st</a:t>
            </a:r>
            <a:r>
              <a:rPr lang="en-US" altLang="en-US" sz="2400" smtClean="0"/>
              <a:t> order, class II, digital barcode leveling</a:t>
            </a:r>
          </a:p>
          <a:p>
            <a:r>
              <a:rPr lang="en-US" altLang="en-US" u="sng" smtClean="0"/>
              <a:t>Gravity</a:t>
            </a:r>
            <a:r>
              <a:rPr lang="en-US" altLang="en-US" smtClean="0"/>
              <a:t>: </a:t>
            </a:r>
            <a:r>
              <a:rPr lang="en-US" altLang="en-US" sz="2400" smtClean="0"/>
              <a:t>FG-5 and A-10 anchors, 4 L/R in 2 teams</a:t>
            </a:r>
          </a:p>
          <a:p>
            <a:r>
              <a:rPr lang="en-US" altLang="en-US" u="sng" smtClean="0"/>
              <a:t>DoV</a:t>
            </a:r>
            <a:r>
              <a:rPr lang="en-US" altLang="en-US" smtClean="0"/>
              <a:t>: </a:t>
            </a:r>
            <a:r>
              <a:rPr lang="en-US" altLang="en-US" sz="2400" smtClean="0"/>
              <a:t>ETH Zurich DIADEM GPS &amp; camera system</a:t>
            </a:r>
          </a:p>
          <a:p>
            <a:r>
              <a:rPr lang="en-US" altLang="en-US" u="sng" smtClean="0"/>
              <a:t>LIDAR</a:t>
            </a:r>
            <a:r>
              <a:rPr lang="en-US" altLang="en-US" sz="2400" smtClean="0"/>
              <a:t>: Riegl Q680i-D, 2 pt/m</a:t>
            </a:r>
            <a:r>
              <a:rPr lang="en-US" altLang="en-US" sz="2400" baseline="30000" smtClean="0"/>
              <a:t>2</a:t>
            </a:r>
            <a:r>
              <a:rPr lang="en-US" altLang="en-US" sz="2400" smtClean="0"/>
              <a:t> spacing, 0.5 km width</a:t>
            </a:r>
          </a:p>
          <a:p>
            <a:r>
              <a:rPr lang="en-US" altLang="en-US" u="sng" smtClean="0"/>
              <a:t>Imagery</a:t>
            </a:r>
            <a:r>
              <a:rPr lang="en-US" altLang="en-US" smtClean="0"/>
              <a:t>:  </a:t>
            </a:r>
            <a:r>
              <a:rPr lang="en-US" altLang="en-US" sz="2400" smtClean="0"/>
              <a:t>Applanix 439 RGB DualCam, 5000’ AGL</a:t>
            </a:r>
          </a:p>
          <a:p>
            <a:r>
              <a:rPr lang="en-US" altLang="en-US" u="sng" smtClean="0"/>
              <a:t>Other</a:t>
            </a:r>
            <a:r>
              <a:rPr lang="en-US" altLang="en-US" smtClean="0"/>
              <a:t>: </a:t>
            </a:r>
            <a:r>
              <a:rPr lang="en-US" altLang="en-US" sz="2400" smtClean="0"/>
              <a:t>RTN, short-session GPS, extra gravity marks around 		Austin, gravity gradients</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A50021"/>
                </a:solidFill>
                <a:effectLst>
                  <a:outerShdw dist="45791" dir="2021404" algn="ctr" rotWithShape="0">
                    <a:srgbClr val="808080">
                      <a:alpha val="79999"/>
                    </a:srgbClr>
                  </a:outerShdw>
                </a:effectLst>
                <a:latin typeface="Arial Black"/>
              </a:rPr>
              <a:t>NGVD29</a:t>
            </a:r>
          </a:p>
        </p:txBody>
      </p:sp>
      <p:sp>
        <p:nvSpPr>
          <p:cNvPr id="1416196" name="Text Box 4"/>
          <p:cNvSpPr txBox="1">
            <a:spLocks noChangeArrowheads="1"/>
          </p:cNvSpPr>
          <p:nvPr/>
        </p:nvSpPr>
        <p:spPr bwMode="auto">
          <a:xfrm>
            <a:off x="1524000" y="2286000"/>
            <a:ext cx="46482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2800" b="1">
                <a:solidFill>
                  <a:srgbClr val="FFFF00"/>
                </a:solidFill>
                <a:latin typeface="Arial" charset="0"/>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22544" name="Line 6"/>
            <p:cNvSpPr>
              <a:spLocks noChangeShapeType="1"/>
            </p:cNvSpPr>
            <p:nvPr/>
          </p:nvSpPr>
          <p:spPr bwMode="auto">
            <a:xfrm>
              <a:off x="4032" y="1008"/>
              <a:ext cx="624"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Line 7"/>
            <p:cNvSpPr>
              <a:spLocks noChangeShapeType="1"/>
            </p:cNvSpPr>
            <p:nvPr/>
          </p:nvSpPr>
          <p:spPr bwMode="auto">
            <a:xfrm>
              <a:off x="4032" y="1008"/>
              <a:ext cx="1104"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6" name="Line 8"/>
            <p:cNvSpPr>
              <a:spLocks noChangeShapeType="1"/>
            </p:cNvSpPr>
            <p:nvPr/>
          </p:nvSpPr>
          <p:spPr bwMode="auto">
            <a:xfrm>
              <a:off x="4032" y="1008"/>
              <a:ext cx="1008"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7" name="Line 9"/>
            <p:cNvSpPr>
              <a:spLocks noChangeShapeType="1"/>
            </p:cNvSpPr>
            <p:nvPr/>
          </p:nvSpPr>
          <p:spPr bwMode="auto">
            <a:xfrm>
              <a:off x="4032" y="1008"/>
              <a:ext cx="720" cy="6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8" name="Line 10"/>
            <p:cNvSpPr>
              <a:spLocks noChangeShapeType="1"/>
            </p:cNvSpPr>
            <p:nvPr/>
          </p:nvSpPr>
          <p:spPr bwMode="auto">
            <a:xfrm>
              <a:off x="4032" y="1008"/>
              <a:ext cx="624" cy="8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9" name="Line 11"/>
            <p:cNvSpPr>
              <a:spLocks noChangeShapeType="1"/>
            </p:cNvSpPr>
            <p:nvPr/>
          </p:nvSpPr>
          <p:spPr bwMode="auto">
            <a:xfrm>
              <a:off x="4032" y="1008"/>
              <a:ext cx="528" cy="11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0" name="Line 12"/>
            <p:cNvSpPr>
              <a:spLocks noChangeShapeType="1"/>
            </p:cNvSpPr>
            <p:nvPr/>
          </p:nvSpPr>
          <p:spPr bwMode="auto">
            <a:xfrm>
              <a:off x="4032" y="1008"/>
              <a:ext cx="336" cy="13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1" name="Line 13"/>
            <p:cNvSpPr>
              <a:spLocks noChangeShapeType="1"/>
            </p:cNvSpPr>
            <p:nvPr/>
          </p:nvSpPr>
          <p:spPr bwMode="auto">
            <a:xfrm>
              <a:off x="4032" y="1008"/>
              <a:ext cx="336" cy="16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2" name="Line 14"/>
            <p:cNvSpPr>
              <a:spLocks noChangeShapeType="1"/>
            </p:cNvSpPr>
            <p:nvPr/>
          </p:nvSpPr>
          <p:spPr bwMode="auto">
            <a:xfrm>
              <a:off x="4032" y="1008"/>
              <a:ext cx="0" cy="24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3" name="Line 15"/>
            <p:cNvSpPr>
              <a:spLocks noChangeShapeType="1"/>
            </p:cNvSpPr>
            <p:nvPr/>
          </p:nvSpPr>
          <p:spPr bwMode="auto">
            <a:xfrm flipH="1">
              <a:off x="3504" y="1008"/>
              <a:ext cx="528"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4" name="Line 16"/>
            <p:cNvSpPr>
              <a:spLocks noChangeShapeType="1"/>
            </p:cNvSpPr>
            <p:nvPr/>
          </p:nvSpPr>
          <p:spPr bwMode="auto">
            <a:xfrm flipH="1">
              <a:off x="3312" y="1008"/>
              <a:ext cx="720"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5" name="Line 17"/>
            <p:cNvSpPr>
              <a:spLocks noChangeShapeType="1"/>
            </p:cNvSpPr>
            <p:nvPr/>
          </p:nvSpPr>
          <p:spPr bwMode="auto">
            <a:xfrm flipH="1">
              <a:off x="2688" y="1008"/>
              <a:ext cx="1344" cy="28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22535" name="Group 19"/>
            <p:cNvGrpSpPr>
              <a:grpSpLocks/>
            </p:cNvGrpSpPr>
            <p:nvPr/>
          </p:nvGrpSpPr>
          <p:grpSpPr bwMode="auto">
            <a:xfrm>
              <a:off x="288" y="144"/>
              <a:ext cx="1152" cy="2832"/>
              <a:chOff x="288" y="288"/>
              <a:chExt cx="1152" cy="2688"/>
            </a:xfrm>
          </p:grpSpPr>
          <p:sp>
            <p:nvSpPr>
              <p:cNvPr id="22537" name="Line 20"/>
              <p:cNvSpPr>
                <a:spLocks noChangeShapeType="1"/>
              </p:cNvSpPr>
              <p:nvPr/>
            </p:nvSpPr>
            <p:spPr bwMode="auto">
              <a:xfrm flipH="1" flipV="1">
                <a:off x="624" y="288"/>
                <a:ext cx="816"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8" name="Line 21"/>
              <p:cNvSpPr>
                <a:spLocks noChangeShapeType="1"/>
              </p:cNvSpPr>
              <p:nvPr/>
            </p:nvSpPr>
            <p:spPr bwMode="auto">
              <a:xfrm flipH="1">
                <a:off x="720" y="816"/>
                <a:ext cx="72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9" name="Line 22"/>
              <p:cNvSpPr>
                <a:spLocks noChangeShapeType="1"/>
              </p:cNvSpPr>
              <p:nvPr/>
            </p:nvSpPr>
            <p:spPr bwMode="auto">
              <a:xfrm flipH="1">
                <a:off x="720" y="816"/>
                <a:ext cx="72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0" name="Line 23"/>
              <p:cNvSpPr>
                <a:spLocks noChangeShapeType="1"/>
              </p:cNvSpPr>
              <p:nvPr/>
            </p:nvSpPr>
            <p:spPr bwMode="auto">
              <a:xfrm flipH="1">
                <a:off x="624" y="816"/>
                <a:ext cx="8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1" name="Line 24"/>
              <p:cNvSpPr>
                <a:spLocks noChangeShapeType="1"/>
              </p:cNvSpPr>
              <p:nvPr/>
            </p:nvSpPr>
            <p:spPr bwMode="auto">
              <a:xfrm flipH="1">
                <a:off x="288" y="816"/>
                <a:ext cx="1152" cy="14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2" name="Line 25"/>
              <p:cNvSpPr>
                <a:spLocks noChangeShapeType="1"/>
              </p:cNvSpPr>
              <p:nvPr/>
            </p:nvSpPr>
            <p:spPr bwMode="auto">
              <a:xfrm flipH="1">
                <a:off x="528" y="816"/>
                <a:ext cx="912" cy="2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3" name="Line 26"/>
              <p:cNvSpPr>
                <a:spLocks noChangeShapeType="1"/>
              </p:cNvSpPr>
              <p:nvPr/>
            </p:nvSpPr>
            <p:spPr bwMode="auto">
              <a:xfrm flipH="1">
                <a:off x="624" y="816"/>
                <a:ext cx="816" cy="21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2536" name="Line 27"/>
            <p:cNvSpPr>
              <a:spLocks noChangeShapeType="1"/>
            </p:cNvSpPr>
            <p:nvPr/>
          </p:nvSpPr>
          <p:spPr bwMode="auto">
            <a:xfrm flipH="1">
              <a:off x="528" y="700"/>
              <a:ext cx="912" cy="4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35943465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
            <a:ext cx="29495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3505200"/>
            <a:ext cx="26955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67150"/>
            <a:ext cx="6338888"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225" y="428625"/>
            <a:ext cx="39147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Box 12"/>
          <p:cNvSpPr txBox="1">
            <a:spLocks noChangeArrowheads="1"/>
          </p:cNvSpPr>
          <p:nvPr/>
        </p:nvSpPr>
        <p:spPr bwMode="auto">
          <a:xfrm>
            <a:off x="0" y="2752725"/>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a:solidFill>
                  <a:schemeClr val="bg1"/>
                </a:solidFill>
                <a:ea typeface="MS PGothic" pitchFamily="34" charset="-128"/>
              </a:rPr>
              <a:t>GPS</a:t>
            </a:r>
          </a:p>
        </p:txBody>
      </p:sp>
      <p:sp>
        <p:nvSpPr>
          <p:cNvPr id="79879" name="TextBox 13"/>
          <p:cNvSpPr txBox="1">
            <a:spLocks noChangeArrowheads="1"/>
          </p:cNvSpPr>
          <p:nvPr/>
        </p:nvSpPr>
        <p:spPr bwMode="auto">
          <a:xfrm>
            <a:off x="8374063" y="2962275"/>
            <a:ext cx="76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a:solidFill>
                  <a:schemeClr val="bg1"/>
                </a:solidFill>
                <a:ea typeface="MS PGothic" pitchFamily="34" charset="-128"/>
              </a:rPr>
              <a:t>DoV</a:t>
            </a:r>
          </a:p>
        </p:txBody>
      </p:sp>
      <p:sp>
        <p:nvSpPr>
          <p:cNvPr id="79880" name="TextBox 14"/>
          <p:cNvSpPr txBox="1">
            <a:spLocks noChangeArrowheads="1"/>
          </p:cNvSpPr>
          <p:nvPr/>
        </p:nvSpPr>
        <p:spPr bwMode="auto">
          <a:xfrm>
            <a:off x="0" y="4762500"/>
            <a:ext cx="139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a:solidFill>
                  <a:schemeClr val="bg1"/>
                </a:solidFill>
                <a:ea typeface="MS PGothic" pitchFamily="34" charset="-128"/>
              </a:rPr>
              <a:t>Leveling</a:t>
            </a:r>
          </a:p>
        </p:txBody>
      </p:sp>
      <p:sp>
        <p:nvSpPr>
          <p:cNvPr id="79881" name="TextBox 15"/>
          <p:cNvSpPr txBox="1">
            <a:spLocks noChangeArrowheads="1"/>
          </p:cNvSpPr>
          <p:nvPr/>
        </p:nvSpPr>
        <p:spPr bwMode="auto">
          <a:xfrm>
            <a:off x="7912100" y="3495675"/>
            <a:ext cx="123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a:solidFill>
                  <a:schemeClr val="bg1"/>
                </a:solidFill>
                <a:ea typeface="MS PGothic" pitchFamily="34" charset="-128"/>
              </a:rPr>
              <a:t>Gravity</a:t>
            </a:r>
          </a:p>
        </p:txBody>
      </p:sp>
      <p:pic>
        <p:nvPicPr>
          <p:cNvPr id="79882"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113" y="881063"/>
            <a:ext cx="2117725" cy="283527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9883" name="TextBox 16"/>
          <p:cNvSpPr txBox="1">
            <a:spLocks noChangeArrowheads="1"/>
          </p:cNvSpPr>
          <p:nvPr/>
        </p:nvSpPr>
        <p:spPr bwMode="auto">
          <a:xfrm>
            <a:off x="3132138" y="2965450"/>
            <a:ext cx="1411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a:solidFill>
                  <a:schemeClr val="bg1"/>
                </a:solidFill>
                <a:ea typeface="MS PGothic" pitchFamily="34" charset="-128"/>
              </a:rPr>
              <a:t>LIDAR/</a:t>
            </a:r>
          </a:p>
          <a:p>
            <a:pPr eaLnBrk="1" hangingPunct="1">
              <a:spcBef>
                <a:spcPct val="0"/>
              </a:spcBef>
              <a:buFontTx/>
              <a:buNone/>
            </a:pPr>
            <a:r>
              <a:rPr lang="en-US" altLang="en-US" sz="2000">
                <a:solidFill>
                  <a:schemeClr val="bg1"/>
                </a:solidFill>
                <a:ea typeface="MS PGothic" pitchFamily="34" charset="-128"/>
              </a:rPr>
              <a:t>Imagery</a:t>
            </a: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z="4000" b="1" smtClean="0">
                <a:solidFill>
                  <a:srgbClr val="0000FF"/>
                </a:solidFill>
              </a:rPr>
              <a:t>Geoid Slope Survey Conclusions</a:t>
            </a:r>
          </a:p>
        </p:txBody>
      </p:sp>
      <p:sp>
        <p:nvSpPr>
          <p:cNvPr id="80899" name="Content Placeholder 2"/>
          <p:cNvSpPr>
            <a:spLocks noGrp="1"/>
          </p:cNvSpPr>
          <p:nvPr>
            <p:ph idx="1"/>
          </p:nvPr>
        </p:nvSpPr>
        <p:spPr>
          <a:xfrm>
            <a:off x="457200" y="3200400"/>
            <a:ext cx="8229600" cy="4525963"/>
          </a:xfrm>
        </p:spPr>
        <p:txBody>
          <a:bodyPr/>
          <a:lstStyle/>
          <a:p>
            <a:pPr>
              <a:spcBef>
                <a:spcPct val="0"/>
              </a:spcBef>
              <a:spcAft>
                <a:spcPts val="600"/>
              </a:spcAft>
            </a:pPr>
            <a:r>
              <a:rPr lang="en-US" altLang="en-US" sz="2400" smtClean="0"/>
              <a:t>Including airborne gravity data improves geoid slope accuracy at nearly all distances &lt;325 km</a:t>
            </a:r>
          </a:p>
          <a:p>
            <a:pPr>
              <a:spcBef>
                <a:spcPct val="0"/>
              </a:spcBef>
              <a:spcAft>
                <a:spcPts val="600"/>
              </a:spcAft>
            </a:pPr>
            <a:endParaRPr lang="en-US" altLang="en-US" sz="2400" smtClean="0"/>
          </a:p>
          <a:p>
            <a:pPr>
              <a:spcBef>
                <a:spcPct val="0"/>
              </a:spcBef>
              <a:spcAft>
                <a:spcPts val="600"/>
              </a:spcAft>
            </a:pPr>
            <a:r>
              <a:rPr lang="en-US" altLang="en-US" sz="2400" smtClean="0"/>
              <a:t>The NGS geoid in the TX survey meets the 1 cm accuracy objective only if airborne data are included</a:t>
            </a:r>
          </a:p>
          <a:p>
            <a:pPr lvl="1">
              <a:spcBef>
                <a:spcPct val="0"/>
              </a:spcBef>
              <a:spcAft>
                <a:spcPts val="600"/>
              </a:spcAft>
            </a:pPr>
            <a:r>
              <a:rPr lang="en-US" altLang="en-US" sz="2000" smtClean="0"/>
              <a:t>No other model achieved 1 cm accuracy</a:t>
            </a:r>
          </a:p>
          <a:p>
            <a:pPr>
              <a:spcBef>
                <a:spcPct val="0"/>
              </a:spcBef>
              <a:spcAft>
                <a:spcPts val="600"/>
              </a:spcAft>
            </a:pPr>
            <a:endParaRPr lang="en-US" altLang="en-US" sz="2400" smtClean="0"/>
          </a:p>
          <a:p>
            <a:pPr>
              <a:spcBef>
                <a:spcPct val="0"/>
              </a:spcBef>
              <a:spcAft>
                <a:spcPts val="600"/>
              </a:spcAft>
            </a:pPr>
            <a:r>
              <a:rPr lang="en-US" altLang="en-US" sz="2400" smtClean="0"/>
              <a:t>Gravimetric geoid models and GPS are a viable alternative to long-line leveling</a:t>
            </a:r>
          </a:p>
        </p:txBody>
      </p:sp>
      <p:pic>
        <p:nvPicPr>
          <p:cNvPr id="8090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143000"/>
            <a:ext cx="51339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GSVS14 Line</a:t>
            </a:r>
          </a:p>
        </p:txBody>
      </p:sp>
      <p:pic>
        <p:nvPicPr>
          <p:cNvPr id="81923" name="Picture 5" descr="Iowa Lin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66800" y="1371600"/>
            <a:ext cx="6858000" cy="1992313"/>
          </a:xfrm>
          <a:noFill/>
        </p:spPr>
      </p:pic>
      <p:pic>
        <p:nvPicPr>
          <p:cNvPr id="81924" name="Picture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3505200" y="3322638"/>
            <a:ext cx="5486400" cy="3552825"/>
          </a:xfrm>
          <a:noFill/>
        </p:spPr>
      </p:pic>
      <p:sp>
        <p:nvSpPr>
          <p:cNvPr id="81925" name="TextBox 6"/>
          <p:cNvSpPr txBox="1">
            <a:spLocks noChangeArrowheads="1"/>
          </p:cNvSpPr>
          <p:nvPr/>
        </p:nvSpPr>
        <p:spPr bwMode="auto">
          <a:xfrm>
            <a:off x="762000" y="3657600"/>
            <a:ext cx="2743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Goal: Same as GSVS11</a:t>
            </a:r>
          </a:p>
          <a:p>
            <a:pPr eaLnBrk="1" hangingPunct="1">
              <a:spcBef>
                <a:spcPct val="0"/>
              </a:spcBef>
              <a:buFontTx/>
              <a:buNone/>
            </a:pPr>
            <a:endParaRPr lang="en-US" altLang="en-US" sz="1800">
              <a:latin typeface="Arial" pitchFamily="34" charset="0"/>
            </a:endParaRPr>
          </a:p>
          <a:p>
            <a:pPr eaLnBrk="1" hangingPunct="1">
              <a:spcBef>
                <a:spcPct val="0"/>
              </a:spcBef>
              <a:buFontTx/>
              <a:buNone/>
            </a:pPr>
            <a:r>
              <a:rPr lang="en-US" altLang="en-US" sz="1800">
                <a:latin typeface="Arial" pitchFamily="34" charset="0"/>
              </a:rPr>
              <a:t>Region: Moderate terrain</a:t>
            </a:r>
            <a:br>
              <a:rPr lang="en-US" altLang="en-US" sz="1800">
                <a:latin typeface="Arial" pitchFamily="34" charset="0"/>
              </a:rPr>
            </a:br>
            <a:r>
              <a:rPr lang="en-US" altLang="en-US" sz="1800">
                <a:latin typeface="Arial" pitchFamily="34" charset="0"/>
              </a:rPr>
              <a:t>More complex gravity</a:t>
            </a:r>
          </a:p>
          <a:p>
            <a:pPr eaLnBrk="1" hangingPunct="1">
              <a:spcBef>
                <a:spcPct val="0"/>
              </a:spcBef>
              <a:buFontTx/>
              <a:buNone/>
            </a:pPr>
            <a:endParaRPr lang="en-US" altLang="en-US" sz="1800">
              <a:latin typeface="Arial" pitchFamily="34" charset="0"/>
            </a:endParaRPr>
          </a:p>
          <a:p>
            <a:pPr eaLnBrk="1" hangingPunct="1">
              <a:spcBef>
                <a:spcPct val="0"/>
              </a:spcBef>
              <a:buFontTx/>
              <a:buNone/>
            </a:pPr>
            <a:r>
              <a:rPr lang="en-US" altLang="en-US" sz="1800">
                <a:latin typeface="Arial" pitchFamily="34" charset="0"/>
              </a:rPr>
              <a:t>Data: Same as GSVS11</a:t>
            </a:r>
          </a:p>
          <a:p>
            <a:pPr eaLnBrk="1" hangingPunct="1">
              <a:spcBef>
                <a:spcPct val="0"/>
              </a:spcBef>
              <a:buFontTx/>
              <a:buNone/>
            </a:pPr>
            <a:endParaRPr lang="en-US" altLang="en-US" sz="1800">
              <a:latin typeface="Arial" pitchFamily="34" charset="0"/>
            </a:endParaRPr>
          </a:p>
          <a:p>
            <a:pPr eaLnBrk="1" hangingPunct="1">
              <a:spcBef>
                <a:spcPct val="0"/>
              </a:spcBef>
              <a:buFontTx/>
              <a:buNone/>
            </a:pPr>
            <a:r>
              <a:rPr lang="en-US" altLang="en-US" sz="1800">
                <a:latin typeface="Arial" pitchFamily="34" charset="0"/>
              </a:rPr>
              <a:t>Timeline: Starting in fiscal year 2014</a:t>
            </a:r>
          </a:p>
          <a:p>
            <a:pPr eaLnBrk="1" hangingPunct="1">
              <a:spcBef>
                <a:spcPct val="0"/>
              </a:spcBef>
              <a:buFontTx/>
              <a:buNone/>
            </a:pPr>
            <a:endParaRPr lang="en-US" altLang="en-US" sz="1800">
              <a:latin typeface="Arial" pitchFamily="34" charset="0"/>
            </a:endParaRPr>
          </a:p>
          <a:p>
            <a:pPr eaLnBrk="1" hangingPunct="1">
              <a:spcBef>
                <a:spcPct val="0"/>
              </a:spcBef>
              <a:buFontTx/>
              <a:buNone/>
            </a:pPr>
            <a:r>
              <a:rPr lang="en-US" altLang="en-US" sz="1800">
                <a:latin typeface="Arial" pitchFamily="34" charset="0"/>
              </a:rPr>
              <a:t>Cedar Rapids to Denison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9525" y="703263"/>
            <a:ext cx="9144000" cy="1143000"/>
          </a:xfrm>
        </p:spPr>
        <p:txBody>
          <a:bodyPr/>
          <a:lstStyle/>
          <a:p>
            <a:r>
              <a:rPr lang="en-US" altLang="en-US" sz="3000" b="1" smtClean="0">
                <a:solidFill>
                  <a:srgbClr val="0000FF"/>
                </a:solidFill>
                <a:latin typeface="Times New Roman" pitchFamily="18" charset="0"/>
                <a:cs typeface="Times New Roman" pitchFamily="18" charset="0"/>
              </a:rPr>
              <a:t>NEW VERTICAL DATUM</a:t>
            </a:r>
            <a:br>
              <a:rPr lang="en-US" altLang="en-US" sz="3000" b="1" smtClean="0">
                <a:solidFill>
                  <a:srgbClr val="0000FF"/>
                </a:solidFill>
                <a:latin typeface="Times New Roman" pitchFamily="18" charset="0"/>
                <a:cs typeface="Times New Roman" pitchFamily="18" charset="0"/>
              </a:rPr>
            </a:br>
            <a:r>
              <a:rPr lang="en-US" altLang="en-US" sz="3000" b="1" smtClean="0">
                <a:solidFill>
                  <a:srgbClr val="0000FF"/>
                </a:solidFill>
                <a:latin typeface="Times New Roman" pitchFamily="18" charset="0"/>
                <a:cs typeface="Times New Roman" pitchFamily="18" charset="0"/>
              </a:rPr>
              <a:t>(Components)</a:t>
            </a:r>
            <a:endParaRPr lang="en-US" altLang="en-US" sz="3000" b="1" smtClean="0">
              <a:solidFill>
                <a:srgbClr val="0000FF"/>
              </a:solidFill>
            </a:endParaRPr>
          </a:p>
        </p:txBody>
      </p:sp>
      <p:sp>
        <p:nvSpPr>
          <p:cNvPr id="86019" name="TextBox 19"/>
          <p:cNvSpPr txBox="1">
            <a:spLocks noChangeArrowheads="1"/>
          </p:cNvSpPr>
          <p:nvPr/>
        </p:nvSpPr>
        <p:spPr bwMode="auto">
          <a:xfrm>
            <a:off x="0" y="2346325"/>
            <a:ext cx="9137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Design and adopt new geometric reference frame </a:t>
            </a:r>
            <a:r>
              <a:rPr lang="en-US" altLang="en-US" sz="2400" b="1" i="1">
                <a:latin typeface="Times New Roman" pitchFamily="18" charset="0"/>
                <a:ea typeface="MS PGothic" pitchFamily="34" charset="-128"/>
                <a:cs typeface="Times New Roman" pitchFamily="18" charset="0"/>
              </a:rPr>
              <a:t>(Geometric Datum Project)</a:t>
            </a:r>
            <a:endParaRPr lang="en-US" altLang="en-US" sz="2400" b="1">
              <a:latin typeface="Verdana" pitchFamily="34" charset="0"/>
              <a:ea typeface="MS PGothic" pitchFamily="34" charset="-128"/>
              <a:cs typeface="Times New Roman" pitchFamily="18" charset="0"/>
            </a:endParaRPr>
          </a:p>
        </p:txBody>
      </p:sp>
      <p:sp>
        <p:nvSpPr>
          <p:cNvPr id="86020" name="TextBox 3"/>
          <p:cNvSpPr txBox="1">
            <a:spLocks noChangeArrowheads="1"/>
          </p:cNvSpPr>
          <p:nvPr/>
        </p:nvSpPr>
        <p:spPr bwMode="auto">
          <a:xfrm>
            <a:off x="6350" y="3168650"/>
            <a:ext cx="9137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Realize new </a:t>
            </a:r>
            <a:r>
              <a:rPr lang="en-US" altLang="en-US" sz="2400" b="1" u="sng">
                <a:latin typeface="Times New Roman" pitchFamily="18" charset="0"/>
                <a:ea typeface="MS PGothic" pitchFamily="34" charset="-128"/>
                <a:cs typeface="Times New Roman" pitchFamily="18" charset="0"/>
              </a:rPr>
              <a:t>geometric</a:t>
            </a:r>
            <a:r>
              <a:rPr lang="en-US" altLang="en-US" sz="2400" b="1">
                <a:latin typeface="Times New Roman" pitchFamily="18" charset="0"/>
                <a:ea typeface="MS PGothic" pitchFamily="34" charset="-128"/>
                <a:cs typeface="Times New Roman" pitchFamily="18" charset="0"/>
              </a:rPr>
              <a:t> </a:t>
            </a:r>
            <a:r>
              <a:rPr lang="en-US" altLang="en-US" sz="2400" b="1" u="sng">
                <a:latin typeface="Times New Roman" pitchFamily="18" charset="0"/>
                <a:ea typeface="MS PGothic" pitchFamily="34" charset="-128"/>
                <a:cs typeface="Times New Roman" pitchFamily="18" charset="0"/>
              </a:rPr>
              <a:t>datum</a:t>
            </a:r>
            <a:r>
              <a:rPr lang="en-US" altLang="en-US" sz="2400" b="1">
                <a:latin typeface="Times New Roman" pitchFamily="18" charset="0"/>
                <a:ea typeface="MS PGothic" pitchFamily="34" charset="-128"/>
                <a:cs typeface="Times New Roman" pitchFamily="18" charset="0"/>
              </a:rPr>
              <a:t> with existing passive/active control, i.e., a horizontal (geometric) adjustment</a:t>
            </a:r>
            <a:endParaRPr lang="en-US" altLang="en-US" sz="2400" b="1" i="1">
              <a:latin typeface="Times New Roman" pitchFamily="18" charset="0"/>
              <a:ea typeface="MS PGothic" pitchFamily="34" charset="-128"/>
              <a:cs typeface="Times New Roman" pitchFamily="18" charset="0"/>
            </a:endParaRPr>
          </a:p>
        </p:txBody>
      </p:sp>
      <p:sp>
        <p:nvSpPr>
          <p:cNvPr id="7" name="TextBox 6"/>
          <p:cNvSpPr txBox="1">
            <a:spLocks noChangeArrowheads="1"/>
          </p:cNvSpPr>
          <p:nvPr/>
        </p:nvSpPr>
        <p:spPr bwMode="auto">
          <a:xfrm>
            <a:off x="6350" y="4492625"/>
            <a:ext cx="9137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Definition of the W</a:t>
            </a:r>
            <a:r>
              <a:rPr lang="en-US" altLang="en-US" sz="2400" b="1" baseline="-25000">
                <a:latin typeface="Times New Roman" pitchFamily="18" charset="0"/>
                <a:ea typeface="MS PGothic" pitchFamily="34" charset="-128"/>
                <a:cs typeface="Times New Roman" pitchFamily="18" charset="0"/>
              </a:rPr>
              <a:t>0</a:t>
            </a:r>
            <a:r>
              <a:rPr lang="en-US" altLang="en-US" sz="2400" b="1">
                <a:latin typeface="Times New Roman" pitchFamily="18" charset="0"/>
                <a:ea typeface="MS PGothic" pitchFamily="34" charset="-128"/>
                <a:cs typeface="Times New Roman" pitchFamily="18" charset="0"/>
              </a:rPr>
              <a:t> surface as the new datum reference surface</a:t>
            </a:r>
          </a:p>
        </p:txBody>
      </p:sp>
      <p:sp>
        <p:nvSpPr>
          <p:cNvPr id="8" name="TextBox 7"/>
          <p:cNvSpPr txBox="1">
            <a:spLocks noChangeArrowheads="1"/>
          </p:cNvSpPr>
          <p:nvPr/>
        </p:nvSpPr>
        <p:spPr bwMode="auto">
          <a:xfrm>
            <a:off x="-9525" y="5014913"/>
            <a:ext cx="9137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Build a gravimetric geoid with an overall accuracy of 1 cm (GRAV-D Project)</a:t>
            </a:r>
          </a:p>
          <a:p>
            <a:pPr eaLnBrk="1" hangingPunct="1">
              <a:spcBef>
                <a:spcPct val="0"/>
              </a:spcBef>
            </a:pPr>
            <a:r>
              <a:rPr lang="en-US" altLang="en-US" sz="2400" b="1">
                <a:latin typeface="Times New Roman" pitchFamily="18" charset="0"/>
                <a:ea typeface="MS PGothic" pitchFamily="34" charset="-128"/>
                <a:cs typeface="Times New Roman" pitchFamily="18" charset="0"/>
              </a:rPr>
              <a:t>Make orthometric heights easily available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3"/>
          <p:cNvSpPr>
            <a:spLocks noGrp="1"/>
          </p:cNvSpPr>
          <p:nvPr>
            <p:ph type="title"/>
          </p:nvPr>
        </p:nvSpPr>
        <p:spPr/>
        <p:txBody>
          <a:bodyPr/>
          <a:lstStyle/>
          <a:p>
            <a:r>
              <a:rPr lang="en-US" altLang="en-US" smtClean="0">
                <a:latin typeface="Times New Roman" pitchFamily="18" charset="0"/>
                <a:cs typeface="Times New Roman" pitchFamily="18" charset="0"/>
              </a:rPr>
              <a:t>Agreement on W</a:t>
            </a:r>
            <a:r>
              <a:rPr lang="en-US" altLang="en-US" baseline="-25000" smtClean="0">
                <a:latin typeface="Times New Roman" pitchFamily="18" charset="0"/>
                <a:cs typeface="Times New Roman" pitchFamily="18" charset="0"/>
              </a:rPr>
              <a:t>0</a:t>
            </a:r>
            <a:r>
              <a:rPr lang="en-US" altLang="en-US" smtClean="0">
                <a:latin typeface="Times New Roman" pitchFamily="18" charset="0"/>
                <a:cs typeface="Times New Roman" pitchFamily="18" charset="0"/>
              </a:rPr>
              <a:t> Value</a:t>
            </a:r>
          </a:p>
        </p:txBody>
      </p:sp>
      <p:pic>
        <p:nvPicPr>
          <p:cNvPr id="87043"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27075" y="1600200"/>
            <a:ext cx="3498850" cy="4525963"/>
          </a:xfrm>
        </p:spPr>
      </p:pic>
      <p:pic>
        <p:nvPicPr>
          <p:cNvPr id="87044"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18075" y="1600200"/>
            <a:ext cx="3498850" cy="4525963"/>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sz="3600" smtClean="0"/>
              <a:t>Orthometric Heights from OPUS</a:t>
            </a:r>
          </a:p>
        </p:txBody>
      </p:sp>
      <p:sp>
        <p:nvSpPr>
          <p:cNvPr id="3" name="Content Placeholder 2"/>
          <p:cNvSpPr>
            <a:spLocks noGrp="1"/>
          </p:cNvSpPr>
          <p:nvPr>
            <p:ph idx="1"/>
          </p:nvPr>
        </p:nvSpPr>
        <p:spPr/>
        <p:txBody>
          <a:bodyPr/>
          <a:lstStyle/>
          <a:p>
            <a:pPr marL="0" indent="0">
              <a:buFont typeface="Arial" pitchFamily="34" charset="0"/>
              <a:buNone/>
            </a:pPr>
            <a:r>
              <a:rPr lang="en-US" altLang="en-US" smtClean="0"/>
              <a:t>Make geoid-based orthometric heights available via OPUS (NGS’ Online Positioning User Service)</a:t>
            </a:r>
          </a:p>
          <a:p>
            <a:pPr lvl="1"/>
            <a:r>
              <a:rPr lang="en-US" altLang="en-US" b="1" u="sng" smtClean="0">
                <a:solidFill>
                  <a:srgbClr val="FF0000"/>
                </a:solidFill>
              </a:rPr>
              <a:t>Done</a:t>
            </a:r>
            <a:r>
              <a:rPr lang="en-US" altLang="en-US" smtClean="0"/>
              <a:t>, in extended output</a:t>
            </a:r>
          </a:p>
          <a:p>
            <a:pPr lvl="1"/>
            <a:endParaRPr lang="en-US" altLang="en-US" smtClean="0"/>
          </a:p>
          <a:p>
            <a:pPr lvl="1"/>
            <a:endParaRPr lang="en-US" altLang="en-US" smtClean="0"/>
          </a:p>
        </p:txBody>
      </p:sp>
      <p:pic>
        <p:nvPicPr>
          <p:cNvPr id="73732" name="Content Placeholder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3581400"/>
            <a:ext cx="7705725" cy="2200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z="3600" smtClean="0"/>
              <a:t>Experimental Models</a:t>
            </a:r>
          </a:p>
        </p:txBody>
      </p:sp>
      <p:sp>
        <p:nvSpPr>
          <p:cNvPr id="3" name="Content Placeholder 2"/>
          <p:cNvSpPr>
            <a:spLocks noGrp="1"/>
          </p:cNvSpPr>
          <p:nvPr>
            <p:ph idx="1"/>
          </p:nvPr>
        </p:nvSpPr>
        <p:spPr/>
        <p:txBody>
          <a:bodyPr/>
          <a:lstStyle/>
          <a:p>
            <a:pPr marL="0" indent="0">
              <a:buFont typeface="Arial" pitchFamily="34" charset="0"/>
              <a:buNone/>
            </a:pPr>
            <a:r>
              <a:rPr lang="en-US" altLang="en-US" smtClean="0"/>
              <a:t>Annually update an experimental gravimetric geoid with GRAV-D data</a:t>
            </a:r>
          </a:p>
          <a:p>
            <a:pPr lvl="1"/>
            <a:r>
              <a:rPr lang="en-US" altLang="en-US" smtClean="0"/>
              <a:t>Evolution as we move </a:t>
            </a:r>
          </a:p>
          <a:p>
            <a:pPr lvl="2"/>
            <a:r>
              <a:rPr lang="en-US" altLang="en-US" smtClean="0"/>
              <a:t>from USGG2012 (last non-GRAV-D gravimetric geoid)</a:t>
            </a:r>
          </a:p>
          <a:p>
            <a:pPr lvl="2"/>
            <a:r>
              <a:rPr lang="en-US" altLang="en-US" smtClean="0"/>
              <a:t>through xGG201? (annual experimental geoid)</a:t>
            </a:r>
          </a:p>
          <a:p>
            <a:pPr lvl="2"/>
            <a:r>
              <a:rPr lang="en-US" altLang="en-US" smtClean="0"/>
              <a:t>to USGG2022 (the final geoid with GRAV-D)</a:t>
            </a:r>
          </a:p>
          <a:p>
            <a:pPr lvl="1"/>
            <a:endParaRPr lang="en-US" altLang="en-US" smtClean="0"/>
          </a:p>
          <a:p>
            <a:pPr lvl="1"/>
            <a:r>
              <a:rPr lang="en-US" altLang="en-US" smtClean="0"/>
              <a:t>Starting 2014: National Ocean Service Requirement</a:t>
            </a:r>
          </a:p>
          <a:p>
            <a:pPr lvl="1"/>
            <a:endParaRPr lang="en-US" altLang="en-US" b="1" smtClean="0">
              <a:solidFill>
                <a:srgbClr val="FF0000"/>
              </a:solidFill>
            </a:endParaRPr>
          </a:p>
          <a:p>
            <a:pPr lvl="1"/>
            <a:endParaRPr lang="en-US" altLang="en-US" smtClean="0"/>
          </a:p>
          <a:p>
            <a:pPr lvl="1"/>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dirty="0" smtClean="0"/>
              <a:t>xGeoid2014</a:t>
            </a:r>
            <a:endParaRPr lang="en-US" altLang="en-US" dirty="0" smtClean="0"/>
          </a:p>
        </p:txBody>
      </p:sp>
      <p:sp>
        <p:nvSpPr>
          <p:cNvPr id="77827" name="Content Placeholder 2"/>
          <p:cNvSpPr>
            <a:spLocks noGrp="1"/>
          </p:cNvSpPr>
          <p:nvPr>
            <p:ph idx="1"/>
          </p:nvPr>
        </p:nvSpPr>
        <p:spPr>
          <a:xfrm>
            <a:off x="457200" y="1295400"/>
            <a:ext cx="8229600" cy="4525963"/>
          </a:xfrm>
        </p:spPr>
        <p:txBody>
          <a:bodyPr/>
          <a:lstStyle/>
          <a:p>
            <a:pPr lvl="1"/>
            <a:r>
              <a:rPr lang="en-US" altLang="en-US" dirty="0" smtClean="0"/>
              <a:t>First experimental geoid model </a:t>
            </a:r>
            <a:r>
              <a:rPr lang="en-US" altLang="en-US" dirty="0" smtClean="0"/>
              <a:t>released June 30, 2014</a:t>
            </a:r>
            <a:endParaRPr lang="en-US" altLang="en-US" dirty="0" smtClean="0"/>
          </a:p>
          <a:p>
            <a:pPr lvl="1"/>
            <a:r>
              <a:rPr lang="en-US" altLang="en-US" dirty="0" smtClean="0"/>
              <a:t>Online tools for accessing it (GRAV-D website</a:t>
            </a:r>
            <a:r>
              <a:rPr lang="en-US" altLang="en-US" dirty="0" smtClean="0"/>
              <a:t>)</a:t>
            </a:r>
            <a:endParaRPr lang="en-US" altLang="en-US" dirty="0" smtClean="0"/>
          </a:p>
        </p:txBody>
      </p:sp>
      <p:pic>
        <p:nvPicPr>
          <p:cNvPr id="9216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75704" y="2667000"/>
            <a:ext cx="5410896" cy="4046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169" y="2743200"/>
            <a:ext cx="5207231" cy="3885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65"/>
                                        </p:tgtEl>
                                        <p:attrNameLst>
                                          <p:attrName>style.visibility</p:attrName>
                                        </p:attrNameLst>
                                      </p:cBhvr>
                                      <p:to>
                                        <p:strVal val="visible"/>
                                      </p:to>
                                    </p:set>
                                    <p:animEffect transition="in" filter="fade">
                                      <p:cBhvr>
                                        <p:cTn id="7" dur="500"/>
                                        <p:tgtEl>
                                          <p:spTgt spid="92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effect airborne gravity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6796" y="1600200"/>
            <a:ext cx="6818004" cy="5257800"/>
          </a:xfrm>
        </p:spPr>
      </p:pic>
    </p:spTree>
    <p:extLst>
      <p:ext uri="{BB962C8B-B14F-4D97-AF65-F5344CB8AC3E}">
        <p14:creationId xmlns:p14="http://schemas.microsoft.com/office/powerpoint/2010/main" val="36913735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242888" y="1404938"/>
            <a:ext cx="8572500" cy="5345112"/>
          </a:xfrm>
        </p:spPr>
        <p:txBody>
          <a:bodyPr/>
          <a:lstStyle/>
          <a:p>
            <a:pPr>
              <a:lnSpc>
                <a:spcPct val="105000"/>
              </a:lnSpc>
            </a:pPr>
            <a:r>
              <a:rPr lang="en-US" altLang="en-US" smtClean="0">
                <a:sym typeface="Wingdings" pitchFamily="2" charset="2"/>
              </a:rPr>
              <a:t>How much will NSRS ellipsoid height change?</a:t>
            </a:r>
          </a:p>
          <a:p>
            <a:pPr lvl="1">
              <a:lnSpc>
                <a:spcPct val="105000"/>
              </a:lnSpc>
            </a:pPr>
            <a:r>
              <a:rPr lang="en-US" altLang="en-US" smtClean="0">
                <a:sym typeface="Wingdings" pitchFamily="2" charset="2"/>
              </a:rPr>
              <a:t>Geometric Datum will be aligned to ITRF</a:t>
            </a:r>
          </a:p>
          <a:p>
            <a:pPr lvl="1">
              <a:lnSpc>
                <a:spcPct val="105000"/>
              </a:lnSpc>
            </a:pPr>
            <a:r>
              <a:rPr lang="en-US" altLang="en-US" smtClean="0">
                <a:sym typeface="Wingdings" pitchFamily="2" charset="2"/>
              </a:rPr>
              <a:t>Approx -1.9 m (Puerto Rico) to +2.0 m (Guam)</a:t>
            </a:r>
          </a:p>
          <a:p>
            <a:pPr lvl="1">
              <a:lnSpc>
                <a:spcPct val="105000"/>
              </a:lnSpc>
            </a:pPr>
            <a:endParaRPr lang="en-US" altLang="en-US" smtClean="0">
              <a:sym typeface="Wingdings" pitchFamily="2" charset="2"/>
            </a:endParaRPr>
          </a:p>
          <a:p>
            <a:pPr>
              <a:lnSpc>
                <a:spcPct val="105000"/>
              </a:lnSpc>
            </a:pPr>
            <a:r>
              <a:rPr lang="en-US" altLang="en-US" smtClean="0">
                <a:sym typeface="Wingdings" pitchFamily="2" charset="2"/>
              </a:rPr>
              <a:t>How much will NSRS CONUS orthometric height change?</a:t>
            </a:r>
          </a:p>
          <a:p>
            <a:pPr lvl="1">
              <a:lnSpc>
                <a:spcPct val="105000"/>
              </a:lnSpc>
            </a:pPr>
            <a:r>
              <a:rPr lang="en-US" altLang="en-US" smtClean="0">
                <a:sym typeface="Wingdings" pitchFamily="2" charset="2"/>
              </a:rPr>
              <a:t>Approx +0.1 m (Florida) to -1.3 m (Washington)</a:t>
            </a:r>
          </a:p>
          <a:p>
            <a:pPr lvl="1">
              <a:lnSpc>
                <a:spcPct val="105000"/>
              </a:lnSpc>
            </a:pPr>
            <a:r>
              <a:rPr lang="en-US" altLang="en-US" smtClean="0">
                <a:sym typeface="Wingdings" pitchFamily="2" charset="2"/>
              </a:rPr>
              <a:t>More than 2 meters of change in Alaska</a:t>
            </a:r>
          </a:p>
          <a:p>
            <a:pPr>
              <a:lnSpc>
                <a:spcPct val="105000"/>
              </a:lnSpc>
            </a:pPr>
            <a:endParaRPr lang="en-US" altLang="en-US" smtClean="0">
              <a:sym typeface="Wingdings" pitchFamily="2" charset="2"/>
            </a:endParaRPr>
          </a:p>
          <a:p>
            <a:pPr>
              <a:lnSpc>
                <a:spcPct val="105000"/>
              </a:lnSpc>
            </a:pPr>
            <a:endParaRPr lang="en-US" altLang="en-US" smtClean="0">
              <a:sym typeface="Wingdings" pitchFamily="2" charset="2"/>
            </a:endParaRPr>
          </a:p>
          <a:p>
            <a:pPr lvl="1">
              <a:lnSpc>
                <a:spcPct val="105000"/>
              </a:lnSpc>
            </a:pPr>
            <a:endParaRPr lang="en-US" altLang="en-US" smtClean="0"/>
          </a:p>
          <a:p>
            <a:pPr lvl="2">
              <a:lnSpc>
                <a:spcPct val="105000"/>
              </a:lnSpc>
            </a:pPr>
            <a:endParaRPr lang="en-US" altLang="en-US" smtClean="0"/>
          </a:p>
        </p:txBody>
      </p:sp>
      <p:sp>
        <p:nvSpPr>
          <p:cNvPr id="93187" name="Title 1"/>
          <p:cNvSpPr>
            <a:spLocks noGrp="1"/>
          </p:cNvSpPr>
          <p:nvPr>
            <p:ph type="title"/>
          </p:nvPr>
        </p:nvSpPr>
        <p:spPr>
          <a:xfrm>
            <a:off x="0" y="585788"/>
            <a:ext cx="9144000" cy="582612"/>
          </a:xfrm>
        </p:spPr>
        <p:txBody>
          <a:bodyPr/>
          <a:lstStyle/>
          <a:p>
            <a:r>
              <a:rPr lang="en-US" altLang="en-US" smtClean="0"/>
              <a:t>How much will heights change?</a:t>
            </a: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3555" name="Content Placeholder 2"/>
          <p:cNvSpPr>
            <a:spLocks noGrp="1"/>
          </p:cNvSpPr>
          <p:nvPr>
            <p:ph idx="1"/>
          </p:nvPr>
        </p:nvSpPr>
        <p:spPr>
          <a:xfrm>
            <a:off x="457200" y="1809750"/>
            <a:ext cx="8229600" cy="4525963"/>
          </a:xfrm>
        </p:spPr>
        <p:txBody>
          <a:bodyPr/>
          <a:lstStyle/>
          <a:p>
            <a:pPr>
              <a:lnSpc>
                <a:spcPct val="90000"/>
              </a:lnSpc>
            </a:pPr>
            <a:r>
              <a:rPr lang="en-US" sz="2800" b="1" smtClean="0"/>
              <a:t>NAVD 88</a:t>
            </a:r>
            <a:endParaRPr lang="en-US" sz="2800" smtClean="0"/>
          </a:p>
          <a:p>
            <a:pPr lvl="1">
              <a:lnSpc>
                <a:spcPct val="90000"/>
              </a:lnSpc>
            </a:pPr>
            <a:r>
              <a:rPr lang="en-US" sz="2200" smtClean="0"/>
              <a:t>North American Vertical Datum of 1988</a:t>
            </a:r>
          </a:p>
          <a:p>
            <a:pPr lvl="1">
              <a:lnSpc>
                <a:spcPct val="90000"/>
              </a:lnSpc>
            </a:pPr>
            <a:endParaRPr lang="en-US" sz="2200" smtClean="0"/>
          </a:p>
          <a:p>
            <a:pPr lvl="1">
              <a:lnSpc>
                <a:spcPct val="90000"/>
              </a:lnSpc>
            </a:pPr>
            <a:r>
              <a:rPr lang="en-US" sz="2200" smtClean="0"/>
              <a:t>One height held fixed at “Father Point” (Rimouski, Canada)</a:t>
            </a:r>
          </a:p>
          <a:p>
            <a:pPr>
              <a:lnSpc>
                <a:spcPct val="90000"/>
              </a:lnSpc>
            </a:pPr>
            <a:endParaRPr lang="en-US" sz="2200" smtClean="0"/>
          </a:p>
          <a:p>
            <a:pPr lvl="1">
              <a:lnSpc>
                <a:spcPct val="90000"/>
              </a:lnSpc>
            </a:pPr>
            <a:r>
              <a:rPr lang="en-US" sz="2200" smtClean="0"/>
              <a:t>…height chosen was to minimize 1929/1988 differences on USGS topo maps in the eastern U.S.</a:t>
            </a:r>
          </a:p>
          <a:p>
            <a:pPr lvl="1">
              <a:lnSpc>
                <a:spcPct val="90000"/>
              </a:lnSpc>
            </a:pPr>
            <a:endParaRPr lang="en-US" sz="2200" smtClean="0"/>
          </a:p>
          <a:p>
            <a:pPr lvl="1">
              <a:lnSpc>
                <a:spcPct val="90000"/>
              </a:lnSpc>
            </a:pPr>
            <a:r>
              <a:rPr lang="en-US" sz="2200" smtClean="0"/>
              <a:t>Thus, the “zero height surface” of NAVD 88 wasn’t chosen for its closeness to the geoid (but it was close…few decimeters)</a:t>
            </a:r>
          </a:p>
          <a:p>
            <a:pPr lvl="1">
              <a:lnSpc>
                <a:spcPct val="90000"/>
              </a:lnSpc>
              <a:buFontTx/>
              <a:buNone/>
            </a:pPr>
            <a:endParaRPr lang="en-US" smtClean="0"/>
          </a:p>
          <a:p>
            <a:pPr lvl="1">
              <a:lnSpc>
                <a:spcPct val="90000"/>
              </a:lnSpc>
            </a:pPr>
            <a:endParaRPr lang="en-US" smtClean="0"/>
          </a:p>
          <a:p>
            <a:endParaRPr lang="en-US" smtClean="0"/>
          </a:p>
        </p:txBody>
      </p:sp>
    </p:spTree>
    <p:extLst>
      <p:ext uri="{BB962C8B-B14F-4D97-AF65-F5344CB8AC3E}">
        <p14:creationId xmlns:p14="http://schemas.microsoft.com/office/powerpoint/2010/main" val="8336128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9075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a:latin typeface="Times New Roman" pitchFamily="18" charset="0"/>
                <a:ea typeface="MS PGothic" pitchFamily="34" charset="-128"/>
                <a:cs typeface="Times New Roman" pitchFamily="18" charset="0"/>
              </a:rPr>
              <a:t>Prepare a forward and backward vertical datum conversion strategy - points and maps/charts (ref: NC Pilot Project)</a:t>
            </a:r>
          </a:p>
        </p:txBody>
      </p:sp>
      <p:sp>
        <p:nvSpPr>
          <p:cNvPr id="96259" name="Title 1"/>
          <p:cNvSpPr>
            <a:spLocks noGrp="1"/>
          </p:cNvSpPr>
          <p:nvPr>
            <p:ph type="title"/>
          </p:nvPr>
        </p:nvSpPr>
        <p:spPr>
          <a:xfrm>
            <a:off x="0" y="906463"/>
            <a:ext cx="9144000" cy="1143000"/>
          </a:xfrm>
        </p:spPr>
        <p:txBody>
          <a:bodyPr/>
          <a:lstStyle/>
          <a:p>
            <a:r>
              <a:rPr lang="en-US" altLang="en-US" sz="3000" b="1" smtClean="0">
                <a:solidFill>
                  <a:srgbClr val="0000FF"/>
                </a:solidFill>
                <a:latin typeface="Times New Roman" pitchFamily="18" charset="0"/>
                <a:cs typeface="Times New Roman" pitchFamily="18" charset="0"/>
              </a:rPr>
              <a:t>NEW VERTICAL DATUM</a:t>
            </a:r>
            <a:br>
              <a:rPr lang="en-US" altLang="en-US" sz="3000" b="1" smtClean="0">
                <a:solidFill>
                  <a:srgbClr val="0000FF"/>
                </a:solidFill>
                <a:latin typeface="Times New Roman" pitchFamily="18" charset="0"/>
                <a:cs typeface="Times New Roman" pitchFamily="18" charset="0"/>
              </a:rPr>
            </a:br>
            <a:r>
              <a:rPr lang="en-US" altLang="en-US" sz="3000" b="1" smtClean="0">
                <a:solidFill>
                  <a:srgbClr val="0000FF"/>
                </a:solidFill>
                <a:latin typeface="Times New Roman" pitchFamily="18" charset="0"/>
                <a:cs typeface="Times New Roman" pitchFamily="18" charset="0"/>
              </a:rPr>
              <a:t>(Components)</a:t>
            </a:r>
            <a:endParaRPr lang="en-US" altLang="en-US" sz="3000" b="1" smtClean="0">
              <a:solidFill>
                <a:srgbClr val="0000FF"/>
              </a:solidFill>
            </a:endParaRPr>
          </a:p>
        </p:txBody>
      </p:sp>
      <p:sp>
        <p:nvSpPr>
          <p:cNvPr id="6" name="Rectangle 5"/>
          <p:cNvSpPr>
            <a:spLocks noChangeArrowheads="1"/>
          </p:cNvSpPr>
          <p:nvPr/>
        </p:nvSpPr>
        <p:spPr bwMode="auto">
          <a:xfrm>
            <a:off x="0" y="3030538"/>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a:latin typeface="Times New Roman" pitchFamily="18" charset="0"/>
                <a:ea typeface="MS PGothic" pitchFamily="34" charset="-128"/>
                <a:cs typeface="Times New Roman" pitchFamily="18" charset="0"/>
              </a:rPr>
              <a:t>Work with FGCS for adoption of new/updated </a:t>
            </a:r>
            <a:r>
              <a:rPr lang="en-US" altLang="en-US" sz="2400" i="1">
                <a:latin typeface="Times New Roman" pitchFamily="18" charset="0"/>
                <a:ea typeface="MS PGothic" pitchFamily="34" charset="-128"/>
                <a:cs typeface="Times New Roman" pitchFamily="18" charset="0"/>
              </a:rPr>
              <a:t>(FGCS Vertical Working Group)</a:t>
            </a:r>
            <a:r>
              <a:rPr lang="en-US" altLang="en-US" sz="2400">
                <a:latin typeface="Times New Roman" pitchFamily="18" charset="0"/>
                <a:ea typeface="MS PGothic" pitchFamily="34" charset="-128"/>
                <a:cs typeface="Times New Roman" pitchFamily="18" charset="0"/>
              </a:rPr>
              <a:t>:</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Standards of Accuracy</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Specifications</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Procedures, and</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Guidelines</a:t>
            </a:r>
          </a:p>
        </p:txBody>
      </p:sp>
      <p:sp>
        <p:nvSpPr>
          <p:cNvPr id="7" name="Rectangle 6"/>
          <p:cNvSpPr>
            <a:spLocks noChangeArrowheads="1"/>
          </p:cNvSpPr>
          <p:nvPr/>
        </p:nvSpPr>
        <p:spPr bwMode="auto">
          <a:xfrm>
            <a:off x="0" y="534511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a:latin typeface="Times New Roman" pitchFamily="18" charset="0"/>
                <a:ea typeface="MS PGothic" pitchFamily="34" charset="-128"/>
                <a:cs typeface="Times New Roman" pitchFamily="18" charset="0"/>
              </a:rPr>
              <a:t>Outreach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1" nodeType="clickEffect">
                                  <p:stCondLst>
                                    <p:cond delay="0"/>
                                  </p:stCondLst>
                                  <p:childTnLst>
                                    <p:animEffect transition="out" filter="fade">
                                      <p:cBhvr>
                                        <p:cTn id="13" dur="2000"/>
                                        <p:tgtEl>
                                          <p:spTgt spid="4"/>
                                        </p:tgtEl>
                                      </p:cBhvr>
                                    </p:animEffect>
                                    <p:set>
                                      <p:cBhvr>
                                        <p:cTn id="14" dur="1" fill="hold">
                                          <p:stCondLst>
                                            <p:cond delay="1999"/>
                                          </p:stCondLst>
                                        </p:cTn>
                                        <p:tgtEl>
                                          <p:spTgt spid="4"/>
                                        </p:tgtEl>
                                        <p:attrNameLst>
                                          <p:attrName>style.visibility</p:attrName>
                                        </p:attrNameLst>
                                      </p:cBhvr>
                                      <p:to>
                                        <p:strVal val="hidden"/>
                                      </p:to>
                                    </p:set>
                                  </p:childTnLst>
                                </p:cTn>
                              </p:par>
                              <p:par>
                                <p:cTn id="15" presetID="53"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2000"/>
                                        <p:tgtEl>
                                          <p:spTgt spid="6"/>
                                        </p:tgtEl>
                                      </p:cBhvr>
                                    </p:animEffect>
                                    <p:set>
                                      <p:cBhvr>
                                        <p:cTn id="24" dur="1" fill="hold">
                                          <p:stCondLst>
                                            <p:cond delay="1999"/>
                                          </p:stCondLst>
                                        </p:cTn>
                                        <p:tgtEl>
                                          <p:spTgt spid="6"/>
                                        </p:tgtEl>
                                        <p:attrNameLst>
                                          <p:attrName>style.visibility</p:attrName>
                                        </p:attrNameLst>
                                      </p:cBhvr>
                                      <p:to>
                                        <p:strVal val="hidden"/>
                                      </p:to>
                                    </p:set>
                                  </p:childTnLst>
                                </p:cTn>
                              </p:par>
                              <p:par>
                                <p:cTn id="25" presetID="53"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altLang="en-US" smtClean="0"/>
              <a:t>Metadata is Critical</a:t>
            </a:r>
          </a:p>
        </p:txBody>
      </p:sp>
      <p:sp>
        <p:nvSpPr>
          <p:cNvPr id="97283" name="Content Placeholder 2"/>
          <p:cNvSpPr>
            <a:spLocks noGrp="1"/>
          </p:cNvSpPr>
          <p:nvPr>
            <p:ph idx="1"/>
          </p:nvPr>
        </p:nvSpPr>
        <p:spPr/>
        <p:txBody>
          <a:bodyPr/>
          <a:lstStyle/>
          <a:p>
            <a:pPr eaLnBrk="1" hangingPunct="1"/>
            <a:r>
              <a:rPr lang="en-US" altLang="en-US" smtClean="0"/>
              <a:t>Your positional metadata should include:</a:t>
            </a:r>
          </a:p>
          <a:p>
            <a:pPr lvl="1" eaLnBrk="1" hangingPunct="1"/>
            <a:r>
              <a:rPr lang="en-US" altLang="en-US" smtClean="0"/>
              <a:t>datum</a:t>
            </a:r>
          </a:p>
          <a:p>
            <a:pPr lvl="1" eaLnBrk="1" hangingPunct="1"/>
            <a:r>
              <a:rPr lang="en-US" altLang="en-US" smtClean="0"/>
              <a:t>epoch</a:t>
            </a:r>
          </a:p>
          <a:p>
            <a:pPr lvl="1" eaLnBrk="1" hangingPunct="1"/>
            <a:r>
              <a:rPr lang="en-US" altLang="en-US" smtClean="0"/>
              <a:t>source</a:t>
            </a:r>
          </a:p>
          <a:p>
            <a:pPr eaLnBrk="1" hangingPunct="1"/>
            <a:r>
              <a:rPr lang="en-US" altLang="en-US" smtClean="0"/>
              <a:t>These will facilitate transforming from current to new datum</a:t>
            </a:r>
          </a:p>
          <a:p>
            <a:pPr eaLnBrk="1" hangingPunct="1"/>
            <a:r>
              <a:rPr lang="en-US" altLang="en-US" smtClean="0"/>
              <a:t>Maintaining your original survey data will provide more accurate results</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mtClean="0"/>
              <a:t>How to Plan for the Future</a:t>
            </a:r>
          </a:p>
        </p:txBody>
      </p:sp>
      <p:sp>
        <p:nvSpPr>
          <p:cNvPr id="75779" name="Content Placeholder 2"/>
          <p:cNvSpPr>
            <a:spLocks noGrp="1"/>
          </p:cNvSpPr>
          <p:nvPr>
            <p:ph idx="1"/>
          </p:nvPr>
        </p:nvSpPr>
        <p:spPr>
          <a:xfrm>
            <a:off x="457200" y="1295400"/>
            <a:ext cx="8229600" cy="5286375"/>
          </a:xfrm>
        </p:spPr>
        <p:txBody>
          <a:bodyPr/>
          <a:lstStyle/>
          <a:p>
            <a:r>
              <a:rPr lang="en-US" altLang="en-US" sz="2400" smtClean="0"/>
              <a:t>Move to newest realizations</a:t>
            </a:r>
          </a:p>
          <a:p>
            <a:pPr lvl="1"/>
            <a:r>
              <a:rPr lang="en-US" altLang="en-US" sz="2000" smtClean="0"/>
              <a:t>NAD 83(2011) epoch 2010.00</a:t>
            </a:r>
          </a:p>
          <a:p>
            <a:pPr lvl="1"/>
            <a:r>
              <a:rPr lang="en-US" altLang="en-US" sz="2000" smtClean="0"/>
              <a:t>USGG12 (gravimetric geoid) / GEOID12A (hybrid geoid)</a:t>
            </a:r>
          </a:p>
          <a:p>
            <a:r>
              <a:rPr lang="en-US" altLang="en-US" sz="2400" smtClean="0"/>
              <a:t>Obtain precise ellipsoid heights on NAVD 88 bench marks (OPUS-DB, contact NGS Geodetic Advisor)</a:t>
            </a:r>
          </a:p>
          <a:p>
            <a:pPr lvl="1"/>
            <a:r>
              <a:rPr lang="en-US" altLang="en-US" sz="2000" smtClean="0"/>
              <a:t>Improves hybrid geoid models and provides “hard points” in new 	vertical datum</a:t>
            </a:r>
          </a:p>
          <a:p>
            <a:pPr lvl="1"/>
            <a:r>
              <a:rPr lang="en-US" altLang="en-US" sz="2000" smtClean="0"/>
              <a:t>Follow new NGS Guidelines when released</a:t>
            </a:r>
          </a:p>
          <a:p>
            <a:r>
              <a:rPr lang="en-US" altLang="en-US" sz="2400" smtClean="0"/>
              <a:t>Move off of NGVD 29 to NAVD 88</a:t>
            </a:r>
          </a:p>
          <a:p>
            <a:pPr lvl="1"/>
            <a:r>
              <a:rPr lang="en-US" altLang="en-US" sz="2000" smtClean="0"/>
              <a:t>Understand the accuracy of VERTCON in your area</a:t>
            </a:r>
          </a:p>
          <a:p>
            <a:r>
              <a:rPr lang="en-US" altLang="en-US" sz="2400" smtClean="0"/>
              <a:t>Move away from passive marks to GNSS</a:t>
            </a:r>
          </a:p>
          <a:p>
            <a:pPr lvl="1"/>
            <a:r>
              <a:rPr lang="en-US" altLang="en-US" sz="2000" smtClean="0"/>
              <a:t>Especially move off of classical passive control</a:t>
            </a:r>
          </a:p>
          <a:p>
            <a:r>
              <a:rPr lang="en-US" altLang="en-US" sz="2400" smtClean="0"/>
              <a:t>Require/provide complete metadata for all mapping contracts</a:t>
            </a:r>
          </a:p>
          <a:p>
            <a:pPr lvl="1"/>
            <a:r>
              <a:rPr lang="en-US" altLang="en-US" sz="2000" smtClean="0"/>
              <a:t>How did they get the positions/heights?   Document it!!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779">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577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5779">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577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77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smtClean="0"/>
              <a:t>GNSS-Derived Height Guidelines</a:t>
            </a:r>
          </a:p>
        </p:txBody>
      </p:sp>
      <p:sp>
        <p:nvSpPr>
          <p:cNvPr id="3" name="Content Placeholder 2"/>
          <p:cNvSpPr>
            <a:spLocks noGrp="1"/>
          </p:cNvSpPr>
          <p:nvPr>
            <p:ph idx="1"/>
          </p:nvPr>
        </p:nvSpPr>
        <p:spPr/>
        <p:txBody>
          <a:bodyPr/>
          <a:lstStyle/>
          <a:p>
            <a:pPr marL="0" indent="0">
              <a:buFont typeface="Arial" pitchFamily="34" charset="0"/>
              <a:buNone/>
            </a:pPr>
            <a:r>
              <a:rPr lang="en-US" altLang="en-US" sz="1600" b="1" smtClean="0"/>
              <a:t>Current Technical Memorandum:</a:t>
            </a:r>
          </a:p>
          <a:p>
            <a:pPr marL="0" indent="0">
              <a:buFont typeface="Arial" pitchFamily="34" charset="0"/>
              <a:buNone/>
            </a:pPr>
            <a:r>
              <a:rPr lang="en-US" altLang="en-US" sz="1600" smtClean="0"/>
              <a:t>- Guidelines for Establishing GPS-Derived </a:t>
            </a:r>
            <a:r>
              <a:rPr lang="en-US" altLang="en-US" sz="1600" b="1" smtClean="0"/>
              <a:t>Ellipsoid Heights </a:t>
            </a:r>
            <a:r>
              <a:rPr lang="en-US" altLang="en-US" sz="1600" smtClean="0"/>
              <a:t>- NOAA TM NOS NGS-58 </a:t>
            </a:r>
            <a:r>
              <a:rPr lang="en-US" altLang="en-US" sz="1600" b="1" smtClean="0"/>
              <a:t>Nov 1997</a:t>
            </a:r>
          </a:p>
          <a:p>
            <a:pPr marL="0" indent="0">
              <a:buFont typeface="Arial" pitchFamily="34" charset="0"/>
              <a:buNone/>
            </a:pPr>
            <a:r>
              <a:rPr lang="en-US" altLang="en-US" sz="1600" smtClean="0"/>
              <a:t>- Guidelines for Establishing GPS-derived </a:t>
            </a:r>
            <a:r>
              <a:rPr lang="en-US" altLang="en-US" sz="1600" b="1" smtClean="0"/>
              <a:t>Orthometric Heights </a:t>
            </a:r>
            <a:r>
              <a:rPr lang="en-US" altLang="en-US" sz="1600" smtClean="0"/>
              <a:t>(Standards: 2 cm and 5 cm) NOAA TM NOS NGS-59 </a:t>
            </a:r>
            <a:r>
              <a:rPr lang="en-US" altLang="en-US" sz="1600" b="1" smtClean="0"/>
              <a:t>Mar 26, 2008</a:t>
            </a:r>
          </a:p>
          <a:p>
            <a:pPr marL="0" indent="0">
              <a:buFont typeface="Arial" pitchFamily="34" charset="0"/>
              <a:buNone/>
            </a:pPr>
            <a:r>
              <a:rPr lang="en-US" altLang="en-US" sz="1600" smtClean="0"/>
              <a:t>- Available: </a:t>
            </a:r>
            <a:r>
              <a:rPr lang="en-US" altLang="en-US" sz="1600" smtClean="0">
                <a:hlinkClick r:id="rId2"/>
              </a:rPr>
              <a:t>http://www.ngs.noaa.gov/PUBS_LIB/pub_GPS.shtml</a:t>
            </a:r>
            <a:endParaRPr lang="en-US" altLang="en-US" sz="1600" smtClean="0"/>
          </a:p>
          <a:p>
            <a:pPr marL="0" indent="0">
              <a:buFont typeface="Arial" pitchFamily="34" charset="0"/>
              <a:buNone/>
            </a:pPr>
            <a:endParaRPr lang="en-US" altLang="en-US" sz="1600" smtClean="0"/>
          </a:p>
          <a:p>
            <a:pPr marL="0" indent="0">
              <a:buFont typeface="Arial" pitchFamily="34" charset="0"/>
              <a:buNone/>
            </a:pPr>
            <a:endParaRPr lang="en-US" altLang="en-US" sz="1600" b="1" smtClean="0"/>
          </a:p>
          <a:p>
            <a:pPr marL="0" indent="0">
              <a:buFont typeface="Arial" pitchFamily="34" charset="0"/>
              <a:buNone/>
            </a:pPr>
            <a:r>
              <a:rPr lang="en-US" altLang="en-US" sz="1600" b="1" smtClean="0"/>
              <a:t>12/02/2013 - Field Campaign Begins in South Carolina to Update NOAA Height Guidelines</a:t>
            </a:r>
          </a:p>
          <a:p>
            <a:pPr marL="0" indent="0">
              <a:buFont typeface="Arial" pitchFamily="34" charset="0"/>
              <a:buNone/>
            </a:pPr>
            <a:r>
              <a:rPr lang="en-US" altLang="en-US" sz="1600" smtClean="0"/>
              <a:t>Beginning December 2, NOAA and surveying and engineering firm, Gustin, Cothern &amp; Tucker, Inc., (GCT), will begin a field campaign to collect Global Navigation Satellite System (GNSS) observations in South Carolina. Working in collaboration with the South Carolina Geodetic Survey, this effort is part of a larger study to update and improve existing NOAA guidelines to establish GNSS-derived heights. Since the original guidelines were published, many advances in science and technology have prompted a re-examination of how GNSS may be most effectively used to determine elevations.</a:t>
            </a:r>
          </a:p>
          <a:p>
            <a:pPr marL="0" indent="0">
              <a:buFont typeface="Arial" pitchFamily="34" charset="0"/>
              <a:buNone/>
            </a:pPr>
            <a:endParaRPr lang="en-US" altLang="en-US" sz="1600" smtClean="0"/>
          </a:p>
          <a:p>
            <a:pPr marL="0" indent="0">
              <a:buFont typeface="Arial" pitchFamily="34" charset="0"/>
              <a:buNone/>
            </a:pPr>
            <a:r>
              <a:rPr lang="en-US" altLang="en-US" sz="1600" smtClean="0"/>
              <a:t>STAY TUNED: </a:t>
            </a:r>
            <a:r>
              <a:rPr lang="en-US" altLang="en-US" sz="1600" smtClean="0">
                <a:hlinkClick r:id="rId3"/>
              </a:rPr>
              <a:t>http://www.ngs.noaa.gov/heightmod/</a:t>
            </a:r>
            <a:endParaRPr lang="en-US" altLang="en-US" sz="16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4579" name="Content Placeholder 2"/>
          <p:cNvSpPr>
            <a:spLocks noGrp="1"/>
          </p:cNvSpPr>
          <p:nvPr>
            <p:ph idx="1"/>
          </p:nvPr>
        </p:nvSpPr>
        <p:spPr>
          <a:xfrm>
            <a:off x="457200" y="1809750"/>
            <a:ext cx="8229600" cy="4525963"/>
          </a:xfrm>
        </p:spPr>
        <p:txBody>
          <a:bodyPr/>
          <a:lstStyle/>
          <a:p>
            <a:r>
              <a:rPr lang="en-US" sz="2800" b="1" smtClean="0"/>
              <a:t>NAVD 88 </a:t>
            </a:r>
            <a:r>
              <a:rPr lang="en-US" sz="2800" smtClean="0"/>
              <a:t>(continued)</a:t>
            </a:r>
          </a:p>
          <a:p>
            <a:pPr>
              <a:buFontTx/>
              <a:buNone/>
            </a:pPr>
            <a:endParaRPr lang="en-US" smtClean="0"/>
          </a:p>
          <a:p>
            <a:pPr lvl="1"/>
            <a:r>
              <a:rPr lang="en-US" sz="2400" smtClean="0"/>
              <a:t>Use of one fixed height removed local sea level variation problem of NGVD 29</a:t>
            </a:r>
          </a:p>
          <a:p>
            <a:pPr lvl="1"/>
            <a:endParaRPr lang="en-US" sz="2400" smtClean="0"/>
          </a:p>
          <a:p>
            <a:pPr lvl="1"/>
            <a:r>
              <a:rPr lang="en-US" sz="2400" smtClean="0"/>
              <a:t>Use of one fixed height did open the possibility of unconstrained cross-continent error build up</a:t>
            </a:r>
          </a:p>
          <a:p>
            <a:endParaRPr lang="en-US" sz="2400" smtClean="0"/>
          </a:p>
          <a:p>
            <a:pPr lvl="1"/>
            <a:r>
              <a:rPr lang="en-US" sz="2400" smtClean="0"/>
              <a:t>But the H=0 surface of NAVD 88 was supposed to be parallel to the geoid…(close again)</a:t>
            </a:r>
          </a:p>
          <a:p>
            <a:pPr lvl="1"/>
            <a:endParaRPr lang="en-US" smtClean="0"/>
          </a:p>
        </p:txBody>
      </p:sp>
    </p:spTree>
    <p:extLst>
      <p:ext uri="{BB962C8B-B14F-4D97-AF65-F5344CB8AC3E}">
        <p14:creationId xmlns:p14="http://schemas.microsoft.com/office/powerpoint/2010/main" val="2666200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latin typeface="Verdana" pitchFamily="34" charset="0"/>
            </a:endParaRPr>
          </a:p>
        </p:txBody>
      </p:sp>
      <p:sp>
        <p:nvSpPr>
          <p:cNvPr id="7171" name="Text Box 3"/>
          <p:cNvSpPr txBox="1">
            <a:spLocks noChangeArrowheads="1"/>
          </p:cNvSpPr>
          <p:nvPr/>
        </p:nvSpPr>
        <p:spPr bwMode="auto">
          <a:xfrm>
            <a:off x="0" y="336550"/>
            <a:ext cx="90773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sz="2400" b="1" dirty="0">
                <a:latin typeface="Verdana" pitchFamily="34" charset="0"/>
              </a:rPr>
              <a:t>The National Geodetic Survey 10 year plan</a:t>
            </a:r>
          </a:p>
          <a:p>
            <a:pPr algn="ctr"/>
            <a:r>
              <a:rPr lang="en-US" sz="2400" b="1" dirty="0">
                <a:latin typeface="Verdana" pitchFamily="34" charset="0"/>
              </a:rPr>
              <a:t>Mission, Vision and Strategy</a:t>
            </a:r>
          </a:p>
          <a:p>
            <a:pPr algn="ctr"/>
            <a:r>
              <a:rPr lang="en-US" sz="2400" b="1" dirty="0">
                <a:latin typeface="Verdana" pitchFamily="34" charset="0"/>
              </a:rPr>
              <a:t>2008 – 2018</a:t>
            </a:r>
          </a:p>
          <a:p>
            <a:pPr algn="ctr"/>
            <a:r>
              <a:rPr lang="en-US" sz="2000" b="1" dirty="0">
                <a:latin typeface="Verdana" pitchFamily="34" charset="0"/>
                <a:hlinkClick r:id="rId3"/>
              </a:rPr>
              <a:t>http://www.ngs.noaa.gov/INFO/NGS10yearplan.pdf</a:t>
            </a:r>
            <a:endParaRPr lang="en-US" sz="2000" b="1" dirty="0">
              <a:latin typeface="Verdana" pitchFamily="34" charset="0"/>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endParaRPr lang="en-US" sz="2400">
              <a:latin typeface="Arial" charset="0"/>
            </a:endParaRPr>
          </a:p>
        </p:txBody>
      </p:sp>
      <p:sp>
        <p:nvSpPr>
          <p:cNvPr id="7173" name="Rectangle 5"/>
          <p:cNvSpPr>
            <a:spLocks noChangeArrowheads="1"/>
          </p:cNvSpPr>
          <p:nvPr/>
        </p:nvSpPr>
        <p:spPr bwMode="auto">
          <a:xfrm>
            <a:off x="0" y="25146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1600" i="1" dirty="0">
                <a:latin typeface="Verdana" pitchFamily="34" charset="0"/>
              </a:rPr>
              <a:t>Official NGS policy as of Jan 9, 2008</a:t>
            </a:r>
          </a:p>
          <a:p>
            <a:pPr marL="742950" lvl="1" indent="-285750">
              <a:lnSpc>
                <a:spcPct val="90000"/>
              </a:lnSpc>
              <a:spcBef>
                <a:spcPct val="20000"/>
              </a:spcBef>
              <a:buFontTx/>
              <a:buChar char="–"/>
            </a:pPr>
            <a:r>
              <a:rPr lang="en-US" sz="1600" i="1" dirty="0">
                <a:latin typeface="Verdana" pitchFamily="34" charset="0"/>
              </a:rPr>
              <a:t>Modernized agency</a:t>
            </a:r>
          </a:p>
          <a:p>
            <a:pPr marL="742950" lvl="1" indent="-285750">
              <a:lnSpc>
                <a:spcPct val="90000"/>
              </a:lnSpc>
              <a:spcBef>
                <a:spcPct val="20000"/>
              </a:spcBef>
              <a:buFontTx/>
              <a:buChar char="–"/>
            </a:pPr>
            <a:r>
              <a:rPr lang="en-US" sz="1600" i="1" dirty="0">
                <a:latin typeface="Verdana" pitchFamily="34" charset="0"/>
              </a:rPr>
              <a:t>Attention to accuracy</a:t>
            </a:r>
          </a:p>
          <a:p>
            <a:pPr marL="742950" lvl="1" indent="-285750">
              <a:lnSpc>
                <a:spcPct val="90000"/>
              </a:lnSpc>
              <a:spcBef>
                <a:spcPct val="20000"/>
              </a:spcBef>
              <a:buFontTx/>
              <a:buChar char="–"/>
            </a:pPr>
            <a:r>
              <a:rPr lang="en-US" sz="1600" i="1" dirty="0">
                <a:latin typeface="Verdana" pitchFamily="34" charset="0"/>
              </a:rPr>
              <a:t>Attention to time-changes</a:t>
            </a:r>
          </a:p>
          <a:p>
            <a:pPr marL="742950" lvl="1" indent="-285750">
              <a:lnSpc>
                <a:spcPct val="90000"/>
              </a:lnSpc>
              <a:spcBef>
                <a:spcPct val="20000"/>
              </a:spcBef>
              <a:buFontTx/>
              <a:buChar char="–"/>
            </a:pPr>
            <a:r>
              <a:rPr lang="en-US" sz="1600" i="1" dirty="0">
                <a:latin typeface="Verdana" pitchFamily="34" charset="0"/>
              </a:rPr>
              <a:t>Improved products and services</a:t>
            </a:r>
          </a:p>
          <a:p>
            <a:pPr marL="742950" lvl="1" indent="-285750">
              <a:lnSpc>
                <a:spcPct val="90000"/>
              </a:lnSpc>
              <a:spcBef>
                <a:spcPct val="20000"/>
              </a:spcBef>
              <a:buFontTx/>
              <a:buChar char="–"/>
            </a:pPr>
            <a:r>
              <a:rPr lang="en-US" sz="1600" i="1" dirty="0">
                <a:latin typeface="Verdana" pitchFamily="34" charset="0"/>
              </a:rPr>
              <a:t>Integration with other fed missions</a:t>
            </a:r>
            <a:endParaRPr lang="en-US" sz="1600" b="1" i="1" dirty="0">
              <a:latin typeface="Verdana" pitchFamily="34" charset="0"/>
            </a:endParaRPr>
          </a:p>
          <a:p>
            <a:pPr marL="342900" indent="-342900">
              <a:lnSpc>
                <a:spcPct val="90000"/>
              </a:lnSpc>
              <a:spcBef>
                <a:spcPct val="20000"/>
              </a:spcBef>
            </a:pPr>
            <a:endParaRPr lang="en-US" sz="1600" b="1" i="1" dirty="0">
              <a:latin typeface="Verdana" pitchFamily="34" charset="0"/>
            </a:endParaRPr>
          </a:p>
          <a:p>
            <a:pPr marL="342900" indent="-342900">
              <a:lnSpc>
                <a:spcPct val="90000"/>
              </a:lnSpc>
              <a:spcBef>
                <a:spcPct val="20000"/>
              </a:spcBef>
              <a:buFontTx/>
              <a:buChar char="•"/>
            </a:pPr>
            <a:r>
              <a:rPr lang="en-US" sz="1600" i="1" dirty="0" smtClean="0">
                <a:latin typeface="Verdana" pitchFamily="34" charset="0"/>
              </a:rPr>
              <a:t>2022 </a:t>
            </a:r>
            <a:r>
              <a:rPr lang="en-US" sz="1600" i="1" dirty="0">
                <a:latin typeface="Verdana" pitchFamily="34" charset="0"/>
              </a:rPr>
              <a:t>Targets: </a:t>
            </a:r>
          </a:p>
          <a:p>
            <a:pPr marL="742950" lvl="1" indent="-285750">
              <a:lnSpc>
                <a:spcPct val="90000"/>
              </a:lnSpc>
              <a:spcBef>
                <a:spcPct val="20000"/>
              </a:spcBef>
              <a:buFontTx/>
              <a:buChar char="–"/>
            </a:pPr>
            <a:r>
              <a:rPr lang="en-US" sz="1600" i="1" dirty="0">
                <a:latin typeface="Verdana" pitchFamily="34" charset="0"/>
              </a:rPr>
              <a:t>NAD 83 and NAVD 88 re-defined</a:t>
            </a:r>
          </a:p>
          <a:p>
            <a:pPr marL="742950" lvl="1" indent="-285750">
              <a:lnSpc>
                <a:spcPct val="90000"/>
              </a:lnSpc>
              <a:spcBef>
                <a:spcPct val="20000"/>
              </a:spcBef>
              <a:buFontTx/>
              <a:buChar char="–"/>
            </a:pPr>
            <a:r>
              <a:rPr lang="en-US" sz="1600" i="1" dirty="0">
                <a:latin typeface="Verdana" pitchFamily="34" charset="0"/>
              </a:rPr>
              <a:t>Cm-accuracy access to all coordinates</a:t>
            </a:r>
          </a:p>
          <a:p>
            <a:pPr marL="742950" lvl="1" indent="-285750">
              <a:lnSpc>
                <a:spcPct val="90000"/>
              </a:lnSpc>
              <a:spcBef>
                <a:spcPct val="20000"/>
              </a:spcBef>
              <a:buFontTx/>
              <a:buChar char="–"/>
            </a:pPr>
            <a:r>
              <a:rPr lang="en-US" sz="1600" i="1" dirty="0">
                <a:latin typeface="Verdana" pitchFamily="34" charset="0"/>
              </a:rPr>
              <a:t>Customer-focused agency</a:t>
            </a:r>
          </a:p>
          <a:p>
            <a:pPr marL="742950" lvl="1" indent="-285750">
              <a:lnSpc>
                <a:spcPct val="90000"/>
              </a:lnSpc>
              <a:spcBef>
                <a:spcPct val="20000"/>
              </a:spcBef>
              <a:buFontTx/>
              <a:buChar char="–"/>
            </a:pPr>
            <a:r>
              <a:rPr lang="en-US" sz="1600" i="1" dirty="0">
                <a:latin typeface="Verdana" pitchFamily="34" charset="0"/>
              </a:rPr>
              <a:t>Global scientific leadership</a:t>
            </a: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1284" y="1829601"/>
            <a:ext cx="3690937" cy="479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88770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ags/tag2.xml><?xml version="1.0" encoding="utf-8"?>
<p:tagLst xmlns:a="http://schemas.openxmlformats.org/drawingml/2006/main" xmlns:r="http://schemas.openxmlformats.org/officeDocument/2006/relationships" xmlns:p="http://schemas.openxmlformats.org/presentationml/2006/main">
  <p:tag name="TIMING" val="|10.7|2.8|11.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3265</TotalTime>
  <Words>5847</Words>
  <Application>Microsoft Office PowerPoint</Application>
  <PresentationFormat>On-screen Show (4:3)</PresentationFormat>
  <Paragraphs>835</Paragraphs>
  <Slides>73</Slides>
  <Notes>39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73</vt:i4>
      </vt:variant>
    </vt:vector>
  </HeadingPairs>
  <TitlesOfParts>
    <vt:vector size="86" baseType="lpstr">
      <vt:lpstr>Arial</vt:lpstr>
      <vt:lpstr>Calibri</vt:lpstr>
      <vt:lpstr>Times New Roman</vt:lpstr>
      <vt:lpstr>MS PGothic</vt:lpstr>
      <vt:lpstr>SimSun</vt:lpstr>
      <vt:lpstr>ArialMT</vt:lpstr>
      <vt:lpstr>Helvetica</vt:lpstr>
      <vt:lpstr>Wingdings</vt:lpstr>
      <vt:lpstr>Verdana</vt:lpstr>
      <vt:lpstr>Swis721 Ex BT</vt:lpstr>
      <vt:lpstr>Custom Design</vt:lpstr>
      <vt:lpstr>Office Theme</vt:lpstr>
      <vt:lpstr>NGS PowerPoint Template-geodesy.noaa.gov</vt:lpstr>
      <vt:lpstr>PowerPoint Presentation</vt:lpstr>
      <vt:lpstr>U.S. Department of Commerce National Oceanic &amp; Atmospheric Administration National Geodetic Survey  </vt:lpstr>
      <vt:lpstr>What is a Vertical Datum?</vt:lpstr>
      <vt:lpstr>Current Vertical Datum in the USA</vt:lpstr>
      <vt:lpstr>History of vertical  datums in the USA</vt:lpstr>
      <vt:lpstr>PowerPoint Presentation</vt:lpstr>
      <vt:lpstr>History of vertical  datums in the USA</vt:lpstr>
      <vt:lpstr>History of vertical  datums in the USA</vt:lpstr>
      <vt:lpstr>PowerPoint Presentation</vt:lpstr>
      <vt:lpstr>Future Geopotential (Vertical) Datum </vt:lpstr>
      <vt:lpstr>Why New Datum?</vt:lpstr>
      <vt:lpstr>Problems using traditional leveling (to define a National Vertical Datum)</vt:lpstr>
      <vt:lpstr>PowerPoint Presentation</vt:lpstr>
      <vt:lpstr>PowerPoint Presentation</vt:lpstr>
      <vt:lpstr>Error in NAVD 88 Orthometric Height (H)</vt:lpstr>
      <vt:lpstr>PowerPoint Presentation</vt:lpstr>
      <vt:lpstr>PowerPoint Presentation</vt:lpstr>
      <vt:lpstr>NGSIDB BM Status (1st, 2nd order)</vt:lpstr>
      <vt:lpstr>NE Vertical Control</vt:lpstr>
      <vt:lpstr>Height-Mod means More Marks?</vt:lpstr>
      <vt:lpstr>The NSRS has evolved</vt:lpstr>
      <vt:lpstr>PowerPoint Presentation</vt:lpstr>
      <vt:lpstr>Geodetic Datums</vt:lpstr>
      <vt:lpstr>The National Spatial Reference System supports </vt:lpstr>
      <vt:lpstr>Vertical Datum (Status)</vt:lpstr>
      <vt:lpstr>Best NGS Geoid: USGG2012</vt:lpstr>
      <vt:lpstr>NEW VERTICAL DATUM (Rationale)</vt:lpstr>
      <vt:lpstr>NEW VERTICAL DATUM (Rationale)</vt:lpstr>
      <vt:lpstr>Earth model:  Ellipsoid of revolution</vt:lpstr>
      <vt:lpstr>PowerPoint Presentation</vt:lpstr>
      <vt:lpstr>The ellipsoid, the geoid, and you</vt:lpstr>
      <vt:lpstr>PowerPoint Presentation</vt:lpstr>
      <vt:lpstr>Gravity Field Metaphor</vt:lpstr>
      <vt:lpstr>Gravity Field Metaphor</vt:lpstr>
      <vt:lpstr>Gravity Field Metaphor</vt:lpstr>
      <vt:lpstr>PowerPoint Presentation</vt:lpstr>
      <vt:lpstr>PowerPoint Presentation</vt:lpstr>
      <vt:lpstr>PowerPoint Presentation</vt:lpstr>
      <vt:lpstr>PowerPoint Presentation</vt:lpstr>
      <vt:lpstr>PowerPoint Presentation</vt:lpstr>
      <vt:lpstr>Gravity Survey Plan</vt:lpstr>
      <vt:lpstr>GRAV-D Goals</vt:lpstr>
      <vt:lpstr>GRAV-D Expected Coverage</vt:lpstr>
      <vt:lpstr>Priority- Greatest Datum Need</vt:lpstr>
      <vt:lpstr>Other Variables to Consider</vt:lpstr>
      <vt:lpstr>GPRA* Performance Metric For Airborne Surveys</vt:lpstr>
      <vt:lpstr>Airborne Gravity Current Coverage</vt:lpstr>
      <vt:lpstr>Survey and Block Plans</vt:lpstr>
      <vt:lpstr>Survey and Block Plans</vt:lpstr>
      <vt:lpstr>GRAV-D Aircraft</vt:lpstr>
      <vt:lpstr>Requirements</vt:lpstr>
      <vt:lpstr>GRAV-D Instrumentation</vt:lpstr>
      <vt:lpstr>From Measurement to Product</vt:lpstr>
      <vt:lpstr>Online Data Portal http://www.ngs.noaa.gov/GRAV-D/data_products.shtml</vt:lpstr>
      <vt:lpstr>Online Data Portal Example Block Site: http://www.ngs.noaa.gov/GRAV-D/data_as01.shtml</vt:lpstr>
      <vt:lpstr>Validating Geoid Accuracy (1 of 2)</vt:lpstr>
      <vt:lpstr>Validating Geoid Accuracy (2 of 2) </vt:lpstr>
      <vt:lpstr>Geoid Slope Validation Survey</vt:lpstr>
      <vt:lpstr>Surveys Performed</vt:lpstr>
      <vt:lpstr>PowerPoint Presentation</vt:lpstr>
      <vt:lpstr>Geoid Slope Survey Conclusions</vt:lpstr>
      <vt:lpstr>GSVS14 Line</vt:lpstr>
      <vt:lpstr>NEW VERTICAL DATUM (Components)</vt:lpstr>
      <vt:lpstr>Agreement on W0 Value</vt:lpstr>
      <vt:lpstr>Orthometric Heights from OPUS</vt:lpstr>
      <vt:lpstr>Experimental Models</vt:lpstr>
      <vt:lpstr>xGeoid2014</vt:lpstr>
      <vt:lpstr>The effect airborne gravity</vt:lpstr>
      <vt:lpstr>How much will heights change?</vt:lpstr>
      <vt:lpstr>NEW VERTICAL DATUM (Components)</vt:lpstr>
      <vt:lpstr>Metadata is Critical</vt:lpstr>
      <vt:lpstr>How to Plan for the Future</vt:lpstr>
      <vt:lpstr>GNSS-Derived Height Guidelines</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Galen.Scott</dc:creator>
  <cp:lastModifiedBy>Dan Martin</cp:lastModifiedBy>
  <cp:revision>84</cp:revision>
  <dcterms:created xsi:type="dcterms:W3CDTF">2009-10-22T15:32:12Z</dcterms:created>
  <dcterms:modified xsi:type="dcterms:W3CDTF">2014-12-03T18:33:09Z</dcterms:modified>
</cp:coreProperties>
</file>