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9"/>
  </p:notesMasterIdLst>
  <p:handoutMasterIdLst>
    <p:handoutMasterId r:id="rId120"/>
  </p:handoutMasterIdLst>
  <p:sldIdLst>
    <p:sldId id="2081" r:id="rId2"/>
    <p:sldId id="2080" r:id="rId3"/>
    <p:sldId id="2046" r:id="rId4"/>
    <p:sldId id="2038" r:id="rId5"/>
    <p:sldId id="1331" r:id="rId6"/>
    <p:sldId id="2039" r:id="rId7"/>
    <p:sldId id="2055" r:id="rId8"/>
    <p:sldId id="2110" r:id="rId9"/>
    <p:sldId id="1298" r:id="rId10"/>
    <p:sldId id="1536" r:id="rId11"/>
    <p:sldId id="2056" r:id="rId12"/>
    <p:sldId id="2087" r:id="rId13"/>
    <p:sldId id="2084" r:id="rId14"/>
    <p:sldId id="2051" r:id="rId15"/>
    <p:sldId id="2085" r:id="rId16"/>
    <p:sldId id="2086" r:id="rId17"/>
    <p:sldId id="2088" r:id="rId18"/>
    <p:sldId id="2089" r:id="rId19"/>
    <p:sldId id="2090" r:id="rId20"/>
    <p:sldId id="2091" r:id="rId21"/>
    <p:sldId id="2092" r:id="rId22"/>
    <p:sldId id="2093" r:id="rId23"/>
    <p:sldId id="2094" r:id="rId24"/>
    <p:sldId id="2095" r:id="rId25"/>
    <p:sldId id="2096" r:id="rId26"/>
    <p:sldId id="2097" r:id="rId27"/>
    <p:sldId id="2098" r:id="rId28"/>
    <p:sldId id="2099" r:id="rId29"/>
    <p:sldId id="2100" r:id="rId30"/>
    <p:sldId id="2101" r:id="rId31"/>
    <p:sldId id="2102" r:id="rId32"/>
    <p:sldId id="2052" r:id="rId33"/>
    <p:sldId id="2053" r:id="rId34"/>
    <p:sldId id="2054" r:id="rId35"/>
    <p:sldId id="2103" r:id="rId36"/>
    <p:sldId id="2104" r:id="rId37"/>
    <p:sldId id="2105" r:id="rId38"/>
    <p:sldId id="2040" r:id="rId39"/>
    <p:sldId id="2037" r:id="rId40"/>
    <p:sldId id="1979" r:id="rId41"/>
    <p:sldId id="2047" r:id="rId42"/>
    <p:sldId id="2079" r:id="rId43"/>
    <p:sldId id="2069" r:id="rId44"/>
    <p:sldId id="2070" r:id="rId45"/>
    <p:sldId id="2077" r:id="rId46"/>
    <p:sldId id="2112" r:id="rId47"/>
    <p:sldId id="2078" r:id="rId48"/>
    <p:sldId id="2082" r:id="rId49"/>
    <p:sldId id="2107" r:id="rId50"/>
    <p:sldId id="2071" r:id="rId51"/>
    <p:sldId id="2113" r:id="rId52"/>
    <p:sldId id="2075" r:id="rId53"/>
    <p:sldId id="2108" r:id="rId54"/>
    <p:sldId id="2109" r:id="rId55"/>
    <p:sldId id="2072" r:id="rId56"/>
    <p:sldId id="1551" r:id="rId57"/>
    <p:sldId id="1552" r:id="rId58"/>
    <p:sldId id="1553" r:id="rId59"/>
    <p:sldId id="1554" r:id="rId60"/>
    <p:sldId id="2027" r:id="rId61"/>
    <p:sldId id="2028" r:id="rId62"/>
    <p:sldId id="2032" r:id="rId63"/>
    <p:sldId id="2033" r:id="rId64"/>
    <p:sldId id="2061" r:id="rId65"/>
    <p:sldId id="2062" r:id="rId66"/>
    <p:sldId id="2034" r:id="rId67"/>
    <p:sldId id="2035" r:id="rId68"/>
    <p:sldId id="2036" r:id="rId69"/>
    <p:sldId id="2048" r:id="rId70"/>
    <p:sldId id="2031" r:id="rId71"/>
    <p:sldId id="2044" r:id="rId72"/>
    <p:sldId id="2045" r:id="rId73"/>
    <p:sldId id="1976" r:id="rId74"/>
    <p:sldId id="1590" r:id="rId75"/>
    <p:sldId id="1975" r:id="rId76"/>
    <p:sldId id="1977" r:id="rId77"/>
    <p:sldId id="2073" r:id="rId78"/>
    <p:sldId id="2006" r:id="rId79"/>
    <p:sldId id="1978" r:id="rId80"/>
    <p:sldId id="1980" r:id="rId81"/>
    <p:sldId id="2049" r:id="rId82"/>
    <p:sldId id="1982" r:id="rId83"/>
    <p:sldId id="1983" r:id="rId84"/>
    <p:sldId id="1984" r:id="rId85"/>
    <p:sldId id="1985" r:id="rId86"/>
    <p:sldId id="1986" r:id="rId87"/>
    <p:sldId id="1987" r:id="rId88"/>
    <p:sldId id="1988" r:id="rId89"/>
    <p:sldId id="1989" r:id="rId90"/>
    <p:sldId id="2004" r:id="rId91"/>
    <p:sldId id="1990" r:id="rId92"/>
    <p:sldId id="1991" r:id="rId93"/>
    <p:sldId id="1992" r:id="rId94"/>
    <p:sldId id="1998" r:id="rId95"/>
    <p:sldId id="1993" r:id="rId96"/>
    <p:sldId id="2065" r:id="rId97"/>
    <p:sldId id="2066" r:id="rId98"/>
    <p:sldId id="2111" r:id="rId99"/>
    <p:sldId id="2067" r:id="rId100"/>
    <p:sldId id="1994" r:id="rId101"/>
    <p:sldId id="1995" r:id="rId102"/>
    <p:sldId id="1996" r:id="rId103"/>
    <p:sldId id="2041" r:id="rId104"/>
    <p:sldId id="2042" r:id="rId105"/>
    <p:sldId id="1999" r:id="rId106"/>
    <p:sldId id="2000" r:id="rId107"/>
    <p:sldId id="2001" r:id="rId108"/>
    <p:sldId id="2002" r:id="rId109"/>
    <p:sldId id="2003" r:id="rId110"/>
    <p:sldId id="2043" r:id="rId111"/>
    <p:sldId id="2007" r:id="rId112"/>
    <p:sldId id="2009" r:id="rId113"/>
    <p:sldId id="2025" r:id="rId114"/>
    <p:sldId id="2026" r:id="rId115"/>
    <p:sldId id="2020" r:id="rId116"/>
    <p:sldId id="2030" r:id="rId117"/>
    <p:sldId id="1535" r:id="rId118"/>
  </p:sldIdLst>
  <p:sldSz cx="9144000" cy="6858000" type="screen4x3"/>
  <p:notesSz cx="9296400" cy="7010400"/>
  <p:defaultTextStyle>
    <a:defPPr>
      <a:defRPr lang="en-US"/>
    </a:defPPr>
    <a:lvl1pPr algn="l" rtl="0" fontAlgn="base">
      <a:spcBef>
        <a:spcPct val="0"/>
      </a:spcBef>
      <a:spcAft>
        <a:spcPct val="0"/>
      </a:spcAft>
      <a:defRPr sz="1400" b="1" kern="1200">
        <a:solidFill>
          <a:schemeClr val="tx1"/>
        </a:solidFill>
        <a:latin typeface="Verdana" pitchFamily="34" charset="0"/>
        <a:ea typeface="+mn-ea"/>
        <a:cs typeface="Arial" pitchFamily="34" charset="0"/>
      </a:defRPr>
    </a:lvl1pPr>
    <a:lvl2pPr marL="457200" algn="l" rtl="0" fontAlgn="base">
      <a:spcBef>
        <a:spcPct val="0"/>
      </a:spcBef>
      <a:spcAft>
        <a:spcPct val="0"/>
      </a:spcAft>
      <a:defRPr sz="1400" b="1" kern="1200">
        <a:solidFill>
          <a:schemeClr val="tx1"/>
        </a:solidFill>
        <a:latin typeface="Verdana" pitchFamily="34" charset="0"/>
        <a:ea typeface="+mn-ea"/>
        <a:cs typeface="Arial" pitchFamily="34" charset="0"/>
      </a:defRPr>
    </a:lvl2pPr>
    <a:lvl3pPr marL="914400" algn="l" rtl="0" fontAlgn="base">
      <a:spcBef>
        <a:spcPct val="0"/>
      </a:spcBef>
      <a:spcAft>
        <a:spcPct val="0"/>
      </a:spcAft>
      <a:defRPr sz="1400" b="1" kern="1200">
        <a:solidFill>
          <a:schemeClr val="tx1"/>
        </a:solidFill>
        <a:latin typeface="Verdana" pitchFamily="34" charset="0"/>
        <a:ea typeface="+mn-ea"/>
        <a:cs typeface="Arial" pitchFamily="34" charset="0"/>
      </a:defRPr>
    </a:lvl3pPr>
    <a:lvl4pPr marL="1371600" algn="l" rtl="0" fontAlgn="base">
      <a:spcBef>
        <a:spcPct val="0"/>
      </a:spcBef>
      <a:spcAft>
        <a:spcPct val="0"/>
      </a:spcAft>
      <a:defRPr sz="1400" b="1" kern="1200">
        <a:solidFill>
          <a:schemeClr val="tx1"/>
        </a:solidFill>
        <a:latin typeface="Verdana" pitchFamily="34" charset="0"/>
        <a:ea typeface="+mn-ea"/>
        <a:cs typeface="Arial" pitchFamily="34" charset="0"/>
      </a:defRPr>
    </a:lvl4pPr>
    <a:lvl5pPr marL="1828800" algn="l" rtl="0" fontAlgn="base">
      <a:spcBef>
        <a:spcPct val="0"/>
      </a:spcBef>
      <a:spcAft>
        <a:spcPct val="0"/>
      </a:spcAft>
      <a:defRPr sz="1400" b="1" kern="1200">
        <a:solidFill>
          <a:schemeClr val="tx1"/>
        </a:solidFill>
        <a:latin typeface="Verdana" pitchFamily="34" charset="0"/>
        <a:ea typeface="+mn-ea"/>
        <a:cs typeface="Arial" pitchFamily="34" charset="0"/>
      </a:defRPr>
    </a:lvl5pPr>
    <a:lvl6pPr marL="2286000" algn="l" defTabSz="914400" rtl="0" eaLnBrk="1" latinLnBrk="0" hangingPunct="1">
      <a:defRPr sz="1400" b="1" kern="1200">
        <a:solidFill>
          <a:schemeClr val="tx1"/>
        </a:solidFill>
        <a:latin typeface="Verdana" pitchFamily="34" charset="0"/>
        <a:ea typeface="+mn-ea"/>
        <a:cs typeface="Arial" pitchFamily="34" charset="0"/>
      </a:defRPr>
    </a:lvl6pPr>
    <a:lvl7pPr marL="2743200" algn="l" defTabSz="914400" rtl="0" eaLnBrk="1" latinLnBrk="0" hangingPunct="1">
      <a:defRPr sz="1400" b="1" kern="1200">
        <a:solidFill>
          <a:schemeClr val="tx1"/>
        </a:solidFill>
        <a:latin typeface="Verdana" pitchFamily="34" charset="0"/>
        <a:ea typeface="+mn-ea"/>
        <a:cs typeface="Arial" pitchFamily="34" charset="0"/>
      </a:defRPr>
    </a:lvl7pPr>
    <a:lvl8pPr marL="3200400" algn="l" defTabSz="914400" rtl="0" eaLnBrk="1" latinLnBrk="0" hangingPunct="1">
      <a:defRPr sz="1400" b="1" kern="1200">
        <a:solidFill>
          <a:schemeClr val="tx1"/>
        </a:solidFill>
        <a:latin typeface="Verdana" pitchFamily="34" charset="0"/>
        <a:ea typeface="+mn-ea"/>
        <a:cs typeface="Arial" pitchFamily="34" charset="0"/>
      </a:defRPr>
    </a:lvl8pPr>
    <a:lvl9pPr marL="3657600" algn="l" defTabSz="914400" rtl="0" eaLnBrk="1" latinLnBrk="0" hangingPunct="1">
      <a:defRPr sz="1400" b="1" kern="1200">
        <a:solidFill>
          <a:schemeClr val="tx1"/>
        </a:solidFill>
        <a:latin typeface="Verdana"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B"/>
    <a:srgbClr val="FF9999"/>
    <a:srgbClr val="CEA4E6"/>
    <a:srgbClr val="45C75B"/>
    <a:srgbClr val="5BB16B"/>
    <a:srgbClr val="007A37"/>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15591" autoAdjust="0"/>
    <p:restoredTop sz="94718" autoAdjust="0"/>
  </p:normalViewPr>
  <p:slideViewPr>
    <p:cSldViewPr>
      <p:cViewPr>
        <p:scale>
          <a:sx n="66" d="100"/>
          <a:sy n="66" d="100"/>
        </p:scale>
        <p:origin x="-4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9" d="100"/>
        <a:sy n="49" d="100"/>
      </p:scale>
      <p:origin x="0" y="2448"/>
    </p:cViewPr>
  </p:sorterViewPr>
  <p:notesViewPr>
    <p:cSldViewPr>
      <p:cViewPr varScale="1">
        <p:scale>
          <a:sx n="108" d="100"/>
          <a:sy n="108" d="100"/>
        </p:scale>
        <p:origin x="-1716" y="-78"/>
      </p:cViewPr>
      <p:guideLst>
        <p:guide orient="horz" pos="2209"/>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Presentations\pics\TECH.TIMELINE.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POSITIONING </a:t>
            </a:r>
            <a:r>
              <a:rPr lang="en-US" sz="2400" dirty="0" smtClean="0"/>
              <a:t>TECHNOLOGY-</a:t>
            </a:r>
          </a:p>
          <a:p>
            <a:pPr>
              <a:defRPr sz="2400"/>
            </a:pPr>
            <a:r>
              <a:rPr lang="en-US" sz="2400" dirty="0" smtClean="0"/>
              <a:t>A CARTOON GRAPH</a:t>
            </a:r>
            <a:endParaRPr lang="en-US" sz="2400" dirty="0"/>
          </a:p>
        </c:rich>
      </c:tx>
      <c:layout>
        <c:manualLayout>
          <c:xMode val="edge"/>
          <c:yMode val="edge"/>
          <c:x val="0.15840265211616386"/>
          <c:y val="0"/>
        </c:manualLayout>
      </c:layout>
      <c:overlay val="0"/>
      <c:spPr>
        <a:effectLst>
          <a:outerShdw blurRad="50800" dist="38100" dir="2700000" algn="tl" rotWithShape="0">
            <a:prstClr val="black">
              <a:alpha val="40000"/>
            </a:prstClr>
          </a:outerShdw>
        </a:effectLst>
      </c:spPr>
    </c:title>
    <c:autoTitleDeleted val="0"/>
    <c:plotArea>
      <c:layout/>
      <c:lineChart>
        <c:grouping val="stacked"/>
        <c:varyColors val="0"/>
        <c:ser>
          <c:idx val="0"/>
          <c:order val="0"/>
          <c:tx>
            <c:strRef>
              <c:f>Sheet1!$B$2</c:f>
              <c:strCache>
                <c:ptCount val="1"/>
                <c:pt idx="0">
                  <c:v>TECHNOLOGY</c:v>
                </c:pt>
              </c:strCache>
            </c:strRef>
          </c:tx>
          <c:spPr>
            <a:ln>
              <a:solidFill>
                <a:schemeClr val="accent2"/>
              </a:solidFill>
            </a:ln>
          </c:spPr>
          <c:marker>
            <c:symbol val="triangle"/>
            <c:size val="10"/>
            <c:spPr>
              <a:solidFill>
                <a:srgbClr val="C00000"/>
              </a:solidFill>
            </c:spPr>
          </c:marker>
          <c:cat>
            <c:numRef>
              <c:f>Sheet1!$C$3:$C$23</c:f>
              <c:numCache>
                <c:formatCode>General</c:formatCode>
                <c:ptCount val="21"/>
                <c:pt idx="0">
                  <c:v>-2700</c:v>
                </c:pt>
                <c:pt idx="1">
                  <c:v>-2500</c:v>
                </c:pt>
                <c:pt idx="2">
                  <c:v>-1500</c:v>
                </c:pt>
                <c:pt idx="3">
                  <c:v>-1000</c:v>
                </c:pt>
                <c:pt idx="4">
                  <c:v>-500</c:v>
                </c:pt>
                <c:pt idx="5">
                  <c:v>0</c:v>
                </c:pt>
                <c:pt idx="6">
                  <c:v>500</c:v>
                </c:pt>
                <c:pt idx="7">
                  <c:v>750</c:v>
                </c:pt>
                <c:pt idx="8">
                  <c:v>1000</c:v>
                </c:pt>
                <c:pt idx="9">
                  <c:v>1250</c:v>
                </c:pt>
                <c:pt idx="10">
                  <c:v>1500</c:v>
                </c:pt>
                <c:pt idx="11">
                  <c:v>1700</c:v>
                </c:pt>
                <c:pt idx="12">
                  <c:v>1750</c:v>
                </c:pt>
                <c:pt idx="13">
                  <c:v>1850</c:v>
                </c:pt>
                <c:pt idx="14">
                  <c:v>1900</c:v>
                </c:pt>
                <c:pt idx="15">
                  <c:v>1977</c:v>
                </c:pt>
                <c:pt idx="16">
                  <c:v>1989</c:v>
                </c:pt>
                <c:pt idx="17">
                  <c:v>2000</c:v>
                </c:pt>
                <c:pt idx="18">
                  <c:v>2010</c:v>
                </c:pt>
                <c:pt idx="19">
                  <c:v>2017</c:v>
                </c:pt>
                <c:pt idx="20">
                  <c:v>2030</c:v>
                </c:pt>
              </c:numCache>
            </c:numRef>
          </c:cat>
          <c:val>
            <c:numRef>
              <c:f>Sheet1!$B$3:$B$23</c:f>
              <c:numCache>
                <c:formatCode>General</c:formatCode>
                <c:ptCount val="21"/>
                <c:pt idx="0">
                  <c:v>100</c:v>
                </c:pt>
                <c:pt idx="1">
                  <c:v>110</c:v>
                </c:pt>
                <c:pt idx="2">
                  <c:v>150</c:v>
                </c:pt>
                <c:pt idx="3">
                  <c:v>160</c:v>
                </c:pt>
                <c:pt idx="4">
                  <c:v>200</c:v>
                </c:pt>
                <c:pt idx="5">
                  <c:v>250</c:v>
                </c:pt>
                <c:pt idx="6">
                  <c:v>450</c:v>
                </c:pt>
                <c:pt idx="7">
                  <c:v>650</c:v>
                </c:pt>
                <c:pt idx="8">
                  <c:v>750</c:v>
                </c:pt>
                <c:pt idx="9">
                  <c:v>1250</c:v>
                </c:pt>
                <c:pt idx="10">
                  <c:v>1450</c:v>
                </c:pt>
                <c:pt idx="11">
                  <c:v>1800</c:v>
                </c:pt>
                <c:pt idx="12">
                  <c:v>2200</c:v>
                </c:pt>
                <c:pt idx="13">
                  <c:v>2300</c:v>
                </c:pt>
                <c:pt idx="14">
                  <c:v>2550</c:v>
                </c:pt>
                <c:pt idx="15">
                  <c:v>2900</c:v>
                </c:pt>
                <c:pt idx="16">
                  <c:v>4000</c:v>
                </c:pt>
                <c:pt idx="17">
                  <c:v>7000</c:v>
                </c:pt>
                <c:pt idx="18">
                  <c:v>9000</c:v>
                </c:pt>
                <c:pt idx="19">
                  <c:v>14000</c:v>
                </c:pt>
                <c:pt idx="20">
                  <c:v>17000</c:v>
                </c:pt>
              </c:numCache>
            </c:numRef>
          </c:val>
          <c:smooth val="1"/>
        </c:ser>
        <c:dLbls>
          <c:showLegendKey val="0"/>
          <c:showVal val="0"/>
          <c:showCatName val="0"/>
          <c:showSerName val="0"/>
          <c:showPercent val="0"/>
          <c:showBubbleSize val="0"/>
        </c:dLbls>
        <c:marker val="1"/>
        <c:smooth val="0"/>
        <c:axId val="435272320"/>
        <c:axId val="363971712"/>
      </c:lineChart>
      <c:catAx>
        <c:axId val="435272320"/>
        <c:scaling>
          <c:orientation val="minMax"/>
        </c:scaling>
        <c:delete val="0"/>
        <c:axPos val="b"/>
        <c:numFmt formatCode="General" sourceLinked="1"/>
        <c:majorTickMark val="out"/>
        <c:minorTickMark val="none"/>
        <c:tickLblPos val="nextTo"/>
        <c:txPr>
          <a:bodyPr rot="-5400000" vert="horz"/>
          <a:lstStyle/>
          <a:p>
            <a:pPr>
              <a:defRPr b="1" i="0" baseline="0">
                <a:solidFill>
                  <a:srgbClr val="FF0000"/>
                </a:solidFill>
              </a:defRPr>
            </a:pPr>
            <a:endParaRPr lang="en-US"/>
          </a:p>
        </c:txPr>
        <c:crossAx val="363971712"/>
        <c:crosses val="autoZero"/>
        <c:auto val="1"/>
        <c:lblAlgn val="ctr"/>
        <c:lblOffset val="100"/>
        <c:noMultiLvlLbl val="0"/>
      </c:catAx>
      <c:valAx>
        <c:axId val="363971712"/>
        <c:scaling>
          <c:orientation val="minMax"/>
        </c:scaling>
        <c:delete val="1"/>
        <c:axPos val="l"/>
        <c:majorGridlines/>
        <c:numFmt formatCode="General" sourceLinked="1"/>
        <c:majorTickMark val="out"/>
        <c:minorTickMark val="none"/>
        <c:tickLblPos val="none"/>
        <c:crossAx val="435272320"/>
        <c:crosses val="autoZero"/>
        <c:crossBetween val="between"/>
      </c:valAx>
    </c:plotArea>
    <c:legend>
      <c:legendPos val="r"/>
      <c:layout/>
      <c:overlay val="0"/>
      <c:txPr>
        <a:bodyPr/>
        <a:lstStyle/>
        <a:p>
          <a:pPr>
            <a:defRPr sz="1400"/>
          </a:pPr>
          <a:endParaRPr lang="en-US"/>
        </a:p>
      </c:txPr>
    </c:legend>
    <c:plotVisOnly val="1"/>
    <c:dispBlanksAs val="zero"/>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4A4CD-D4A2-49E6-A211-216C538D417B}" type="doc">
      <dgm:prSet loTypeId="urn:microsoft.com/office/officeart/2005/8/layout/process2" loCatId="process" qsTypeId="urn:microsoft.com/office/officeart/2005/8/quickstyle/simple1#1" qsCatId="simple" csTypeId="urn:microsoft.com/office/officeart/2005/8/colors/accent1_2#1" csCatId="accent1" phldr="1"/>
      <dgm:spPr/>
      <dgm:t>
        <a:bodyPr/>
        <a:lstStyle/>
        <a:p>
          <a:endParaRPr lang="en-US"/>
        </a:p>
      </dgm:t>
    </dgm:pt>
    <dgm:pt modelId="{94F24C94-EA37-4AF0-AB12-21C58E7B7A6F}">
      <dgm:prSet custT="1"/>
      <dgm:spPr/>
      <dgm:t>
        <a:bodyPr/>
        <a:lstStyle/>
        <a:p>
          <a:pPr rtl="0"/>
          <a:r>
            <a:rPr lang="en-US" sz="1800" b="0" dirty="0" smtClean="0">
              <a:solidFill>
                <a:schemeClr val="tx1"/>
              </a:solidFill>
            </a:rPr>
            <a:t>BACKGROUND- NEW &amp; CURRENT DATUMS, </a:t>
          </a:r>
        </a:p>
        <a:p>
          <a:pPr rtl="0"/>
          <a:r>
            <a:rPr lang="en-US" sz="1800" b="0" dirty="0" smtClean="0">
              <a:solidFill>
                <a:schemeClr val="tx1"/>
              </a:solidFill>
            </a:rPr>
            <a:t>RTN ADVANTAGES/DISADVANTAGES</a:t>
          </a:r>
          <a:endParaRPr lang="en-US" sz="1800" b="0" dirty="0">
            <a:solidFill>
              <a:schemeClr val="tx1"/>
            </a:solidFill>
          </a:endParaRPr>
        </a:p>
      </dgm:t>
    </dgm:pt>
    <dgm:pt modelId="{DE279262-4E56-4CBA-B729-3F5472D54935}" type="parTrans" cxnId="{430C70EC-5E73-418F-80EF-BB1F70782B4F}">
      <dgm:prSet/>
      <dgm:spPr/>
      <dgm:t>
        <a:bodyPr/>
        <a:lstStyle/>
        <a:p>
          <a:endParaRPr lang="en-US"/>
        </a:p>
      </dgm:t>
    </dgm:pt>
    <dgm:pt modelId="{6C464F24-D0E9-4147-8124-8F8340A2C2BC}" type="sibTrans" cxnId="{430C70EC-5E73-418F-80EF-BB1F70782B4F}">
      <dgm:prSet/>
      <dgm:spPr>
        <a:solidFill>
          <a:schemeClr val="tx1"/>
        </a:solidFill>
        <a:ln>
          <a:solidFill>
            <a:schemeClr val="tx1"/>
          </a:solidFill>
        </a:ln>
      </dgm:spPr>
      <dgm:t>
        <a:bodyPr/>
        <a:lstStyle/>
        <a:p>
          <a:endParaRPr lang="en-US">
            <a:solidFill>
              <a:schemeClr val="tx1"/>
            </a:solidFill>
          </a:endParaRPr>
        </a:p>
      </dgm:t>
    </dgm:pt>
    <dgm:pt modelId="{A5A6A538-3BDD-4751-9D73-61E284470568}">
      <dgm:prSet custT="1"/>
      <dgm:spPr/>
      <dgm:t>
        <a:bodyPr/>
        <a:lstStyle/>
        <a:p>
          <a:pPr rtl="0"/>
          <a:r>
            <a:rPr lang="en-US" sz="1800" b="0" dirty="0" smtClean="0">
              <a:solidFill>
                <a:schemeClr val="tx1"/>
              </a:solidFill>
            </a:rPr>
            <a:t>GEOMETRICAL &amp; DISPERSIVE EFFECTS ON THE GNSS SIGNAL</a:t>
          </a:r>
          <a:endParaRPr lang="en-US" sz="1800" b="0" dirty="0">
            <a:solidFill>
              <a:schemeClr val="tx1"/>
            </a:solidFill>
          </a:endParaRPr>
        </a:p>
      </dgm:t>
    </dgm:pt>
    <dgm:pt modelId="{E1BD3807-9EAC-4D2B-B7D1-8F592BC13170}" type="parTrans" cxnId="{51C03AC1-74D3-4295-9283-FC61CF489690}">
      <dgm:prSet/>
      <dgm:spPr/>
      <dgm:t>
        <a:bodyPr/>
        <a:lstStyle/>
        <a:p>
          <a:endParaRPr lang="en-US"/>
        </a:p>
      </dgm:t>
    </dgm:pt>
    <dgm:pt modelId="{CAE6295F-77B6-4654-B781-128658EC469B}" type="sibTrans" cxnId="{51C03AC1-74D3-4295-9283-FC61CF489690}">
      <dgm:prSet/>
      <dgm:spPr>
        <a:solidFill>
          <a:schemeClr val="tx1"/>
        </a:solidFill>
      </dgm:spPr>
      <dgm:t>
        <a:bodyPr/>
        <a:lstStyle/>
        <a:p>
          <a:endParaRPr lang="en-US"/>
        </a:p>
      </dgm:t>
    </dgm:pt>
    <dgm:pt modelId="{A89C342E-6427-4617-9C0A-F1CE36ECB06F}">
      <dgm:prSet custT="1"/>
      <dgm:spPr/>
      <dgm:t>
        <a:bodyPr/>
        <a:lstStyle/>
        <a:p>
          <a:pPr rtl="0"/>
          <a:r>
            <a:rPr lang="en-US" sz="1800" b="0" dirty="0" smtClean="0">
              <a:solidFill>
                <a:schemeClr val="tx1"/>
              </a:solidFill>
            </a:rPr>
            <a:t>BEST METHODS FOR GNSS REAL TIME POSITIONING- A FIELD GUIDE</a:t>
          </a:r>
          <a:endParaRPr lang="en-US" sz="1800" b="0" dirty="0">
            <a:solidFill>
              <a:schemeClr val="tx1"/>
            </a:solidFill>
          </a:endParaRPr>
        </a:p>
      </dgm:t>
    </dgm:pt>
    <dgm:pt modelId="{4596C3EA-1488-408A-8343-46423BA3DE0D}" type="parTrans" cxnId="{F5E7758F-DAD8-4C8B-9438-F5EF3092925D}">
      <dgm:prSet/>
      <dgm:spPr/>
      <dgm:t>
        <a:bodyPr/>
        <a:lstStyle/>
        <a:p>
          <a:endParaRPr lang="en-US"/>
        </a:p>
      </dgm:t>
    </dgm:pt>
    <dgm:pt modelId="{58D92C6D-9ECB-4945-813D-603F468046F3}" type="sibTrans" cxnId="{F5E7758F-DAD8-4C8B-9438-F5EF3092925D}">
      <dgm:prSet/>
      <dgm:spPr/>
      <dgm:t>
        <a:bodyPr/>
        <a:lstStyle/>
        <a:p>
          <a:endParaRPr lang="en-US"/>
        </a:p>
      </dgm:t>
    </dgm:pt>
    <dgm:pt modelId="{B6434E3D-9518-4A7C-B39F-19492FB70C49}">
      <dgm:prSet custT="1"/>
      <dgm:spPr/>
      <dgm:t>
        <a:bodyPr/>
        <a:lstStyle/>
        <a:p>
          <a:pPr rtl="0"/>
          <a:r>
            <a:rPr lang="en-US" sz="1800" dirty="0" smtClean="0">
              <a:solidFill>
                <a:schemeClr val="tx1"/>
              </a:solidFill>
            </a:rPr>
            <a:t>REVIEW OF HOW RT GNSS POSITIONING (RT) WORKS </a:t>
          </a:r>
        </a:p>
      </dgm:t>
    </dgm:pt>
    <dgm:pt modelId="{560D9C05-83FE-4369-8FAE-124F463DCA42}" type="sibTrans" cxnId="{9E3901DF-AA7E-4088-B224-EA0C7FDFFDED}">
      <dgm:prSet/>
      <dgm:spPr>
        <a:solidFill>
          <a:schemeClr val="tx1"/>
        </a:solidFill>
      </dgm:spPr>
      <dgm:t>
        <a:bodyPr/>
        <a:lstStyle/>
        <a:p>
          <a:endParaRPr lang="en-US"/>
        </a:p>
      </dgm:t>
    </dgm:pt>
    <dgm:pt modelId="{99925C11-A1ED-4EBA-9B00-3015C7D2C243}" type="parTrans" cxnId="{9E3901DF-AA7E-4088-B224-EA0C7FDFFDED}">
      <dgm:prSet/>
      <dgm:spPr/>
      <dgm:t>
        <a:bodyPr/>
        <a:lstStyle/>
        <a:p>
          <a:endParaRPr lang="en-US"/>
        </a:p>
      </dgm:t>
    </dgm:pt>
    <dgm:pt modelId="{97AA9D38-0D1C-49E4-BB53-CD0019D3770B}">
      <dgm:prSet custT="1"/>
      <dgm:spPr/>
      <dgm:t>
        <a:bodyPr/>
        <a:lstStyle/>
        <a:p>
          <a:r>
            <a:rPr lang="en-US" sz="1800" dirty="0" smtClean="0">
              <a:solidFill>
                <a:schemeClr val="tx1"/>
              </a:solidFill>
            </a:rPr>
            <a:t>INTRODUCTION-THE CONSTANCY OF CHANGE</a:t>
          </a:r>
          <a:endParaRPr lang="en-US" sz="1800" b="1" dirty="0">
            <a:solidFill>
              <a:schemeClr val="tx1"/>
            </a:solidFill>
          </a:endParaRPr>
        </a:p>
      </dgm:t>
    </dgm:pt>
    <dgm:pt modelId="{86F49A82-B838-4206-B21B-119C40E917D0}" type="parTrans" cxnId="{D390F21C-42D6-4D95-AF5A-80C908007544}">
      <dgm:prSet/>
      <dgm:spPr/>
      <dgm:t>
        <a:bodyPr/>
        <a:lstStyle/>
        <a:p>
          <a:endParaRPr lang="en-US"/>
        </a:p>
      </dgm:t>
    </dgm:pt>
    <dgm:pt modelId="{81060135-AC7B-4C58-AE03-82AA2AB11ABF}" type="sibTrans" cxnId="{D390F21C-42D6-4D95-AF5A-80C908007544}">
      <dgm:prSet/>
      <dgm:spPr>
        <a:solidFill>
          <a:schemeClr val="tx1"/>
        </a:solidFill>
      </dgm:spPr>
      <dgm:t>
        <a:bodyPr/>
        <a:lstStyle/>
        <a:p>
          <a:endParaRPr lang="en-US">
            <a:solidFill>
              <a:schemeClr val="tx1"/>
            </a:solidFill>
          </a:endParaRPr>
        </a:p>
      </dgm:t>
    </dgm:pt>
    <dgm:pt modelId="{28ECC116-F3F3-4A1D-AA07-A872964A4281}" type="pres">
      <dgm:prSet presAssocID="{EDF4A4CD-D4A2-49E6-A211-216C538D417B}" presName="linearFlow" presStyleCnt="0">
        <dgm:presLayoutVars>
          <dgm:resizeHandles val="exact"/>
        </dgm:presLayoutVars>
      </dgm:prSet>
      <dgm:spPr/>
      <dgm:t>
        <a:bodyPr/>
        <a:lstStyle/>
        <a:p>
          <a:endParaRPr lang="en-US"/>
        </a:p>
      </dgm:t>
    </dgm:pt>
    <dgm:pt modelId="{BDBFFD62-A6A9-45F9-9CFB-280A4CDAB0C2}" type="pres">
      <dgm:prSet presAssocID="{97AA9D38-0D1C-49E4-BB53-CD0019D3770B}" presName="node" presStyleLbl="node1" presStyleIdx="0" presStyleCnt="5" custScaleX="246000" custScaleY="54797" custLinFactNeighborX="-1325" custLinFactNeighborY="48329">
        <dgm:presLayoutVars>
          <dgm:bulletEnabled val="1"/>
        </dgm:presLayoutVars>
      </dgm:prSet>
      <dgm:spPr/>
      <dgm:t>
        <a:bodyPr/>
        <a:lstStyle/>
        <a:p>
          <a:endParaRPr lang="en-US"/>
        </a:p>
      </dgm:t>
    </dgm:pt>
    <dgm:pt modelId="{7A37B0F5-D017-40E9-A31A-C73E15440FDF}" type="pres">
      <dgm:prSet presAssocID="{81060135-AC7B-4C58-AE03-82AA2AB11ABF}" presName="sibTrans" presStyleLbl="sibTrans2D1" presStyleIdx="0" presStyleCnt="4"/>
      <dgm:spPr/>
      <dgm:t>
        <a:bodyPr/>
        <a:lstStyle/>
        <a:p>
          <a:endParaRPr lang="en-US"/>
        </a:p>
      </dgm:t>
    </dgm:pt>
    <dgm:pt modelId="{4E9B85BC-15EF-4A70-B92D-F33B1DC9E04B}" type="pres">
      <dgm:prSet presAssocID="{81060135-AC7B-4C58-AE03-82AA2AB11ABF}" presName="connectorText" presStyleLbl="sibTrans2D1" presStyleIdx="0" presStyleCnt="4"/>
      <dgm:spPr/>
      <dgm:t>
        <a:bodyPr/>
        <a:lstStyle/>
        <a:p>
          <a:endParaRPr lang="en-US"/>
        </a:p>
      </dgm:t>
    </dgm:pt>
    <dgm:pt modelId="{B178B6A7-13BD-40A3-B068-2A50901F58EF}" type="pres">
      <dgm:prSet presAssocID="{94F24C94-EA37-4AF0-AB12-21C58E7B7A6F}" presName="node" presStyleLbl="node1" presStyleIdx="1" presStyleCnt="5" custScaleX="207872" custLinFactNeighborX="-1504" custLinFactNeighborY="40173">
        <dgm:presLayoutVars>
          <dgm:bulletEnabled val="1"/>
        </dgm:presLayoutVars>
      </dgm:prSet>
      <dgm:spPr/>
      <dgm:t>
        <a:bodyPr/>
        <a:lstStyle/>
        <a:p>
          <a:endParaRPr lang="en-US"/>
        </a:p>
      </dgm:t>
    </dgm:pt>
    <dgm:pt modelId="{DD494352-9DD1-4606-A871-71F5CC0A693B}" type="pres">
      <dgm:prSet presAssocID="{6C464F24-D0E9-4147-8124-8F8340A2C2BC}" presName="sibTrans" presStyleLbl="sibTrans2D1" presStyleIdx="1" presStyleCnt="4"/>
      <dgm:spPr/>
      <dgm:t>
        <a:bodyPr/>
        <a:lstStyle/>
        <a:p>
          <a:endParaRPr lang="en-US"/>
        </a:p>
      </dgm:t>
    </dgm:pt>
    <dgm:pt modelId="{113CE691-215A-4744-A189-CA0D806451F1}" type="pres">
      <dgm:prSet presAssocID="{6C464F24-D0E9-4147-8124-8F8340A2C2BC}" presName="connectorText" presStyleLbl="sibTrans2D1" presStyleIdx="1" presStyleCnt="4"/>
      <dgm:spPr/>
      <dgm:t>
        <a:bodyPr/>
        <a:lstStyle/>
        <a:p>
          <a:endParaRPr lang="en-US"/>
        </a:p>
      </dgm:t>
    </dgm:pt>
    <dgm:pt modelId="{BFD13DB9-C823-4D81-B54A-DD0767E1DF6E}" type="pres">
      <dgm:prSet presAssocID="{B6434E3D-9518-4A7C-B39F-19492FB70C49}" presName="node" presStyleLbl="node1" presStyleIdx="2" presStyleCnt="5" custScaleX="217430" custLinFactNeighborX="-3020" custLinFactNeighborY="17149">
        <dgm:presLayoutVars>
          <dgm:bulletEnabled val="1"/>
        </dgm:presLayoutVars>
      </dgm:prSet>
      <dgm:spPr/>
      <dgm:t>
        <a:bodyPr/>
        <a:lstStyle/>
        <a:p>
          <a:endParaRPr lang="en-US"/>
        </a:p>
      </dgm:t>
    </dgm:pt>
    <dgm:pt modelId="{041758D5-0B42-4EDE-957A-BBBF9E98CE8A}" type="pres">
      <dgm:prSet presAssocID="{560D9C05-83FE-4369-8FAE-124F463DCA42}" presName="sibTrans" presStyleLbl="sibTrans2D1" presStyleIdx="2" presStyleCnt="4"/>
      <dgm:spPr/>
      <dgm:t>
        <a:bodyPr/>
        <a:lstStyle/>
        <a:p>
          <a:endParaRPr lang="en-US"/>
        </a:p>
      </dgm:t>
    </dgm:pt>
    <dgm:pt modelId="{7D2F99C9-6777-4684-B591-C03E60071B76}" type="pres">
      <dgm:prSet presAssocID="{560D9C05-83FE-4369-8FAE-124F463DCA42}" presName="connectorText" presStyleLbl="sibTrans2D1" presStyleIdx="2" presStyleCnt="4"/>
      <dgm:spPr/>
      <dgm:t>
        <a:bodyPr/>
        <a:lstStyle/>
        <a:p>
          <a:endParaRPr lang="en-US"/>
        </a:p>
      </dgm:t>
    </dgm:pt>
    <dgm:pt modelId="{20D64E73-DDDF-4406-BF01-F0BDFC6A0D7B}" type="pres">
      <dgm:prSet presAssocID="{A5A6A538-3BDD-4751-9D73-61E284470568}" presName="node" presStyleLbl="node1" presStyleIdx="3" presStyleCnt="5" custScaleX="226987" custLinFactNeighborX="-1389" custLinFactNeighborY="-5875">
        <dgm:presLayoutVars>
          <dgm:bulletEnabled val="1"/>
        </dgm:presLayoutVars>
      </dgm:prSet>
      <dgm:spPr/>
      <dgm:t>
        <a:bodyPr/>
        <a:lstStyle/>
        <a:p>
          <a:endParaRPr lang="en-US"/>
        </a:p>
      </dgm:t>
    </dgm:pt>
    <dgm:pt modelId="{BE54C298-3E5C-4EAA-A735-3925867C91CD}" type="pres">
      <dgm:prSet presAssocID="{CAE6295F-77B6-4654-B781-128658EC469B}" presName="sibTrans" presStyleLbl="sibTrans2D1" presStyleIdx="3" presStyleCnt="4"/>
      <dgm:spPr/>
      <dgm:t>
        <a:bodyPr/>
        <a:lstStyle/>
        <a:p>
          <a:endParaRPr lang="en-US"/>
        </a:p>
      </dgm:t>
    </dgm:pt>
    <dgm:pt modelId="{5E2CEFAC-C8DF-4E7D-B42F-9CB0ED26A811}" type="pres">
      <dgm:prSet presAssocID="{CAE6295F-77B6-4654-B781-128658EC469B}" presName="connectorText" presStyleLbl="sibTrans2D1" presStyleIdx="3" presStyleCnt="4"/>
      <dgm:spPr/>
      <dgm:t>
        <a:bodyPr/>
        <a:lstStyle/>
        <a:p>
          <a:endParaRPr lang="en-US"/>
        </a:p>
      </dgm:t>
    </dgm:pt>
    <dgm:pt modelId="{11D8B44B-24C3-46E3-A2DF-E43080D3BC0B}" type="pres">
      <dgm:prSet presAssocID="{A89C342E-6427-4617-9C0A-F1CE36ECB06F}" presName="node" presStyleLbl="node1" presStyleIdx="4" presStyleCnt="5" custScaleX="250441" custLinFactNeighborX="896" custLinFactNeighborY="-3719">
        <dgm:presLayoutVars>
          <dgm:bulletEnabled val="1"/>
        </dgm:presLayoutVars>
      </dgm:prSet>
      <dgm:spPr/>
      <dgm:t>
        <a:bodyPr/>
        <a:lstStyle/>
        <a:p>
          <a:endParaRPr lang="en-US"/>
        </a:p>
      </dgm:t>
    </dgm:pt>
  </dgm:ptLst>
  <dgm:cxnLst>
    <dgm:cxn modelId="{9E3901DF-AA7E-4088-B224-EA0C7FDFFDED}" srcId="{EDF4A4CD-D4A2-49E6-A211-216C538D417B}" destId="{B6434E3D-9518-4A7C-B39F-19492FB70C49}" srcOrd="2" destOrd="0" parTransId="{99925C11-A1ED-4EBA-9B00-3015C7D2C243}" sibTransId="{560D9C05-83FE-4369-8FAE-124F463DCA42}"/>
    <dgm:cxn modelId="{7F87E852-32DA-4B50-8E26-17AFC7478544}" type="presOf" srcId="{81060135-AC7B-4C58-AE03-82AA2AB11ABF}" destId="{7A37B0F5-D017-40E9-A31A-C73E15440FDF}" srcOrd="0" destOrd="0" presId="urn:microsoft.com/office/officeart/2005/8/layout/process2"/>
    <dgm:cxn modelId="{847E435A-33E1-41B4-A412-51FA27AC6B7C}" type="presOf" srcId="{560D9C05-83FE-4369-8FAE-124F463DCA42}" destId="{7D2F99C9-6777-4684-B591-C03E60071B76}" srcOrd="1" destOrd="0" presId="urn:microsoft.com/office/officeart/2005/8/layout/process2"/>
    <dgm:cxn modelId="{8B22C401-7F09-45BF-97E3-E61AB7084A9D}" type="presOf" srcId="{B6434E3D-9518-4A7C-B39F-19492FB70C49}" destId="{BFD13DB9-C823-4D81-B54A-DD0767E1DF6E}" srcOrd="0" destOrd="0" presId="urn:microsoft.com/office/officeart/2005/8/layout/process2"/>
    <dgm:cxn modelId="{334846B7-397D-4A70-BAFB-410F5459BF5C}" type="presOf" srcId="{6C464F24-D0E9-4147-8124-8F8340A2C2BC}" destId="{113CE691-215A-4744-A189-CA0D806451F1}" srcOrd="1" destOrd="0" presId="urn:microsoft.com/office/officeart/2005/8/layout/process2"/>
    <dgm:cxn modelId="{419AF4BE-4E56-4E39-A37C-77F6190ABECB}" type="presOf" srcId="{6C464F24-D0E9-4147-8124-8F8340A2C2BC}" destId="{DD494352-9DD1-4606-A871-71F5CC0A693B}" srcOrd="0" destOrd="0" presId="urn:microsoft.com/office/officeart/2005/8/layout/process2"/>
    <dgm:cxn modelId="{AFEC3439-F6A4-42BE-AD52-B2D228E3E96F}" type="presOf" srcId="{560D9C05-83FE-4369-8FAE-124F463DCA42}" destId="{041758D5-0B42-4EDE-957A-BBBF9E98CE8A}" srcOrd="0" destOrd="0" presId="urn:microsoft.com/office/officeart/2005/8/layout/process2"/>
    <dgm:cxn modelId="{6A7023E4-BB1B-4990-8B32-B61DC4B928CD}" type="presOf" srcId="{CAE6295F-77B6-4654-B781-128658EC469B}" destId="{BE54C298-3E5C-4EAA-A735-3925867C91CD}" srcOrd="0" destOrd="0" presId="urn:microsoft.com/office/officeart/2005/8/layout/process2"/>
    <dgm:cxn modelId="{3F44600B-0169-48AC-903E-E4318DA6C854}" type="presOf" srcId="{EDF4A4CD-D4A2-49E6-A211-216C538D417B}" destId="{28ECC116-F3F3-4A1D-AA07-A872964A4281}" srcOrd="0" destOrd="0" presId="urn:microsoft.com/office/officeart/2005/8/layout/process2"/>
    <dgm:cxn modelId="{D390F21C-42D6-4D95-AF5A-80C908007544}" srcId="{EDF4A4CD-D4A2-49E6-A211-216C538D417B}" destId="{97AA9D38-0D1C-49E4-BB53-CD0019D3770B}" srcOrd="0" destOrd="0" parTransId="{86F49A82-B838-4206-B21B-119C40E917D0}" sibTransId="{81060135-AC7B-4C58-AE03-82AA2AB11ABF}"/>
    <dgm:cxn modelId="{51C03AC1-74D3-4295-9283-FC61CF489690}" srcId="{EDF4A4CD-D4A2-49E6-A211-216C538D417B}" destId="{A5A6A538-3BDD-4751-9D73-61E284470568}" srcOrd="3" destOrd="0" parTransId="{E1BD3807-9EAC-4D2B-B7D1-8F592BC13170}" sibTransId="{CAE6295F-77B6-4654-B781-128658EC469B}"/>
    <dgm:cxn modelId="{987C55B8-E763-4ACE-859E-EB22BD080259}" type="presOf" srcId="{A89C342E-6427-4617-9C0A-F1CE36ECB06F}" destId="{11D8B44B-24C3-46E3-A2DF-E43080D3BC0B}" srcOrd="0" destOrd="0" presId="urn:microsoft.com/office/officeart/2005/8/layout/process2"/>
    <dgm:cxn modelId="{3BB34A11-2F8B-41FA-8215-04F685666962}" type="presOf" srcId="{97AA9D38-0D1C-49E4-BB53-CD0019D3770B}" destId="{BDBFFD62-A6A9-45F9-9CFB-280A4CDAB0C2}" srcOrd="0" destOrd="0" presId="urn:microsoft.com/office/officeart/2005/8/layout/process2"/>
    <dgm:cxn modelId="{9D95EBFF-6208-4A0B-B586-7A60187F2E39}" type="presOf" srcId="{A5A6A538-3BDD-4751-9D73-61E284470568}" destId="{20D64E73-DDDF-4406-BF01-F0BDFC6A0D7B}" srcOrd="0" destOrd="0" presId="urn:microsoft.com/office/officeart/2005/8/layout/process2"/>
    <dgm:cxn modelId="{BE86EA93-9686-4C33-9B67-A78030E72835}" type="presOf" srcId="{CAE6295F-77B6-4654-B781-128658EC469B}" destId="{5E2CEFAC-C8DF-4E7D-B42F-9CB0ED26A811}" srcOrd="1" destOrd="0" presId="urn:microsoft.com/office/officeart/2005/8/layout/process2"/>
    <dgm:cxn modelId="{F5E7758F-DAD8-4C8B-9438-F5EF3092925D}" srcId="{EDF4A4CD-D4A2-49E6-A211-216C538D417B}" destId="{A89C342E-6427-4617-9C0A-F1CE36ECB06F}" srcOrd="4" destOrd="0" parTransId="{4596C3EA-1488-408A-8343-46423BA3DE0D}" sibTransId="{58D92C6D-9ECB-4945-813D-603F468046F3}"/>
    <dgm:cxn modelId="{BEA4E03A-7746-4D6E-83C2-1A901B4B1C80}" type="presOf" srcId="{81060135-AC7B-4C58-AE03-82AA2AB11ABF}" destId="{4E9B85BC-15EF-4A70-B92D-F33B1DC9E04B}" srcOrd="1" destOrd="0" presId="urn:microsoft.com/office/officeart/2005/8/layout/process2"/>
    <dgm:cxn modelId="{430C70EC-5E73-418F-80EF-BB1F70782B4F}" srcId="{EDF4A4CD-D4A2-49E6-A211-216C538D417B}" destId="{94F24C94-EA37-4AF0-AB12-21C58E7B7A6F}" srcOrd="1" destOrd="0" parTransId="{DE279262-4E56-4CBA-B729-3F5472D54935}" sibTransId="{6C464F24-D0E9-4147-8124-8F8340A2C2BC}"/>
    <dgm:cxn modelId="{3F5F1E0B-B4B8-4CD2-8D41-989D163EB55C}" type="presOf" srcId="{94F24C94-EA37-4AF0-AB12-21C58E7B7A6F}" destId="{B178B6A7-13BD-40A3-B068-2A50901F58EF}" srcOrd="0" destOrd="0" presId="urn:microsoft.com/office/officeart/2005/8/layout/process2"/>
    <dgm:cxn modelId="{4C2FD67D-BC71-41C9-B4E0-9ADC0039F8CE}" type="presParOf" srcId="{28ECC116-F3F3-4A1D-AA07-A872964A4281}" destId="{BDBFFD62-A6A9-45F9-9CFB-280A4CDAB0C2}" srcOrd="0" destOrd="0" presId="urn:microsoft.com/office/officeart/2005/8/layout/process2"/>
    <dgm:cxn modelId="{402AADBB-561D-42FA-AA6E-42F0F933DCF0}" type="presParOf" srcId="{28ECC116-F3F3-4A1D-AA07-A872964A4281}" destId="{7A37B0F5-D017-40E9-A31A-C73E15440FDF}" srcOrd="1" destOrd="0" presId="urn:microsoft.com/office/officeart/2005/8/layout/process2"/>
    <dgm:cxn modelId="{D8388B7D-B070-4CDC-88CF-D60786EE8572}" type="presParOf" srcId="{7A37B0F5-D017-40E9-A31A-C73E15440FDF}" destId="{4E9B85BC-15EF-4A70-B92D-F33B1DC9E04B}" srcOrd="0" destOrd="0" presId="urn:microsoft.com/office/officeart/2005/8/layout/process2"/>
    <dgm:cxn modelId="{6A37942D-563F-4771-B10E-59DBDBACC4AD}" type="presParOf" srcId="{28ECC116-F3F3-4A1D-AA07-A872964A4281}" destId="{B178B6A7-13BD-40A3-B068-2A50901F58EF}" srcOrd="2" destOrd="0" presId="urn:microsoft.com/office/officeart/2005/8/layout/process2"/>
    <dgm:cxn modelId="{37C65EE4-A4ED-4D7C-93CF-F5196E345E2E}" type="presParOf" srcId="{28ECC116-F3F3-4A1D-AA07-A872964A4281}" destId="{DD494352-9DD1-4606-A871-71F5CC0A693B}" srcOrd="3" destOrd="0" presId="urn:microsoft.com/office/officeart/2005/8/layout/process2"/>
    <dgm:cxn modelId="{88E922B8-9A3B-4165-9D78-A47A27E98135}" type="presParOf" srcId="{DD494352-9DD1-4606-A871-71F5CC0A693B}" destId="{113CE691-215A-4744-A189-CA0D806451F1}" srcOrd="0" destOrd="0" presId="urn:microsoft.com/office/officeart/2005/8/layout/process2"/>
    <dgm:cxn modelId="{4B747ADA-2188-471F-B3F3-E91549043AD2}" type="presParOf" srcId="{28ECC116-F3F3-4A1D-AA07-A872964A4281}" destId="{BFD13DB9-C823-4D81-B54A-DD0767E1DF6E}" srcOrd="4" destOrd="0" presId="urn:microsoft.com/office/officeart/2005/8/layout/process2"/>
    <dgm:cxn modelId="{E907293C-6753-49B3-93D6-4F7611DDF50A}" type="presParOf" srcId="{28ECC116-F3F3-4A1D-AA07-A872964A4281}" destId="{041758D5-0B42-4EDE-957A-BBBF9E98CE8A}" srcOrd="5" destOrd="0" presId="urn:microsoft.com/office/officeart/2005/8/layout/process2"/>
    <dgm:cxn modelId="{B16BDFDC-0F7C-4E78-A2F4-EFC9739ED847}" type="presParOf" srcId="{041758D5-0B42-4EDE-957A-BBBF9E98CE8A}" destId="{7D2F99C9-6777-4684-B591-C03E60071B76}" srcOrd="0" destOrd="0" presId="urn:microsoft.com/office/officeart/2005/8/layout/process2"/>
    <dgm:cxn modelId="{1B1A61B7-98D5-4C6A-8E32-124271B66AB8}" type="presParOf" srcId="{28ECC116-F3F3-4A1D-AA07-A872964A4281}" destId="{20D64E73-DDDF-4406-BF01-F0BDFC6A0D7B}" srcOrd="6" destOrd="0" presId="urn:microsoft.com/office/officeart/2005/8/layout/process2"/>
    <dgm:cxn modelId="{48CBE890-C897-4664-8172-78629B593E1B}" type="presParOf" srcId="{28ECC116-F3F3-4A1D-AA07-A872964A4281}" destId="{BE54C298-3E5C-4EAA-A735-3925867C91CD}" srcOrd="7" destOrd="0" presId="urn:microsoft.com/office/officeart/2005/8/layout/process2"/>
    <dgm:cxn modelId="{075898AE-3CFF-46E2-8F73-275A5BB6E47C}" type="presParOf" srcId="{BE54C298-3E5C-4EAA-A735-3925867C91CD}" destId="{5E2CEFAC-C8DF-4E7D-B42F-9CB0ED26A811}" srcOrd="0" destOrd="0" presId="urn:microsoft.com/office/officeart/2005/8/layout/process2"/>
    <dgm:cxn modelId="{B3157604-33B8-4783-AF93-6BD0D363D6A0}" type="presParOf" srcId="{28ECC116-F3F3-4A1D-AA07-A872964A4281}" destId="{11D8B44B-24C3-46E3-A2DF-E43080D3BC0B}"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69A72-A891-46DE-B12E-4343DEB339FC}" type="doc">
      <dgm:prSet loTypeId="urn:microsoft.com/office/officeart/2005/8/layout/vList2" loCatId="list" qsTypeId="urn:microsoft.com/office/officeart/2005/8/quickstyle/simple1#2" qsCatId="simple" csTypeId="urn:microsoft.com/office/officeart/2005/8/colors/colorful1#4" csCatId="colorful" phldr="1"/>
      <dgm:spPr>
        <a:scene3d>
          <a:camera prst="orthographicFront"/>
          <a:lightRig rig="contrasting" dir="t"/>
        </a:scene3d>
      </dgm:spPr>
      <dgm:t>
        <a:bodyPr/>
        <a:lstStyle/>
        <a:p>
          <a:endParaRPr lang="en-US"/>
        </a:p>
      </dgm:t>
    </dgm:pt>
    <dgm:pt modelId="{3C59A727-2F3C-4373-B3DC-A81AB1427798}">
      <dgm:prSet custT="1"/>
      <dgm:spPr>
        <a:sp3d>
          <a:bevelT prst="relaxedInset"/>
          <a:bevelB w="101600" prst="riblet"/>
        </a:sp3d>
      </dgm:spPr>
      <dgm:t>
        <a:bodyPr/>
        <a:lstStyle/>
        <a:p>
          <a:pPr rtl="0"/>
          <a:r>
            <a:rPr lang="en-US" sz="1600" b="1" dirty="0" smtClean="0"/>
            <a:t>“Human knowledge is doubling every 10 years. The scientific knowledge produced between 1987 and 1997 is greater than that produced in all mankind’s history”. </a:t>
          </a:r>
        </a:p>
        <a:p>
          <a:pPr rtl="0"/>
          <a:r>
            <a:rPr lang="en-US" sz="1600" b="1" dirty="0" err="1" smtClean="0"/>
            <a:t>Michio</a:t>
          </a:r>
          <a:r>
            <a:rPr lang="en-US" sz="1600" b="1" dirty="0" smtClean="0"/>
            <a:t> </a:t>
          </a:r>
          <a:r>
            <a:rPr lang="en-US" sz="1600" b="1" dirty="0" err="1" smtClean="0"/>
            <a:t>Kaku</a:t>
          </a:r>
          <a:r>
            <a:rPr lang="en-US" sz="1600" b="1" dirty="0" smtClean="0"/>
            <a:t>- renowned theoretical physicist</a:t>
          </a:r>
          <a:endParaRPr lang="en-US" sz="1600" b="1" dirty="0"/>
        </a:p>
      </dgm:t>
    </dgm:pt>
    <dgm:pt modelId="{FA2E927C-A563-4355-98BD-89886D930ECA}" type="parTrans" cxnId="{77EEF9FE-C704-4D20-A9ED-16341DFB14C8}">
      <dgm:prSet/>
      <dgm:spPr/>
      <dgm:t>
        <a:bodyPr/>
        <a:lstStyle/>
        <a:p>
          <a:endParaRPr lang="en-US" sz="1600"/>
        </a:p>
      </dgm:t>
    </dgm:pt>
    <dgm:pt modelId="{269509BB-1C22-45E4-ABC6-6F7EF44D3DC1}" type="sibTrans" cxnId="{77EEF9FE-C704-4D20-A9ED-16341DFB14C8}">
      <dgm:prSet/>
      <dgm:spPr/>
      <dgm:t>
        <a:bodyPr/>
        <a:lstStyle/>
        <a:p>
          <a:endParaRPr lang="en-US" sz="1600"/>
        </a:p>
      </dgm:t>
    </dgm:pt>
    <dgm:pt modelId="{BE3690D6-B38A-42AE-9D74-1B10AC5DCDC8}" type="pres">
      <dgm:prSet presAssocID="{11A69A72-A891-46DE-B12E-4343DEB339FC}" presName="linear" presStyleCnt="0">
        <dgm:presLayoutVars>
          <dgm:animLvl val="lvl"/>
          <dgm:resizeHandles val="exact"/>
        </dgm:presLayoutVars>
      </dgm:prSet>
      <dgm:spPr/>
      <dgm:t>
        <a:bodyPr/>
        <a:lstStyle/>
        <a:p>
          <a:endParaRPr lang="en-US"/>
        </a:p>
      </dgm:t>
    </dgm:pt>
    <dgm:pt modelId="{5F692E38-FE07-4F83-BE8F-C66CDA765FC8}" type="pres">
      <dgm:prSet presAssocID="{3C59A727-2F3C-4373-B3DC-A81AB1427798}" presName="parentText" presStyleLbl="node1" presStyleIdx="0" presStyleCnt="1">
        <dgm:presLayoutVars>
          <dgm:chMax val="0"/>
          <dgm:bulletEnabled val="1"/>
        </dgm:presLayoutVars>
      </dgm:prSet>
      <dgm:spPr/>
      <dgm:t>
        <a:bodyPr/>
        <a:lstStyle/>
        <a:p>
          <a:endParaRPr lang="en-US"/>
        </a:p>
      </dgm:t>
    </dgm:pt>
  </dgm:ptLst>
  <dgm:cxnLst>
    <dgm:cxn modelId="{FFA2F47F-4354-496A-9663-6B90003201B5}" type="presOf" srcId="{3C59A727-2F3C-4373-B3DC-A81AB1427798}" destId="{5F692E38-FE07-4F83-BE8F-C66CDA765FC8}" srcOrd="0" destOrd="0" presId="urn:microsoft.com/office/officeart/2005/8/layout/vList2"/>
    <dgm:cxn modelId="{77EEF9FE-C704-4D20-A9ED-16341DFB14C8}" srcId="{11A69A72-A891-46DE-B12E-4343DEB339FC}" destId="{3C59A727-2F3C-4373-B3DC-A81AB1427798}" srcOrd="0" destOrd="0" parTransId="{FA2E927C-A563-4355-98BD-89886D930ECA}" sibTransId="{269509BB-1C22-45E4-ABC6-6F7EF44D3DC1}"/>
    <dgm:cxn modelId="{9B5D45C7-E578-4EA3-8709-FBC122789889}" type="presOf" srcId="{11A69A72-A891-46DE-B12E-4343DEB339FC}" destId="{BE3690D6-B38A-42AE-9D74-1B10AC5DCDC8}" srcOrd="0" destOrd="0" presId="urn:microsoft.com/office/officeart/2005/8/layout/vList2"/>
    <dgm:cxn modelId="{35D9D1AA-D183-436B-A731-9F418B77D608}" type="presParOf" srcId="{BE3690D6-B38A-42AE-9D74-1B10AC5DCDC8}" destId="{5F692E38-FE07-4F83-BE8F-C66CDA765FC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4E3EE0-23D7-44B8-BE6C-3E8D157C9BCC}" type="doc">
      <dgm:prSet loTypeId="urn:microsoft.com/office/officeart/2005/8/layout/hProcess3" loCatId="process" qsTypeId="urn:microsoft.com/office/officeart/2005/8/quickstyle/simple1#3" qsCatId="simple" csTypeId="urn:microsoft.com/office/officeart/2005/8/colors/accent1_2#2" csCatId="accent1" phldr="1"/>
      <dgm:spPr/>
    </dgm:pt>
    <dgm:pt modelId="{BB733DBA-B0B3-4637-B843-CA5C91F9C97F}">
      <dgm:prSet phldrT="[Text]"/>
      <dgm:spPr/>
      <dgm:t>
        <a:bodyPr/>
        <a:lstStyle/>
        <a:p>
          <a:r>
            <a:rPr lang="en-US" dirty="0" smtClean="0"/>
            <a:t>MAPPING</a:t>
          </a:r>
          <a:endParaRPr lang="en-US" dirty="0"/>
        </a:p>
      </dgm:t>
    </dgm:pt>
    <dgm:pt modelId="{3542E4F9-294C-40C2-95B3-62C212F545E5}" type="parTrans" cxnId="{7233CB2D-26C8-4537-8BE5-2D757FD757E0}">
      <dgm:prSet/>
      <dgm:spPr/>
      <dgm:t>
        <a:bodyPr/>
        <a:lstStyle/>
        <a:p>
          <a:endParaRPr lang="en-US"/>
        </a:p>
      </dgm:t>
    </dgm:pt>
    <dgm:pt modelId="{6A8BF1EC-9C17-425A-8398-D65F99EC7CB1}" type="sibTrans" cxnId="{7233CB2D-26C8-4537-8BE5-2D757FD757E0}">
      <dgm:prSet/>
      <dgm:spPr/>
      <dgm:t>
        <a:bodyPr/>
        <a:lstStyle/>
        <a:p>
          <a:endParaRPr lang="en-US"/>
        </a:p>
      </dgm:t>
    </dgm:pt>
    <dgm:pt modelId="{54EFD1E6-8CA2-4953-B93F-09893D438607}" type="pres">
      <dgm:prSet presAssocID="{894E3EE0-23D7-44B8-BE6C-3E8D157C9BCC}" presName="Name0" presStyleCnt="0">
        <dgm:presLayoutVars>
          <dgm:dir/>
          <dgm:animLvl val="lvl"/>
          <dgm:resizeHandles val="exact"/>
        </dgm:presLayoutVars>
      </dgm:prSet>
      <dgm:spPr/>
    </dgm:pt>
    <dgm:pt modelId="{528F6236-FDD2-4A8F-845C-457EEB21527E}" type="pres">
      <dgm:prSet presAssocID="{894E3EE0-23D7-44B8-BE6C-3E8D157C9BCC}" presName="dummy" presStyleCnt="0"/>
      <dgm:spPr/>
    </dgm:pt>
    <dgm:pt modelId="{1E74B7AE-AFB8-489A-97EE-502F06894B68}" type="pres">
      <dgm:prSet presAssocID="{894E3EE0-23D7-44B8-BE6C-3E8D157C9BCC}" presName="linH" presStyleCnt="0"/>
      <dgm:spPr/>
    </dgm:pt>
    <dgm:pt modelId="{65CBB6E8-2DD1-4445-B129-863A9C758244}" type="pres">
      <dgm:prSet presAssocID="{894E3EE0-23D7-44B8-BE6C-3E8D157C9BCC}" presName="padding1" presStyleCnt="0"/>
      <dgm:spPr/>
    </dgm:pt>
    <dgm:pt modelId="{B3126164-571B-4212-8DBC-30CAEA759D8E}" type="pres">
      <dgm:prSet presAssocID="{BB733DBA-B0B3-4637-B843-CA5C91F9C97F}" presName="linV" presStyleCnt="0"/>
      <dgm:spPr/>
    </dgm:pt>
    <dgm:pt modelId="{585C0F21-657E-4A43-9907-5AD99A9C0757}" type="pres">
      <dgm:prSet presAssocID="{BB733DBA-B0B3-4637-B843-CA5C91F9C97F}" presName="spVertical1" presStyleCnt="0"/>
      <dgm:spPr/>
    </dgm:pt>
    <dgm:pt modelId="{EB94100E-4C71-4F6D-B8B8-F65E094623C5}" type="pres">
      <dgm:prSet presAssocID="{BB733DBA-B0B3-4637-B843-CA5C91F9C97F}" presName="parTx" presStyleLbl="revTx" presStyleIdx="0" presStyleCnt="1" custAng="19959021" custLinFactNeighborX="-3608" custLinFactNeighborY="2445">
        <dgm:presLayoutVars>
          <dgm:chMax val="0"/>
          <dgm:chPref val="0"/>
          <dgm:bulletEnabled val="1"/>
        </dgm:presLayoutVars>
      </dgm:prSet>
      <dgm:spPr/>
      <dgm:t>
        <a:bodyPr/>
        <a:lstStyle/>
        <a:p>
          <a:endParaRPr lang="en-US"/>
        </a:p>
      </dgm:t>
    </dgm:pt>
    <dgm:pt modelId="{C7B6AD6F-A8FB-4FC8-AD02-DCD1AAC7C714}" type="pres">
      <dgm:prSet presAssocID="{BB733DBA-B0B3-4637-B843-CA5C91F9C97F}" presName="spVertical2" presStyleCnt="0"/>
      <dgm:spPr/>
    </dgm:pt>
    <dgm:pt modelId="{08D2020D-3FDE-4E3A-B916-1B3366F67C75}" type="pres">
      <dgm:prSet presAssocID="{BB733DBA-B0B3-4637-B843-CA5C91F9C97F}" presName="spVertical3" presStyleCnt="0"/>
      <dgm:spPr/>
    </dgm:pt>
    <dgm:pt modelId="{7F62A4EA-06F0-4078-BCAD-15B45ED7B5BA}" type="pres">
      <dgm:prSet presAssocID="{894E3EE0-23D7-44B8-BE6C-3E8D157C9BCC}" presName="padding2" presStyleCnt="0"/>
      <dgm:spPr/>
    </dgm:pt>
    <dgm:pt modelId="{BD998C79-9511-4C98-901C-48A07F2DEA37}" type="pres">
      <dgm:prSet presAssocID="{894E3EE0-23D7-44B8-BE6C-3E8D157C9BCC}" presName="negArrow" presStyleCnt="0"/>
      <dgm:spPr/>
    </dgm:pt>
    <dgm:pt modelId="{3AF0D227-7CFD-4C4A-8DB7-4F45FE5B5BC4}" type="pres">
      <dgm:prSet presAssocID="{894E3EE0-23D7-44B8-BE6C-3E8D157C9BCC}" presName="backgroundArrow" presStyleLbl="node1" presStyleIdx="0" presStyleCnt="1" custAng="19956480" custScaleY="63043" custLinFactNeighborX="7542" custLinFactNeighborY="14194"/>
      <dgm:spPr>
        <a:solidFill>
          <a:srgbClr val="99FF99"/>
        </a:solidFill>
      </dgm:spPr>
      <dgm:t>
        <a:bodyPr/>
        <a:lstStyle/>
        <a:p>
          <a:endParaRPr lang="en-US"/>
        </a:p>
      </dgm:t>
    </dgm:pt>
  </dgm:ptLst>
  <dgm:cxnLst>
    <dgm:cxn modelId="{5642964D-F069-42C5-BC7C-7D0FD1B34526}" type="presOf" srcId="{894E3EE0-23D7-44B8-BE6C-3E8D157C9BCC}" destId="{54EFD1E6-8CA2-4953-B93F-09893D438607}" srcOrd="0" destOrd="0" presId="urn:microsoft.com/office/officeart/2005/8/layout/hProcess3"/>
    <dgm:cxn modelId="{7233CB2D-26C8-4537-8BE5-2D757FD757E0}" srcId="{894E3EE0-23D7-44B8-BE6C-3E8D157C9BCC}" destId="{BB733DBA-B0B3-4637-B843-CA5C91F9C97F}" srcOrd="0" destOrd="0" parTransId="{3542E4F9-294C-40C2-95B3-62C212F545E5}" sibTransId="{6A8BF1EC-9C17-425A-8398-D65F99EC7CB1}"/>
    <dgm:cxn modelId="{9543BCFF-C08A-4A95-A175-7CD3F3DAB075}" type="presOf" srcId="{BB733DBA-B0B3-4637-B843-CA5C91F9C97F}" destId="{EB94100E-4C71-4F6D-B8B8-F65E094623C5}" srcOrd="0" destOrd="0" presId="urn:microsoft.com/office/officeart/2005/8/layout/hProcess3"/>
    <dgm:cxn modelId="{46819051-EB6B-47C8-9E3A-43C784FF0B1E}" type="presParOf" srcId="{54EFD1E6-8CA2-4953-B93F-09893D438607}" destId="{528F6236-FDD2-4A8F-845C-457EEB21527E}" srcOrd="0" destOrd="0" presId="urn:microsoft.com/office/officeart/2005/8/layout/hProcess3"/>
    <dgm:cxn modelId="{0D8CD290-1D2C-425E-850A-CDEA873F4338}" type="presParOf" srcId="{54EFD1E6-8CA2-4953-B93F-09893D438607}" destId="{1E74B7AE-AFB8-489A-97EE-502F06894B68}" srcOrd="1" destOrd="0" presId="urn:microsoft.com/office/officeart/2005/8/layout/hProcess3"/>
    <dgm:cxn modelId="{F8FFC4F8-EC3C-497F-822A-765E3717379E}" type="presParOf" srcId="{1E74B7AE-AFB8-489A-97EE-502F06894B68}" destId="{65CBB6E8-2DD1-4445-B129-863A9C758244}" srcOrd="0" destOrd="0" presId="urn:microsoft.com/office/officeart/2005/8/layout/hProcess3"/>
    <dgm:cxn modelId="{BD56F1C4-47D2-4E60-BE0F-AB39FF21D951}" type="presParOf" srcId="{1E74B7AE-AFB8-489A-97EE-502F06894B68}" destId="{B3126164-571B-4212-8DBC-30CAEA759D8E}" srcOrd="1" destOrd="0" presId="urn:microsoft.com/office/officeart/2005/8/layout/hProcess3"/>
    <dgm:cxn modelId="{365A9D4D-3DCA-4451-B80A-23B76A28AED6}" type="presParOf" srcId="{B3126164-571B-4212-8DBC-30CAEA759D8E}" destId="{585C0F21-657E-4A43-9907-5AD99A9C0757}" srcOrd="0" destOrd="0" presId="urn:microsoft.com/office/officeart/2005/8/layout/hProcess3"/>
    <dgm:cxn modelId="{05881A8E-6D25-4498-99E8-7FB3EF5951E5}" type="presParOf" srcId="{B3126164-571B-4212-8DBC-30CAEA759D8E}" destId="{EB94100E-4C71-4F6D-B8B8-F65E094623C5}" srcOrd="1" destOrd="0" presId="urn:microsoft.com/office/officeart/2005/8/layout/hProcess3"/>
    <dgm:cxn modelId="{E3677EA9-4F93-47FA-8951-40796CE4FFEB}" type="presParOf" srcId="{B3126164-571B-4212-8DBC-30CAEA759D8E}" destId="{C7B6AD6F-A8FB-4FC8-AD02-DCD1AAC7C714}" srcOrd="2" destOrd="0" presId="urn:microsoft.com/office/officeart/2005/8/layout/hProcess3"/>
    <dgm:cxn modelId="{A9CCEFBD-718A-444B-A7CC-0B4DFC07AECD}" type="presParOf" srcId="{B3126164-571B-4212-8DBC-30CAEA759D8E}" destId="{08D2020D-3FDE-4E3A-B916-1B3366F67C75}" srcOrd="3" destOrd="0" presId="urn:microsoft.com/office/officeart/2005/8/layout/hProcess3"/>
    <dgm:cxn modelId="{47D8D7F0-997B-4356-809E-A8FC891AAB04}" type="presParOf" srcId="{1E74B7AE-AFB8-489A-97EE-502F06894B68}" destId="{7F62A4EA-06F0-4078-BCAD-15B45ED7B5BA}" srcOrd="2" destOrd="0" presId="urn:microsoft.com/office/officeart/2005/8/layout/hProcess3"/>
    <dgm:cxn modelId="{6D71E948-99E2-4F34-A1B3-5009C67BAE82}" type="presParOf" srcId="{1E74B7AE-AFB8-489A-97EE-502F06894B68}" destId="{BD998C79-9511-4C98-901C-48A07F2DEA37}" srcOrd="3" destOrd="0" presId="urn:microsoft.com/office/officeart/2005/8/layout/hProcess3"/>
    <dgm:cxn modelId="{5F366EFB-014E-485A-8A3C-70A24AA50724}" type="presParOf" srcId="{1E74B7AE-AFB8-489A-97EE-502F06894B68}" destId="{3AF0D227-7CFD-4C4A-8DB7-4F45FE5B5BC4}"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F36CF2-C934-43AE-B03A-A79B68EB3B00}" type="doc">
      <dgm:prSet loTypeId="urn:microsoft.com/office/officeart/2005/8/layout/hierarchy4" loCatId="hierarchy" qsTypeId="urn:microsoft.com/office/officeart/2005/8/quickstyle/simple1#4" qsCatId="simple" csTypeId="urn:microsoft.com/office/officeart/2005/8/colors/accent1_2#3" csCatId="accent1" phldr="1"/>
      <dgm:spPr/>
      <dgm:t>
        <a:bodyPr/>
        <a:lstStyle/>
        <a:p>
          <a:endParaRPr lang="en-US"/>
        </a:p>
      </dgm:t>
    </dgm:pt>
    <dgm:pt modelId="{66C436DC-125C-4F6B-B293-86DB7C020097}">
      <dgm:prSet phldrT="[Text]" custT="1"/>
      <dgm:spPr>
        <a:solidFill>
          <a:srgbClr val="FFC000"/>
        </a:solidFill>
        <a:scene3d>
          <a:camera prst="orthographicFront"/>
          <a:lightRig rig="threePt" dir="t"/>
        </a:scene3d>
        <a:sp3d>
          <a:bevelB/>
        </a:sp3d>
      </dgm:spPr>
      <dgm:t>
        <a:bodyPr/>
        <a:lstStyle/>
        <a:p>
          <a:endParaRPr lang="en-US" sz="1400" dirty="0" smtClean="0">
            <a:solidFill>
              <a:schemeClr val="tx1"/>
            </a:solidFill>
          </a:endParaRPr>
        </a:p>
        <a:p>
          <a:r>
            <a:rPr lang="en-US" sz="1800" b="1" dirty="0" smtClean="0">
              <a:solidFill>
                <a:schemeClr val="tx1"/>
              </a:solidFill>
            </a:rPr>
            <a:t>CM LEVEL PRECISION/ACCURACY</a:t>
          </a:r>
        </a:p>
        <a:p>
          <a:endParaRPr lang="en-US" sz="1400" dirty="0"/>
        </a:p>
      </dgm:t>
    </dgm:pt>
    <dgm:pt modelId="{DBF4AA2E-42BA-422F-9871-B5BA1DD25159}" type="parTrans" cxnId="{FA8458D7-B446-49A5-9928-F7F8FA60348A}">
      <dgm:prSet/>
      <dgm:spPr/>
      <dgm:t>
        <a:bodyPr/>
        <a:lstStyle/>
        <a:p>
          <a:endParaRPr lang="en-US"/>
        </a:p>
      </dgm:t>
    </dgm:pt>
    <dgm:pt modelId="{A0AAF688-6EC3-4557-A08B-82122A864F5E}" type="sibTrans" cxnId="{FA8458D7-B446-49A5-9928-F7F8FA60348A}">
      <dgm:prSet/>
      <dgm:spPr/>
      <dgm:t>
        <a:bodyPr/>
        <a:lstStyle/>
        <a:p>
          <a:endParaRPr lang="en-US"/>
        </a:p>
      </dgm:t>
    </dgm:pt>
    <dgm:pt modelId="{41634FEE-38A7-4105-B9C4-B8C3B49D2E03}" type="pres">
      <dgm:prSet presAssocID="{40F36CF2-C934-43AE-B03A-A79B68EB3B00}" presName="Name0" presStyleCnt="0">
        <dgm:presLayoutVars>
          <dgm:chPref val="1"/>
          <dgm:dir/>
          <dgm:animOne val="branch"/>
          <dgm:animLvl val="lvl"/>
          <dgm:resizeHandles/>
        </dgm:presLayoutVars>
      </dgm:prSet>
      <dgm:spPr/>
      <dgm:t>
        <a:bodyPr/>
        <a:lstStyle/>
        <a:p>
          <a:endParaRPr lang="en-US"/>
        </a:p>
      </dgm:t>
    </dgm:pt>
    <dgm:pt modelId="{81D4F7EA-F4EB-4353-AE79-063104F2C993}" type="pres">
      <dgm:prSet presAssocID="{66C436DC-125C-4F6B-B293-86DB7C020097}" presName="vertOne" presStyleCnt="0"/>
      <dgm:spPr/>
    </dgm:pt>
    <dgm:pt modelId="{0298CEB3-F5C8-4C83-9149-AB9EFCDC1C15}" type="pres">
      <dgm:prSet presAssocID="{66C436DC-125C-4F6B-B293-86DB7C020097}" presName="txOne" presStyleLbl="node0" presStyleIdx="0" presStyleCnt="1">
        <dgm:presLayoutVars>
          <dgm:chPref val="3"/>
        </dgm:presLayoutVars>
      </dgm:prSet>
      <dgm:spPr/>
      <dgm:t>
        <a:bodyPr/>
        <a:lstStyle/>
        <a:p>
          <a:endParaRPr lang="en-US"/>
        </a:p>
      </dgm:t>
    </dgm:pt>
    <dgm:pt modelId="{A54F4EC2-DFF7-4CEE-B0AB-FA534FE1FFC2}" type="pres">
      <dgm:prSet presAssocID="{66C436DC-125C-4F6B-B293-86DB7C020097}" presName="horzOne" presStyleCnt="0"/>
      <dgm:spPr/>
    </dgm:pt>
  </dgm:ptLst>
  <dgm:cxnLst>
    <dgm:cxn modelId="{FA8458D7-B446-49A5-9928-F7F8FA60348A}" srcId="{40F36CF2-C934-43AE-B03A-A79B68EB3B00}" destId="{66C436DC-125C-4F6B-B293-86DB7C020097}" srcOrd="0" destOrd="0" parTransId="{DBF4AA2E-42BA-422F-9871-B5BA1DD25159}" sibTransId="{A0AAF688-6EC3-4557-A08B-82122A864F5E}"/>
    <dgm:cxn modelId="{F11ED0B5-0CDB-4203-855D-02CEA3EE18DF}" type="presOf" srcId="{66C436DC-125C-4F6B-B293-86DB7C020097}" destId="{0298CEB3-F5C8-4C83-9149-AB9EFCDC1C15}" srcOrd="0" destOrd="0" presId="urn:microsoft.com/office/officeart/2005/8/layout/hierarchy4"/>
    <dgm:cxn modelId="{4B1CBECE-2F74-48FE-8AC8-9F45E9F9FA8B}" type="presOf" srcId="{40F36CF2-C934-43AE-B03A-A79B68EB3B00}" destId="{41634FEE-38A7-4105-B9C4-B8C3B49D2E03}" srcOrd="0" destOrd="0" presId="urn:microsoft.com/office/officeart/2005/8/layout/hierarchy4"/>
    <dgm:cxn modelId="{1CE0DA8C-7798-4FA1-BDF0-EB900A8C2799}" type="presParOf" srcId="{41634FEE-38A7-4105-B9C4-B8C3B49D2E03}" destId="{81D4F7EA-F4EB-4353-AE79-063104F2C993}" srcOrd="0" destOrd="0" presId="urn:microsoft.com/office/officeart/2005/8/layout/hierarchy4"/>
    <dgm:cxn modelId="{46E14CB7-B2D4-49BE-BF8E-E48510BE5BD5}" type="presParOf" srcId="{81D4F7EA-F4EB-4353-AE79-063104F2C993}" destId="{0298CEB3-F5C8-4C83-9149-AB9EFCDC1C15}" srcOrd="0" destOrd="0" presId="urn:microsoft.com/office/officeart/2005/8/layout/hierarchy4"/>
    <dgm:cxn modelId="{56938335-C901-42F5-B865-1917C27559D4}" type="presParOf" srcId="{81D4F7EA-F4EB-4353-AE79-063104F2C993}" destId="{A54F4EC2-DFF7-4CEE-B0AB-FA534FE1FFC2}"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4E3EE0-23D7-44B8-BE6C-3E8D157C9BCC}" type="doc">
      <dgm:prSet loTypeId="urn:microsoft.com/office/officeart/2005/8/layout/hProcess3" loCatId="process" qsTypeId="urn:microsoft.com/office/officeart/2005/8/quickstyle/simple1#5" qsCatId="simple" csTypeId="urn:microsoft.com/office/officeart/2005/8/colors/accent1_2#4" csCatId="accent1" phldr="1"/>
      <dgm:spPr/>
    </dgm:pt>
    <dgm:pt modelId="{BB733DBA-B0B3-4637-B843-CA5C91F9C97F}">
      <dgm:prSet phldrT="[Text]"/>
      <dgm:spPr/>
      <dgm:t>
        <a:bodyPr/>
        <a:lstStyle/>
        <a:p>
          <a:r>
            <a:rPr lang="en-US" dirty="0" smtClean="0"/>
            <a:t>REMOTE SENSING</a:t>
          </a:r>
          <a:endParaRPr lang="en-US" dirty="0"/>
        </a:p>
      </dgm:t>
    </dgm:pt>
    <dgm:pt modelId="{3542E4F9-294C-40C2-95B3-62C212F545E5}" type="parTrans" cxnId="{7233CB2D-26C8-4537-8BE5-2D757FD757E0}">
      <dgm:prSet/>
      <dgm:spPr/>
      <dgm:t>
        <a:bodyPr/>
        <a:lstStyle/>
        <a:p>
          <a:endParaRPr lang="en-US"/>
        </a:p>
      </dgm:t>
    </dgm:pt>
    <dgm:pt modelId="{6A8BF1EC-9C17-425A-8398-D65F99EC7CB1}" type="sibTrans" cxnId="{7233CB2D-26C8-4537-8BE5-2D757FD757E0}">
      <dgm:prSet/>
      <dgm:spPr/>
      <dgm:t>
        <a:bodyPr/>
        <a:lstStyle/>
        <a:p>
          <a:endParaRPr lang="en-US"/>
        </a:p>
      </dgm:t>
    </dgm:pt>
    <dgm:pt modelId="{54EFD1E6-8CA2-4953-B93F-09893D438607}" type="pres">
      <dgm:prSet presAssocID="{894E3EE0-23D7-44B8-BE6C-3E8D157C9BCC}" presName="Name0" presStyleCnt="0">
        <dgm:presLayoutVars>
          <dgm:dir/>
          <dgm:animLvl val="lvl"/>
          <dgm:resizeHandles val="exact"/>
        </dgm:presLayoutVars>
      </dgm:prSet>
      <dgm:spPr/>
    </dgm:pt>
    <dgm:pt modelId="{528F6236-FDD2-4A8F-845C-457EEB21527E}" type="pres">
      <dgm:prSet presAssocID="{894E3EE0-23D7-44B8-BE6C-3E8D157C9BCC}" presName="dummy" presStyleCnt="0"/>
      <dgm:spPr/>
    </dgm:pt>
    <dgm:pt modelId="{1E74B7AE-AFB8-489A-97EE-502F06894B68}" type="pres">
      <dgm:prSet presAssocID="{894E3EE0-23D7-44B8-BE6C-3E8D157C9BCC}" presName="linH" presStyleCnt="0"/>
      <dgm:spPr/>
    </dgm:pt>
    <dgm:pt modelId="{65CBB6E8-2DD1-4445-B129-863A9C758244}" type="pres">
      <dgm:prSet presAssocID="{894E3EE0-23D7-44B8-BE6C-3E8D157C9BCC}" presName="padding1" presStyleCnt="0"/>
      <dgm:spPr/>
    </dgm:pt>
    <dgm:pt modelId="{B3126164-571B-4212-8DBC-30CAEA759D8E}" type="pres">
      <dgm:prSet presAssocID="{BB733DBA-B0B3-4637-B843-CA5C91F9C97F}" presName="linV" presStyleCnt="0"/>
      <dgm:spPr/>
    </dgm:pt>
    <dgm:pt modelId="{585C0F21-657E-4A43-9907-5AD99A9C0757}" type="pres">
      <dgm:prSet presAssocID="{BB733DBA-B0B3-4637-B843-CA5C91F9C97F}" presName="spVertical1" presStyleCnt="0"/>
      <dgm:spPr/>
    </dgm:pt>
    <dgm:pt modelId="{EB94100E-4C71-4F6D-B8B8-F65E094623C5}" type="pres">
      <dgm:prSet presAssocID="{BB733DBA-B0B3-4637-B843-CA5C91F9C97F}" presName="parTx" presStyleLbl="revTx" presStyleIdx="0" presStyleCnt="1" custAng="20976249" custLinFactNeighborX="-732" custLinFactNeighborY="71236">
        <dgm:presLayoutVars>
          <dgm:chMax val="0"/>
          <dgm:chPref val="0"/>
          <dgm:bulletEnabled val="1"/>
        </dgm:presLayoutVars>
      </dgm:prSet>
      <dgm:spPr/>
      <dgm:t>
        <a:bodyPr/>
        <a:lstStyle/>
        <a:p>
          <a:endParaRPr lang="en-US"/>
        </a:p>
      </dgm:t>
    </dgm:pt>
    <dgm:pt modelId="{C7B6AD6F-A8FB-4FC8-AD02-DCD1AAC7C714}" type="pres">
      <dgm:prSet presAssocID="{BB733DBA-B0B3-4637-B843-CA5C91F9C97F}" presName="spVertical2" presStyleCnt="0"/>
      <dgm:spPr/>
    </dgm:pt>
    <dgm:pt modelId="{08D2020D-3FDE-4E3A-B916-1B3366F67C75}" type="pres">
      <dgm:prSet presAssocID="{BB733DBA-B0B3-4637-B843-CA5C91F9C97F}" presName="spVertical3" presStyleCnt="0"/>
      <dgm:spPr/>
    </dgm:pt>
    <dgm:pt modelId="{7F62A4EA-06F0-4078-BCAD-15B45ED7B5BA}" type="pres">
      <dgm:prSet presAssocID="{894E3EE0-23D7-44B8-BE6C-3E8D157C9BCC}" presName="padding2" presStyleCnt="0"/>
      <dgm:spPr/>
    </dgm:pt>
    <dgm:pt modelId="{BD998C79-9511-4C98-901C-48A07F2DEA37}" type="pres">
      <dgm:prSet presAssocID="{894E3EE0-23D7-44B8-BE6C-3E8D157C9BCC}" presName="negArrow" presStyleCnt="0"/>
      <dgm:spPr/>
    </dgm:pt>
    <dgm:pt modelId="{3AF0D227-7CFD-4C4A-8DB7-4F45FE5B5BC4}" type="pres">
      <dgm:prSet presAssocID="{894E3EE0-23D7-44B8-BE6C-3E8D157C9BCC}" presName="backgroundArrow" presStyleLbl="node1" presStyleIdx="0" presStyleCnt="1" custAng="20948048" custScaleY="63043" custLinFactNeighborX="16085" custLinFactNeighborY="35576"/>
      <dgm:spPr>
        <a:solidFill>
          <a:srgbClr val="FF9999"/>
        </a:solidFill>
      </dgm:spPr>
      <dgm:t>
        <a:bodyPr/>
        <a:lstStyle/>
        <a:p>
          <a:endParaRPr lang="en-US"/>
        </a:p>
      </dgm:t>
    </dgm:pt>
  </dgm:ptLst>
  <dgm:cxnLst>
    <dgm:cxn modelId="{7233CB2D-26C8-4537-8BE5-2D757FD757E0}" srcId="{894E3EE0-23D7-44B8-BE6C-3E8D157C9BCC}" destId="{BB733DBA-B0B3-4637-B843-CA5C91F9C97F}" srcOrd="0" destOrd="0" parTransId="{3542E4F9-294C-40C2-95B3-62C212F545E5}" sibTransId="{6A8BF1EC-9C17-425A-8398-D65F99EC7CB1}"/>
    <dgm:cxn modelId="{4DB90880-6A43-424E-9A06-49CCB28CDAEE}" type="presOf" srcId="{894E3EE0-23D7-44B8-BE6C-3E8D157C9BCC}" destId="{54EFD1E6-8CA2-4953-B93F-09893D438607}" srcOrd="0" destOrd="0" presId="urn:microsoft.com/office/officeart/2005/8/layout/hProcess3"/>
    <dgm:cxn modelId="{031295E2-FF78-474A-815E-F007F51CDF74}" type="presOf" srcId="{BB733DBA-B0B3-4637-B843-CA5C91F9C97F}" destId="{EB94100E-4C71-4F6D-B8B8-F65E094623C5}" srcOrd="0" destOrd="0" presId="urn:microsoft.com/office/officeart/2005/8/layout/hProcess3"/>
    <dgm:cxn modelId="{4A1004E4-F117-487D-BB2B-94925A688F02}" type="presParOf" srcId="{54EFD1E6-8CA2-4953-B93F-09893D438607}" destId="{528F6236-FDD2-4A8F-845C-457EEB21527E}" srcOrd="0" destOrd="0" presId="urn:microsoft.com/office/officeart/2005/8/layout/hProcess3"/>
    <dgm:cxn modelId="{73710556-514E-4B5B-A1D6-EB7376636CC8}" type="presParOf" srcId="{54EFD1E6-8CA2-4953-B93F-09893D438607}" destId="{1E74B7AE-AFB8-489A-97EE-502F06894B68}" srcOrd="1" destOrd="0" presId="urn:microsoft.com/office/officeart/2005/8/layout/hProcess3"/>
    <dgm:cxn modelId="{1F0281ED-F294-4228-B443-2F9F5E94E322}" type="presParOf" srcId="{1E74B7AE-AFB8-489A-97EE-502F06894B68}" destId="{65CBB6E8-2DD1-4445-B129-863A9C758244}" srcOrd="0" destOrd="0" presId="urn:microsoft.com/office/officeart/2005/8/layout/hProcess3"/>
    <dgm:cxn modelId="{3E4FD971-E2D4-43CE-9F4B-EF40986A9ADB}" type="presParOf" srcId="{1E74B7AE-AFB8-489A-97EE-502F06894B68}" destId="{B3126164-571B-4212-8DBC-30CAEA759D8E}" srcOrd="1" destOrd="0" presId="urn:microsoft.com/office/officeart/2005/8/layout/hProcess3"/>
    <dgm:cxn modelId="{113906E7-F255-419C-BE81-ED87CCD72AB7}" type="presParOf" srcId="{B3126164-571B-4212-8DBC-30CAEA759D8E}" destId="{585C0F21-657E-4A43-9907-5AD99A9C0757}" srcOrd="0" destOrd="0" presId="urn:microsoft.com/office/officeart/2005/8/layout/hProcess3"/>
    <dgm:cxn modelId="{F57D3E86-8C53-4474-893D-1B51B59B4596}" type="presParOf" srcId="{B3126164-571B-4212-8DBC-30CAEA759D8E}" destId="{EB94100E-4C71-4F6D-B8B8-F65E094623C5}" srcOrd="1" destOrd="0" presId="urn:microsoft.com/office/officeart/2005/8/layout/hProcess3"/>
    <dgm:cxn modelId="{35872E19-3EB2-4B1E-AB6D-CEC428E3DCDB}" type="presParOf" srcId="{B3126164-571B-4212-8DBC-30CAEA759D8E}" destId="{C7B6AD6F-A8FB-4FC8-AD02-DCD1AAC7C714}" srcOrd="2" destOrd="0" presId="urn:microsoft.com/office/officeart/2005/8/layout/hProcess3"/>
    <dgm:cxn modelId="{2A665532-07BF-46E4-894D-0B5796E51552}" type="presParOf" srcId="{B3126164-571B-4212-8DBC-30CAEA759D8E}" destId="{08D2020D-3FDE-4E3A-B916-1B3366F67C75}" srcOrd="3" destOrd="0" presId="urn:microsoft.com/office/officeart/2005/8/layout/hProcess3"/>
    <dgm:cxn modelId="{573DFE35-F1C8-4E07-A917-BAE70288C227}" type="presParOf" srcId="{1E74B7AE-AFB8-489A-97EE-502F06894B68}" destId="{7F62A4EA-06F0-4078-BCAD-15B45ED7B5BA}" srcOrd="2" destOrd="0" presId="urn:microsoft.com/office/officeart/2005/8/layout/hProcess3"/>
    <dgm:cxn modelId="{C0F6940E-D45A-4936-A416-DA97F4F55C91}" type="presParOf" srcId="{1E74B7AE-AFB8-489A-97EE-502F06894B68}" destId="{BD998C79-9511-4C98-901C-48A07F2DEA37}" srcOrd="3" destOrd="0" presId="urn:microsoft.com/office/officeart/2005/8/layout/hProcess3"/>
    <dgm:cxn modelId="{A24D9564-0913-4D60-8A6E-0AA36949C98D}" type="presParOf" srcId="{1E74B7AE-AFB8-489A-97EE-502F06894B68}" destId="{3AF0D227-7CFD-4C4A-8DB7-4F45FE5B5BC4}" srcOrd="4" destOrd="0" presId="urn:microsoft.com/office/officeart/2005/8/layout/h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FFD62-A6A9-45F9-9CFB-280A4CDAB0C2}">
      <dsp:nvSpPr>
        <dsp:cNvPr id="0" name=""/>
        <dsp:cNvSpPr/>
      </dsp:nvSpPr>
      <dsp:spPr>
        <a:xfrm>
          <a:off x="0" y="218638"/>
          <a:ext cx="8686791" cy="4837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INTRODUCTION-THE CONSTANCY OF CHANGE</a:t>
          </a:r>
          <a:endParaRPr lang="en-US" sz="1800" b="1" kern="1200" dirty="0">
            <a:solidFill>
              <a:schemeClr val="tx1"/>
            </a:solidFill>
          </a:endParaRPr>
        </a:p>
      </dsp:txBody>
      <dsp:txXfrm>
        <a:off x="14169" y="232807"/>
        <a:ext cx="8658453" cy="455412"/>
      </dsp:txXfrm>
    </dsp:sp>
    <dsp:sp modelId="{7A37B0F5-D017-40E9-A31A-C73E15440FDF}">
      <dsp:nvSpPr>
        <dsp:cNvPr id="0" name=""/>
        <dsp:cNvSpPr/>
      </dsp:nvSpPr>
      <dsp:spPr>
        <a:xfrm rot="5447380">
          <a:off x="4185228" y="706457"/>
          <a:ext cx="304079" cy="39726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solidFill>
              <a:schemeClr val="tx1"/>
            </a:solidFill>
          </a:endParaRPr>
        </a:p>
      </dsp:txBody>
      <dsp:txXfrm rot="-5400000">
        <a:off x="4218718" y="753052"/>
        <a:ext cx="238357" cy="212855"/>
      </dsp:txXfrm>
    </dsp:sp>
    <dsp:sp modelId="{B178B6A7-13BD-40A3-B068-2A50901F58EF}">
      <dsp:nvSpPr>
        <dsp:cNvPr id="0" name=""/>
        <dsp:cNvSpPr/>
      </dsp:nvSpPr>
      <dsp:spPr>
        <a:xfrm>
          <a:off x="658185" y="1107789"/>
          <a:ext cx="7340409" cy="882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smtClean="0">
              <a:solidFill>
                <a:schemeClr val="tx1"/>
              </a:solidFill>
            </a:rPr>
            <a:t>BACKGROUND- NEW &amp; CURRENT DATUMS, </a:t>
          </a:r>
        </a:p>
        <a:p>
          <a:pPr lvl="0" algn="ctr" defTabSz="800100" rtl="0">
            <a:lnSpc>
              <a:spcPct val="90000"/>
            </a:lnSpc>
            <a:spcBef>
              <a:spcPct val="0"/>
            </a:spcBef>
            <a:spcAft>
              <a:spcPct val="35000"/>
            </a:spcAft>
          </a:pPr>
          <a:r>
            <a:rPr lang="en-US" sz="1800" b="0" kern="1200" dirty="0" smtClean="0">
              <a:solidFill>
                <a:schemeClr val="tx1"/>
              </a:solidFill>
            </a:rPr>
            <a:t>RTN ADVANTAGES/DISADVANTAGES</a:t>
          </a:r>
          <a:endParaRPr lang="en-US" sz="1800" b="0" kern="1200" dirty="0">
            <a:solidFill>
              <a:schemeClr val="tx1"/>
            </a:solidFill>
          </a:endParaRPr>
        </a:p>
      </dsp:txBody>
      <dsp:txXfrm>
        <a:off x="684041" y="1133645"/>
        <a:ext cx="7288697" cy="831092"/>
      </dsp:txXfrm>
    </dsp:sp>
    <dsp:sp modelId="{DD494352-9DD1-4606-A871-71F5CC0A693B}">
      <dsp:nvSpPr>
        <dsp:cNvPr id="0" name=""/>
        <dsp:cNvSpPr/>
      </dsp:nvSpPr>
      <dsp:spPr>
        <a:xfrm rot="5550433">
          <a:off x="4174086" y="1961849"/>
          <a:ext cx="255074" cy="397261"/>
        </a:xfrm>
        <a:prstGeom prst="rightArrow">
          <a:avLst>
            <a:gd name="adj1" fmla="val 60000"/>
            <a:gd name="adj2" fmla="val 50000"/>
          </a:avLst>
        </a:prstGeom>
        <a:solidFill>
          <a:schemeClr val="tx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endParaRPr>
        </a:p>
      </dsp:txBody>
      <dsp:txXfrm rot="-5400000">
        <a:off x="4184119" y="2032979"/>
        <a:ext cx="238357" cy="178552"/>
      </dsp:txXfrm>
    </dsp:sp>
    <dsp:sp modelId="{BFD13DB9-C823-4D81-B54A-DD0767E1DF6E}">
      <dsp:nvSpPr>
        <dsp:cNvPr id="0" name=""/>
        <dsp:cNvSpPr/>
      </dsp:nvSpPr>
      <dsp:spPr>
        <a:xfrm>
          <a:off x="435895" y="2330367"/>
          <a:ext cx="7677923" cy="882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rPr>
            <a:t>REVIEW OF HOW RT GNSS POSITIONING (RT) WORKS </a:t>
          </a:r>
        </a:p>
      </dsp:txBody>
      <dsp:txXfrm>
        <a:off x="461751" y="2356223"/>
        <a:ext cx="7626211" cy="831092"/>
      </dsp:txXfrm>
    </dsp:sp>
    <dsp:sp modelId="{041758D5-0B42-4EDE-957A-BBBF9E98CE8A}">
      <dsp:nvSpPr>
        <dsp:cNvPr id="0" name=""/>
        <dsp:cNvSpPr/>
      </dsp:nvSpPr>
      <dsp:spPr>
        <a:xfrm rot="5238172">
          <a:off x="4176097" y="3184426"/>
          <a:ext cx="255112" cy="39726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4182674" y="3255542"/>
        <a:ext cx="238357" cy="178578"/>
      </dsp:txXfrm>
    </dsp:sp>
    <dsp:sp modelId="{20D64E73-DDDF-4406-BF01-F0BDFC6A0D7B}">
      <dsp:nvSpPr>
        <dsp:cNvPr id="0" name=""/>
        <dsp:cNvSpPr/>
      </dsp:nvSpPr>
      <dsp:spPr>
        <a:xfrm>
          <a:off x="324750" y="3552944"/>
          <a:ext cx="8015401" cy="882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smtClean="0">
              <a:solidFill>
                <a:schemeClr val="tx1"/>
              </a:solidFill>
            </a:rPr>
            <a:t>GEOMETRICAL &amp; DISPERSIVE EFFECTS ON THE GNSS SIGNAL</a:t>
          </a:r>
          <a:endParaRPr lang="en-US" sz="1800" b="0" kern="1200" dirty="0">
            <a:solidFill>
              <a:schemeClr val="tx1"/>
            </a:solidFill>
          </a:endParaRPr>
        </a:p>
      </dsp:txBody>
      <dsp:txXfrm>
        <a:off x="350606" y="3578800"/>
        <a:ext cx="7963689" cy="831092"/>
      </dsp:txXfrm>
    </dsp:sp>
    <dsp:sp modelId="{BE54C298-3E5C-4EAA-A735-3925867C91CD}">
      <dsp:nvSpPr>
        <dsp:cNvPr id="0" name=""/>
        <dsp:cNvSpPr/>
      </dsp:nvSpPr>
      <dsp:spPr>
        <a:xfrm rot="5273631">
          <a:off x="4187766" y="4462577"/>
          <a:ext cx="338417" cy="39726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400000">
        <a:off x="4235931" y="4492033"/>
        <a:ext cx="238357" cy="236892"/>
      </dsp:txXfrm>
    </dsp:sp>
    <dsp:sp modelId="{11D8B44B-24C3-46E3-A2DF-E43080D3BC0B}">
      <dsp:nvSpPr>
        <dsp:cNvPr id="0" name=""/>
        <dsp:cNvSpPr/>
      </dsp:nvSpPr>
      <dsp:spPr>
        <a:xfrm>
          <a:off x="-40306" y="4886667"/>
          <a:ext cx="8843613" cy="882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smtClean="0">
              <a:solidFill>
                <a:schemeClr val="tx1"/>
              </a:solidFill>
            </a:rPr>
            <a:t>BEST METHODS FOR GNSS REAL TIME POSITIONING- A FIELD GUIDE</a:t>
          </a:r>
          <a:endParaRPr lang="en-US" sz="1800" b="0" kern="1200" dirty="0">
            <a:solidFill>
              <a:schemeClr val="tx1"/>
            </a:solidFill>
          </a:endParaRPr>
        </a:p>
      </dsp:txBody>
      <dsp:txXfrm>
        <a:off x="-14450" y="4912523"/>
        <a:ext cx="8791901" cy="831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92E38-FE07-4F83-BE8F-C66CDA765FC8}">
      <dsp:nvSpPr>
        <dsp:cNvPr id="0" name=""/>
        <dsp:cNvSpPr/>
      </dsp:nvSpPr>
      <dsp:spPr>
        <a:xfrm>
          <a:off x="0" y="192674"/>
          <a:ext cx="4038600" cy="22054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contrasting" dir="t"/>
        </a:scene3d>
        <a:sp3d>
          <a:bevelT prst="relaxedInset"/>
          <a:bevelB w="101600" prst="rible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smtClean="0"/>
            <a:t>“Human knowledge is doubling every 10 years. The scientific knowledge produced between 1987 and 1997 is greater than that produced in all mankind’s history”. </a:t>
          </a:r>
        </a:p>
        <a:p>
          <a:pPr lvl="0" algn="l" defTabSz="711200" rtl="0">
            <a:lnSpc>
              <a:spcPct val="90000"/>
            </a:lnSpc>
            <a:spcBef>
              <a:spcPct val="0"/>
            </a:spcBef>
            <a:spcAft>
              <a:spcPct val="35000"/>
            </a:spcAft>
          </a:pPr>
          <a:r>
            <a:rPr lang="en-US" sz="1600" b="1" kern="1200" dirty="0" err="1" smtClean="0"/>
            <a:t>Michio</a:t>
          </a:r>
          <a:r>
            <a:rPr lang="en-US" sz="1600" b="1" kern="1200" dirty="0" smtClean="0"/>
            <a:t> </a:t>
          </a:r>
          <a:r>
            <a:rPr lang="en-US" sz="1600" b="1" kern="1200" dirty="0" err="1" smtClean="0"/>
            <a:t>Kaku</a:t>
          </a:r>
          <a:r>
            <a:rPr lang="en-US" sz="1600" b="1" kern="1200" dirty="0" smtClean="0"/>
            <a:t>- renowned theoretical physicist</a:t>
          </a:r>
          <a:endParaRPr lang="en-US" sz="1600" b="1" kern="1200" dirty="0"/>
        </a:p>
      </dsp:txBody>
      <dsp:txXfrm>
        <a:off x="107661" y="300335"/>
        <a:ext cx="3823278" cy="19901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0D227-7CFD-4C4A-8DB7-4F45FE5B5BC4}">
      <dsp:nvSpPr>
        <dsp:cNvPr id="0" name=""/>
        <dsp:cNvSpPr/>
      </dsp:nvSpPr>
      <dsp:spPr>
        <a:xfrm rot="19956480">
          <a:off x="0" y="306851"/>
          <a:ext cx="3962399" cy="1270946"/>
        </a:xfrm>
        <a:prstGeom prst="rightArrow">
          <a:avLst/>
        </a:prstGeom>
        <a:solidFill>
          <a:srgbClr val="99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4100E-4C71-4F6D-B8B8-F65E094623C5}">
      <dsp:nvSpPr>
        <dsp:cNvPr id="0" name=""/>
        <dsp:cNvSpPr/>
      </dsp:nvSpPr>
      <dsp:spPr>
        <a:xfrm rot="19959021">
          <a:off x="202488" y="537022"/>
          <a:ext cx="3246536" cy="100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lvl="0" algn="ctr" defTabSz="1244600">
            <a:lnSpc>
              <a:spcPct val="90000"/>
            </a:lnSpc>
            <a:spcBef>
              <a:spcPct val="0"/>
            </a:spcBef>
            <a:spcAft>
              <a:spcPct val="35000"/>
            </a:spcAft>
          </a:pPr>
          <a:r>
            <a:rPr lang="en-US" sz="2800" kern="1200" dirty="0" smtClean="0"/>
            <a:t>MAPPING</a:t>
          </a:r>
          <a:endParaRPr lang="en-US" sz="2800" kern="1200" dirty="0"/>
        </a:p>
      </dsp:txBody>
      <dsp:txXfrm>
        <a:off x="202488" y="537022"/>
        <a:ext cx="3246536" cy="1008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8CEB3-F5C8-4C83-9149-AB9EFCDC1C15}">
      <dsp:nvSpPr>
        <dsp:cNvPr id="0" name=""/>
        <dsp:cNvSpPr/>
      </dsp:nvSpPr>
      <dsp:spPr>
        <a:xfrm>
          <a:off x="1785" y="0"/>
          <a:ext cx="3654028" cy="914399"/>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scene3d>
          <a:camera prst="orthographicFront"/>
          <a:lightRig rig="threePt" dir="t"/>
        </a:scene3d>
        <a:sp3d>
          <a:bevelB/>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smtClean="0">
            <a:solidFill>
              <a:schemeClr val="tx1"/>
            </a:solidFill>
          </a:endParaRPr>
        </a:p>
        <a:p>
          <a:pPr lvl="0" algn="ctr" defTabSz="622300">
            <a:lnSpc>
              <a:spcPct val="90000"/>
            </a:lnSpc>
            <a:spcBef>
              <a:spcPct val="0"/>
            </a:spcBef>
            <a:spcAft>
              <a:spcPct val="35000"/>
            </a:spcAft>
          </a:pPr>
          <a:r>
            <a:rPr lang="en-US" sz="1800" b="1" kern="1200" dirty="0" smtClean="0">
              <a:solidFill>
                <a:schemeClr val="tx1"/>
              </a:solidFill>
            </a:rPr>
            <a:t>CM LEVEL PRECISION/ACCURACY</a:t>
          </a:r>
        </a:p>
        <a:p>
          <a:pPr lvl="0" algn="ctr" defTabSz="622300">
            <a:lnSpc>
              <a:spcPct val="90000"/>
            </a:lnSpc>
            <a:spcBef>
              <a:spcPct val="0"/>
            </a:spcBef>
            <a:spcAft>
              <a:spcPct val="35000"/>
            </a:spcAft>
          </a:pPr>
          <a:endParaRPr lang="en-US" sz="1400" kern="1200" dirty="0"/>
        </a:p>
      </dsp:txBody>
      <dsp:txXfrm>
        <a:off x="28567" y="26782"/>
        <a:ext cx="3600464" cy="8608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0D227-7CFD-4C4A-8DB7-4F45FE5B5BC4}">
      <dsp:nvSpPr>
        <dsp:cNvPr id="0" name=""/>
        <dsp:cNvSpPr/>
      </dsp:nvSpPr>
      <dsp:spPr>
        <a:xfrm rot="20948048">
          <a:off x="0" y="748297"/>
          <a:ext cx="3886200" cy="1225555"/>
        </a:xfrm>
        <a:prstGeom prst="rightArrow">
          <a:avLst/>
        </a:prstGeom>
        <a:solidFill>
          <a:srgbClr val="FF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4100E-4C71-4F6D-B8B8-F65E094623C5}">
      <dsp:nvSpPr>
        <dsp:cNvPr id="0" name=""/>
        <dsp:cNvSpPr/>
      </dsp:nvSpPr>
      <dsp:spPr>
        <a:xfrm rot="20976249">
          <a:off x="290169" y="888906"/>
          <a:ext cx="3184103" cy="97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4320" rIns="0" bIns="274320" numCol="1" spcCol="1270" anchor="ctr" anchorCtr="0">
          <a:noAutofit/>
        </a:bodyPr>
        <a:lstStyle/>
        <a:p>
          <a:pPr lvl="0" algn="ctr" defTabSz="1200150">
            <a:lnSpc>
              <a:spcPct val="90000"/>
            </a:lnSpc>
            <a:spcBef>
              <a:spcPct val="0"/>
            </a:spcBef>
            <a:spcAft>
              <a:spcPct val="35000"/>
            </a:spcAft>
          </a:pPr>
          <a:r>
            <a:rPr lang="en-US" sz="2700" kern="1200" dirty="0" smtClean="0"/>
            <a:t>REMOTE SENSING</a:t>
          </a:r>
          <a:endParaRPr lang="en-US" sz="2700" kern="1200" dirty="0"/>
        </a:p>
      </dsp:txBody>
      <dsp:txXfrm>
        <a:off x="290169" y="888906"/>
        <a:ext cx="3184103" cy="972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8.emf"/></Relationships>
</file>

<file path=ppt/drawings/drawing1.xml><?xml version="1.0" encoding="utf-8"?>
<c:userShapes xmlns:c="http://schemas.openxmlformats.org/drawingml/2006/chart">
  <cdr:relSizeAnchor xmlns:cdr="http://schemas.openxmlformats.org/drawingml/2006/chartDrawing">
    <cdr:from>
      <cdr:x>0.78947</cdr:x>
      <cdr:y>0.88732</cdr:y>
    </cdr:from>
    <cdr:to>
      <cdr:x>0.91792</cdr:x>
      <cdr:y>0.96207</cdr:y>
    </cdr:to>
    <cdr:sp macro="" textlink="">
      <cdr:nvSpPr>
        <cdr:cNvPr id="2" name="TextBox 1"/>
        <cdr:cNvSpPr txBox="1"/>
      </cdr:nvSpPr>
      <cdr:spPr>
        <a:xfrm xmlns:a="http://schemas.openxmlformats.org/drawingml/2006/main">
          <a:off x="6858000" y="4800600"/>
          <a:ext cx="1115820" cy="404413"/>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800" b="1" dirty="0">
              <a:solidFill>
                <a:srgbClr val="FF0000"/>
              </a:solidFill>
            </a:rPr>
            <a:t>YEAR</a:t>
          </a:r>
        </a:p>
      </cdr:txBody>
    </cdr:sp>
  </cdr:relSizeAnchor>
  <cdr:relSizeAnchor xmlns:cdr="http://schemas.openxmlformats.org/drawingml/2006/chartDrawing">
    <cdr:from>
      <cdr:x>0.7807</cdr:x>
      <cdr:y>0.11268</cdr:y>
    </cdr:from>
    <cdr:to>
      <cdr:x>1</cdr:x>
      <cdr:y>0.40789</cdr:y>
    </cdr:to>
    <cdr:sp macro="" textlink="">
      <cdr:nvSpPr>
        <cdr:cNvPr id="3" name="TextBox 2"/>
        <cdr:cNvSpPr txBox="1"/>
      </cdr:nvSpPr>
      <cdr:spPr>
        <a:xfrm xmlns:a="http://schemas.openxmlformats.org/drawingml/2006/main">
          <a:off x="6960252" y="626794"/>
          <a:ext cx="1955147" cy="164213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400" b="1" dirty="0">
              <a:latin typeface="Calibri" pitchFamily="34" charset="0"/>
            </a:rPr>
            <a:t>0.5' SAT IMAGERY,</a:t>
          </a:r>
        </a:p>
        <a:p xmlns:a="http://schemas.openxmlformats.org/drawingml/2006/main">
          <a:r>
            <a:rPr lang="en-US" sz="1400" b="1" dirty="0">
              <a:latin typeface="Calibri" pitchFamily="34" charset="0"/>
            </a:rPr>
            <a:t>TERR. LASER SCANNING, 0.10' AERIAL </a:t>
          </a:r>
          <a:r>
            <a:rPr lang="en-US" sz="1400" b="1" dirty="0" smtClean="0">
              <a:latin typeface="Calibri" pitchFamily="34" charset="0"/>
            </a:rPr>
            <a:t>MAPPING, INTERNATIONAL NETWORKS, INDOOR POSITIONING, 3-D GIS</a:t>
          </a:r>
          <a:endParaRPr lang="en-US" sz="1400" b="1" dirty="0">
            <a:latin typeface="Calibri" pitchFamily="34" charset="0"/>
          </a:endParaRPr>
        </a:p>
      </cdr:txBody>
    </cdr:sp>
  </cdr:relSizeAnchor>
  <cdr:relSizeAnchor xmlns:cdr="http://schemas.openxmlformats.org/drawingml/2006/chartDrawing">
    <cdr:from>
      <cdr:x>0.50877</cdr:x>
      <cdr:y>0.21127</cdr:y>
    </cdr:from>
    <cdr:to>
      <cdr:x>0.73326</cdr:x>
      <cdr:y>0.45572</cdr:y>
    </cdr:to>
    <cdr:sp macro="" textlink="">
      <cdr:nvSpPr>
        <cdr:cNvPr id="4" name="TextBox 1"/>
        <cdr:cNvSpPr txBox="1"/>
      </cdr:nvSpPr>
      <cdr:spPr>
        <a:xfrm xmlns:a="http://schemas.openxmlformats.org/drawingml/2006/main">
          <a:off x="4419600" y="1143000"/>
          <a:ext cx="1950099" cy="13225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400" b="1" dirty="0">
              <a:latin typeface="Calibri" pitchFamily="34" charset="0"/>
            </a:rPr>
            <a:t>GNSS- GLONASS, GALILEO, COMPASS/BEIDOU</a:t>
          </a:r>
          <a:r>
            <a:rPr lang="en-US" sz="1400" b="1" dirty="0" smtClean="0">
              <a:latin typeface="Calibri" pitchFamily="34" charset="0"/>
            </a:rPr>
            <a:t>,</a:t>
          </a:r>
          <a:endParaRPr lang="en-US" sz="1400" b="1" dirty="0">
            <a:latin typeface="Calibri" pitchFamily="34" charset="0"/>
          </a:endParaRPr>
        </a:p>
      </cdr:txBody>
    </cdr:sp>
  </cdr:relSizeAnchor>
  <cdr:relSizeAnchor xmlns:cdr="http://schemas.openxmlformats.org/drawingml/2006/chartDrawing">
    <cdr:from>
      <cdr:x>0.64103</cdr:x>
      <cdr:y>0.65753</cdr:y>
    </cdr:from>
    <cdr:to>
      <cdr:x>0.70105</cdr:x>
      <cdr:y>0.72823</cdr:y>
    </cdr:to>
    <cdr:sp macro="" textlink="">
      <cdr:nvSpPr>
        <cdr:cNvPr id="5" name="TextBox 1"/>
        <cdr:cNvSpPr txBox="1"/>
      </cdr:nvSpPr>
      <cdr:spPr>
        <a:xfrm xmlns:a="http://schemas.openxmlformats.org/drawingml/2006/main">
          <a:off x="5715000" y="3657600"/>
          <a:ext cx="535102" cy="3932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GPS</a:t>
          </a:r>
        </a:p>
      </cdr:txBody>
    </cdr:sp>
  </cdr:relSizeAnchor>
  <cdr:relSizeAnchor xmlns:cdr="http://schemas.openxmlformats.org/drawingml/2006/chartDrawing">
    <cdr:from>
      <cdr:x>0.67521</cdr:x>
      <cdr:y>0.58904</cdr:y>
    </cdr:from>
    <cdr:to>
      <cdr:x>0.73523</cdr:x>
      <cdr:y>0.65975</cdr:y>
    </cdr:to>
    <cdr:sp macro="" textlink="">
      <cdr:nvSpPr>
        <cdr:cNvPr id="6" name="TextBox 1"/>
        <cdr:cNvSpPr txBox="1"/>
      </cdr:nvSpPr>
      <cdr:spPr>
        <a:xfrm xmlns:a="http://schemas.openxmlformats.org/drawingml/2006/main">
          <a:off x="6019800" y="3276600"/>
          <a:ext cx="535102" cy="3933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RTK</a:t>
          </a:r>
        </a:p>
      </cdr:txBody>
    </cdr:sp>
  </cdr:relSizeAnchor>
  <cdr:relSizeAnchor xmlns:cdr="http://schemas.openxmlformats.org/drawingml/2006/chartDrawing">
    <cdr:from>
      <cdr:x>0.64035</cdr:x>
      <cdr:y>0.49315</cdr:y>
    </cdr:from>
    <cdr:to>
      <cdr:x>0.70398</cdr:x>
      <cdr:y>0.56386</cdr:y>
    </cdr:to>
    <cdr:sp macro="" textlink="">
      <cdr:nvSpPr>
        <cdr:cNvPr id="7" name="TextBox 1"/>
        <cdr:cNvSpPr txBox="1"/>
      </cdr:nvSpPr>
      <cdr:spPr>
        <a:xfrm xmlns:a="http://schemas.openxmlformats.org/drawingml/2006/main">
          <a:off x="5562600" y="2743200"/>
          <a:ext cx="552741" cy="39333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RTN</a:t>
          </a:r>
        </a:p>
      </cdr:txBody>
    </cdr:sp>
  </cdr:relSizeAnchor>
  <cdr:relSizeAnchor xmlns:cdr="http://schemas.openxmlformats.org/drawingml/2006/chartDrawing">
    <cdr:from>
      <cdr:x>0.61538</cdr:x>
      <cdr:y>0.73973</cdr:y>
    </cdr:from>
    <cdr:to>
      <cdr:x>0.79306</cdr:x>
      <cdr:y>0.8064</cdr:y>
    </cdr:to>
    <cdr:sp macro="" textlink="">
      <cdr:nvSpPr>
        <cdr:cNvPr id="8" name="TextBox 1"/>
        <cdr:cNvSpPr txBox="1"/>
      </cdr:nvSpPr>
      <cdr:spPr>
        <a:xfrm xmlns:a="http://schemas.openxmlformats.org/drawingml/2006/main">
          <a:off x="5486400" y="4114800"/>
          <a:ext cx="1584088" cy="3708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TOTAL STATION</a:t>
          </a:r>
        </a:p>
      </cdr:txBody>
    </cdr:sp>
  </cdr:relSizeAnchor>
  <cdr:relSizeAnchor xmlns:cdr="http://schemas.openxmlformats.org/drawingml/2006/chartDrawing">
    <cdr:from>
      <cdr:x>0.31092</cdr:x>
      <cdr:y>0.75556</cdr:y>
    </cdr:from>
    <cdr:to>
      <cdr:x>0.44418</cdr:x>
      <cdr:y>0.82626</cdr:y>
    </cdr:to>
    <cdr:sp macro="" textlink="">
      <cdr:nvSpPr>
        <cdr:cNvPr id="9" name="TextBox 1"/>
        <cdr:cNvSpPr txBox="1"/>
      </cdr:nvSpPr>
      <cdr:spPr>
        <a:xfrm xmlns:a="http://schemas.openxmlformats.org/drawingml/2006/main">
          <a:off x="2466975" y="3562350"/>
          <a:ext cx="1057274" cy="333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a:t>COMPASS</a:t>
          </a:r>
        </a:p>
      </cdr:txBody>
    </cdr:sp>
  </cdr:relSizeAnchor>
  <cdr:relSizeAnchor xmlns:cdr="http://schemas.openxmlformats.org/drawingml/2006/chartDrawing">
    <cdr:from>
      <cdr:x>0.39136</cdr:x>
      <cdr:y>0.73131</cdr:y>
    </cdr:from>
    <cdr:to>
      <cdr:x>0.55102</cdr:x>
      <cdr:y>0.79596</cdr:y>
    </cdr:to>
    <cdr:sp macro="" textlink="">
      <cdr:nvSpPr>
        <cdr:cNvPr id="10" name="TextBox 1"/>
        <cdr:cNvSpPr txBox="1"/>
      </cdr:nvSpPr>
      <cdr:spPr>
        <a:xfrm xmlns:a="http://schemas.openxmlformats.org/drawingml/2006/main">
          <a:off x="3105150" y="3448051"/>
          <a:ext cx="1266824"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a:t>THEODOLITE</a:t>
          </a:r>
        </a:p>
      </cdr:txBody>
    </cdr:sp>
  </cdr:relSizeAnchor>
  <cdr:relSizeAnchor xmlns:cdr="http://schemas.openxmlformats.org/drawingml/2006/chartDrawing">
    <cdr:from>
      <cdr:x>0.00877</cdr:x>
      <cdr:y>0.76056</cdr:y>
    </cdr:from>
    <cdr:to>
      <cdr:x>0.13158</cdr:x>
      <cdr:y>0.85915</cdr:y>
    </cdr:to>
    <cdr:sp macro="" textlink="">
      <cdr:nvSpPr>
        <cdr:cNvPr id="11" name="TextBox 1"/>
        <cdr:cNvSpPr txBox="1"/>
      </cdr:nvSpPr>
      <cdr:spPr>
        <a:xfrm xmlns:a="http://schemas.openxmlformats.org/drawingml/2006/main">
          <a:off x="76200" y="4114800"/>
          <a:ext cx="1066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Verdana"/>
            </a:defRPr>
          </a:lvl1pPr>
          <a:lvl2pPr marL="457200" indent="0">
            <a:defRPr sz="1100">
              <a:latin typeface="Verdana"/>
            </a:defRPr>
          </a:lvl2pPr>
          <a:lvl3pPr marL="914400" indent="0">
            <a:defRPr sz="1100">
              <a:latin typeface="Verdana"/>
            </a:defRPr>
          </a:lvl3pPr>
          <a:lvl4pPr marL="1371600" indent="0">
            <a:defRPr sz="1100">
              <a:latin typeface="Verdana"/>
            </a:defRPr>
          </a:lvl4pPr>
          <a:lvl5pPr marL="1828800" indent="0">
            <a:defRPr sz="1100">
              <a:latin typeface="Verdana"/>
            </a:defRPr>
          </a:lvl5pPr>
          <a:lvl6pPr marL="2286000" indent="0">
            <a:defRPr sz="1100">
              <a:latin typeface="Verdana"/>
            </a:defRPr>
          </a:lvl6pPr>
          <a:lvl7pPr marL="2743200" indent="0">
            <a:defRPr sz="1100">
              <a:latin typeface="Verdana"/>
            </a:defRPr>
          </a:lvl7pPr>
          <a:lvl8pPr marL="3200400" indent="0">
            <a:defRPr sz="1100">
              <a:latin typeface="Verdana"/>
            </a:defRPr>
          </a:lvl8pPr>
          <a:lvl9pPr marL="3657600" indent="0">
            <a:defRPr sz="1100">
              <a:latin typeface="Verdana"/>
            </a:defRPr>
          </a:lvl9pPr>
        </a:lstStyle>
        <a:p xmlns:a="http://schemas.openxmlformats.org/drawingml/2006/main">
          <a:r>
            <a:rPr lang="en-US" sz="1400" b="1" dirty="0" smtClean="0">
              <a:latin typeface="Calibri" pitchFamily="34" charset="0"/>
            </a:rPr>
            <a:t>STICKS AND STRINGS</a:t>
          </a:r>
        </a:p>
      </cdr:txBody>
    </cdr:sp>
  </cdr:relSizeAnchor>
  <cdr:relSizeAnchor xmlns:cdr="http://schemas.openxmlformats.org/drawingml/2006/chartDrawing">
    <cdr:from>
      <cdr:x>0.59829</cdr:x>
      <cdr:y>0.61644</cdr:y>
    </cdr:from>
    <cdr:to>
      <cdr:x>0.65969</cdr:x>
      <cdr:y>0.65869</cdr:y>
    </cdr:to>
    <cdr:sp macro="" textlink="">
      <cdr:nvSpPr>
        <cdr:cNvPr id="13" name="TextBox 12"/>
        <cdr:cNvSpPr txBox="1"/>
      </cdr:nvSpPr>
      <cdr:spPr>
        <a:xfrm xmlns:a="http://schemas.openxmlformats.org/drawingml/2006/main">
          <a:off x="5334000" y="3429000"/>
          <a:ext cx="547406" cy="23502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b="1" dirty="0" smtClean="0"/>
            <a:t>GIS</a:t>
          </a:r>
          <a:endParaRPr lang="en-US" sz="11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9" name="Rectangle 5"/>
          <p:cNvSpPr>
            <a:spLocks noGrp="1" noChangeArrowheads="1"/>
          </p:cNvSpPr>
          <p:nvPr>
            <p:ph type="sldNum" sz="quarter" idx="3"/>
          </p:nvPr>
        </p:nvSpPr>
        <p:spPr bwMode="auto">
          <a:xfrm>
            <a:off x="5265738" y="6659563"/>
            <a:ext cx="4029075" cy="349250"/>
          </a:xfrm>
          <a:prstGeom prst="rect">
            <a:avLst/>
          </a:prstGeom>
          <a:noFill/>
          <a:ln w="9525">
            <a:noFill/>
            <a:miter lim="800000"/>
            <a:headEnd/>
            <a:tailEnd/>
          </a:ln>
          <a:effectLst/>
        </p:spPr>
        <p:txBody>
          <a:bodyPr vert="horz" wrap="square" lIns="92067" tIns="46034" rIns="92067" bIns="46034" numCol="1" anchor="b" anchorCtr="0" compatLnSpc="1">
            <a:prstTxWarp prst="textNoShape">
              <a:avLst/>
            </a:prstTxWarp>
          </a:bodyPr>
          <a:lstStyle>
            <a:lvl1pPr algn="r" defTabSz="920591" eaLnBrk="1" hangingPunct="1">
              <a:defRPr sz="1200" b="0">
                <a:latin typeface="Arial" charset="0"/>
                <a:cs typeface="+mn-cs"/>
              </a:defRPr>
            </a:lvl1pPr>
          </a:lstStyle>
          <a:p>
            <a:pPr>
              <a:defRPr/>
            </a:pPr>
            <a:fld id="{3D58EAD3-B68B-476C-A0EA-DC00C0CC1A55}" type="slidenum">
              <a:rPr lang="en-US"/>
              <a:pPr>
                <a:defRPr/>
              </a:pPr>
              <a:t>‹#›</a:t>
            </a:fld>
            <a:endParaRPr lang="en-US"/>
          </a:p>
        </p:txBody>
      </p:sp>
    </p:spTree>
    <p:extLst>
      <p:ext uri="{BB962C8B-B14F-4D97-AF65-F5344CB8AC3E}">
        <p14:creationId xmlns:p14="http://schemas.microsoft.com/office/powerpoint/2010/main" val="1808718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lvl1pPr algn="l" defTabSz="920591" eaLnBrk="1" hangingPunct="1">
              <a:defRPr sz="1200" b="0">
                <a:latin typeface="Arial" charset="0"/>
                <a:cs typeface="+mn-cs"/>
              </a:defRPr>
            </a:lvl1pPr>
          </a:lstStyle>
          <a:p>
            <a:pPr>
              <a:defRPr/>
            </a:pPr>
            <a:endParaRPr lang="en-US"/>
          </a:p>
        </p:txBody>
      </p:sp>
      <p:sp>
        <p:nvSpPr>
          <p:cNvPr id="5017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lvl1pPr algn="r" defTabSz="920591" eaLnBrk="1" hangingPunct="1">
              <a:defRPr sz="1200" b="0">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2894013" y="525463"/>
            <a:ext cx="3508375" cy="2632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1" name="Rectangle 5"/>
          <p:cNvSpPr>
            <a:spLocks noGrp="1" noChangeArrowheads="1"/>
          </p:cNvSpPr>
          <p:nvPr>
            <p:ph type="body" sz="quarter" idx="3"/>
          </p:nvPr>
        </p:nvSpPr>
        <p:spPr bwMode="auto">
          <a:xfrm>
            <a:off x="928688" y="3330575"/>
            <a:ext cx="7439025" cy="3152775"/>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0182" name="Rectangle 6"/>
          <p:cNvSpPr>
            <a:spLocks noGrp="1" noChangeArrowheads="1"/>
          </p:cNvSpPr>
          <p:nvPr>
            <p:ph type="ftr" sz="quarter" idx="4"/>
          </p:nvPr>
        </p:nvSpPr>
        <p:spPr bwMode="auto">
          <a:xfrm>
            <a:off x="0" y="6659563"/>
            <a:ext cx="4029075" cy="349250"/>
          </a:xfrm>
          <a:prstGeom prst="rect">
            <a:avLst/>
          </a:prstGeom>
          <a:noFill/>
          <a:ln w="9525">
            <a:noFill/>
            <a:miter lim="800000"/>
            <a:headEnd/>
            <a:tailEnd/>
          </a:ln>
          <a:effectLst/>
        </p:spPr>
        <p:txBody>
          <a:bodyPr vert="horz" wrap="square" lIns="92067" tIns="46034" rIns="92067" bIns="46034" numCol="1" anchor="b" anchorCtr="0" compatLnSpc="1">
            <a:prstTxWarp prst="textNoShape">
              <a:avLst/>
            </a:prstTxWarp>
          </a:bodyPr>
          <a:lstStyle>
            <a:lvl1pPr algn="l" defTabSz="920591" eaLnBrk="1" hangingPunct="1">
              <a:defRPr sz="1200" b="0">
                <a:latin typeface="Arial" charset="0"/>
                <a:cs typeface="+mn-cs"/>
              </a:defRPr>
            </a:lvl1pPr>
          </a:lstStyle>
          <a:p>
            <a:pPr>
              <a:defRPr/>
            </a:pPr>
            <a:endParaRPr lang="en-US"/>
          </a:p>
        </p:txBody>
      </p:sp>
      <p:sp>
        <p:nvSpPr>
          <p:cNvPr id="50183" name="Rectangle 7"/>
          <p:cNvSpPr>
            <a:spLocks noGrp="1" noChangeArrowheads="1"/>
          </p:cNvSpPr>
          <p:nvPr>
            <p:ph type="sldNum" sz="quarter" idx="5"/>
          </p:nvPr>
        </p:nvSpPr>
        <p:spPr bwMode="auto">
          <a:xfrm>
            <a:off x="5265738" y="6659563"/>
            <a:ext cx="4029075" cy="349250"/>
          </a:xfrm>
          <a:prstGeom prst="rect">
            <a:avLst/>
          </a:prstGeom>
          <a:noFill/>
          <a:ln w="9525">
            <a:noFill/>
            <a:miter lim="800000"/>
            <a:headEnd/>
            <a:tailEnd/>
          </a:ln>
          <a:effectLst/>
        </p:spPr>
        <p:txBody>
          <a:bodyPr vert="horz" wrap="square" lIns="92067" tIns="46034" rIns="92067" bIns="46034" numCol="1" anchor="b" anchorCtr="0" compatLnSpc="1">
            <a:prstTxWarp prst="textNoShape">
              <a:avLst/>
            </a:prstTxWarp>
          </a:bodyPr>
          <a:lstStyle>
            <a:lvl1pPr algn="r" defTabSz="920591" eaLnBrk="1" hangingPunct="1">
              <a:defRPr sz="1200" b="0">
                <a:latin typeface="Arial" charset="0"/>
                <a:cs typeface="+mn-cs"/>
              </a:defRPr>
            </a:lvl1pPr>
          </a:lstStyle>
          <a:p>
            <a:pPr>
              <a:defRPr/>
            </a:pPr>
            <a:fld id="{33470E09-85AE-4AA2-B117-96073C081A22}" type="slidenum">
              <a:rPr lang="en-US"/>
              <a:pPr>
                <a:defRPr/>
              </a:pPr>
              <a:t>‹#›</a:t>
            </a:fld>
            <a:endParaRPr lang="en-US"/>
          </a:p>
        </p:txBody>
      </p:sp>
    </p:spTree>
    <p:extLst>
      <p:ext uri="{BB962C8B-B14F-4D97-AF65-F5344CB8AC3E}">
        <p14:creationId xmlns:p14="http://schemas.microsoft.com/office/powerpoint/2010/main" val="1013822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E4C39475-238C-4283-B208-161371ECCF8C}" type="slidenum">
              <a:rPr lang="en-US" sz="1200" b="0" smtClean="0">
                <a:latin typeface="Arial" pitchFamily="34" charset="0"/>
              </a:rPr>
              <a:pPr/>
              <a:t>15</a:t>
            </a:fld>
            <a:endParaRPr lang="en-US" sz="1200" b="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11D15652-7DB6-439B-8E8A-9B185B96A9E4}" type="slidenum">
              <a:rPr lang="en-US" sz="1200" b="0" smtClean="0">
                <a:latin typeface="Arial" pitchFamily="34" charset="0"/>
              </a:rPr>
              <a:pPr/>
              <a:t>26</a:t>
            </a:fld>
            <a:endParaRPr lang="en-US" sz="1200" b="0" smtClean="0">
              <a:latin typeface="Arial" pitchFamily="34"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FACADC8C-4044-45C0-B8D4-A47C8996F6C6}" type="slidenum">
              <a:rPr lang="en-US" sz="1200" b="0" smtClean="0">
                <a:latin typeface="Arial" pitchFamily="34" charset="0"/>
              </a:rPr>
              <a:pPr/>
              <a:t>29</a:t>
            </a:fld>
            <a:endParaRPr lang="en-US" sz="1200" b="0" smtClean="0">
              <a:latin typeface="Arial" pitchFamily="34"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52FF3A02-ABAD-4C5E-91C8-EA0722635FF7}" type="slidenum">
              <a:rPr lang="en-US" sz="1200" b="0" smtClean="0">
                <a:latin typeface="Arial" pitchFamily="34" charset="0"/>
              </a:rPr>
              <a:pPr/>
              <a:t>30</a:t>
            </a:fld>
            <a:endParaRPr lang="en-US" sz="1200" b="0" smtClean="0">
              <a:latin typeface="Arial" pitchFamily="34"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56B77AA0-8348-471F-B6AB-962C0B010C40}" type="slidenum">
              <a:rPr lang="en-US" sz="1200" b="0" smtClean="0">
                <a:latin typeface="Calibri" pitchFamily="34" charset="0"/>
              </a:rPr>
              <a:pPr/>
              <a:t>32</a:t>
            </a:fld>
            <a:endParaRPr lang="en-US" sz="1200" b="0" smtClean="0">
              <a:latin typeface="Calibri" pitchFamily="34"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NGS will eventually stop making the claim that we “know” the heights of bench marks as the method of providing access to the vertical datum.  What NGS will do is provide the orthometric height to a user on the day of their survey (and with the disclaimer that this height should not be taken as “known” for very long, due to the dynamic nature of the Earth).  If possible, height changes (velocities) will be computed and provided to</a:t>
            </a:r>
          </a:p>
          <a:p>
            <a:r>
              <a:rPr lang="en-US" smtClean="0">
                <a:latin typeface="Arial" pitchFamily="34" charset="0"/>
              </a:rPr>
              <a:t>assist in predicting heights in the future.</a:t>
            </a:r>
          </a:p>
          <a:p>
            <a:endParaRPr lang="en-US" smtClean="0">
              <a:latin typeface="Arial" pitchFamily="34" charset="0"/>
            </a:endParaRPr>
          </a:p>
          <a:p>
            <a:r>
              <a:rPr lang="en-US" smtClean="0">
                <a:latin typeface="Arial" pitchFamily="34" charset="0"/>
              </a:rPr>
              <a:t>Updated October 2010.</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CDF51AF0-2CD7-4BDF-B128-C85C61639F42}" type="slidenum">
              <a:rPr lang="en-US" sz="1200" b="0" smtClean="0">
                <a:latin typeface="Arial" pitchFamily="34" charset="0"/>
              </a:rPr>
              <a:pPr/>
              <a:t>34</a:t>
            </a:fld>
            <a:endParaRPr lang="en-US" sz="1200" b="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4E8C7BCF-3192-4A58-925E-6423A0701217}" type="slidenum">
              <a:rPr lang="en-US" sz="1200" b="0" smtClean="0">
                <a:latin typeface="Arial" pitchFamily="34" charset="0"/>
              </a:rPr>
              <a:pPr/>
              <a:t>52</a:t>
            </a:fld>
            <a:endParaRPr lang="en-US" sz="1200" b="0" smtClean="0">
              <a:latin typeface="Arial" pitchFamily="34" charset="0"/>
            </a:endParaRPr>
          </a:p>
        </p:txBody>
      </p:sp>
      <p:sp>
        <p:nvSpPr>
          <p:cNvPr id="87042" name="Rectangle 2"/>
          <p:cNvSpPr>
            <a:spLocks noGrp="1" noRot="1" noChangeAspect="1" noChangeArrowheads="1" noTextEdit="1"/>
          </p:cNvSpPr>
          <p:nvPr>
            <p:ph type="sldImg"/>
          </p:nvPr>
        </p:nvSpPr>
        <p:spPr>
          <a:xfrm>
            <a:off x="2887663" y="522288"/>
            <a:ext cx="3489325" cy="2617787"/>
          </a:xfrm>
          <a:ln/>
        </p:spPr>
      </p:sp>
      <p:sp>
        <p:nvSpPr>
          <p:cNvPr id="87043" name="Rectangle 3"/>
          <p:cNvSpPr>
            <a:spLocks noGrp="1" noChangeArrowheads="1"/>
          </p:cNvSpPr>
          <p:nvPr>
            <p:ph type="body" idx="1"/>
          </p:nvPr>
        </p:nvSpPr>
        <p:spPr>
          <a:xfrm>
            <a:off x="1206500" y="3314700"/>
            <a:ext cx="6843713" cy="2576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ourier New" pitchFamily="49" charset="0"/>
              </a:rPr>
              <a:t> </a:t>
            </a:r>
            <a:r>
              <a:rPr lang="en-US" sz="1800" smtClean="0">
                <a:latin typeface="Arial" pitchFamily="34" charset="0"/>
              </a:rPr>
              <a:t>NSRS is a consistent national coordinate system that defines </a:t>
            </a:r>
          </a:p>
          <a:p>
            <a:r>
              <a:rPr lang="en-US" sz="1800" smtClean="0">
                <a:latin typeface="Arial" pitchFamily="34" charset="0"/>
              </a:rPr>
              <a:t>latitude, </a:t>
            </a:r>
          </a:p>
          <a:p>
            <a:r>
              <a:rPr lang="en-US" sz="1800" smtClean="0">
                <a:latin typeface="Arial" pitchFamily="34" charset="0"/>
              </a:rPr>
              <a:t>longitude,</a:t>
            </a:r>
          </a:p>
          <a:p>
            <a:r>
              <a:rPr lang="en-US" sz="1800" smtClean="0">
                <a:latin typeface="Arial" pitchFamily="34" charset="0"/>
              </a:rPr>
              <a:t>height, </a:t>
            </a:r>
          </a:p>
          <a:p>
            <a:r>
              <a:rPr lang="en-US" sz="1800" smtClean="0">
                <a:latin typeface="Arial" pitchFamily="34" charset="0"/>
              </a:rPr>
              <a:t>scale, </a:t>
            </a:r>
          </a:p>
          <a:p>
            <a:r>
              <a:rPr lang="en-US" sz="1800" smtClean="0">
                <a:latin typeface="Arial" pitchFamily="34" charset="0"/>
              </a:rPr>
              <a:t>gravity, and </a:t>
            </a:r>
          </a:p>
          <a:p>
            <a:r>
              <a:rPr lang="en-US" sz="1800" smtClean="0">
                <a:latin typeface="Arial" pitchFamily="34" charset="0"/>
              </a:rPr>
              <a:t>orientation </a:t>
            </a:r>
          </a:p>
          <a:p>
            <a:r>
              <a:rPr lang="en-US" sz="1800" smtClean="0">
                <a:latin typeface="Arial" pitchFamily="34" charset="0"/>
              </a:rPr>
              <a:t>throughout the Nation, and how these values change with time.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400" b="1">
                <a:solidFill>
                  <a:schemeClr val="tx1"/>
                </a:solidFill>
                <a:latin typeface="Verdana" pitchFamily="34" charset="0"/>
                <a:cs typeface="Arial" pitchFamily="34" charset="0"/>
              </a:defRPr>
            </a:lvl1pPr>
            <a:lvl2pPr marL="742950" indent="-285750" defTabSz="911225">
              <a:defRPr sz="1400" b="1">
                <a:solidFill>
                  <a:schemeClr val="tx1"/>
                </a:solidFill>
                <a:latin typeface="Verdana" pitchFamily="34" charset="0"/>
                <a:cs typeface="Arial" pitchFamily="34" charset="0"/>
              </a:defRPr>
            </a:lvl2pPr>
            <a:lvl3pPr marL="1143000" indent="-228600" defTabSz="911225">
              <a:defRPr sz="1400" b="1">
                <a:solidFill>
                  <a:schemeClr val="tx1"/>
                </a:solidFill>
                <a:latin typeface="Verdana" pitchFamily="34" charset="0"/>
                <a:cs typeface="Arial" pitchFamily="34" charset="0"/>
              </a:defRPr>
            </a:lvl3pPr>
            <a:lvl4pPr marL="1600200" indent="-228600" defTabSz="911225">
              <a:defRPr sz="1400" b="1">
                <a:solidFill>
                  <a:schemeClr val="tx1"/>
                </a:solidFill>
                <a:latin typeface="Verdana" pitchFamily="34" charset="0"/>
                <a:cs typeface="Arial" pitchFamily="34" charset="0"/>
              </a:defRPr>
            </a:lvl4pPr>
            <a:lvl5pPr marL="2057400" indent="-228600" defTabSz="911225">
              <a:defRPr sz="1400" b="1">
                <a:solidFill>
                  <a:schemeClr val="tx1"/>
                </a:solidFill>
                <a:latin typeface="Verdana" pitchFamily="34" charset="0"/>
                <a:cs typeface="Arial" pitchFamily="34" charset="0"/>
              </a:defRPr>
            </a:lvl5pPr>
            <a:lvl6pPr marL="2514600" indent="-228600" defTabSz="911225" fontAlgn="base">
              <a:spcBef>
                <a:spcPct val="0"/>
              </a:spcBef>
              <a:spcAft>
                <a:spcPct val="0"/>
              </a:spcAft>
              <a:defRPr sz="1400" b="1">
                <a:solidFill>
                  <a:schemeClr val="tx1"/>
                </a:solidFill>
                <a:latin typeface="Verdana" pitchFamily="34" charset="0"/>
                <a:cs typeface="Arial" pitchFamily="34" charset="0"/>
              </a:defRPr>
            </a:lvl6pPr>
            <a:lvl7pPr marL="2971800" indent="-228600" defTabSz="911225" fontAlgn="base">
              <a:spcBef>
                <a:spcPct val="0"/>
              </a:spcBef>
              <a:spcAft>
                <a:spcPct val="0"/>
              </a:spcAft>
              <a:defRPr sz="1400" b="1">
                <a:solidFill>
                  <a:schemeClr val="tx1"/>
                </a:solidFill>
                <a:latin typeface="Verdana" pitchFamily="34" charset="0"/>
                <a:cs typeface="Arial" pitchFamily="34" charset="0"/>
              </a:defRPr>
            </a:lvl7pPr>
            <a:lvl8pPr marL="3429000" indent="-228600" defTabSz="911225" fontAlgn="base">
              <a:spcBef>
                <a:spcPct val="0"/>
              </a:spcBef>
              <a:spcAft>
                <a:spcPct val="0"/>
              </a:spcAft>
              <a:defRPr sz="1400" b="1">
                <a:solidFill>
                  <a:schemeClr val="tx1"/>
                </a:solidFill>
                <a:latin typeface="Verdana" pitchFamily="34" charset="0"/>
                <a:cs typeface="Arial" pitchFamily="34" charset="0"/>
              </a:defRPr>
            </a:lvl8pPr>
            <a:lvl9pPr marL="3886200" indent="-228600" defTabSz="911225" fontAlgn="base">
              <a:spcBef>
                <a:spcPct val="0"/>
              </a:spcBef>
              <a:spcAft>
                <a:spcPct val="0"/>
              </a:spcAft>
              <a:defRPr sz="1400" b="1">
                <a:solidFill>
                  <a:schemeClr val="tx1"/>
                </a:solidFill>
                <a:latin typeface="Verdana" pitchFamily="34" charset="0"/>
                <a:cs typeface="Arial" pitchFamily="34" charset="0"/>
              </a:defRPr>
            </a:lvl9pPr>
          </a:lstStyle>
          <a:p>
            <a:fld id="{CBC983E7-CB41-4AE3-9858-F96C4A481185}" type="slidenum">
              <a:rPr lang="en-US" sz="1200" b="0" smtClean="0">
                <a:latin typeface="Arial" pitchFamily="34" charset="0"/>
              </a:rPr>
              <a:pPr/>
              <a:t>58</a:t>
            </a:fld>
            <a:endParaRPr lang="en-US" sz="1200" b="0" smtClean="0">
              <a:latin typeface="Arial" pitchFamily="34" charset="0"/>
            </a:endParaRPr>
          </a:p>
        </p:txBody>
      </p:sp>
      <p:sp>
        <p:nvSpPr>
          <p:cNvPr id="94210" name="Rectangle 2"/>
          <p:cNvSpPr>
            <a:spLocks noGrp="1" noRot="1" noChangeAspect="1" noChangeArrowheads="1" noTextEdit="1"/>
          </p:cNvSpPr>
          <p:nvPr>
            <p:ph type="sldImg"/>
          </p:nvPr>
        </p:nvSpPr>
        <p:spPr>
          <a:xfrm>
            <a:off x="2944813" y="560388"/>
            <a:ext cx="3414712" cy="2560637"/>
          </a:xfrm>
          <a:ln/>
        </p:spPr>
      </p:sp>
      <p:sp>
        <p:nvSpPr>
          <p:cNvPr id="94211" name="Rectangle 3"/>
          <p:cNvSpPr>
            <a:spLocks noGrp="1" noChangeArrowheads="1"/>
          </p:cNvSpPr>
          <p:nvPr>
            <p:ph type="body" idx="1"/>
          </p:nvPr>
        </p:nvSpPr>
        <p:spPr>
          <a:xfrm>
            <a:off x="1241425" y="3330575"/>
            <a:ext cx="6813550" cy="3151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400" b="1">
                <a:solidFill>
                  <a:schemeClr val="tx1"/>
                </a:solidFill>
                <a:latin typeface="Verdana" pitchFamily="34" charset="0"/>
                <a:cs typeface="Arial" pitchFamily="34" charset="0"/>
              </a:defRPr>
            </a:lvl1pPr>
            <a:lvl2pPr marL="742950" indent="-285750" defTabSz="922338">
              <a:defRPr sz="1400" b="1">
                <a:solidFill>
                  <a:schemeClr val="tx1"/>
                </a:solidFill>
                <a:latin typeface="Verdana" pitchFamily="34" charset="0"/>
                <a:cs typeface="Arial" pitchFamily="34" charset="0"/>
              </a:defRPr>
            </a:lvl2pPr>
            <a:lvl3pPr marL="1143000" indent="-228600" defTabSz="922338">
              <a:defRPr sz="1400" b="1">
                <a:solidFill>
                  <a:schemeClr val="tx1"/>
                </a:solidFill>
                <a:latin typeface="Verdana" pitchFamily="34" charset="0"/>
                <a:cs typeface="Arial" pitchFamily="34" charset="0"/>
              </a:defRPr>
            </a:lvl3pPr>
            <a:lvl4pPr marL="1600200" indent="-228600" defTabSz="922338">
              <a:defRPr sz="1400" b="1">
                <a:solidFill>
                  <a:schemeClr val="tx1"/>
                </a:solidFill>
                <a:latin typeface="Verdana" pitchFamily="34" charset="0"/>
                <a:cs typeface="Arial" pitchFamily="34" charset="0"/>
              </a:defRPr>
            </a:lvl4pPr>
            <a:lvl5pPr marL="2057400" indent="-228600" defTabSz="922338">
              <a:defRPr sz="1400" b="1">
                <a:solidFill>
                  <a:schemeClr val="tx1"/>
                </a:solidFill>
                <a:latin typeface="Verdana" pitchFamily="34" charset="0"/>
                <a:cs typeface="Arial" pitchFamily="34" charset="0"/>
              </a:defRPr>
            </a:lvl5pPr>
            <a:lvl6pPr marL="2514600" indent="-228600" defTabSz="922338" fontAlgn="base">
              <a:spcBef>
                <a:spcPct val="0"/>
              </a:spcBef>
              <a:spcAft>
                <a:spcPct val="0"/>
              </a:spcAft>
              <a:defRPr sz="1400" b="1">
                <a:solidFill>
                  <a:schemeClr val="tx1"/>
                </a:solidFill>
                <a:latin typeface="Verdana" pitchFamily="34" charset="0"/>
                <a:cs typeface="Arial" pitchFamily="34" charset="0"/>
              </a:defRPr>
            </a:lvl6pPr>
            <a:lvl7pPr marL="2971800" indent="-228600" defTabSz="922338" fontAlgn="base">
              <a:spcBef>
                <a:spcPct val="0"/>
              </a:spcBef>
              <a:spcAft>
                <a:spcPct val="0"/>
              </a:spcAft>
              <a:defRPr sz="1400" b="1">
                <a:solidFill>
                  <a:schemeClr val="tx1"/>
                </a:solidFill>
                <a:latin typeface="Verdana" pitchFamily="34" charset="0"/>
                <a:cs typeface="Arial" pitchFamily="34" charset="0"/>
              </a:defRPr>
            </a:lvl7pPr>
            <a:lvl8pPr marL="3429000" indent="-228600" defTabSz="922338" fontAlgn="base">
              <a:spcBef>
                <a:spcPct val="0"/>
              </a:spcBef>
              <a:spcAft>
                <a:spcPct val="0"/>
              </a:spcAft>
              <a:defRPr sz="1400" b="1">
                <a:solidFill>
                  <a:schemeClr val="tx1"/>
                </a:solidFill>
                <a:latin typeface="Verdana" pitchFamily="34" charset="0"/>
                <a:cs typeface="Arial" pitchFamily="34" charset="0"/>
              </a:defRPr>
            </a:lvl8pPr>
            <a:lvl9pPr marL="3886200" indent="-228600" defTabSz="922338" fontAlgn="base">
              <a:spcBef>
                <a:spcPct val="0"/>
              </a:spcBef>
              <a:spcAft>
                <a:spcPct val="0"/>
              </a:spcAft>
              <a:defRPr sz="1400" b="1">
                <a:solidFill>
                  <a:schemeClr val="tx1"/>
                </a:solidFill>
                <a:latin typeface="Verdana" pitchFamily="34" charset="0"/>
                <a:cs typeface="Arial" pitchFamily="34" charset="0"/>
              </a:defRPr>
            </a:lvl9pPr>
          </a:lstStyle>
          <a:p>
            <a:fld id="{ADD1185B-A95A-4776-AF1A-C87686C941BB}" type="slidenum">
              <a:rPr lang="en-US" sz="1200" b="0" smtClean="0">
                <a:latin typeface="Arial" pitchFamily="34" charset="0"/>
              </a:rPr>
              <a:pPr/>
              <a:t>64</a:t>
            </a:fld>
            <a:endParaRPr lang="en-US" sz="1200" b="0" smtClean="0">
              <a:latin typeface="Arial" pitchFamily="34" charset="0"/>
            </a:endParaRPr>
          </a:p>
        </p:txBody>
      </p:sp>
      <p:sp>
        <p:nvSpPr>
          <p:cNvPr id="101378" name="Rectangle 2"/>
          <p:cNvSpPr>
            <a:spLocks noGrp="1" noRot="1" noChangeAspect="1" noChangeArrowheads="1" noTextEdit="1"/>
          </p:cNvSpPr>
          <p:nvPr>
            <p:ph type="sldImg"/>
          </p:nvPr>
        </p:nvSpPr>
        <p:spPr>
          <a:xfrm>
            <a:off x="2901950" y="528638"/>
            <a:ext cx="3508375" cy="2630487"/>
          </a:xfrm>
          <a:ln/>
        </p:spPr>
      </p:sp>
      <p:sp>
        <p:nvSpPr>
          <p:cNvPr id="101379" name="Rectangle 3"/>
          <p:cNvSpPr>
            <a:spLocks noGrp="1" noChangeArrowheads="1"/>
          </p:cNvSpPr>
          <p:nvPr>
            <p:ph type="body" idx="1"/>
          </p:nvPr>
        </p:nvSpPr>
        <p:spPr>
          <a:xfrm>
            <a:off x="1239838" y="3330575"/>
            <a:ext cx="6816725" cy="315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defTabSz="914400"/>
            <a:fld id="{1FC3B051-E568-4A97-9792-D7819E96F68E}" type="slidenum">
              <a:rPr lang="en-US" sz="1200" b="0" smtClean="0">
                <a:latin typeface="Arial" pitchFamily="34" charset="0"/>
              </a:rPr>
              <a:pPr defTabSz="914400"/>
              <a:t>66</a:t>
            </a:fld>
            <a:endParaRPr lang="en-US" sz="1200" b="0" smtClean="0">
              <a:latin typeface="Arial" pitchFamily="34" charset="0"/>
            </a:endParaRPr>
          </a:p>
        </p:txBody>
      </p:sp>
      <p:sp>
        <p:nvSpPr>
          <p:cNvPr id="1079298" name="Rectangle 2"/>
          <p:cNvSpPr>
            <a:spLocks noGrp="1" noRot="1" noChangeAspect="1" noChangeArrowheads="1" noTextEdit="1"/>
          </p:cNvSpPr>
          <p:nvPr>
            <p:ph type="sldImg"/>
          </p:nvPr>
        </p:nvSpPr>
        <p:spPr>
          <a:xfrm>
            <a:off x="2898775" y="525463"/>
            <a:ext cx="3509963" cy="2632075"/>
          </a:xfrm>
          <a:ln/>
        </p:spPr>
      </p:sp>
      <p:sp>
        <p:nvSpPr>
          <p:cNvPr id="1079299" name="Rectangle 3"/>
          <p:cNvSpPr>
            <a:spLocks noGrp="1" noChangeArrowheads="1"/>
          </p:cNvSpPr>
          <p:nvPr>
            <p:ph type="body" idx="1"/>
          </p:nvPr>
        </p:nvSpPr>
        <p:spPr>
          <a:xfrm>
            <a:off x="1241425" y="3330575"/>
            <a:ext cx="6813550" cy="315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3" name="Slide Image Placeholder 1"/>
          <p:cNvSpPr>
            <a:spLocks noGrp="1" noRot="1" noChangeAspect="1"/>
          </p:cNvSpPr>
          <p:nvPr>
            <p:ph type="sldImg"/>
          </p:nvPr>
        </p:nvSpPr>
        <p:spPr>
          <a:ln/>
        </p:spPr>
      </p:sp>
      <p:sp>
        <p:nvSpPr>
          <p:cNvPr id="1124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24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561F8EF8-827B-42E5-B0B1-3C92D2EF1BED}" type="slidenum">
              <a:rPr lang="en-US" sz="1200" b="0" smtClean="0">
                <a:latin typeface="Arial" pitchFamily="34" charset="0"/>
              </a:rPr>
              <a:pPr/>
              <a:t>108</a:t>
            </a:fld>
            <a:endParaRPr lang="en-US" sz="1200" b="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57DF1675-CD6A-4DA7-8D52-92B448EA580E}" type="slidenum">
              <a:rPr lang="en-US" sz="1200" b="0" smtClean="0">
                <a:latin typeface="Arial" pitchFamily="34" charset="0"/>
              </a:rPr>
              <a:pPr/>
              <a:t>17</a:t>
            </a:fld>
            <a:endParaRPr lang="en-US" sz="1200" b="0" smtClean="0">
              <a:latin typeface="Arial" pitchFamily="34" charset="0"/>
            </a:endParaRPr>
          </a:p>
        </p:txBody>
      </p:sp>
      <p:sp>
        <p:nvSpPr>
          <p:cNvPr id="39938" name="Rectangle 2"/>
          <p:cNvSpPr>
            <a:spLocks noGrp="1" noRot="1" noChangeAspect="1" noChangeArrowheads="1" noTextEdit="1"/>
          </p:cNvSpPr>
          <p:nvPr>
            <p:ph type="sldImg"/>
          </p:nvPr>
        </p:nvSpPr>
        <p:spPr>
          <a:xfrm>
            <a:off x="2898775" y="528638"/>
            <a:ext cx="3502025" cy="2625725"/>
          </a:xfrm>
          <a:ln/>
        </p:spPr>
      </p:sp>
      <p:sp>
        <p:nvSpPr>
          <p:cNvPr id="39939" name="Rectangle 3"/>
          <p:cNvSpPr>
            <a:spLocks noGrp="1" noChangeArrowheads="1"/>
          </p:cNvSpPr>
          <p:nvPr>
            <p:ph type="body" idx="1"/>
          </p:nvPr>
        </p:nvSpPr>
        <p:spPr>
          <a:xfrm>
            <a:off x="1239838" y="3330575"/>
            <a:ext cx="6816725" cy="315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latin typeface="Arial" pitchFamily="34" charset="0"/>
              </a:rPr>
              <a:t>GPS Coordinate System</a:t>
            </a:r>
            <a:r>
              <a:rPr lang="en-US" smtClean="0">
                <a:latin typeface="Arial" pitchFamily="34" charset="0"/>
              </a:rPr>
              <a:t> -  works with X, Y, Z coordinate frame based on center of mass Earth-Centered-Earth-Fixed (ECEF) coordinate system; changed into ellipsoidal latitude, longitude, and height through transformation.</a:t>
            </a:r>
          </a:p>
          <a:p>
            <a:endParaRPr lang="en-US" smtClean="0">
              <a:latin typeface="Arial" pitchFamily="34" charset="0"/>
            </a:endParaRPr>
          </a:p>
          <a:p>
            <a:r>
              <a:rPr lang="en-US" smtClean="0">
                <a:latin typeface="Arial" pitchFamily="34" charset="0"/>
              </a:rPr>
              <a:t>Cartesian Coordinate System.</a:t>
            </a:r>
          </a:p>
          <a:p>
            <a:endParaRPr lang="en-US" smtClean="0">
              <a:latin typeface="Arial" pitchFamily="34" charset="0"/>
            </a:endParaRPr>
          </a:p>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127D7825-427A-4D72-9A80-70E12F5D962F}" type="slidenum">
              <a:rPr lang="en-US" sz="1200" b="0" smtClean="0">
                <a:latin typeface="Arial" pitchFamily="34" charset="0"/>
              </a:rPr>
              <a:pPr/>
              <a:t>18</a:t>
            </a:fld>
            <a:endParaRPr lang="en-US" sz="1200" b="0" smtClean="0">
              <a:latin typeface="Arial" pitchFamily="34" charset="0"/>
            </a:endParaRPr>
          </a:p>
        </p:txBody>
      </p:sp>
      <p:sp>
        <p:nvSpPr>
          <p:cNvPr id="41986" name="Rectangle 2"/>
          <p:cNvSpPr>
            <a:spLocks noGrp="1" noRot="1" noChangeAspect="1" noChangeArrowheads="1" noTextEdit="1"/>
          </p:cNvSpPr>
          <p:nvPr>
            <p:ph type="sldImg"/>
          </p:nvPr>
        </p:nvSpPr>
        <p:spPr>
          <a:xfrm>
            <a:off x="5721350" y="134938"/>
            <a:ext cx="2516188" cy="1885950"/>
          </a:xfrm>
          <a:ln/>
        </p:spPr>
      </p:sp>
      <p:sp>
        <p:nvSpPr>
          <p:cNvPr id="41987" name="Rectangle 3"/>
          <p:cNvSpPr>
            <a:spLocks noGrp="1" noChangeArrowheads="1"/>
          </p:cNvSpPr>
          <p:nvPr>
            <p:ph type="body" idx="1"/>
          </p:nvPr>
        </p:nvSpPr>
        <p:spPr>
          <a:xfrm>
            <a:off x="747713" y="4518025"/>
            <a:ext cx="7778750" cy="2160588"/>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r>
              <a:rPr lang="en-US" sz="1600" smtClean="0">
                <a:latin typeface="Arial" pitchFamily="34" charset="0"/>
              </a:rPr>
              <a:t>This shape is what we reference </a:t>
            </a:r>
            <a:r>
              <a:rPr lang="en-US" sz="1600" smtClean="0">
                <a:solidFill>
                  <a:srgbClr val="660066"/>
                </a:solidFill>
                <a:latin typeface="Arial" pitchFamily="34" charset="0"/>
              </a:rPr>
              <a:t>NAD83</a:t>
            </a:r>
            <a:r>
              <a:rPr lang="en-US" sz="1600" smtClean="0">
                <a:latin typeface="Arial" pitchFamily="34" charset="0"/>
              </a:rPr>
              <a:t> and the GPS system to.  </a:t>
            </a:r>
          </a:p>
          <a:p>
            <a:r>
              <a:rPr lang="en-US" sz="1600" smtClean="0">
                <a:latin typeface="Arial" pitchFamily="34" charset="0"/>
              </a:rPr>
              <a:t>Both the horizontal and vertical coordinates originate with this surface. </a:t>
            </a:r>
          </a:p>
          <a:p>
            <a:r>
              <a:rPr lang="en-US" sz="1000" smtClean="0">
                <a:latin typeface="Arial" pitchFamily="34" charset="0"/>
              </a:rPr>
              <a:t>The Pythagorean concept of a spherical Earth offers a simple surface which is mathematically easy to deal with. Many astronomical and navigational computations use it as a surface representing the Earth. While the sphere is a close approximation of the true figure of the Earth and satisfactory for many purposes, to the geodesists interested in the measurement of long distances—spanning continents and oceans—a more exact figure is necessary. Closer approximations range from modelling the shape of the entire Earth as an oblate spheroid or an oblate ellipsoid to the use of spherical harmonics or local approximations in terms of local reference ellipsoids. The idea of a planar or flat surface for Earth, however, is still acceptable for surveys of small areas as local topography is more important than the curvature. Plane-table surveys are made for relatively small areas and no account is taken of the curvature of the Earth. A survey of a city would likely be computed as though the Earth were a plane surface the size of the city. For such small areas, exact positions can be determined relative to each other without considering the size and shape of the total Earth.</a:t>
            </a:r>
          </a:p>
        </p:txBody>
      </p:sp>
      <p:sp>
        <p:nvSpPr>
          <p:cNvPr id="41988" name="Text Box 4"/>
          <p:cNvSpPr txBox="1">
            <a:spLocks noChangeArrowheads="1"/>
          </p:cNvSpPr>
          <p:nvPr/>
        </p:nvSpPr>
        <p:spPr bwMode="auto">
          <a:xfrm>
            <a:off x="373063" y="357188"/>
            <a:ext cx="4264025" cy="4316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946" tIns="46473" rIns="92946" bIns="46473">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000">
                <a:latin typeface="Arial" pitchFamily="34" charset="0"/>
              </a:rPr>
              <a:t>Earth - Lumpy Bumpy rock that is difficult if not impossible to describe with an equation.</a:t>
            </a:r>
          </a:p>
          <a:p>
            <a:r>
              <a:rPr lang="en-US" sz="1000">
                <a:latin typeface="Arial" pitchFamily="34" charset="0"/>
              </a:rPr>
              <a:t> </a:t>
            </a:r>
            <a:r>
              <a:rPr lang="en-US" sz="1000">
                <a:solidFill>
                  <a:srgbClr val="FF0000"/>
                </a:solidFill>
                <a:latin typeface="Arial" pitchFamily="34" charset="0"/>
              </a:rPr>
              <a:t>Click</a:t>
            </a:r>
          </a:p>
          <a:p>
            <a:r>
              <a:rPr lang="en-US" sz="1000">
                <a:latin typeface="Arial" pitchFamily="34" charset="0"/>
              </a:rPr>
              <a:t>Let's take a sphere and put its center at the earth's center of mass</a:t>
            </a:r>
          </a:p>
          <a:p>
            <a:r>
              <a:rPr lang="en-US" sz="1000">
                <a:latin typeface="Arial" pitchFamily="34" charset="0"/>
              </a:rPr>
              <a:t>Then resize the sphere to best fit the earth - radius of 6,378137.0 meters (later to become the semi-major axis)</a:t>
            </a:r>
          </a:p>
          <a:p>
            <a:r>
              <a:rPr lang="en-US" sz="1000">
                <a:latin typeface="Arial" pitchFamily="34" charset="0"/>
              </a:rPr>
              <a:t>This is a pretty good fit but we are out a little at the poles.</a:t>
            </a:r>
          </a:p>
          <a:p>
            <a:r>
              <a:rPr lang="en-US" sz="1000">
                <a:solidFill>
                  <a:srgbClr val="FF0000"/>
                </a:solidFill>
                <a:latin typeface="Arial" pitchFamily="34" charset="0"/>
              </a:rPr>
              <a:t>Click</a:t>
            </a:r>
          </a:p>
          <a:p>
            <a:r>
              <a:rPr lang="en-US" sz="1000">
                <a:latin typeface="Arial" pitchFamily="34" charset="0"/>
              </a:rPr>
              <a:t>Now we can squash the sphere at the poles for a better fit. This creates an oblate spheroid.</a:t>
            </a:r>
          </a:p>
          <a:p>
            <a:r>
              <a:rPr lang="en-US" sz="1000">
                <a:latin typeface="Arial" pitchFamily="34" charset="0"/>
              </a:rPr>
              <a:t>Now the diameter along the polar (semi-minor) axis is 6,356,752 meters.</a:t>
            </a:r>
          </a:p>
          <a:p>
            <a:r>
              <a:rPr lang="en-US" sz="1000">
                <a:latin typeface="Arial" pitchFamily="34" charset="0"/>
              </a:rPr>
              <a:t>We can now describe the earth's shape with an equation.</a:t>
            </a:r>
          </a:p>
          <a:p>
            <a:r>
              <a:rPr lang="en-US" sz="1000">
                <a:latin typeface="Arial" pitchFamily="34" charset="0"/>
              </a:rPr>
              <a:t>a= 637813.000007 meters</a:t>
            </a:r>
          </a:p>
          <a:p>
            <a:r>
              <a:rPr lang="en-US" sz="1000">
                <a:latin typeface="Arial" pitchFamily="34" charset="0"/>
              </a:rPr>
              <a:t>b= 6356752.31414 meters</a:t>
            </a:r>
          </a:p>
          <a:p>
            <a:r>
              <a:rPr lang="en-US" sz="1000">
                <a:latin typeface="Arial" pitchFamily="34" charset="0"/>
              </a:rPr>
              <a:t>f= 1/(a-b)/a = 298.2572220972</a:t>
            </a:r>
          </a:p>
          <a:p>
            <a:r>
              <a:rPr lang="en-US" sz="1000">
                <a:solidFill>
                  <a:srgbClr val="FF0000"/>
                </a:solidFill>
                <a:latin typeface="Arial" pitchFamily="34" charset="0"/>
              </a:rPr>
              <a:t>Click</a:t>
            </a:r>
          </a:p>
          <a:p>
            <a:r>
              <a:rPr lang="en-US" sz="1000">
                <a:latin typeface="Arial" pitchFamily="34" charset="0"/>
              </a:rPr>
              <a:t>We now have an ellipsoid - Since the Earth is in fact flattened slightly at the poles and bulges somewhat at the equator, the geometrical figure used in geodesy to most nearly approximate the shape of the Earth is an ellipsoid of revolution. </a:t>
            </a:r>
          </a:p>
          <a:p>
            <a:r>
              <a:rPr lang="en-US" sz="1000">
                <a:latin typeface="Arial" pitchFamily="34" charset="0"/>
              </a:rPr>
              <a:t>The ellipsoid of revolution is the figure which would be obtained by rotating an ellipse about its shorter axis. An ellipsoid of revolution describing the figure of the Earth is called a reference ellipsoid.</a:t>
            </a:r>
          </a:p>
          <a:p>
            <a:r>
              <a:rPr lang="en-US" sz="1200">
                <a:latin typeface="Arial" pitchFamily="34" charset="0"/>
              </a:rPr>
              <a:t>Definition:</a:t>
            </a:r>
          </a:p>
          <a:p>
            <a:pPr>
              <a:spcBef>
                <a:spcPct val="50000"/>
              </a:spcBef>
            </a:pPr>
            <a:r>
              <a:rPr lang="en-US" sz="1000">
                <a:latin typeface="Arial" pitchFamily="34" charset="0"/>
              </a:rPr>
              <a:t>NAD83 – The North American Datum of 1983 – the earth centered, earth fixed reference system that uses the GRS80 ellipsoid</a:t>
            </a:r>
          </a:p>
        </p:txBody>
      </p:sp>
      <p:sp>
        <p:nvSpPr>
          <p:cNvPr id="41989" name="Text Box 5"/>
          <p:cNvSpPr txBox="1">
            <a:spLocks noChangeArrowheads="1"/>
          </p:cNvSpPr>
          <p:nvPr/>
        </p:nvSpPr>
        <p:spPr bwMode="auto">
          <a:xfrm>
            <a:off x="4843463" y="2020888"/>
            <a:ext cx="4268787" cy="2401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946" tIns="46473" rIns="92946" bIns="46473">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30000"/>
              </a:spcBef>
            </a:pPr>
            <a:r>
              <a:rPr lang="en-US" sz="1200">
                <a:latin typeface="Arial" pitchFamily="34" charset="0"/>
              </a:rPr>
              <a:t>The rotation of the Earth creates the equatorial bulge so that the equatorial diameter is 43 km larger than the pole to pole diameter.[37] The largest local deviations in the rocky surface of the Earth are Mount Everest (8,848 m above local sea level) and the Mariana Trench (10,911 m below local sea level). Hence compared to a perfect ellipsoid, the Earth has a tolerance of about one part in about 584, or 0.17%, which is less than the 0.22% tolerance allowed in billiard balls.[38] Because of the bulge, the feature farthest from the center of the Earth is actually Mount Chimborazo in Ecuador.[39]</a:t>
            </a:r>
          </a:p>
          <a:p>
            <a:pPr>
              <a:spcBef>
                <a:spcPct val="50000"/>
              </a:spcBef>
            </a:pPr>
            <a:endParaRPr lang="en-US" sz="12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D63D8695-7510-4ACB-B87E-1D7507B365D1}" type="slidenum">
              <a:rPr lang="en-US" sz="1200" b="0" smtClean="0">
                <a:latin typeface="Arial" pitchFamily="34" charset="0"/>
              </a:rPr>
              <a:pPr/>
              <a:t>19</a:t>
            </a:fld>
            <a:endParaRPr lang="en-US" sz="1200" b="0" smtClean="0">
              <a:latin typeface="Arial" pitchFamily="34"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1" tIns="46467" rIns="92931" bIns="46467"/>
          <a:lstStyle/>
          <a:p>
            <a:r>
              <a:rPr lang="en-US" smtClean="0">
                <a:latin typeface="Arial" pitchFamily="34" charset="0"/>
              </a:rPr>
              <a:t>There have been several different ellipsoids used for the horizontal datums of the United States.  The Bessell 1841 ellipse was used from approximately 1845 until 1879.  Clarke 1866, developed by the English Geodesist A. R. Clarke was adopted in 1879 following the completion of the great Transcontinental Arc of Triangulation as it most closely approximates the size and shape of North America.  As part of the activity to complete the North American Datum of 1983 (NAD 83), In 1979, the National Geodetic Survey decided to adopt the Geodetic Reference System 1980 (GRS 80) as recommended by the International Association of Geodesy, as it most closely reflects the size and shape of the entire globe.  It should be noted that GRS80 is for all practical purposes, the same size and shape as the World Geodetic System of 1984 (WGS 84) ellipsoid used with the Global Positioning System (GPS).  The small numerical differences in the flattening (1/f) amount to less than 0.1 millimeter from the most northern part of Alaska to the southern tip of Florida!!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4679EE61-CC0B-4973-ABA3-9F3B60028131}" type="slidenum">
              <a:rPr lang="en-US" sz="1200" b="0" smtClean="0">
                <a:latin typeface="Arial" pitchFamily="34" charset="0"/>
              </a:rPr>
              <a:pPr/>
              <a:t>20</a:t>
            </a:fld>
            <a:endParaRPr lang="en-US" sz="1200" b="0" smtClean="0">
              <a:latin typeface="Arial" pitchFamily="34" charset="0"/>
            </a:endParaRPr>
          </a:p>
        </p:txBody>
      </p:sp>
      <p:sp>
        <p:nvSpPr>
          <p:cNvPr id="46082" name="Rectangle 2"/>
          <p:cNvSpPr>
            <a:spLocks noGrp="1" noRot="1" noChangeAspect="1" noChangeArrowheads="1" noTextEdit="1"/>
          </p:cNvSpPr>
          <p:nvPr>
            <p:ph type="sldImg"/>
          </p:nvPr>
        </p:nvSpPr>
        <p:spPr>
          <a:xfrm>
            <a:off x="2898775" y="527050"/>
            <a:ext cx="3505200" cy="2628900"/>
          </a:xfrm>
          <a:ln/>
        </p:spPr>
      </p:sp>
      <p:sp>
        <p:nvSpPr>
          <p:cNvPr id="46083" name="Rectangle 3"/>
          <p:cNvSpPr>
            <a:spLocks noGrp="1" noChangeArrowheads="1"/>
          </p:cNvSpPr>
          <p:nvPr>
            <p:ph type="body" idx="1"/>
          </p:nvPr>
        </p:nvSpPr>
        <p:spPr>
          <a:xfrm>
            <a:off x="1239838" y="3330575"/>
            <a:ext cx="6816725" cy="315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mtClean="0">
                <a:latin typeface="Arial" pitchFamily="34" charset="0"/>
              </a:rPr>
              <a:t>Point on the Earth’s surface positionally defined with an X, Y, Z coordinate.</a:t>
            </a:r>
          </a:p>
          <a:p>
            <a:pPr>
              <a:spcBef>
                <a:spcPct val="0"/>
              </a:spcBef>
            </a:pPr>
            <a:endParaRPr lang="en-US" smtClean="0">
              <a:latin typeface="Arial" pitchFamily="34" charset="0"/>
            </a:endParaRPr>
          </a:p>
          <a:p>
            <a:pPr>
              <a:spcBef>
                <a:spcPct val="0"/>
              </a:spcBef>
            </a:pPr>
            <a:r>
              <a:rPr lang="en-US" smtClean="0">
                <a:latin typeface="Arial" pitchFamily="34" charset="0"/>
              </a:rPr>
              <a:t>The distance along the Z axis is not a height.</a:t>
            </a:r>
          </a:p>
          <a:p>
            <a:pPr>
              <a:spcBef>
                <a:spcPct val="0"/>
              </a:spcBef>
            </a:pPr>
            <a:endParaRPr lang="en-US" smtClean="0">
              <a:latin typeface="Arial" pitchFamily="34" charset="0"/>
            </a:endParaRPr>
          </a:p>
          <a:p>
            <a:pPr>
              <a:spcBef>
                <a:spcPct val="0"/>
              </a:spcBef>
            </a:pPr>
            <a:r>
              <a:rPr lang="en-US" smtClean="0">
                <a:latin typeface="Arial" pitchFamily="34" charset="0"/>
              </a:rPr>
              <a:t>Height information is not apparent in this system.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0728DA58-4DA2-497F-B834-969DCEAFD4B2}" type="slidenum">
              <a:rPr lang="en-US" sz="1200" b="0" smtClean="0">
                <a:latin typeface="Arial" pitchFamily="34" charset="0"/>
              </a:rPr>
              <a:pPr/>
              <a:t>21</a:t>
            </a:fld>
            <a:endParaRPr lang="en-US" sz="1200" b="0" smtClean="0">
              <a:latin typeface="Arial" pitchFamily="34" charset="0"/>
            </a:endParaRPr>
          </a:p>
        </p:txBody>
      </p:sp>
      <p:sp>
        <p:nvSpPr>
          <p:cNvPr id="48130" name="Rectangle 2"/>
          <p:cNvSpPr>
            <a:spLocks noGrp="1" noRot="1" noChangeAspect="1" noChangeArrowheads="1" noTextEdit="1"/>
          </p:cNvSpPr>
          <p:nvPr>
            <p:ph type="sldImg"/>
          </p:nvPr>
        </p:nvSpPr>
        <p:spPr>
          <a:xfrm>
            <a:off x="2898775" y="528638"/>
            <a:ext cx="3503613" cy="2627312"/>
          </a:xfrm>
          <a:ln/>
        </p:spPr>
      </p:sp>
      <p:sp>
        <p:nvSpPr>
          <p:cNvPr id="48131" name="Rectangle 3"/>
          <p:cNvSpPr>
            <a:spLocks noGrp="1" noChangeArrowheads="1"/>
          </p:cNvSpPr>
          <p:nvPr>
            <p:ph type="body" idx="1"/>
          </p:nvPr>
        </p:nvSpPr>
        <p:spPr>
          <a:xfrm>
            <a:off x="1239838" y="3330575"/>
            <a:ext cx="6816725" cy="315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mtClean="0">
                <a:latin typeface="Arial" pitchFamily="34" charset="0"/>
              </a:rPr>
              <a:t>Curvilinear Coordinate System</a:t>
            </a:r>
          </a:p>
          <a:p>
            <a:pPr>
              <a:spcBef>
                <a:spcPct val="0"/>
              </a:spcBef>
            </a:pPr>
            <a:endParaRPr lang="en-US" smtClean="0">
              <a:latin typeface="Arial" pitchFamily="34" charset="0"/>
            </a:endParaRPr>
          </a:p>
          <a:p>
            <a:pPr>
              <a:spcBef>
                <a:spcPct val="0"/>
              </a:spcBef>
            </a:pPr>
            <a:r>
              <a:rPr lang="en-US" smtClean="0">
                <a:latin typeface="Arial" pitchFamily="34" charset="0"/>
              </a:rPr>
              <a:t>Same point on Earth’s surface positionally defined by latitude, longitude and ellipsoid height.</a:t>
            </a:r>
          </a:p>
          <a:p>
            <a:pPr>
              <a:spcBef>
                <a:spcPct val="0"/>
              </a:spcBef>
            </a:pPr>
            <a:endParaRPr lang="en-US" smtClean="0">
              <a:latin typeface="Arial" pitchFamily="34" charset="0"/>
            </a:endParaRPr>
          </a:p>
          <a:p>
            <a:pPr>
              <a:spcBef>
                <a:spcPct val="0"/>
              </a:spcBef>
            </a:pPr>
            <a:r>
              <a:rPr lang="en-US" smtClean="0">
                <a:latin typeface="Arial" pitchFamily="34" charset="0"/>
              </a:rPr>
              <a:t>Ellipsoid height is the height of the point relative to the reference ellipsoid surface.</a:t>
            </a:r>
          </a:p>
          <a:p>
            <a:pPr>
              <a:spcBef>
                <a:spcPct val="0"/>
              </a:spcBef>
            </a:pPr>
            <a:endParaRPr lang="en-US" smtClean="0">
              <a:latin typeface="Arial" pitchFamily="34" charset="0"/>
            </a:endParaRPr>
          </a:p>
          <a:p>
            <a:pPr>
              <a:spcBef>
                <a:spcPct val="0"/>
              </a:spcBef>
            </a:pPr>
            <a:r>
              <a:rPr lang="en-US" smtClean="0">
                <a:latin typeface="Arial" pitchFamily="34" charset="0"/>
              </a:rPr>
              <a:t>Same point can be positionally defined as and X, Y, Z or latitude, longitude, ellipsoid height.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1400" b="1">
                <a:solidFill>
                  <a:schemeClr val="tx1"/>
                </a:solidFill>
                <a:latin typeface="Verdana" pitchFamily="34" charset="0"/>
                <a:cs typeface="Arial" pitchFamily="34" charset="0"/>
              </a:defRPr>
            </a:lvl1pPr>
            <a:lvl2pPr marL="742950" indent="-285750" defTabSz="917575">
              <a:defRPr sz="1400" b="1">
                <a:solidFill>
                  <a:schemeClr val="tx1"/>
                </a:solidFill>
                <a:latin typeface="Verdana" pitchFamily="34" charset="0"/>
                <a:cs typeface="Arial" pitchFamily="34" charset="0"/>
              </a:defRPr>
            </a:lvl2pPr>
            <a:lvl3pPr marL="1143000" indent="-228600" defTabSz="917575">
              <a:defRPr sz="1400" b="1">
                <a:solidFill>
                  <a:schemeClr val="tx1"/>
                </a:solidFill>
                <a:latin typeface="Verdana" pitchFamily="34" charset="0"/>
                <a:cs typeface="Arial" pitchFamily="34" charset="0"/>
              </a:defRPr>
            </a:lvl3pPr>
            <a:lvl4pPr marL="1600200" indent="-228600" defTabSz="917575">
              <a:defRPr sz="1400" b="1">
                <a:solidFill>
                  <a:schemeClr val="tx1"/>
                </a:solidFill>
                <a:latin typeface="Verdana" pitchFamily="34" charset="0"/>
                <a:cs typeface="Arial" pitchFamily="34" charset="0"/>
              </a:defRPr>
            </a:lvl4pPr>
            <a:lvl5pPr marL="2057400" indent="-228600" defTabSz="917575">
              <a:defRPr sz="1400" b="1">
                <a:solidFill>
                  <a:schemeClr val="tx1"/>
                </a:solidFill>
                <a:latin typeface="Verdana" pitchFamily="34" charset="0"/>
                <a:cs typeface="Arial" pitchFamily="34" charset="0"/>
              </a:defRPr>
            </a:lvl5pPr>
            <a:lvl6pPr marL="2514600" indent="-228600" defTabSz="917575" fontAlgn="base">
              <a:spcBef>
                <a:spcPct val="0"/>
              </a:spcBef>
              <a:spcAft>
                <a:spcPct val="0"/>
              </a:spcAft>
              <a:defRPr sz="1400" b="1">
                <a:solidFill>
                  <a:schemeClr val="tx1"/>
                </a:solidFill>
                <a:latin typeface="Verdana" pitchFamily="34" charset="0"/>
                <a:cs typeface="Arial" pitchFamily="34" charset="0"/>
              </a:defRPr>
            </a:lvl6pPr>
            <a:lvl7pPr marL="2971800" indent="-228600" defTabSz="917575" fontAlgn="base">
              <a:spcBef>
                <a:spcPct val="0"/>
              </a:spcBef>
              <a:spcAft>
                <a:spcPct val="0"/>
              </a:spcAft>
              <a:defRPr sz="1400" b="1">
                <a:solidFill>
                  <a:schemeClr val="tx1"/>
                </a:solidFill>
                <a:latin typeface="Verdana" pitchFamily="34" charset="0"/>
                <a:cs typeface="Arial" pitchFamily="34" charset="0"/>
              </a:defRPr>
            </a:lvl7pPr>
            <a:lvl8pPr marL="3429000" indent="-228600" defTabSz="917575" fontAlgn="base">
              <a:spcBef>
                <a:spcPct val="0"/>
              </a:spcBef>
              <a:spcAft>
                <a:spcPct val="0"/>
              </a:spcAft>
              <a:defRPr sz="1400" b="1">
                <a:solidFill>
                  <a:schemeClr val="tx1"/>
                </a:solidFill>
                <a:latin typeface="Verdana" pitchFamily="34" charset="0"/>
                <a:cs typeface="Arial" pitchFamily="34" charset="0"/>
              </a:defRPr>
            </a:lvl8pPr>
            <a:lvl9pPr marL="3886200" indent="-228600" defTabSz="917575" fontAlgn="base">
              <a:spcBef>
                <a:spcPct val="0"/>
              </a:spcBef>
              <a:spcAft>
                <a:spcPct val="0"/>
              </a:spcAft>
              <a:defRPr sz="1400" b="1">
                <a:solidFill>
                  <a:schemeClr val="tx1"/>
                </a:solidFill>
                <a:latin typeface="Verdana" pitchFamily="34" charset="0"/>
                <a:cs typeface="Arial" pitchFamily="34" charset="0"/>
              </a:defRPr>
            </a:lvl9pPr>
          </a:lstStyle>
          <a:p>
            <a:fld id="{9BE0D5B9-E86B-48CD-A546-9C6FB9032E47}" type="slidenum">
              <a:rPr lang="en-US" sz="1200" b="0" smtClean="0">
                <a:latin typeface="Arial" pitchFamily="34" charset="0"/>
              </a:rPr>
              <a:pPr/>
              <a:t>22</a:t>
            </a:fld>
            <a:endParaRPr lang="en-US" sz="1200" b="0" smtClean="0">
              <a:latin typeface="Arial" pitchFamily="34" charset="0"/>
            </a:endParaRPr>
          </a:p>
        </p:txBody>
      </p:sp>
      <p:sp>
        <p:nvSpPr>
          <p:cNvPr id="50178" name="Rectangle 2"/>
          <p:cNvSpPr>
            <a:spLocks noGrp="1" noRot="1" noChangeAspect="1" noChangeArrowheads="1" noTextEdit="1"/>
          </p:cNvSpPr>
          <p:nvPr>
            <p:ph type="sldImg"/>
          </p:nvPr>
        </p:nvSpPr>
        <p:spPr>
          <a:xfrm>
            <a:off x="2898775" y="525463"/>
            <a:ext cx="3508375" cy="2632075"/>
          </a:xfrm>
          <a:ln/>
        </p:spPr>
      </p:sp>
      <p:sp>
        <p:nvSpPr>
          <p:cNvPr id="50179" name="Rectangle 3"/>
          <p:cNvSpPr>
            <a:spLocks noGrp="1" noChangeArrowheads="1"/>
          </p:cNvSpPr>
          <p:nvPr>
            <p:ph type="body" idx="1"/>
          </p:nvPr>
        </p:nvSpPr>
        <p:spPr>
          <a:xfrm>
            <a:off x="1239838" y="3330575"/>
            <a:ext cx="6816725" cy="315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b="1" smtClean="0">
                <a:latin typeface="Arial" pitchFamily="34" charset="0"/>
              </a:rPr>
              <a:t>ITRF</a:t>
            </a:r>
            <a:r>
              <a:rPr lang="en-US" sz="800" smtClean="0">
                <a:latin typeface="Arial" pitchFamily="34" charset="0"/>
              </a:rPr>
              <a:t> (International Terrestrial Reference Frame) just has an origin; take NAD83 shaped ellipsoid centered at the ITRF origin to derive ITRF97 ellipsoid heights.</a:t>
            </a:r>
          </a:p>
          <a:p>
            <a:endParaRPr lang="en-US" sz="800" b="1" smtClean="0">
              <a:latin typeface="Arial" pitchFamily="34" charset="0"/>
            </a:endParaRPr>
          </a:p>
          <a:p>
            <a:r>
              <a:rPr lang="en-US" sz="800" b="1" smtClean="0">
                <a:latin typeface="Arial" pitchFamily="34" charset="0"/>
              </a:rPr>
              <a:t>Ellipsoid heights NAD83 vs. ITRF97</a:t>
            </a:r>
            <a:r>
              <a:rPr lang="en-US" sz="800" smtClean="0">
                <a:latin typeface="Arial" pitchFamily="34" charset="0"/>
              </a:rPr>
              <a:t> - Defined origins are best estimate of the center of mass; NAD83 is not geocentric.  Move origin; move ellipsoid surface as illustrated.</a:t>
            </a:r>
          </a:p>
          <a:p>
            <a:endParaRPr lang="en-US" sz="800" smtClean="0">
              <a:latin typeface="Arial" pitchFamily="34" charset="0"/>
            </a:endParaRPr>
          </a:p>
          <a:p>
            <a:r>
              <a:rPr lang="en-US" sz="800" b="1" smtClean="0">
                <a:latin typeface="Arial" pitchFamily="34" charset="0"/>
              </a:rPr>
              <a:t>Ellipsoid height differences</a:t>
            </a:r>
            <a:r>
              <a:rPr lang="en-US" sz="800" smtClean="0">
                <a:latin typeface="Arial" pitchFamily="34" charset="0"/>
              </a:rPr>
              <a:t> reflect the non-geocentricity of NAD83.</a:t>
            </a:r>
          </a:p>
          <a:p>
            <a:endParaRPr lang="en-US" sz="80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412EED61-4BA7-48CF-A975-61C197ED924A}" type="slidenum">
              <a:rPr lang="en-US" sz="1200" b="0" smtClean="0">
                <a:latin typeface="Arial" pitchFamily="34" charset="0"/>
              </a:rPr>
              <a:pPr/>
              <a:t>24</a:t>
            </a:fld>
            <a:endParaRPr lang="en-US" sz="1200" b="0" smtClean="0">
              <a:latin typeface="Arial" pitchFamily="34"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400" b="1">
                <a:solidFill>
                  <a:schemeClr val="tx1"/>
                </a:solidFill>
                <a:latin typeface="Verdana" pitchFamily="34" charset="0"/>
                <a:cs typeface="Arial" pitchFamily="34" charset="0"/>
              </a:defRPr>
            </a:lvl1pPr>
            <a:lvl2pPr marL="742950" indent="-285750" defTabSz="919163">
              <a:defRPr sz="1400" b="1">
                <a:solidFill>
                  <a:schemeClr val="tx1"/>
                </a:solidFill>
                <a:latin typeface="Verdana" pitchFamily="34" charset="0"/>
                <a:cs typeface="Arial" pitchFamily="34" charset="0"/>
              </a:defRPr>
            </a:lvl2pPr>
            <a:lvl3pPr marL="1143000" indent="-228600" defTabSz="919163">
              <a:defRPr sz="1400" b="1">
                <a:solidFill>
                  <a:schemeClr val="tx1"/>
                </a:solidFill>
                <a:latin typeface="Verdana" pitchFamily="34" charset="0"/>
                <a:cs typeface="Arial" pitchFamily="34" charset="0"/>
              </a:defRPr>
            </a:lvl3pPr>
            <a:lvl4pPr marL="1600200" indent="-228600" defTabSz="919163">
              <a:defRPr sz="1400" b="1">
                <a:solidFill>
                  <a:schemeClr val="tx1"/>
                </a:solidFill>
                <a:latin typeface="Verdana" pitchFamily="34" charset="0"/>
                <a:cs typeface="Arial" pitchFamily="34" charset="0"/>
              </a:defRPr>
            </a:lvl4pPr>
            <a:lvl5pPr marL="2057400" indent="-228600" defTabSz="919163">
              <a:defRPr sz="1400" b="1">
                <a:solidFill>
                  <a:schemeClr val="tx1"/>
                </a:solidFill>
                <a:latin typeface="Verdana" pitchFamily="34" charset="0"/>
                <a:cs typeface="Arial" pitchFamily="34" charset="0"/>
              </a:defRPr>
            </a:lvl5pPr>
            <a:lvl6pPr marL="2514600" indent="-228600" defTabSz="919163" fontAlgn="base">
              <a:spcBef>
                <a:spcPct val="0"/>
              </a:spcBef>
              <a:spcAft>
                <a:spcPct val="0"/>
              </a:spcAft>
              <a:defRPr sz="1400" b="1">
                <a:solidFill>
                  <a:schemeClr val="tx1"/>
                </a:solidFill>
                <a:latin typeface="Verdana" pitchFamily="34" charset="0"/>
                <a:cs typeface="Arial" pitchFamily="34" charset="0"/>
              </a:defRPr>
            </a:lvl6pPr>
            <a:lvl7pPr marL="2971800" indent="-228600" defTabSz="919163" fontAlgn="base">
              <a:spcBef>
                <a:spcPct val="0"/>
              </a:spcBef>
              <a:spcAft>
                <a:spcPct val="0"/>
              </a:spcAft>
              <a:defRPr sz="1400" b="1">
                <a:solidFill>
                  <a:schemeClr val="tx1"/>
                </a:solidFill>
                <a:latin typeface="Verdana" pitchFamily="34" charset="0"/>
                <a:cs typeface="Arial" pitchFamily="34" charset="0"/>
              </a:defRPr>
            </a:lvl7pPr>
            <a:lvl8pPr marL="3429000" indent="-228600" defTabSz="919163" fontAlgn="base">
              <a:spcBef>
                <a:spcPct val="0"/>
              </a:spcBef>
              <a:spcAft>
                <a:spcPct val="0"/>
              </a:spcAft>
              <a:defRPr sz="1400" b="1">
                <a:solidFill>
                  <a:schemeClr val="tx1"/>
                </a:solidFill>
                <a:latin typeface="Verdana" pitchFamily="34" charset="0"/>
                <a:cs typeface="Arial" pitchFamily="34" charset="0"/>
              </a:defRPr>
            </a:lvl8pPr>
            <a:lvl9pPr marL="3886200" indent="-228600" defTabSz="919163" fontAlgn="base">
              <a:spcBef>
                <a:spcPct val="0"/>
              </a:spcBef>
              <a:spcAft>
                <a:spcPct val="0"/>
              </a:spcAft>
              <a:defRPr sz="1400" b="1">
                <a:solidFill>
                  <a:schemeClr val="tx1"/>
                </a:solidFill>
                <a:latin typeface="Verdana" pitchFamily="34" charset="0"/>
                <a:cs typeface="Arial" pitchFamily="34" charset="0"/>
              </a:defRPr>
            </a:lvl9pPr>
          </a:lstStyle>
          <a:p>
            <a:fld id="{0CBF695B-1D5F-422F-A21F-5A9F0976E5FE}" type="slidenum">
              <a:rPr lang="en-US" sz="1200" b="0" smtClean="0">
                <a:latin typeface="Arial" pitchFamily="34" charset="0"/>
              </a:rPr>
              <a:pPr/>
              <a:t>25</a:t>
            </a:fld>
            <a:endParaRPr lang="en-US" sz="1200" b="0" smtClean="0">
              <a:latin typeface="Arial" pitchFamily="34"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a:t>Click to edit Master title style</a:t>
            </a:r>
          </a:p>
        </p:txBody>
      </p:sp>
      <p:sp>
        <p:nvSpPr>
          <p:cNvPr id="512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a:t>Click to edit Master subtitle style</a:t>
            </a:r>
          </a:p>
        </p:txBody>
      </p:sp>
    </p:spTree>
    <p:extLst>
      <p:ext uri="{BB962C8B-B14F-4D97-AF65-F5344CB8AC3E}">
        <p14:creationId xmlns:p14="http://schemas.microsoft.com/office/powerpoint/2010/main" val="308506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167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6396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483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332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916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0354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19200" y="1905000"/>
            <a:ext cx="7162800" cy="3048000"/>
          </a:xfrm>
        </p:spPr>
        <p:txBody>
          <a:bodyPr/>
          <a:lstStyle/>
          <a:p>
            <a:pPr lvl="0"/>
            <a:endParaRPr lang="en-US" noProof="0" smtClean="0"/>
          </a:p>
        </p:txBody>
      </p:sp>
    </p:spTree>
    <p:extLst>
      <p:ext uri="{BB962C8B-B14F-4D97-AF65-F5344CB8AC3E}">
        <p14:creationId xmlns:p14="http://schemas.microsoft.com/office/powerpoint/2010/main" val="3399290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893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074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215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97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83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618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39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9838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87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868363"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b="0">
              <a:latin typeface="Times" pitchFamily="18" charset="0"/>
              <a:cs typeface="+mn-cs"/>
            </a:endParaRPr>
          </a:p>
        </p:txBody>
      </p:sp>
      <p:sp>
        <p:nvSpPr>
          <p:cNvPr id="4100"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b="0">
              <a:latin typeface="Times" pitchFamily="18" charset="0"/>
              <a:cs typeface="+mn-cs"/>
            </a:endParaRPr>
          </a:p>
        </p:txBody>
      </p:sp>
      <p:sp>
        <p:nvSpPr>
          <p:cNvPr id="1029" name="Rectangle 5"/>
          <p:cNvSpPr>
            <a:spLocks noGrp="1" noChangeArrowheads="1"/>
          </p:cNvSpPr>
          <p:nvPr>
            <p:ph type="title"/>
          </p:nvPr>
        </p:nvSpPr>
        <p:spPr bwMode="auto">
          <a:xfrm>
            <a:off x="457200" y="457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body" idx="1"/>
          </p:nvPr>
        </p:nvSpPr>
        <p:spPr bwMode="auto">
          <a:xfrm>
            <a:off x="1219200" y="1905000"/>
            <a:ext cx="7162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 id="2147483656" r:id="rId12"/>
    <p:sldLayoutId id="2147483655" r:id="rId13"/>
    <p:sldLayoutId id="2147483654" r:id="rId14"/>
    <p:sldLayoutId id="2147483653" r:id="rId15"/>
    <p:sldLayoutId id="2147483652" r:id="rId16"/>
    <p:sldLayoutId id="2147483651" r:id="rId17"/>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13.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108.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31.png"/><Relationship Id="rId7"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hyperlink" Target="http://www.insidegnss.com/" TargetMode="External"/><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catholiccemeteries.org.au/" TargetMode="External"/><Relationship Id="rId2" Type="http://schemas.openxmlformats.org/officeDocument/2006/relationships/image" Target="../media/image143.png"/><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en.wikipedia.org/wiki/Reference_ellipsoid" TargetMode="Externa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ier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earth-info.nga.mil/GandG/publications/tr8350.2/tr8350_2.html"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 Id="rId5" Type="http://schemas.openxmlformats.org/officeDocument/2006/relationships/image" Target="../media/image62.jpe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18.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9.wmf"/><Relationship Id="rId5" Type="http://schemas.openxmlformats.org/officeDocument/2006/relationships/oleObject" Target="../embeddings/oleObject1.bin"/><Relationship Id="rId10" Type="http://schemas.openxmlformats.org/officeDocument/2006/relationships/image" Target="../media/image91.wmf"/><Relationship Id="rId4" Type="http://schemas.openxmlformats.org/officeDocument/2006/relationships/image" Target="../media/image92.wmf"/><Relationship Id="rId9"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ngs.noaa.gov/PUBS_LIB/NGSRealTimeUserGuidelines.v2.1.pdf" TargetMode="External"/><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3.wmf"/></Relationships>
</file>

<file path=ppt/slides/_rels/slide93.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8.emf"/></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54" name="Rectangle 18"/>
          <p:cNvSpPr>
            <a:spLocks noChangeArrowheads="1"/>
          </p:cNvSpPr>
          <p:nvPr/>
        </p:nvSpPr>
        <p:spPr bwMode="auto">
          <a:xfrm>
            <a:off x="152400" y="762000"/>
            <a:ext cx="5029200" cy="1219200"/>
          </a:xfrm>
          <a:prstGeom prst="rect">
            <a:avLst/>
          </a:prstGeom>
          <a:solidFill>
            <a:srgbClr val="0070C0"/>
          </a:solidFill>
          <a:ln w="28575" algn="ctr">
            <a:solidFill>
              <a:srgbClr val="00FF00"/>
            </a:solidFill>
            <a:miter lim="800000"/>
            <a:headEnd/>
            <a:tailEnd/>
          </a:ln>
          <a:effectLst>
            <a:outerShdw dist="35921" dir="2700000" algn="ctr" rotWithShape="0">
              <a:srgbClr val="808080">
                <a:alpha val="80000"/>
              </a:srgbClr>
            </a:outerShdw>
          </a:effectLst>
        </p:spPr>
        <p:txBody>
          <a:bodyPr wrap="none" anchor="ctr"/>
          <a:lstStyle/>
          <a:p>
            <a:pPr algn="ctr" eaLnBrk="0" hangingPunct="0">
              <a:defRPr/>
            </a:pPr>
            <a:endParaRPr lang="en-US">
              <a:cs typeface="+mn-cs"/>
            </a:endParaRPr>
          </a:p>
        </p:txBody>
      </p:sp>
      <p:sp>
        <p:nvSpPr>
          <p:cNvPr id="21506" name="WordArt 2"/>
          <p:cNvSpPr>
            <a:spLocks noChangeArrowheads="1" noChangeShapeType="1" noTextEdit="1"/>
          </p:cNvSpPr>
          <p:nvPr/>
        </p:nvSpPr>
        <p:spPr bwMode="auto">
          <a:xfrm>
            <a:off x="228600" y="2286000"/>
            <a:ext cx="5029200" cy="1447800"/>
          </a:xfrm>
          <a:prstGeom prst="rect">
            <a:avLst/>
          </a:prstGeom>
        </p:spPr>
        <p:txBody>
          <a:bodyPr wrap="none" fromWordArt="1">
            <a:prstTxWarp prst="textPlain">
              <a:avLst>
                <a:gd name="adj" fmla="val 50000"/>
              </a:avLst>
            </a:prstTxWarp>
          </a:bodyPr>
          <a:lstStyle/>
          <a:p>
            <a:pPr algn="ctr"/>
            <a:r>
              <a:rPr lang="en-US" sz="2000" kern="10">
                <a:ln w="15875">
                  <a:solidFill>
                    <a:srgbClr val="993366"/>
                  </a:solidFill>
                  <a:round/>
                  <a:headEnd/>
                  <a:tailEnd/>
                </a:ln>
                <a:solidFill>
                  <a:schemeClr val="bg1"/>
                </a:solidFill>
                <a:effectLst>
                  <a:outerShdw dist="35921" dir="2700000" algn="ctr" rotWithShape="0">
                    <a:srgbClr val="808080">
                      <a:alpha val="79999"/>
                    </a:srgbClr>
                  </a:outerShdw>
                </a:effectLst>
                <a:latin typeface="Arial Black"/>
              </a:rPr>
              <a:t>REAL TIME GNSS </a:t>
            </a:r>
          </a:p>
          <a:p>
            <a:pPr algn="ctr"/>
            <a:r>
              <a:rPr lang="en-US" sz="2000" kern="10">
                <a:ln w="15875">
                  <a:solidFill>
                    <a:srgbClr val="993366"/>
                  </a:solidFill>
                  <a:round/>
                  <a:headEnd/>
                  <a:tailEnd/>
                </a:ln>
                <a:solidFill>
                  <a:schemeClr val="bg1"/>
                </a:solidFill>
                <a:effectLst>
                  <a:outerShdw dist="35921" dir="2700000" algn="ctr" rotWithShape="0">
                    <a:srgbClr val="808080">
                      <a:alpha val="79999"/>
                    </a:srgbClr>
                  </a:outerShdw>
                </a:effectLst>
                <a:latin typeface="Arial Black"/>
              </a:rPr>
              <a:t>POSITIONING  </a:t>
            </a:r>
          </a:p>
          <a:p>
            <a:pPr algn="ctr"/>
            <a:r>
              <a:rPr lang="en-US" sz="2000" kern="10">
                <a:ln w="15875">
                  <a:solidFill>
                    <a:srgbClr val="993366"/>
                  </a:solidFill>
                  <a:round/>
                  <a:headEnd/>
                  <a:tailEnd/>
                </a:ln>
                <a:solidFill>
                  <a:schemeClr val="bg1"/>
                </a:solidFill>
                <a:effectLst>
                  <a:outerShdw dist="35921" dir="2700000" algn="ctr" rotWithShape="0">
                    <a:srgbClr val="808080">
                      <a:alpha val="79999"/>
                    </a:srgbClr>
                  </a:outerShdw>
                </a:effectLst>
                <a:latin typeface="Arial Black"/>
              </a:rPr>
              <a:t>GUIDELINES</a:t>
            </a:r>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814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NgsLogoA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WordArt 7"/>
          <p:cNvSpPr>
            <a:spLocks noChangeArrowheads="1" noChangeShapeType="1" noTextEdit="1"/>
          </p:cNvSpPr>
          <p:nvPr/>
        </p:nvSpPr>
        <p:spPr bwMode="auto">
          <a:xfrm>
            <a:off x="533400" y="914400"/>
            <a:ext cx="4495800" cy="990600"/>
          </a:xfrm>
          <a:prstGeom prst="rect">
            <a:avLst/>
          </a:prstGeom>
        </p:spPr>
        <p:txBody>
          <a:bodyPr wrap="none" fromWordArt="1">
            <a:prstTxWarp prst="textPlain">
              <a:avLst>
                <a:gd name="adj" fmla="val 50000"/>
              </a:avLst>
            </a:prstTxWarp>
          </a:bodyPr>
          <a:lstStyle/>
          <a:p>
            <a:pPr algn="ctr"/>
            <a:r>
              <a:rPr lang="en-US" sz="2000" kern="10">
                <a:ln w="19050">
                  <a:solidFill>
                    <a:srgbClr val="0000FF"/>
                  </a:solidFill>
                  <a:round/>
                  <a:headEnd/>
                  <a:tailEnd/>
                </a:ln>
                <a:solidFill>
                  <a:schemeClr val="bg1"/>
                </a:solidFill>
                <a:latin typeface="Arial Black"/>
              </a:rPr>
              <a:t>PSLS CONFERENCE</a:t>
            </a:r>
          </a:p>
          <a:p>
            <a:pPr algn="ctr"/>
            <a:r>
              <a:rPr lang="en-US" sz="2000" kern="10">
                <a:ln w="19050">
                  <a:solidFill>
                    <a:srgbClr val="0000FF"/>
                  </a:solidFill>
                  <a:round/>
                  <a:headEnd/>
                  <a:tailEnd/>
                </a:ln>
                <a:solidFill>
                  <a:schemeClr val="bg1"/>
                </a:solidFill>
                <a:latin typeface="Arial Black"/>
              </a:rPr>
              <a:t>HERSHEY, PENNSYLVANIA</a:t>
            </a:r>
          </a:p>
          <a:p>
            <a:pPr algn="ctr"/>
            <a:r>
              <a:rPr lang="en-US" sz="2000" kern="10">
                <a:ln w="19050">
                  <a:solidFill>
                    <a:srgbClr val="0000FF"/>
                  </a:solidFill>
                  <a:round/>
                  <a:headEnd/>
                  <a:tailEnd/>
                </a:ln>
                <a:solidFill>
                  <a:schemeClr val="bg1"/>
                </a:solidFill>
                <a:latin typeface="Arial Black"/>
              </a:rPr>
              <a:t>JANUARY 24, 2012</a:t>
            </a:r>
          </a:p>
        </p:txBody>
      </p:sp>
      <p:sp>
        <p:nvSpPr>
          <p:cNvPr id="21511" name="WordArt 13"/>
          <p:cNvSpPr>
            <a:spLocks noChangeArrowheads="1" noChangeShapeType="1" noTextEdit="1"/>
          </p:cNvSpPr>
          <p:nvPr/>
        </p:nvSpPr>
        <p:spPr bwMode="auto">
          <a:xfrm>
            <a:off x="6019800" y="5943600"/>
            <a:ext cx="2895600" cy="569913"/>
          </a:xfrm>
          <a:prstGeom prst="rect">
            <a:avLst/>
          </a:prstGeom>
        </p:spPr>
        <p:txBody>
          <a:bodyPr wrap="none" fromWordArt="1">
            <a:prstTxWarp prst="textPlain">
              <a:avLst>
                <a:gd name="adj" fmla="val 49736"/>
              </a:avLst>
            </a:prstTxWarp>
          </a:bodyPr>
          <a:lstStyle/>
          <a:p>
            <a:pPr algn="ctr"/>
            <a:r>
              <a:rPr lang="en-US" sz="3600" i="1" kern="10">
                <a:ln w="9525">
                  <a:solidFill>
                    <a:srgbClr val="FF0000"/>
                  </a:solidFill>
                  <a:round/>
                  <a:headEnd/>
                  <a:tailEnd/>
                </a:ln>
                <a:solidFill>
                  <a:schemeClr val="bg1"/>
                </a:solidFill>
                <a:latin typeface="Arial"/>
                <a:cs typeface="Arial"/>
              </a:rPr>
              <a:t>Bill Henning</a:t>
            </a:r>
          </a:p>
          <a:p>
            <a:pPr algn="ctr"/>
            <a:r>
              <a:rPr lang="en-US" sz="3600" i="1" kern="10">
                <a:ln w="9525">
                  <a:solidFill>
                    <a:srgbClr val="FF0000"/>
                  </a:solidFill>
                  <a:round/>
                  <a:headEnd/>
                  <a:tailEnd/>
                </a:ln>
                <a:solidFill>
                  <a:schemeClr val="bg1"/>
                </a:solidFill>
                <a:latin typeface="Arial"/>
                <a:cs typeface="Arial"/>
              </a:rPr>
              <a:t>  Geodesist, Prof. LS.</a:t>
            </a:r>
          </a:p>
        </p:txBody>
      </p:sp>
      <p:pic>
        <p:nvPicPr>
          <p:cNvPr id="21512" name="Picture 14" descr="PSLS small colorgi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114800"/>
            <a:ext cx="1487488"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13" name="Picture 10" descr="rtsb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457200"/>
            <a:ext cx="2393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2" descr="rtsb.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2590800"/>
            <a:ext cx="23764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447800" y="3810000"/>
          <a:ext cx="39624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Arrow 6"/>
          <p:cNvSpPr/>
          <p:nvPr/>
        </p:nvSpPr>
        <p:spPr>
          <a:xfrm rot="2012613">
            <a:off x="1566863" y="1306513"/>
            <a:ext cx="3962400" cy="1122362"/>
          </a:xfrm>
          <a:prstGeom prst="rightArrow">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30723" name="Group 7"/>
          <p:cNvGrpSpPr>
            <a:grpSpLocks/>
          </p:cNvGrpSpPr>
          <p:nvPr/>
        </p:nvGrpSpPr>
        <p:grpSpPr bwMode="auto">
          <a:xfrm rot="3079772">
            <a:off x="1284287" y="2159001"/>
            <a:ext cx="5427663" cy="1008062"/>
            <a:chOff x="-1862229" y="524699"/>
            <a:chExt cx="5428388" cy="1008000"/>
          </a:xfrm>
        </p:grpSpPr>
        <p:sp>
          <p:nvSpPr>
            <p:cNvPr id="9" name="Rectangle 8"/>
            <p:cNvSpPr/>
            <p:nvPr/>
          </p:nvSpPr>
          <p:spPr>
            <a:xfrm rot="19947727">
              <a:off x="318557" y="524653"/>
              <a:ext cx="3246871" cy="10080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rot="20545376">
              <a:off x="-1862729" y="655481"/>
              <a:ext cx="3246872" cy="6428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284480" rIns="0" bIns="284480" spcCol="1270" anchor="ctr"/>
            <a:lstStyle/>
            <a:p>
              <a:pPr algn="ctr" defTabSz="1244600">
                <a:lnSpc>
                  <a:spcPct val="90000"/>
                </a:lnSpc>
                <a:spcAft>
                  <a:spcPct val="35000"/>
                </a:spcAft>
                <a:defRPr/>
              </a:pPr>
              <a:r>
                <a:rPr lang="en-US" sz="2800" b="0" dirty="0"/>
                <a:t>SURVEYING</a:t>
              </a:r>
            </a:p>
          </p:txBody>
        </p:sp>
      </p:grpSp>
      <p:graphicFrame>
        <p:nvGraphicFramePr>
          <p:cNvPr id="11" name="Diagram 10"/>
          <p:cNvGraphicFramePr/>
          <p:nvPr/>
        </p:nvGraphicFramePr>
        <p:xfrm>
          <a:off x="5029200" y="2971800"/>
          <a:ext cx="3657600" cy="914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p:cNvGraphicFramePr/>
          <p:nvPr/>
        </p:nvGraphicFramePr>
        <p:xfrm>
          <a:off x="1143000" y="2590800"/>
          <a:ext cx="3886200" cy="2057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3" name="Right Arrow 12"/>
          <p:cNvSpPr/>
          <p:nvPr/>
        </p:nvSpPr>
        <p:spPr>
          <a:xfrm rot="1262242">
            <a:off x="1441450" y="1968500"/>
            <a:ext cx="3962400" cy="1123950"/>
          </a:xfrm>
          <a:prstGeom prst="rightArrow">
            <a:avLst/>
          </a:prstGeom>
          <a:solidFill>
            <a:srgbClr val="CEA4E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30727" name="Group 13"/>
          <p:cNvGrpSpPr>
            <a:grpSpLocks/>
          </p:cNvGrpSpPr>
          <p:nvPr/>
        </p:nvGrpSpPr>
        <p:grpSpPr bwMode="auto">
          <a:xfrm rot="1860540">
            <a:off x="1425575" y="1989138"/>
            <a:ext cx="3244850" cy="1016000"/>
            <a:chOff x="229046" y="845202"/>
            <a:chExt cx="3245226" cy="1015704"/>
          </a:xfrm>
        </p:grpSpPr>
        <p:sp>
          <p:nvSpPr>
            <p:cNvPr id="15" name="Rectangle 14"/>
            <p:cNvSpPr/>
            <p:nvPr/>
          </p:nvSpPr>
          <p:spPr>
            <a:xfrm rot="20976249">
              <a:off x="287818" y="887267"/>
              <a:ext cx="3184894" cy="9712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angle 15"/>
            <p:cNvSpPr/>
            <p:nvPr/>
          </p:nvSpPr>
          <p:spPr>
            <a:xfrm rot="20976249">
              <a:off x="226792" y="844311"/>
              <a:ext cx="3184894" cy="9712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274320" rIns="0" bIns="274320" spcCol="1270" anchor="ctr"/>
            <a:lstStyle/>
            <a:p>
              <a:pPr algn="ctr" defTabSz="1200150">
                <a:lnSpc>
                  <a:spcPct val="90000"/>
                </a:lnSpc>
                <a:spcAft>
                  <a:spcPct val="35000"/>
                </a:spcAft>
                <a:defRPr/>
              </a:pPr>
              <a:r>
                <a:rPr lang="en-US" sz="2700" b="0" dirty="0"/>
                <a:t>GEODESY</a:t>
              </a:r>
            </a:p>
          </p:txBody>
        </p:sp>
      </p:grpSp>
      <p:sp>
        <p:nvSpPr>
          <p:cNvPr id="17" name="Right Arrow 16"/>
          <p:cNvSpPr/>
          <p:nvPr/>
        </p:nvSpPr>
        <p:spPr>
          <a:xfrm rot="178257">
            <a:off x="1246188" y="2540000"/>
            <a:ext cx="3962400" cy="1123950"/>
          </a:xfrm>
          <a:prstGeom prst="rightArrow">
            <a:avLst/>
          </a:prstGeom>
          <a:solidFill>
            <a:srgbClr val="FFFF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17"/>
          <p:cNvSpPr/>
          <p:nvPr/>
        </p:nvSpPr>
        <p:spPr>
          <a:xfrm rot="156822">
            <a:off x="1468438" y="2662238"/>
            <a:ext cx="3184525" cy="9731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274320" rIns="0" bIns="274320" spcCol="1270" anchor="ctr"/>
          <a:lstStyle/>
          <a:p>
            <a:pPr algn="ctr" defTabSz="1200150">
              <a:lnSpc>
                <a:spcPct val="90000"/>
              </a:lnSpc>
              <a:spcAft>
                <a:spcPct val="35000"/>
              </a:spcAft>
              <a:defRPr/>
            </a:pPr>
            <a:r>
              <a:rPr lang="en-US" sz="2700" b="0" dirty="0"/>
              <a:t>ENGINEERING</a:t>
            </a:r>
          </a:p>
        </p:txBody>
      </p:sp>
      <p:sp>
        <p:nvSpPr>
          <p:cNvPr id="20" name="Rectangle 19"/>
          <p:cNvSpPr/>
          <p:nvPr/>
        </p:nvSpPr>
        <p:spPr>
          <a:xfrm>
            <a:off x="457200" y="609600"/>
            <a:ext cx="911916" cy="5334000"/>
          </a:xfrm>
          <a:prstGeom prst="rect">
            <a:avLst/>
          </a:prstGeom>
          <a:noFill/>
          <a:effectLst>
            <a:innerShdw blurRad="63500" dist="50800" dir="16200000">
              <a:prstClr val="black">
                <a:alpha val="50000"/>
              </a:prstClr>
            </a:innerShdw>
          </a:effectLst>
          <a:scene3d>
            <a:camera prst="perspectiveRight"/>
            <a:lightRig rig="threePt" dir="t"/>
          </a:scene3d>
        </p:spPr>
        <p:txBody>
          <a:bodyPr vert="wordArtVert">
            <a:spAutoFit/>
          </a:bodyPr>
          <a:lstStyle/>
          <a:p>
            <a:pPr algn="ctr">
              <a:defRPr/>
            </a:pPr>
            <a:r>
              <a:rPr lang="en-US" sz="2000"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mn-cs"/>
              </a:rPr>
              <a:t>GNSS</a:t>
            </a:r>
          </a:p>
          <a:p>
            <a:pPr algn="ctr">
              <a:defRPr/>
            </a:pPr>
            <a:r>
              <a:rPr lang="en-US" sz="2000"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mn-cs"/>
              </a:rPr>
              <a:t> TECHNOLOGY</a:t>
            </a:r>
          </a:p>
        </p:txBody>
      </p:sp>
      <p:sp>
        <p:nvSpPr>
          <p:cNvPr id="30731" name="TextBox 20"/>
          <p:cNvSpPr txBox="1">
            <a:spLocks noChangeArrowheads="1"/>
          </p:cNvSpPr>
          <p:nvPr/>
        </p:nvSpPr>
        <p:spPr bwMode="auto">
          <a:xfrm>
            <a:off x="5181600" y="4191000"/>
            <a:ext cx="350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000"/>
              <a:t>AROUND 2020 AUTONOMOUS GNSS POSITIONING MAY BE BETTER THAN 2-DM</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7" name="Rectangle 2"/>
          <p:cNvSpPr>
            <a:spLocks noGrp="1" noChangeArrowheads="1"/>
          </p:cNvSpPr>
          <p:nvPr>
            <p:ph type="title"/>
          </p:nvPr>
        </p:nvSpPr>
        <p:spPr>
          <a:xfrm>
            <a:off x="457200" y="533400"/>
            <a:ext cx="8458200" cy="533400"/>
          </a:xfrm>
        </p:spPr>
        <p:txBody>
          <a:bodyPr/>
          <a:lstStyle/>
          <a:p>
            <a:pPr eaLnBrk="1" hangingPunct="1"/>
            <a:r>
              <a:rPr lang="en-US" smtClean="0">
                <a:solidFill>
                  <a:schemeClr val="accent2"/>
                </a:solidFill>
              </a:rPr>
              <a:t>RT DERIVED ORTHO HEIGHTS - LOCALIZE OR NOT?</a:t>
            </a:r>
          </a:p>
        </p:txBody>
      </p:sp>
      <p:sp>
        <p:nvSpPr>
          <p:cNvPr id="1115138" name="Rectangle 3"/>
          <p:cNvSpPr>
            <a:spLocks noGrp="1" noChangeArrowheads="1"/>
          </p:cNvSpPr>
          <p:nvPr>
            <p:ph type="body" idx="1"/>
          </p:nvPr>
        </p:nvSpPr>
        <p:spPr>
          <a:xfrm>
            <a:off x="1219200" y="1219200"/>
            <a:ext cx="7162800" cy="4800600"/>
          </a:xfrm>
        </p:spPr>
        <p:txBody>
          <a:bodyPr/>
          <a:lstStyle/>
          <a:p>
            <a:pPr eaLnBrk="1" hangingPunct="1"/>
            <a:r>
              <a:rPr lang="en-US" smtClean="0"/>
              <a:t>PASSIVE MARKS ARE A SNAP SHOT OF WHEN THEY WERE LEVELED OR DERIVED FROM GPS</a:t>
            </a:r>
            <a:br>
              <a:rPr lang="en-US" smtClean="0"/>
            </a:br>
            <a:endParaRPr lang="en-US" smtClean="0"/>
          </a:p>
          <a:p>
            <a:pPr eaLnBrk="1" hangingPunct="1"/>
            <a:r>
              <a:rPr lang="en-US" u="sng" smtClean="0"/>
              <a:t>IF YOU BUILD</a:t>
            </a:r>
            <a:r>
              <a:rPr lang="en-US" smtClean="0"/>
              <a:t> FROM A MONUMENTED BM AND THE DESIGN WAS DONE REFERENCED TO IT, IT IS “THE TRUTH”, UNLESS IN GROSS ERROR.</a:t>
            </a:r>
            <a:br>
              <a:rPr lang="en-US" smtClean="0"/>
            </a:br>
            <a:endParaRPr lang="en-US" smtClean="0"/>
          </a:p>
          <a:p>
            <a:pPr eaLnBrk="1" hangingPunct="1"/>
            <a:r>
              <a:rPr lang="en-US" smtClean="0"/>
              <a:t>CONSTRAINING TO PASSIVE BMs IS A GOOD WAY TO NOT ONLY LOCK TO THE SURROUNDING PASSIVE MARKS, BUT ALSO TO EVALUATE HOW THE CONTROL FITS TOGETHER.</a:t>
            </a:r>
            <a:br>
              <a:rPr lang="en-US" smtClean="0"/>
            </a:br>
            <a:endParaRPr lang="en-US" smtClean="0"/>
          </a:p>
          <a:p>
            <a:pPr eaLnBrk="1" hangingPunct="1"/>
            <a:r>
              <a:rPr lang="en-US" u="sng" smtClean="0"/>
              <a:t>HOW GOOD IS THE NGS </a:t>
            </a:r>
            <a:r>
              <a:rPr lang="en-US" u="sng" smtClean="0">
                <a:solidFill>
                  <a:srgbClr val="FF3300"/>
                </a:solidFill>
              </a:rPr>
              <a:t>HYBRID GEOID MODEL</a:t>
            </a:r>
            <a:r>
              <a:rPr lang="en-US" u="sng" smtClean="0"/>
              <a:t> IN YOUR AREA? (SIDE NOTE: GEOID 09 IS THE CURRENT MODEL USED BY OPUS)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1" name="Rectangle 2"/>
          <p:cNvSpPr>
            <a:spLocks noGrp="1" noChangeArrowheads="1"/>
          </p:cNvSpPr>
          <p:nvPr>
            <p:ph type="title"/>
          </p:nvPr>
        </p:nvSpPr>
        <p:spPr>
          <a:xfrm>
            <a:off x="0" y="228600"/>
            <a:ext cx="9144000" cy="762000"/>
          </a:xfrm>
          <a:solidFill>
            <a:schemeClr val="bg1"/>
          </a:solidFill>
        </p:spPr>
        <p:txBody>
          <a:bodyPr/>
          <a:lstStyle/>
          <a:p>
            <a:pPr eaLnBrk="1" hangingPunct="1"/>
            <a:r>
              <a:rPr lang="en-US" smtClean="0">
                <a:solidFill>
                  <a:schemeClr val="accent2"/>
                </a:solidFill>
              </a:rPr>
              <a:t>USING RTN ELLIPSOID HEIGHTS WITH THE HYBRID GEOID FOR ORTHO HEIGHTS</a:t>
            </a:r>
          </a:p>
        </p:txBody>
      </p:sp>
      <p:pic>
        <p:nvPicPr>
          <p:cNvPr id="1116162" name="Picture 3" descr="geoi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219200"/>
            <a:ext cx="6854825" cy="5081588"/>
          </a:xfrm>
        </p:spPr>
      </p:pic>
      <p:sp>
        <p:nvSpPr>
          <p:cNvPr id="6" name="TextBox 4"/>
          <p:cNvSpPr txBox="1">
            <a:spLocks noChangeArrowheads="1"/>
          </p:cNvSpPr>
          <p:nvPr/>
        </p:nvSpPr>
        <p:spPr bwMode="auto">
          <a:xfrm>
            <a:off x="5486400" y="1752600"/>
            <a:ext cx="36576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a:solidFill>
                  <a:srgbClr val="00B050"/>
                </a:solidFill>
              </a:rPr>
              <a:t>NAD 83 (HARN) USE GEOID O3</a:t>
            </a:r>
          </a:p>
          <a:p>
            <a:pPr algn="ctr" eaLnBrk="0" hangingPunct="0"/>
            <a:r>
              <a:rPr lang="en-US">
                <a:solidFill>
                  <a:srgbClr val="00B050"/>
                </a:solidFill>
              </a:rPr>
              <a:t>NAD 83 (CORS 96) USE GEOID 09</a:t>
            </a:r>
          </a:p>
          <a:p>
            <a:pPr algn="ctr" eaLnBrk="0" hangingPunct="0"/>
            <a:r>
              <a:rPr lang="en-US">
                <a:solidFill>
                  <a:srgbClr val="00B050"/>
                </a:solidFill>
              </a:rPr>
              <a:t>NAD 83 (2007) USE GEOID 09</a:t>
            </a:r>
          </a:p>
          <a:p>
            <a:pPr algn="ctr" eaLnBrk="0" hangingPunct="0"/>
            <a:r>
              <a:rPr lang="en-US">
                <a:solidFill>
                  <a:srgbClr val="00B050"/>
                </a:solidFill>
              </a:rPr>
              <a:t>ITRF USE SCIENTIFIC GEOID (USGG)</a:t>
            </a:r>
          </a:p>
          <a:p>
            <a:pPr algn="ctr" eaLnBrk="0" hangingPunct="0"/>
            <a:r>
              <a:rPr lang="en-US">
                <a:solidFill>
                  <a:srgbClr val="00B050"/>
                </a:solidFill>
              </a:rPr>
              <a:t>NAD 83 (2011) USE GEOID 12</a:t>
            </a:r>
          </a:p>
          <a:p>
            <a:pPr algn="ctr" eaLnBrk="0" hangingPunct="0"/>
            <a:endParaRPr lang="en-US">
              <a:solidFill>
                <a:srgbClr val="00B050"/>
              </a:solidFill>
            </a:endParaRPr>
          </a:p>
        </p:txBody>
      </p:sp>
      <p:sp>
        <p:nvSpPr>
          <p:cNvPr id="7" name="Rectangle 6"/>
          <p:cNvSpPr>
            <a:spLocks noChangeArrowheads="1"/>
          </p:cNvSpPr>
          <p:nvPr/>
        </p:nvSpPr>
        <p:spPr bwMode="auto">
          <a:xfrm>
            <a:off x="5715000" y="2895600"/>
            <a:ext cx="3276600" cy="2286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sz="1600"/>
          </a:p>
        </p:txBody>
      </p:sp>
      <p:sp>
        <p:nvSpPr>
          <p:cNvPr id="1116165" name="Text Box 4"/>
          <p:cNvSpPr txBox="1">
            <a:spLocks noChangeArrowheads="1"/>
          </p:cNvSpPr>
          <p:nvPr/>
        </p:nvSpPr>
        <p:spPr bwMode="auto">
          <a:xfrm>
            <a:off x="1219200" y="1066800"/>
            <a:ext cx="3276600" cy="541338"/>
          </a:xfrm>
          <a:prstGeom prst="rect">
            <a:avLst/>
          </a:prstGeom>
          <a:solidFill>
            <a:schemeClr val="bg1"/>
          </a:solidFill>
          <a:ln w="22225" algn="ctr">
            <a:solidFill>
              <a:srgbClr val="FF0000"/>
            </a:solidFill>
            <a:miter lim="800000"/>
            <a:headEnd/>
            <a:tailEnd/>
          </a:ln>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spcBef>
                <a:spcPct val="50000"/>
              </a:spcBef>
            </a:pPr>
            <a:r>
              <a:rPr lang="en-US" sz="2800">
                <a:solidFill>
                  <a:schemeClr val="accent2"/>
                </a:solidFill>
              </a:rPr>
              <a:t>H</a:t>
            </a:r>
            <a:r>
              <a:rPr lang="en-US" sz="2800" baseline="-25000">
                <a:solidFill>
                  <a:schemeClr val="accent2"/>
                </a:solidFill>
              </a:rPr>
              <a:t>88 </a:t>
            </a:r>
            <a:r>
              <a:rPr lang="en-US" sz="2800">
                <a:solidFill>
                  <a:schemeClr val="accent2"/>
                </a:solidFill>
              </a:rPr>
              <a:t>= h</a:t>
            </a:r>
            <a:r>
              <a:rPr lang="en-US" sz="2800" baseline="-25000">
                <a:solidFill>
                  <a:schemeClr val="accent2"/>
                </a:solidFill>
              </a:rPr>
              <a:t>83</a:t>
            </a:r>
            <a:r>
              <a:rPr lang="en-US" sz="2800">
                <a:solidFill>
                  <a:schemeClr val="accent2"/>
                </a:solidFill>
              </a:rPr>
              <a:t> – N</a:t>
            </a:r>
            <a:r>
              <a:rPr lang="en-US" sz="2800" baseline="-25000">
                <a:solidFill>
                  <a:schemeClr val="accent2"/>
                </a:solidFill>
              </a:rPr>
              <a:t>09</a:t>
            </a:r>
            <a:endParaRPr lang="en-US" sz="28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5" name="Rectangle 2"/>
          <p:cNvSpPr>
            <a:spLocks noGrp="1" noChangeArrowheads="1"/>
          </p:cNvSpPr>
          <p:nvPr>
            <p:ph type="title"/>
          </p:nvPr>
        </p:nvSpPr>
        <p:spPr>
          <a:xfrm>
            <a:off x="438150" y="142875"/>
            <a:ext cx="8458200" cy="695325"/>
          </a:xfrm>
          <a:solidFill>
            <a:schemeClr val="bg1"/>
          </a:solidFill>
        </p:spPr>
        <p:txBody>
          <a:bodyPr/>
          <a:lstStyle/>
          <a:p>
            <a:pPr eaLnBrk="1" hangingPunct="1"/>
            <a:r>
              <a:rPr lang="en-US" sz="2800" smtClean="0"/>
              <a:t>CALIBRATIONS/VERTICAL LOCALIZATIONS</a:t>
            </a:r>
          </a:p>
        </p:txBody>
      </p:sp>
      <p:pic>
        <p:nvPicPr>
          <p:cNvPr id="1117186" name="Picture 3" descr="GPS re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763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388" name="Picture 4" descr="GPS cal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14400"/>
            <a:ext cx="37417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40388"/>
                                        </p:tgtEl>
                                      </p:cBhvr>
                                    </p:animEffect>
                                    <p:set>
                                      <p:cBhvr>
                                        <p:cTn id="7" dur="1" fill="hold">
                                          <p:stCondLst>
                                            <p:cond delay="499"/>
                                          </p:stCondLst>
                                        </p:cTn>
                                        <p:tgtEl>
                                          <p:spTgt spid="10403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209" name="Picture 3" descr="PROJECT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239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8210" name="TextBox 10"/>
          <p:cNvSpPr txBox="1">
            <a:spLocks noChangeArrowheads="1"/>
          </p:cNvSpPr>
          <p:nvPr/>
        </p:nvSpPr>
        <p:spPr bwMode="auto">
          <a:xfrm>
            <a:off x="6019800" y="5105400"/>
            <a:ext cx="2362200" cy="1169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a:t>SCALE FACTOR:</a:t>
            </a:r>
          </a:p>
          <a:p>
            <a:pPr algn="ctr"/>
            <a:r>
              <a:rPr lang="en-US"/>
              <a:t>GRID DISTANCE&lt;</a:t>
            </a:r>
          </a:p>
          <a:p>
            <a:pPr algn="ctr"/>
            <a:r>
              <a:rPr lang="en-US"/>
              <a:t>ELLIPSOID DISTANCE</a:t>
            </a:r>
          </a:p>
          <a:p>
            <a:pPr algn="ctr"/>
            <a:r>
              <a:rPr lang="en-US"/>
              <a:t> </a:t>
            </a:r>
          </a:p>
        </p:txBody>
      </p:sp>
      <p:sp>
        <p:nvSpPr>
          <p:cNvPr id="1118211" name="TextBox 23"/>
          <p:cNvSpPr txBox="1">
            <a:spLocks noChangeArrowheads="1"/>
          </p:cNvSpPr>
          <p:nvPr/>
        </p:nvSpPr>
        <p:spPr bwMode="auto">
          <a:xfrm>
            <a:off x="3810000" y="5105400"/>
            <a:ext cx="2209800" cy="1169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endParaRPr lang="en-US"/>
          </a:p>
          <a:p>
            <a:endParaRPr lang="en-US"/>
          </a:p>
          <a:p>
            <a:endParaRPr lang="en-US"/>
          </a:p>
          <a:p>
            <a:endParaRPr lang="en-US"/>
          </a:p>
          <a:p>
            <a:endParaRPr lang="en-US"/>
          </a:p>
        </p:txBody>
      </p:sp>
      <p:sp>
        <p:nvSpPr>
          <p:cNvPr id="1118212" name="Text Box 4"/>
          <p:cNvSpPr txBox="1">
            <a:spLocks noChangeArrowheads="1"/>
          </p:cNvSpPr>
          <p:nvPr/>
        </p:nvSpPr>
        <p:spPr bwMode="auto">
          <a:xfrm>
            <a:off x="6400800" y="2971800"/>
            <a:ext cx="1219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a:latin typeface="Arial" pitchFamily="34" charset="0"/>
              </a:rPr>
              <a:t>Normal to ellipsoid</a:t>
            </a:r>
          </a:p>
        </p:txBody>
      </p:sp>
      <p:sp>
        <p:nvSpPr>
          <p:cNvPr id="1118213" name="Line 5"/>
          <p:cNvSpPr>
            <a:spLocks noChangeShapeType="1"/>
          </p:cNvSpPr>
          <p:nvPr/>
        </p:nvSpPr>
        <p:spPr bwMode="auto">
          <a:xfrm flipH="1">
            <a:off x="5410200" y="3200400"/>
            <a:ext cx="1066800" cy="152400"/>
          </a:xfrm>
          <a:prstGeom prst="line">
            <a:avLst/>
          </a:prstGeom>
          <a:noFill/>
          <a:ln w="158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18214" name="Line 6"/>
          <p:cNvSpPr>
            <a:spLocks noChangeShapeType="1"/>
          </p:cNvSpPr>
          <p:nvPr/>
        </p:nvSpPr>
        <p:spPr bwMode="auto">
          <a:xfrm flipH="1">
            <a:off x="6096000" y="3200400"/>
            <a:ext cx="381000" cy="457200"/>
          </a:xfrm>
          <a:prstGeom prst="line">
            <a:avLst/>
          </a:prstGeom>
          <a:noFill/>
          <a:ln w="158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18215" name="WordArt 7"/>
          <p:cNvSpPr>
            <a:spLocks noChangeArrowheads="1" noChangeShapeType="1" noTextEdit="1"/>
          </p:cNvSpPr>
          <p:nvPr/>
        </p:nvSpPr>
        <p:spPr bwMode="auto">
          <a:xfrm rot="156525">
            <a:off x="6103938" y="4311650"/>
            <a:ext cx="1981200" cy="381000"/>
          </a:xfrm>
          <a:prstGeom prst="rect">
            <a:avLst/>
          </a:prstGeom>
        </p:spPr>
        <p:txBody>
          <a:bodyPr spcFirstLastPara="1" wrap="none" fromWordArt="1">
            <a:prstTxWarp prst="textArchUp">
              <a:avLst>
                <a:gd name="adj" fmla="val 10800004"/>
              </a:avLst>
            </a:prstTxWarp>
          </a:bodyPr>
          <a:lstStyle/>
          <a:p>
            <a:r>
              <a:rPr lang="en-US" sz="3600" kern="10">
                <a:ln w="9525">
                  <a:solidFill>
                    <a:srgbClr val="0000FF"/>
                  </a:solidFill>
                  <a:round/>
                  <a:headEnd/>
                  <a:tailEnd/>
                </a:ln>
                <a:solidFill>
                  <a:srgbClr val="000000"/>
                </a:solidFill>
                <a:latin typeface="Arial Black"/>
              </a:rPr>
              <a:t>"GEODETIC"</a:t>
            </a:r>
          </a:p>
        </p:txBody>
      </p:sp>
      <p:sp>
        <p:nvSpPr>
          <p:cNvPr id="1118216" name="WordArt 8"/>
          <p:cNvSpPr>
            <a:spLocks noChangeArrowheads="1" noChangeShapeType="1" noTextEdit="1"/>
          </p:cNvSpPr>
          <p:nvPr/>
        </p:nvSpPr>
        <p:spPr bwMode="auto">
          <a:xfrm>
            <a:off x="6324600" y="4724400"/>
            <a:ext cx="1143000" cy="228600"/>
          </a:xfrm>
          <a:prstGeom prst="rect">
            <a:avLst/>
          </a:prstGeom>
        </p:spPr>
        <p:txBody>
          <a:bodyPr wrap="none" fromWordArt="1">
            <a:prstTxWarp prst="textPlain">
              <a:avLst>
                <a:gd name="adj" fmla="val 50000"/>
              </a:avLst>
            </a:prstTxWarp>
          </a:bodyPr>
          <a:lstStyle/>
          <a:p>
            <a:r>
              <a:rPr lang="en-US" sz="3600" kern="10" spc="720">
                <a:ln w="9525">
                  <a:solidFill>
                    <a:schemeClr val="tx1"/>
                  </a:solidFill>
                  <a:round/>
                  <a:headEnd/>
                  <a:tailEnd/>
                </a:ln>
                <a:solidFill>
                  <a:srgbClr val="339966"/>
                </a:solidFill>
                <a:latin typeface="Arial Black"/>
              </a:rPr>
              <a:t>"GRID"</a:t>
            </a:r>
          </a:p>
        </p:txBody>
      </p:sp>
      <p:sp>
        <p:nvSpPr>
          <p:cNvPr id="1118217" name="WordArt 9"/>
          <p:cNvSpPr>
            <a:spLocks noChangeArrowheads="1" noChangeShapeType="1" noTextEdit="1"/>
          </p:cNvSpPr>
          <p:nvPr/>
        </p:nvSpPr>
        <p:spPr bwMode="auto">
          <a:xfrm rot="-285818">
            <a:off x="5105400" y="1524000"/>
            <a:ext cx="1504950" cy="228600"/>
          </a:xfrm>
          <a:prstGeom prst="rect">
            <a:avLst/>
          </a:prstGeom>
        </p:spPr>
        <p:txBody>
          <a:bodyPr wrap="none" fromWordArt="1">
            <a:prstTxWarp prst="textPlain">
              <a:avLst>
                <a:gd name="adj" fmla="val 50000"/>
              </a:avLst>
            </a:prstTxWarp>
          </a:bodyPr>
          <a:lstStyle/>
          <a:p>
            <a:r>
              <a:rPr lang="en-US" sz="2000" kern="10">
                <a:ln w="9525">
                  <a:solidFill>
                    <a:schemeClr val="tx1"/>
                  </a:solidFill>
                  <a:round/>
                  <a:headEnd/>
                  <a:tailEnd/>
                </a:ln>
                <a:solidFill>
                  <a:srgbClr val="FF00FF"/>
                </a:solidFill>
                <a:latin typeface="Arial Black"/>
              </a:rPr>
              <a:t>"GROUND"</a:t>
            </a:r>
          </a:p>
        </p:txBody>
      </p:sp>
      <p:sp>
        <p:nvSpPr>
          <p:cNvPr id="1118218" name="TextBox 9"/>
          <p:cNvSpPr txBox="1">
            <a:spLocks noChangeArrowheads="1"/>
          </p:cNvSpPr>
          <p:nvPr/>
        </p:nvSpPr>
        <p:spPr bwMode="auto">
          <a:xfrm>
            <a:off x="1066800" y="4876800"/>
            <a:ext cx="2362200" cy="1169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SCALE FACTOR:</a:t>
            </a:r>
          </a:p>
          <a:p>
            <a:r>
              <a:rPr lang="en-US"/>
              <a:t>GRID DISTANCE &gt;</a:t>
            </a:r>
          </a:p>
          <a:p>
            <a:r>
              <a:rPr lang="en-US"/>
              <a:t>ELLIPSOID DISTANCE </a:t>
            </a:r>
          </a:p>
          <a:p>
            <a:endParaRPr lang="en-US"/>
          </a:p>
        </p:txBody>
      </p:sp>
      <p:cxnSp>
        <p:nvCxnSpPr>
          <p:cNvPr id="1118219" name="Curved Connector 18"/>
          <p:cNvCxnSpPr>
            <a:cxnSpLocks noChangeShapeType="1"/>
          </p:cNvCxnSpPr>
          <p:nvPr/>
        </p:nvCxnSpPr>
        <p:spPr bwMode="auto">
          <a:xfrm flipV="1">
            <a:off x="2514600" y="5029200"/>
            <a:ext cx="1219200" cy="609600"/>
          </a:xfrm>
          <a:prstGeom prst="curvedConnector3">
            <a:avLst>
              <a:gd name="adj1" fmla="val 99255"/>
            </a:avLst>
          </a:prstGeom>
          <a:noFill/>
          <a:ln w="34925" algn="ctr">
            <a:solidFill>
              <a:srgbClr val="FF0000"/>
            </a:solidFill>
            <a:round/>
            <a:headEnd/>
            <a:tailEnd type="arrow" w="med" len="med"/>
          </a:ln>
        </p:spPr>
      </p:cxnSp>
      <p:cxnSp>
        <p:nvCxnSpPr>
          <p:cNvPr id="1118220" name="Curved Connector 38"/>
          <p:cNvCxnSpPr>
            <a:cxnSpLocks noChangeShapeType="1"/>
          </p:cNvCxnSpPr>
          <p:nvPr/>
        </p:nvCxnSpPr>
        <p:spPr bwMode="auto">
          <a:xfrm rot="16200000" flipV="1">
            <a:off x="5791200" y="5105400"/>
            <a:ext cx="533400" cy="381000"/>
          </a:xfrm>
          <a:prstGeom prst="curvedConnector3">
            <a:avLst>
              <a:gd name="adj1" fmla="val 3944"/>
            </a:avLst>
          </a:prstGeom>
          <a:noFill/>
          <a:ln w="34925" algn="ctr">
            <a:solidFill>
              <a:srgbClr val="FF0000"/>
            </a:solidFill>
            <a:round/>
            <a:headEnd/>
            <a:tailEnd type="arrow" w="med" len="med"/>
          </a:ln>
        </p:spPr>
      </p:cxnSp>
      <p:sp>
        <p:nvSpPr>
          <p:cNvPr id="16" name="Rectangle 15"/>
          <p:cNvSpPr/>
          <p:nvPr/>
        </p:nvSpPr>
        <p:spPr>
          <a:xfrm>
            <a:off x="1994659" y="381000"/>
            <a:ext cx="5277406"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200" dirty="0">
                <a:ln w="11430"/>
                <a:solidFill>
                  <a:srgbClr val="00CC00"/>
                </a:solidFill>
                <a:effectLst>
                  <a:outerShdw blurRad="50800" dist="39000" dir="5460000" algn="tl">
                    <a:srgbClr val="000000">
                      <a:alpha val="38000"/>
                    </a:srgbClr>
                  </a:outerShdw>
                </a:effectLst>
                <a:cs typeface="+mn-cs"/>
              </a:rPr>
              <a:t>GRID/GROUND ISSUE</a:t>
            </a:r>
            <a:endParaRPr lang="en-US" sz="3200" dirty="0">
              <a:ln w="11430"/>
              <a:solidFill>
                <a:srgbClr val="00CC00"/>
              </a:solidFill>
              <a:effectLst>
                <a:outerShdw blurRad="50800" dist="39000" dir="5460000" algn="tl">
                  <a:srgbClr val="000000">
                    <a:alpha val="38000"/>
                  </a:srgbClr>
                </a:outerShdw>
              </a:effectLst>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3" name="Title 1"/>
          <p:cNvSpPr>
            <a:spLocks noGrp="1"/>
          </p:cNvSpPr>
          <p:nvPr>
            <p:ph type="title"/>
          </p:nvPr>
        </p:nvSpPr>
        <p:spPr>
          <a:xfrm>
            <a:off x="0" y="457200"/>
            <a:ext cx="9144000" cy="1143000"/>
          </a:xfrm>
        </p:spPr>
        <p:txBody>
          <a:bodyPr/>
          <a:lstStyle/>
          <a:p>
            <a:r>
              <a:rPr lang="en-US" smtClean="0">
                <a:solidFill>
                  <a:schemeClr val="accent2"/>
                </a:solidFill>
              </a:rPr>
              <a:t>PROJECT SURFACE VS. GRID PROJECTION SURFACE</a:t>
            </a:r>
            <a:br>
              <a:rPr lang="en-US" smtClean="0">
                <a:solidFill>
                  <a:schemeClr val="accent2"/>
                </a:solidFill>
              </a:rPr>
            </a:br>
            <a:r>
              <a:rPr lang="en-US" u="sng" smtClean="0">
                <a:solidFill>
                  <a:schemeClr val="accent2"/>
                </a:solidFill>
              </a:rPr>
              <a:t>IS YOUR DATA COLLECTOR CONFIGURED TO HANDLE THE TRANSFORMATION?</a:t>
            </a:r>
          </a:p>
        </p:txBody>
      </p:sp>
      <p:sp>
        <p:nvSpPr>
          <p:cNvPr id="1119234" name="Content Placeholder 2"/>
          <p:cNvSpPr>
            <a:spLocks noGrp="1"/>
          </p:cNvSpPr>
          <p:nvPr>
            <p:ph idx="1"/>
          </p:nvPr>
        </p:nvSpPr>
        <p:spPr>
          <a:xfrm>
            <a:off x="1219200" y="1752600"/>
            <a:ext cx="7162800" cy="4267200"/>
          </a:xfrm>
        </p:spPr>
        <p:txBody>
          <a:bodyPr/>
          <a:lstStyle/>
          <a:p>
            <a:r>
              <a:rPr lang="en-US" smtClean="0"/>
              <a:t>FEATURES AND WORK ARE REFERENCED TO THE GROUND</a:t>
            </a:r>
          </a:p>
          <a:p>
            <a:r>
              <a:rPr lang="en-US" smtClean="0"/>
              <a:t>CONTROL MONUMENTATION IS USUALLY REFERENCED TO THE GRID</a:t>
            </a:r>
          </a:p>
          <a:p>
            <a:r>
              <a:rPr lang="en-US" smtClean="0"/>
              <a:t>THERE ARE DIFFERENT WAYS TO RESOLVE THIS:</a:t>
            </a:r>
            <a:br>
              <a:rPr lang="en-US" smtClean="0"/>
            </a:br>
            <a:r>
              <a:rPr lang="en-US" smtClean="0"/>
              <a:t>1. MODIFIED SPC</a:t>
            </a:r>
          </a:p>
          <a:p>
            <a:pPr>
              <a:buFontTx/>
              <a:buNone/>
            </a:pPr>
            <a:r>
              <a:rPr lang="en-US" smtClean="0"/>
              <a:t>	2. LDP</a:t>
            </a:r>
          </a:p>
          <a:p>
            <a:pPr>
              <a:buFontTx/>
              <a:buNone/>
            </a:pPr>
            <a:r>
              <a:rPr lang="en-US" smtClean="0"/>
              <a:t>	3. LOCALIZATION TO PASSIVE MONUMENTATION</a:t>
            </a:r>
            <a:br>
              <a:rPr lang="en-US" smtClean="0"/>
            </a:br>
            <a:r>
              <a:rPr lang="en-US" smtClean="0"/>
              <a:t>4. ASSUMED (TANGENT PLANE)</a:t>
            </a:r>
            <a:br>
              <a:rPr lang="en-US" smtClean="0"/>
            </a:br>
            <a:r>
              <a:rPr lang="en-US" smtClean="0"/>
              <a:t/>
            </a:r>
            <a:br>
              <a:rPr lang="en-US" smtClean="0"/>
            </a:br>
            <a:r>
              <a:rPr lang="en-US" sz="2400" smtClean="0">
                <a:solidFill>
                  <a:schemeClr val="accent2"/>
                </a:solidFill>
              </a:rPr>
              <a:t>RTN CAN ENCOMPASS LARGE REGIONS COMPOSSED OF MANY STATES!</a:t>
            </a:r>
          </a:p>
        </p:txBody>
      </p:sp>
      <p:sp>
        <p:nvSpPr>
          <p:cNvPr id="1119235" name="Rectangle 3"/>
          <p:cNvSpPr>
            <a:spLocks noChangeArrowheads="1"/>
          </p:cNvSpPr>
          <p:nvPr/>
        </p:nvSpPr>
        <p:spPr bwMode="auto">
          <a:xfrm>
            <a:off x="8229600" y="57150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rgbClr val="FF0000"/>
                </a:solidFill>
                <a:sym typeface="Wingdings 2" pitchFamily="18" charset="2"/>
              </a:rPr>
              <a:t></a:t>
            </a:r>
            <a:endParaRPr lang="en-US" sz="3200">
              <a:solidFill>
                <a:srgbClr val="FF0000"/>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7" name="Rectangle 3"/>
          <p:cNvSpPr>
            <a:spLocks noGrp="1" noChangeArrowheads="1"/>
          </p:cNvSpPr>
          <p:nvPr>
            <p:ph type="body" idx="1"/>
          </p:nvPr>
        </p:nvSpPr>
        <p:spPr>
          <a:xfrm>
            <a:off x="304800" y="914400"/>
            <a:ext cx="8534400" cy="5181600"/>
          </a:xfrm>
        </p:spPr>
        <p:txBody>
          <a:bodyPr/>
          <a:lstStyle/>
          <a:p>
            <a:pPr eaLnBrk="1" hangingPunct="1"/>
            <a:r>
              <a:rPr lang="en-US" smtClean="0">
                <a:solidFill>
                  <a:srgbClr val="FF0000"/>
                </a:solidFill>
              </a:rPr>
              <a:t>B </a:t>
            </a:r>
            <a:r>
              <a:rPr lang="en-US" smtClean="0">
                <a:solidFill>
                  <a:schemeClr val="accent2"/>
                </a:solidFill>
              </a:rPr>
              <a:t>CHECK ON KNOWN POINTS!</a:t>
            </a:r>
          </a:p>
          <a:p>
            <a:pPr eaLnBrk="1" hangingPunct="1"/>
            <a:r>
              <a:rPr lang="en-US" smtClean="0">
                <a:solidFill>
                  <a:srgbClr val="FF0000"/>
                </a:solidFill>
              </a:rPr>
              <a:t>B </a:t>
            </a:r>
            <a:r>
              <a:rPr lang="en-US" smtClean="0">
                <a:solidFill>
                  <a:schemeClr val="accent2"/>
                </a:solidFill>
              </a:rPr>
              <a:t>SET ELEVATION MASK</a:t>
            </a:r>
          </a:p>
          <a:p>
            <a:pPr eaLnBrk="1" hangingPunct="1"/>
            <a:r>
              <a:rPr lang="en-US" smtClean="0">
                <a:solidFill>
                  <a:srgbClr val="FF0000"/>
                </a:solidFill>
              </a:rPr>
              <a:t>B </a:t>
            </a:r>
            <a:r>
              <a:rPr lang="en-US" smtClean="0">
                <a:solidFill>
                  <a:schemeClr val="accent2"/>
                </a:solidFill>
              </a:rPr>
              <a:t>ANTENNA TYPES ENTERED OK?</a:t>
            </a:r>
          </a:p>
          <a:p>
            <a:pPr eaLnBrk="1" hangingPunct="1"/>
            <a:r>
              <a:rPr lang="en-US" smtClean="0">
                <a:solidFill>
                  <a:srgbClr val="FF0000"/>
                </a:solidFill>
              </a:rPr>
              <a:t>B </a:t>
            </a:r>
            <a:r>
              <a:rPr lang="en-US" smtClean="0">
                <a:solidFill>
                  <a:schemeClr val="accent2"/>
                </a:solidFill>
              </a:rPr>
              <a:t>SET COVARIANCE MATRICES ON (IF NECESSARY).</a:t>
            </a:r>
          </a:p>
          <a:p>
            <a:pPr eaLnBrk="1" hangingPunct="1"/>
            <a:r>
              <a:rPr lang="en-US" smtClean="0">
                <a:solidFill>
                  <a:srgbClr val="FF0000"/>
                </a:solidFill>
              </a:rPr>
              <a:t>B </a:t>
            </a:r>
            <a:r>
              <a:rPr lang="en-US" smtClean="0">
                <a:solidFill>
                  <a:schemeClr val="accent2"/>
                </a:solidFill>
              </a:rPr>
              <a:t>RMS SHOWN IS TYPICALLY 68% CONFIDENCE (BRAND DEPENDENT)</a:t>
            </a:r>
          </a:p>
          <a:p>
            <a:pPr eaLnBrk="1" hangingPunct="1"/>
            <a:r>
              <a:rPr lang="en-US" smtClean="0">
                <a:solidFill>
                  <a:srgbClr val="FF0000"/>
                </a:solidFill>
              </a:rPr>
              <a:t>B </a:t>
            </a:r>
            <a:r>
              <a:rPr lang="en-US" smtClean="0">
                <a:solidFill>
                  <a:schemeClr val="accent2"/>
                </a:solidFill>
              </a:rPr>
              <a:t>H &amp; V PRECISION SHOWN IS TYPICALLY 68% CONFIDENCE</a:t>
            </a:r>
          </a:p>
          <a:p>
            <a:pPr eaLnBrk="1" hangingPunct="1"/>
            <a:r>
              <a:rPr lang="en-US" smtClean="0">
                <a:solidFill>
                  <a:srgbClr val="FF0000"/>
                </a:solidFill>
              </a:rPr>
              <a:t>B </a:t>
            </a:r>
            <a:r>
              <a:rPr lang="en-US" smtClean="0">
                <a:solidFill>
                  <a:schemeClr val="accent2"/>
                </a:solidFill>
              </a:rPr>
              <a:t>TIME ON POINT? QA/QC OF INTEGER FIX</a:t>
            </a:r>
          </a:p>
          <a:p>
            <a:pPr eaLnBrk="1" hangingPunct="1"/>
            <a:r>
              <a:rPr lang="en-US" smtClean="0">
                <a:solidFill>
                  <a:srgbClr val="FF0000"/>
                </a:solidFill>
              </a:rPr>
              <a:t>B </a:t>
            </a:r>
            <a:r>
              <a:rPr lang="en-US" smtClean="0">
                <a:solidFill>
                  <a:schemeClr val="accent2"/>
                </a:solidFill>
              </a:rPr>
              <a:t>MULTIPATH? DISCRETE/DIFFUSE</a:t>
            </a:r>
          </a:p>
          <a:p>
            <a:pPr eaLnBrk="1" hangingPunct="1"/>
            <a:r>
              <a:rPr lang="en-US" smtClean="0">
                <a:solidFill>
                  <a:srgbClr val="FF0000"/>
                </a:solidFill>
              </a:rPr>
              <a:t>B </a:t>
            </a:r>
            <a:r>
              <a:rPr lang="en-US" smtClean="0">
                <a:solidFill>
                  <a:schemeClr val="accent2"/>
                </a:solidFill>
              </a:rPr>
              <a:t>BUBBLE LEVELED? (OR 180° SHOTS)</a:t>
            </a:r>
          </a:p>
          <a:p>
            <a:pPr eaLnBrk="1" hangingPunct="1"/>
            <a:r>
              <a:rPr lang="en-US" smtClean="0">
                <a:solidFill>
                  <a:srgbClr val="FF0000"/>
                </a:solidFill>
              </a:rPr>
              <a:t>B </a:t>
            </a:r>
            <a:r>
              <a:rPr lang="en-US" smtClean="0">
                <a:solidFill>
                  <a:schemeClr val="accent2"/>
                </a:solidFill>
              </a:rPr>
              <a:t>PDOP? (SET CUT OFF IN DATA COLLECTOR)</a:t>
            </a:r>
          </a:p>
          <a:p>
            <a:pPr eaLnBrk="1" hangingPunct="1"/>
            <a:r>
              <a:rPr lang="en-US" smtClean="0">
                <a:solidFill>
                  <a:srgbClr val="FF0000"/>
                </a:solidFill>
              </a:rPr>
              <a:t>B </a:t>
            </a:r>
            <a:r>
              <a:rPr lang="en-US" smtClean="0">
                <a:solidFill>
                  <a:schemeClr val="accent2"/>
                </a:solidFill>
              </a:rPr>
              <a:t>FIXED SOLUTION? </a:t>
            </a:r>
          </a:p>
          <a:p>
            <a:pPr eaLnBrk="1" hangingPunct="1"/>
            <a:r>
              <a:rPr lang="en-US" smtClean="0">
                <a:solidFill>
                  <a:srgbClr val="FF0000"/>
                </a:solidFill>
              </a:rPr>
              <a:t>B </a:t>
            </a:r>
            <a:r>
              <a:rPr lang="en-US" smtClean="0">
                <a:solidFill>
                  <a:schemeClr val="accent2"/>
                </a:solidFill>
              </a:rPr>
              <a:t>USE BIPOD? (3 MINUTE OCCUPATIONS)</a:t>
            </a:r>
          </a:p>
          <a:p>
            <a:pPr eaLnBrk="1" hangingPunct="1"/>
            <a:r>
              <a:rPr lang="en-US" smtClean="0">
                <a:solidFill>
                  <a:srgbClr val="FF0000"/>
                </a:solidFill>
              </a:rPr>
              <a:t>B </a:t>
            </a:r>
            <a:r>
              <a:rPr lang="en-US" smtClean="0">
                <a:solidFill>
                  <a:schemeClr val="accent2"/>
                </a:solidFill>
              </a:rPr>
              <a:t>COMMS CONTINUOUS DURING LOCATION?</a:t>
            </a:r>
          </a:p>
          <a:p>
            <a:pPr eaLnBrk="1" hangingPunct="1"/>
            <a:r>
              <a:rPr lang="en-US" smtClean="0">
                <a:solidFill>
                  <a:srgbClr val="FF0000"/>
                </a:solidFill>
              </a:rPr>
              <a:t>B </a:t>
            </a:r>
            <a:r>
              <a:rPr lang="en-US" smtClean="0">
                <a:solidFill>
                  <a:schemeClr val="accent2"/>
                </a:solidFill>
              </a:rPr>
              <a:t>BLUNDER CHECK LOCATION ON IMPORTANT POINTS.</a:t>
            </a:r>
          </a:p>
        </p:txBody>
      </p:sp>
      <p:sp>
        <p:nvSpPr>
          <p:cNvPr id="4" name="Rectangle 3"/>
          <p:cNvSpPr/>
          <p:nvPr/>
        </p:nvSpPr>
        <p:spPr>
          <a:xfrm>
            <a:off x="2438400" y="381000"/>
            <a:ext cx="3869970"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cs typeface="+mn-cs"/>
              </a:rPr>
              <a:t>COLLECTION</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TextBox 4"/>
          <p:cNvSpPr txBox="1">
            <a:spLocks noChangeArrowheads="1"/>
          </p:cNvSpPr>
          <p:nvPr/>
        </p:nvSpPr>
        <p:spPr bwMode="auto">
          <a:xfrm>
            <a:off x="457200" y="1600200"/>
            <a:ext cx="84582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buFont typeface="Arial" pitchFamily="34" charset="0"/>
              <a:buChar char="•"/>
            </a:pPr>
            <a:r>
              <a:rPr lang="en-US" sz="2000"/>
              <a:t> WHAT ABOUT TREE CANOPY?</a:t>
            </a:r>
            <a:br>
              <a:rPr lang="en-US" sz="2000"/>
            </a:br>
            <a:r>
              <a:rPr lang="en-US" sz="2000"/>
              <a:t> </a:t>
            </a:r>
            <a:r>
              <a:rPr lang="en-US" sz="1800" b="0">
                <a:solidFill>
                  <a:schemeClr val="accent2"/>
                </a:solidFill>
              </a:rPr>
              <a:t>(SNEAK UP ON OBSCURED POINTS)</a:t>
            </a:r>
            <a:endParaRPr lang="en-US" sz="1800"/>
          </a:p>
          <a:p>
            <a:pPr>
              <a:buFont typeface="Arial" pitchFamily="34" charset="0"/>
              <a:buChar char="•"/>
            </a:pPr>
            <a:r>
              <a:rPr lang="en-US" sz="2000"/>
              <a:t>WHAT ABOUT HIGH POWER TRANSMISSION LINES?</a:t>
            </a:r>
            <a:br>
              <a:rPr lang="en-US" sz="2000"/>
            </a:br>
            <a:r>
              <a:rPr lang="en-US" sz="2000"/>
              <a:t> </a:t>
            </a:r>
            <a:r>
              <a:rPr lang="en-US" sz="1800" b="0">
                <a:solidFill>
                  <a:schemeClr val="accent2"/>
                </a:solidFill>
              </a:rPr>
              <a:t>(HIGH POWER CAN ADD NOISE OR PREVENT COMMUNICATION)</a:t>
            </a:r>
            <a:endParaRPr lang="en-US" sz="1800"/>
          </a:p>
          <a:p>
            <a:pPr>
              <a:buFont typeface="Arial" pitchFamily="34" charset="0"/>
              <a:buChar char="•"/>
            </a:pPr>
            <a:r>
              <a:rPr lang="en-US" sz="2000"/>
              <a:t> WHAT ABOUT SNOW AND RAIN?</a:t>
            </a:r>
            <a:br>
              <a:rPr lang="en-US" sz="2000"/>
            </a:br>
            <a:r>
              <a:rPr lang="en-US" sz="2000"/>
              <a:t> </a:t>
            </a:r>
            <a:r>
              <a:rPr lang="en-US" sz="1800" b="0">
                <a:solidFill>
                  <a:schemeClr val="accent2"/>
                </a:solidFill>
              </a:rPr>
              <a:t>(OK-BUT KEEP RADIO/MODEM CONNECTIONS DRY)</a:t>
            </a:r>
            <a:endParaRPr lang="en-US" sz="1800"/>
          </a:p>
          <a:p>
            <a:pPr>
              <a:buFont typeface="Arial" pitchFamily="34" charset="0"/>
              <a:buChar char="•"/>
            </a:pPr>
            <a:r>
              <a:rPr lang="en-US" sz="2000"/>
              <a:t>WHAT ABOUT KINEMATIC PP WHERE COMMUNICATION IS LOST FOR A SHORT TIME?</a:t>
            </a:r>
          </a:p>
          <a:p>
            <a:pPr>
              <a:buFont typeface="Arial" pitchFamily="34" charset="0"/>
              <a:buNone/>
            </a:pPr>
            <a:r>
              <a:rPr lang="en-US" sz="1800" b="0">
                <a:solidFill>
                  <a:schemeClr val="accent2"/>
                </a:solidFill>
              </a:rPr>
              <a:t>(NEED ≈ 20 MINUTES OF CONTINUOUS DATA)</a:t>
            </a:r>
            <a:endParaRPr lang="en-US" sz="1800"/>
          </a:p>
          <a:p>
            <a:pPr>
              <a:buFont typeface="Arial" pitchFamily="34" charset="0"/>
              <a:buChar char="•"/>
            </a:pPr>
            <a:r>
              <a:rPr lang="en-US" sz="2000"/>
              <a:t>WHAT ABOUT LASER RANGE FINDERS?</a:t>
            </a:r>
          </a:p>
          <a:p>
            <a:pPr>
              <a:buFont typeface="Arial" pitchFamily="34" charset="0"/>
              <a:buNone/>
            </a:pPr>
            <a:r>
              <a:rPr lang="en-US" sz="1800" b="0">
                <a:solidFill>
                  <a:schemeClr val="accent2"/>
                </a:solidFill>
              </a:rPr>
              <a:t>(SURE-GOOD FOR WETLANDS/CLEARING/BUFFERS)</a:t>
            </a:r>
            <a:endParaRPr lang="en-US" sz="1800"/>
          </a:p>
          <a:p>
            <a:pPr>
              <a:buFont typeface="Arial" pitchFamily="34" charset="0"/>
              <a:buChar char="•"/>
            </a:pPr>
            <a:r>
              <a:rPr lang="en-US" sz="2000"/>
              <a:t>WHAT ABOUT INCLINOMETERS?</a:t>
            </a:r>
          </a:p>
          <a:p>
            <a:pPr>
              <a:buFont typeface="Arial" pitchFamily="34" charset="0"/>
              <a:buNone/>
            </a:pPr>
            <a:r>
              <a:rPr lang="en-US" sz="1800" b="0">
                <a:solidFill>
                  <a:schemeClr val="accent2"/>
                </a:solidFill>
              </a:rPr>
              <a:t>(OK- MUST CALIBRATE, BUT NOT REALLY CONSISTENTLY ACCURATE)</a:t>
            </a:r>
            <a:endParaRPr lang="en-US" sz="1800"/>
          </a:p>
          <a:p>
            <a:pPr>
              <a:buFont typeface="Arial" pitchFamily="34" charset="0"/>
              <a:buNone/>
            </a:pPr>
            <a:endParaRPr lang="en-US" sz="1800"/>
          </a:p>
        </p:txBody>
      </p:sp>
      <p:sp>
        <p:nvSpPr>
          <p:cNvPr id="1121281" name="Title 3"/>
          <p:cNvSpPr>
            <a:spLocks noGrp="1"/>
          </p:cNvSpPr>
          <p:nvPr>
            <p:ph type="title"/>
          </p:nvPr>
        </p:nvSpPr>
        <p:spPr>
          <a:xfrm>
            <a:off x="457200" y="457200"/>
            <a:ext cx="8458200" cy="609600"/>
          </a:xfrm>
        </p:spPr>
        <p:txBody>
          <a:bodyPr/>
          <a:lstStyle/>
          <a:p>
            <a:r>
              <a:rPr lang="en-US" sz="2800" smtClean="0">
                <a:solidFill>
                  <a:srgbClr val="0070C0"/>
                </a:solidFill>
              </a:rPr>
              <a:t>COLLECTION ENVIRONMENT</a:t>
            </a:r>
          </a:p>
        </p:txBody>
      </p:sp>
      <p:sp>
        <p:nvSpPr>
          <p:cNvPr id="5" name="TextBox 4"/>
          <p:cNvSpPr txBox="1">
            <a:spLocks noChangeArrowheads="1"/>
          </p:cNvSpPr>
          <p:nvPr/>
        </p:nvSpPr>
        <p:spPr bwMode="auto">
          <a:xfrm>
            <a:off x="685800" y="2209800"/>
            <a:ext cx="7391400" cy="30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solidFill>
                  <a:srgbClr val="0070C0"/>
                </a:solidFill>
              </a:rPr>
              <a:t>CAN’T INITIALIZE? BAD CHECKS? PLENTY OF SATS? TRY:</a:t>
            </a:r>
          </a:p>
          <a:p>
            <a:pPr>
              <a:buFont typeface="Wingdings" pitchFamily="2" charset="2"/>
              <a:buChar char="§"/>
            </a:pPr>
            <a:r>
              <a:rPr lang="en-US" sz="2400">
                <a:solidFill>
                  <a:srgbClr val="0070C0"/>
                </a:solidFill>
              </a:rPr>
              <a:t>TURN OFF GLONASS IF YOU HAVE ≥6 COMMON GPS SATS</a:t>
            </a:r>
          </a:p>
          <a:p>
            <a:pPr>
              <a:buFont typeface="Wingdings" pitchFamily="2" charset="2"/>
              <a:buChar char="§"/>
            </a:pPr>
            <a:r>
              <a:rPr lang="en-US" sz="2400">
                <a:solidFill>
                  <a:srgbClr val="0070C0"/>
                </a:solidFill>
              </a:rPr>
              <a:t>REININTIALIZE</a:t>
            </a:r>
          </a:p>
          <a:p>
            <a:pPr>
              <a:buFont typeface="Wingdings" pitchFamily="2" charset="2"/>
              <a:buChar char="§"/>
            </a:pPr>
            <a:r>
              <a:rPr lang="en-US" sz="2400">
                <a:solidFill>
                  <a:srgbClr val="0070C0"/>
                </a:solidFill>
              </a:rPr>
              <a:t>CHECK FOR “NOISY” SATS IN DATA COLLECTOR</a:t>
            </a:r>
          </a:p>
          <a:p>
            <a:pPr>
              <a:buFont typeface="Wingdings" pitchFamily="2" charset="2"/>
              <a:buChar char="§"/>
            </a:pPr>
            <a:r>
              <a:rPr lang="en-US" sz="2400">
                <a:solidFill>
                  <a:srgbClr val="0070C0"/>
                </a:solidFill>
              </a:rPr>
              <a:t>LOOK FOR MULTIPATH NEARBY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121282"/>
                                        </p:tgtEl>
                                      </p:cBhvr>
                                    </p:animEffect>
                                    <p:set>
                                      <p:cBhvr>
                                        <p:cTn id="7" dur="1" fill="hold">
                                          <p:stCondLst>
                                            <p:cond delay="499"/>
                                          </p:stCondLst>
                                        </p:cTn>
                                        <p:tgtEl>
                                          <p:spTgt spid="112128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282" grpId="0"/>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305" name="Picture 11" descr="MULTIPATH"/>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419600" y="806450"/>
            <a:ext cx="4343400" cy="2546350"/>
          </a:xfrm>
        </p:spPr>
      </p:pic>
      <p:sp>
        <p:nvSpPr>
          <p:cNvPr id="178178" name="Rectangle 7"/>
          <p:cNvSpPr>
            <a:spLocks noGrp="1" noChangeArrowheads="1"/>
          </p:cNvSpPr>
          <p:nvPr>
            <p:ph type="title"/>
          </p:nvPr>
        </p:nvSpPr>
        <p:spPr>
          <a:xfrm>
            <a:off x="457200" y="381000"/>
            <a:ext cx="8458200" cy="533400"/>
          </a:xfrm>
        </p:spPr>
        <p:txBody>
          <a:bodyPr/>
          <a:lstStyle/>
          <a:p>
            <a:pPr>
              <a:defRPr/>
            </a:pPr>
            <a:r>
              <a:rPr lang="en-US" sz="2800" dirty="0" smtClean="0">
                <a:ln w="11430"/>
                <a:solidFill>
                  <a:srgbClr val="00CC00"/>
                </a:solidFill>
                <a:effectLst>
                  <a:outerShdw blurRad="50800" dist="39000" dir="5460000" algn="tl">
                    <a:srgbClr val="000000">
                      <a:alpha val="38000"/>
                    </a:srgbClr>
                  </a:outerShdw>
                </a:effectLst>
              </a:rPr>
              <a:t>MULTIPATH</a:t>
            </a:r>
            <a:endParaRPr lang="en-US" sz="2800" dirty="0">
              <a:ln w="11430"/>
              <a:solidFill>
                <a:srgbClr val="00CC00"/>
              </a:solidFill>
              <a:effectLst>
                <a:outerShdw blurRad="50800" dist="39000" dir="5460000" algn="tl">
                  <a:srgbClr val="000000">
                    <a:alpha val="38000"/>
                  </a:srgbClr>
                </a:outerShdw>
              </a:effectLst>
            </a:endParaRPr>
          </a:p>
        </p:txBody>
      </p:sp>
      <p:pic>
        <p:nvPicPr>
          <p:cNvPr id="1122307" name="Picture 12" descr="multipath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34000" y="3200400"/>
            <a:ext cx="3048000" cy="3022600"/>
          </a:xfrm>
        </p:spPr>
      </p:pic>
      <p:pic>
        <p:nvPicPr>
          <p:cNvPr id="1122308" name="Picture 13" descr="multipath geometry"/>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1963" y="914400"/>
            <a:ext cx="3797300" cy="4495800"/>
          </a:xfrm>
        </p:spPr>
      </p:pic>
      <p:sp>
        <p:nvSpPr>
          <p:cNvPr id="1122309" name="Line 14"/>
          <p:cNvSpPr>
            <a:spLocks noChangeShapeType="1"/>
          </p:cNvSpPr>
          <p:nvPr/>
        </p:nvSpPr>
        <p:spPr bwMode="auto">
          <a:xfrm>
            <a:off x="457200" y="685800"/>
            <a:ext cx="1981200" cy="1066800"/>
          </a:xfrm>
          <a:prstGeom prst="line">
            <a:avLst/>
          </a:prstGeom>
          <a:noFill/>
          <a:ln w="28575">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0" name="Line 15"/>
          <p:cNvSpPr>
            <a:spLocks noChangeShapeType="1"/>
          </p:cNvSpPr>
          <p:nvPr/>
        </p:nvSpPr>
        <p:spPr bwMode="auto">
          <a:xfrm flipV="1">
            <a:off x="457200" y="609600"/>
            <a:ext cx="2286000" cy="1295400"/>
          </a:xfrm>
          <a:prstGeom prst="line">
            <a:avLst/>
          </a:prstGeom>
          <a:noFill/>
          <a:ln w="28575">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1" name="Rectangle 16"/>
          <p:cNvSpPr>
            <a:spLocks noChangeArrowheads="1"/>
          </p:cNvSpPr>
          <p:nvPr/>
        </p:nvSpPr>
        <p:spPr bwMode="auto">
          <a:xfrm>
            <a:off x="1447800" y="14478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spAutoFit/>
          </a:bodyPr>
          <a:lstStyle/>
          <a:p>
            <a:r>
              <a:rPr lang="en-US" b="0"/>
              <a:t>θ</a:t>
            </a:r>
          </a:p>
        </p:txBody>
      </p:sp>
      <p:sp>
        <p:nvSpPr>
          <p:cNvPr id="1122312" name="Rectangle 17"/>
          <p:cNvSpPr>
            <a:spLocks noChangeArrowheads="1"/>
          </p:cNvSpPr>
          <p:nvPr/>
        </p:nvSpPr>
        <p:spPr bwMode="auto">
          <a:xfrm>
            <a:off x="1371600" y="8382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spAutoFit/>
          </a:bodyPr>
          <a:lstStyle/>
          <a:p>
            <a:r>
              <a:rPr lang="en-US" b="0"/>
              <a:t>θ</a:t>
            </a:r>
          </a:p>
        </p:txBody>
      </p:sp>
      <p:pic>
        <p:nvPicPr>
          <p:cNvPr id="1122313" name="Picture 18" descr="alp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143000"/>
            <a:ext cx="203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2314" name="Picture 19" descr="alp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1143000"/>
            <a:ext cx="203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2315" name="Picture 20" descr="BE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962400"/>
            <a:ext cx="1381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2316" name="Picture 21" descr="BE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276600"/>
            <a:ext cx="1381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2317" name="Picture 22" descr="alp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10000"/>
            <a:ext cx="2016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2318" name="Arc 23"/>
          <p:cNvSpPr>
            <a:spLocks/>
          </p:cNvSpPr>
          <p:nvPr/>
        </p:nvSpPr>
        <p:spPr bwMode="auto">
          <a:xfrm rot="-9964799" flipH="1" flipV="1">
            <a:off x="1878013" y="1200150"/>
            <a:ext cx="833437" cy="2627313"/>
          </a:xfrm>
          <a:custGeom>
            <a:avLst/>
            <a:gdLst>
              <a:gd name="T0" fmla="*/ 0 w 25882"/>
              <a:gd name="T1" fmla="*/ 2147483647 h 32744"/>
              <a:gd name="T2" fmla="*/ 2147483647 w 25882"/>
              <a:gd name="T3" fmla="*/ 2147483647 h 32744"/>
              <a:gd name="T4" fmla="*/ 2147483647 w 25882"/>
              <a:gd name="T5" fmla="*/ 2147483647 h 32744"/>
              <a:gd name="T6" fmla="*/ 0 60000 65536"/>
              <a:gd name="T7" fmla="*/ 0 60000 65536"/>
              <a:gd name="T8" fmla="*/ 0 60000 65536"/>
              <a:gd name="T9" fmla="*/ 0 w 25882"/>
              <a:gd name="T10" fmla="*/ 0 h 32744"/>
              <a:gd name="T11" fmla="*/ 25882 w 25882"/>
              <a:gd name="T12" fmla="*/ 32744 h 32744"/>
            </a:gdLst>
            <a:ahLst/>
            <a:cxnLst>
              <a:cxn ang="T6">
                <a:pos x="T0" y="T1"/>
              </a:cxn>
              <a:cxn ang="T7">
                <a:pos x="T2" y="T3"/>
              </a:cxn>
              <a:cxn ang="T8">
                <a:pos x="T4" y="T5"/>
              </a:cxn>
            </a:cxnLst>
            <a:rect l="T9" t="T10" r="T11" b="T12"/>
            <a:pathLst>
              <a:path w="25882" h="32744" fill="none" extrusionOk="0">
                <a:moveTo>
                  <a:pt x="-1" y="428"/>
                </a:moveTo>
                <a:cubicBezTo>
                  <a:pt x="1409" y="143"/>
                  <a:pt x="2843" y="-1"/>
                  <a:pt x="4282" y="0"/>
                </a:cubicBezTo>
                <a:cubicBezTo>
                  <a:pt x="16211" y="0"/>
                  <a:pt x="25882" y="9670"/>
                  <a:pt x="25882" y="21600"/>
                </a:cubicBezTo>
                <a:cubicBezTo>
                  <a:pt x="25882" y="25527"/>
                  <a:pt x="24811" y="29380"/>
                  <a:pt x="22785" y="32744"/>
                </a:cubicBezTo>
              </a:path>
              <a:path w="25882" h="32744" stroke="0" extrusionOk="0">
                <a:moveTo>
                  <a:pt x="-1" y="428"/>
                </a:moveTo>
                <a:cubicBezTo>
                  <a:pt x="1409" y="143"/>
                  <a:pt x="2843" y="-1"/>
                  <a:pt x="4282" y="0"/>
                </a:cubicBezTo>
                <a:cubicBezTo>
                  <a:pt x="16211" y="0"/>
                  <a:pt x="25882" y="9670"/>
                  <a:pt x="25882" y="21600"/>
                </a:cubicBezTo>
                <a:cubicBezTo>
                  <a:pt x="25882" y="25527"/>
                  <a:pt x="24811" y="29380"/>
                  <a:pt x="22785" y="32744"/>
                </a:cubicBezTo>
                <a:lnTo>
                  <a:pt x="428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8280" name="Line 24"/>
          <p:cNvSpPr>
            <a:spLocks noChangeShapeType="1"/>
          </p:cNvSpPr>
          <p:nvPr/>
        </p:nvSpPr>
        <p:spPr bwMode="auto">
          <a:xfrm flipH="1">
            <a:off x="2286000" y="3505200"/>
            <a:ext cx="76200" cy="381000"/>
          </a:xfrm>
          <a:prstGeom prst="line">
            <a:avLst/>
          </a:prstGeom>
          <a:noFill/>
          <a:ln w="15875">
            <a:solidFill>
              <a:srgbClr val="993366"/>
            </a:solidFill>
            <a:round/>
            <a:headEnd/>
            <a:tailEnd/>
          </a:ln>
          <a:effectLst>
            <a:outerShdw dist="35921" dir="2700000" algn="ctr" rotWithShape="0">
              <a:srgbClr val="808080">
                <a:alpha val="80000"/>
              </a:srgbClr>
            </a:outerShdw>
          </a:effectLst>
        </p:spPr>
        <p:txBody>
          <a:bodyPr/>
          <a:lstStyle/>
          <a:p>
            <a:pPr>
              <a:defRPr/>
            </a:pPr>
            <a:endParaRPr lang="en-US">
              <a:cs typeface="+mn-cs"/>
            </a:endParaRPr>
          </a:p>
        </p:txBody>
      </p:sp>
      <p:sp>
        <p:nvSpPr>
          <p:cNvPr id="1122320" name="Line 25"/>
          <p:cNvSpPr>
            <a:spLocks noChangeShapeType="1"/>
          </p:cNvSpPr>
          <p:nvPr/>
        </p:nvSpPr>
        <p:spPr bwMode="auto">
          <a:xfrm flipH="1">
            <a:off x="2286000" y="3505200"/>
            <a:ext cx="228600" cy="381000"/>
          </a:xfrm>
          <a:prstGeom prst="line">
            <a:avLst/>
          </a:prstGeom>
          <a:noFill/>
          <a:ln w="15875">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1" name="Line 26"/>
          <p:cNvSpPr>
            <a:spLocks noChangeShapeType="1"/>
          </p:cNvSpPr>
          <p:nvPr/>
        </p:nvSpPr>
        <p:spPr bwMode="auto">
          <a:xfrm>
            <a:off x="685800" y="5867400"/>
            <a:ext cx="1143000" cy="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2322" name="Text Box 27"/>
          <p:cNvSpPr txBox="1">
            <a:spLocks noChangeArrowheads="1"/>
          </p:cNvSpPr>
          <p:nvPr/>
        </p:nvSpPr>
        <p:spPr bwMode="auto">
          <a:xfrm>
            <a:off x="1828800" y="5715000"/>
            <a:ext cx="320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a:t>= EXTRA DISTANCE</a:t>
            </a:r>
          </a:p>
        </p:txBody>
      </p:sp>
      <p:sp>
        <p:nvSpPr>
          <p:cNvPr id="1122323" name="Line 28"/>
          <p:cNvSpPr>
            <a:spLocks noChangeShapeType="1"/>
          </p:cNvSpPr>
          <p:nvPr/>
        </p:nvSpPr>
        <p:spPr bwMode="auto">
          <a:xfrm flipH="1">
            <a:off x="1828800" y="4572000"/>
            <a:ext cx="990600" cy="8382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2324" name="Line 29"/>
          <p:cNvSpPr>
            <a:spLocks noChangeShapeType="1"/>
          </p:cNvSpPr>
          <p:nvPr/>
        </p:nvSpPr>
        <p:spPr bwMode="auto">
          <a:xfrm flipH="1" flipV="1">
            <a:off x="1371600" y="2895600"/>
            <a:ext cx="1295400" cy="4572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8286" name="Line 30"/>
          <p:cNvSpPr>
            <a:spLocks noChangeShapeType="1"/>
          </p:cNvSpPr>
          <p:nvPr/>
        </p:nvSpPr>
        <p:spPr bwMode="auto">
          <a:xfrm>
            <a:off x="6477000" y="5486400"/>
            <a:ext cx="304800" cy="381000"/>
          </a:xfrm>
          <a:prstGeom prst="line">
            <a:avLst/>
          </a:prstGeom>
          <a:noFill/>
          <a:ln w="57150">
            <a:solidFill>
              <a:srgbClr val="FF3300"/>
            </a:solidFill>
            <a:round/>
            <a:headEnd/>
            <a:tailEnd type="triangle" w="med" len="med"/>
          </a:ln>
          <a:effectLst>
            <a:outerShdw dist="35921" dir="2700000" algn="ctr" rotWithShape="0">
              <a:srgbClr val="808080">
                <a:alpha val="80000"/>
              </a:srgbClr>
            </a:outerShdw>
          </a:effectLst>
        </p:spPr>
        <p:txBody>
          <a:bodyPr/>
          <a:lstStyle/>
          <a:p>
            <a:pPr>
              <a:defRPr/>
            </a:pPr>
            <a:endParaRPr lang="en-US">
              <a:cs typeface="+mn-cs"/>
            </a:endParaRPr>
          </a:p>
        </p:txBody>
      </p:sp>
      <p:sp>
        <p:nvSpPr>
          <p:cNvPr id="608287" name="Line 31"/>
          <p:cNvSpPr>
            <a:spLocks noChangeShapeType="1"/>
          </p:cNvSpPr>
          <p:nvPr/>
        </p:nvSpPr>
        <p:spPr bwMode="auto">
          <a:xfrm flipV="1">
            <a:off x="6781800" y="4724400"/>
            <a:ext cx="838200" cy="1143000"/>
          </a:xfrm>
          <a:prstGeom prst="line">
            <a:avLst/>
          </a:prstGeom>
          <a:noFill/>
          <a:ln w="57150">
            <a:solidFill>
              <a:srgbClr val="FF3300"/>
            </a:solidFill>
            <a:round/>
            <a:headEnd/>
            <a:tailEnd type="triangle" w="med" len="med"/>
          </a:ln>
          <a:effectLst>
            <a:outerShdw dist="35921" dir="2700000" algn="ctr" rotWithShape="0">
              <a:srgbClr val="808080">
                <a:alpha val="80000"/>
              </a:srgbClr>
            </a:outerShdw>
          </a:effectLst>
        </p:spPr>
        <p:txBody>
          <a:bodyPr/>
          <a:lstStyle/>
          <a:p>
            <a:pPr>
              <a:defRPr/>
            </a:pPr>
            <a:endParaRPr lang="en-US">
              <a:cs typeface="+mn-cs"/>
            </a:endParaRPr>
          </a:p>
        </p:txBody>
      </p:sp>
      <p:sp>
        <p:nvSpPr>
          <p:cNvPr id="24" name="Line 30"/>
          <p:cNvSpPr>
            <a:spLocks noChangeShapeType="1"/>
          </p:cNvSpPr>
          <p:nvPr/>
        </p:nvSpPr>
        <p:spPr bwMode="auto">
          <a:xfrm>
            <a:off x="6629400" y="1600200"/>
            <a:ext cx="609600" cy="304800"/>
          </a:xfrm>
          <a:prstGeom prst="line">
            <a:avLst/>
          </a:prstGeom>
          <a:noFill/>
          <a:ln w="57150">
            <a:solidFill>
              <a:srgbClr val="FF3300"/>
            </a:solidFill>
            <a:round/>
            <a:headEnd/>
            <a:tailEnd type="triangle" w="med" len="med"/>
          </a:ln>
          <a:effectLst>
            <a:outerShdw dist="35921" dir="2700000" algn="ctr" rotWithShape="0">
              <a:srgbClr val="808080">
                <a:alpha val="80000"/>
              </a:srgbClr>
            </a:outerShdw>
          </a:effectLst>
        </p:spPr>
        <p:txBody>
          <a:bodyPr/>
          <a:lstStyle/>
          <a:p>
            <a:pPr>
              <a:defRPr/>
            </a:pPr>
            <a:endParaRPr lang="en-US">
              <a:cs typeface="+mn-cs"/>
            </a:endParaRPr>
          </a:p>
        </p:txBody>
      </p:sp>
      <p:sp>
        <p:nvSpPr>
          <p:cNvPr id="25" name="Line 30"/>
          <p:cNvSpPr>
            <a:spLocks noChangeShapeType="1"/>
          </p:cNvSpPr>
          <p:nvPr/>
        </p:nvSpPr>
        <p:spPr bwMode="auto">
          <a:xfrm flipH="1">
            <a:off x="6248400" y="1905000"/>
            <a:ext cx="914400" cy="457200"/>
          </a:xfrm>
          <a:prstGeom prst="line">
            <a:avLst/>
          </a:prstGeom>
          <a:noFill/>
          <a:ln w="57150">
            <a:solidFill>
              <a:srgbClr val="FF3300"/>
            </a:solidFill>
            <a:round/>
            <a:headEnd/>
            <a:tailEnd type="triangle" w="med" len="med"/>
          </a:ln>
          <a:effectLst>
            <a:outerShdw dist="35921" dir="2700000" algn="ctr" rotWithShape="0">
              <a:srgbClr val="808080">
                <a:alpha val="80000"/>
              </a:srgbClr>
            </a:outerShdw>
          </a:effectLst>
        </p:spPr>
        <p:txBody>
          <a:bodyPr/>
          <a:lstStyle/>
          <a:p>
            <a:pPr>
              <a:defRPr/>
            </a:pPr>
            <a:endParaRPr lang="en-US">
              <a:cs typeface="+mn-cs"/>
            </a:endParaRPr>
          </a:p>
        </p:txBody>
      </p:sp>
      <p:pic>
        <p:nvPicPr>
          <p:cNvPr id="207874" name="Picture 2" descr="C:\Presentations\pics\multipathrt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8475" y="1371600"/>
            <a:ext cx="335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fade">
                                      <p:cBhvr>
                                        <p:cTn id="7" dur="500"/>
                                        <p:tgtEl>
                                          <p:spTgt spid="20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29" name="Rectangle 4"/>
          <p:cNvSpPr>
            <a:spLocks noGrp="1" noChangeArrowheads="1"/>
          </p:cNvSpPr>
          <p:nvPr>
            <p:ph type="title"/>
          </p:nvPr>
        </p:nvSpPr>
        <p:spPr>
          <a:xfrm>
            <a:off x="457200" y="457200"/>
            <a:ext cx="8458200" cy="838200"/>
          </a:xfrm>
        </p:spPr>
        <p:txBody>
          <a:bodyPr/>
          <a:lstStyle/>
          <a:p>
            <a:pPr eaLnBrk="1" hangingPunct="1"/>
            <a:r>
              <a:rPr lang="en-US" smtClean="0">
                <a:solidFill>
                  <a:schemeClr val="accent2"/>
                </a:solidFill>
              </a:rPr>
              <a:t>MULTIPATH = NOISE</a:t>
            </a:r>
            <a:br>
              <a:rPr lang="en-US" smtClean="0">
                <a:solidFill>
                  <a:schemeClr val="accent2"/>
                </a:solidFill>
              </a:rPr>
            </a:br>
            <a:r>
              <a:rPr lang="en-US" smtClean="0">
                <a:solidFill>
                  <a:schemeClr val="accent2"/>
                </a:solidFill>
              </a:rPr>
              <a:t>SPECULAR(DISCRETE) &amp; DIFFUSE</a:t>
            </a:r>
          </a:p>
        </p:txBody>
      </p:sp>
      <p:pic>
        <p:nvPicPr>
          <p:cNvPr id="958470" name="Picture 6" descr="rt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19200"/>
            <a:ext cx="34274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8469" name="Picture 5" descr="rtkBLU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219200"/>
            <a:ext cx="34274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3332" name="Text Box 7"/>
          <p:cNvSpPr txBox="1">
            <a:spLocks noChangeArrowheads="1"/>
          </p:cNvSpPr>
          <p:nvPr/>
        </p:nvSpPr>
        <p:spPr bwMode="auto">
          <a:xfrm>
            <a:off x="228600" y="1219200"/>
            <a:ext cx="3352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800" i="1" u="sng"/>
              <a:t>INSIDE GNSS</a:t>
            </a:r>
          </a:p>
          <a:p>
            <a:pPr>
              <a:spcBef>
                <a:spcPct val="50000"/>
              </a:spcBef>
            </a:pPr>
            <a:r>
              <a:rPr lang="en-US" sz="1800"/>
              <a:t>NOVEMBER-DECEMBER 2008</a:t>
            </a:r>
          </a:p>
          <a:p>
            <a:pPr>
              <a:spcBef>
                <a:spcPct val="50000"/>
              </a:spcBef>
            </a:pPr>
            <a:r>
              <a:rPr lang="en-US" sz="1800"/>
              <a:t>“MULTIATH-MITIGATION TECHNIQUES USING MAXIMUM-LIKELIHOOD PRINCIPLE”</a:t>
            </a:r>
          </a:p>
          <a:p>
            <a:pPr>
              <a:spcBef>
                <a:spcPct val="50000"/>
              </a:spcBef>
            </a:pPr>
            <a:r>
              <a:rPr lang="en-US" sz="1800"/>
              <a:t>MOHAMED SAHMOUDI AND</a:t>
            </a:r>
          </a:p>
          <a:p>
            <a:pPr>
              <a:spcBef>
                <a:spcPct val="50000"/>
              </a:spcBef>
            </a:pPr>
            <a:r>
              <a:rPr lang="en-US" sz="1800"/>
              <a:t>RENE JR. LANDRY</a:t>
            </a:r>
          </a:p>
          <a:p>
            <a:pPr>
              <a:spcBef>
                <a:spcPct val="50000"/>
              </a:spcBef>
            </a:pPr>
            <a:r>
              <a:rPr lang="en-US" sz="1800">
                <a:hlinkClick r:id="rId5"/>
              </a:rPr>
              <a:t>WWW.INSIDEGNSS.COM</a:t>
            </a:r>
            <a:endParaRPr lang="en-US" sz="1800"/>
          </a:p>
          <a:p>
            <a:pPr>
              <a:spcBef>
                <a:spcPct val="50000"/>
              </a:spcBef>
            </a:pPr>
            <a:endParaRPr lang="en-US" sz="1800"/>
          </a:p>
        </p:txBody>
      </p:sp>
      <p:pic>
        <p:nvPicPr>
          <p:cNvPr id="1123333" name="Picture 6" descr="DIFFERENCE.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867400"/>
            <a:ext cx="7848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3334" name="Diagram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685800"/>
            <a:ext cx="30480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3335" name="Rectangle 9"/>
          <p:cNvSpPr>
            <a:spLocks noChangeArrowheads="1"/>
          </p:cNvSpPr>
          <p:nvPr/>
        </p:nvSpPr>
        <p:spPr bwMode="auto">
          <a:xfrm>
            <a:off x="6705600" y="5791200"/>
            <a:ext cx="609600" cy="609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sp>
        <p:nvSpPr>
          <p:cNvPr id="1123336" name="TextBox 8"/>
          <p:cNvSpPr txBox="1">
            <a:spLocks noChangeArrowheads="1"/>
          </p:cNvSpPr>
          <p:nvPr/>
        </p:nvSpPr>
        <p:spPr bwMode="auto">
          <a:xfrm>
            <a:off x="6248400" y="3657600"/>
            <a:ext cx="2895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800">
                <a:solidFill>
                  <a:srgbClr val="0070C0"/>
                </a:solidFill>
              </a:rPr>
              <a:t>NOTE:</a:t>
            </a:r>
          </a:p>
          <a:p>
            <a:r>
              <a:rPr lang="en-US" sz="1800">
                <a:solidFill>
                  <a:srgbClr val="0070C0"/>
                </a:solidFill>
              </a:rPr>
              <a:t>Newer antennas have better multipath mitigation/rejection than legacy antennas</a:t>
            </a:r>
          </a:p>
        </p:txBody>
      </p:sp>
      <p:sp>
        <p:nvSpPr>
          <p:cNvPr id="1123337" name="Rectangle 9"/>
          <p:cNvSpPr>
            <a:spLocks noChangeArrowheads="1"/>
          </p:cNvSpPr>
          <p:nvPr/>
        </p:nvSpPr>
        <p:spPr bwMode="auto">
          <a:xfrm>
            <a:off x="6096000" y="3581400"/>
            <a:ext cx="3048000" cy="2133600"/>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pic>
        <p:nvPicPr>
          <p:cNvPr id="11" name="Picture 10" descr="multi.bilich-f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4572000"/>
            <a:ext cx="3838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58470"/>
                                        </p:tgtEl>
                                      </p:cBhvr>
                                    </p:animEffect>
                                    <p:set>
                                      <p:cBhvr>
                                        <p:cTn id="7" dur="1" fill="hold">
                                          <p:stCondLst>
                                            <p:cond delay="499"/>
                                          </p:stCondLst>
                                        </p:cTn>
                                        <p:tgtEl>
                                          <p:spTgt spid="9584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58469"/>
                                        </p:tgtEl>
                                        <p:attrNameLst>
                                          <p:attrName>style.visibility</p:attrName>
                                        </p:attrNameLst>
                                      </p:cBhvr>
                                      <p:to>
                                        <p:strVal val="visible"/>
                                      </p:to>
                                    </p:set>
                                    <p:animEffect transition="in" filter="fade">
                                      <p:cBhvr>
                                        <p:cTn id="10" dur="500"/>
                                        <p:tgtEl>
                                          <p:spTgt spid="9584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1219200" y="1066800"/>
            <a:ext cx="7162800" cy="5029200"/>
          </a:xfrm>
        </p:spPr>
        <p:txBody>
          <a:bodyPr/>
          <a:lstStyle/>
          <a:p>
            <a:pPr eaLnBrk="1" hangingPunct="1"/>
            <a:r>
              <a:rPr lang="en-US" sz="2300" smtClean="0">
                <a:solidFill>
                  <a:srgbClr val="FF0000"/>
                </a:solidFill>
              </a:rPr>
              <a:t>B </a:t>
            </a:r>
            <a:r>
              <a:rPr lang="en-US" sz="2300" b="1" smtClean="0">
                <a:solidFill>
                  <a:schemeClr val="accent2"/>
                </a:solidFill>
              </a:rPr>
              <a:t>CHECK</a:t>
            </a:r>
            <a:r>
              <a:rPr lang="en-US" sz="2300" smtClean="0">
                <a:solidFill>
                  <a:schemeClr val="accent2"/>
                </a:solidFill>
              </a:rPr>
              <a:t> KNOWN BEFORE, DURING, AFTER SESSION.</a:t>
            </a:r>
          </a:p>
          <a:p>
            <a:pPr eaLnBrk="1" hangingPunct="1"/>
            <a:r>
              <a:rPr lang="en-US" sz="2300" smtClean="0">
                <a:solidFill>
                  <a:srgbClr val="FF0000"/>
                </a:solidFill>
              </a:rPr>
              <a:t>B </a:t>
            </a:r>
            <a:r>
              <a:rPr lang="en-US" sz="2300" smtClean="0">
                <a:solidFill>
                  <a:schemeClr val="accent2"/>
                </a:solidFill>
              </a:rPr>
              <a:t>NECESSARY REDUNDANCY? (U. of Newcastle)</a:t>
            </a:r>
          </a:p>
          <a:p>
            <a:pPr eaLnBrk="1" hangingPunct="1"/>
            <a:r>
              <a:rPr lang="en-US" sz="2300" smtClean="0">
                <a:solidFill>
                  <a:srgbClr val="FF0000"/>
                </a:solidFill>
              </a:rPr>
              <a:t>B </a:t>
            </a:r>
            <a:r>
              <a:rPr lang="en-US" sz="2300" smtClean="0">
                <a:solidFill>
                  <a:schemeClr val="accent2"/>
                </a:solidFill>
              </a:rPr>
              <a:t>WHAT ACCURACY IS NEEDED?</a:t>
            </a:r>
          </a:p>
          <a:p>
            <a:pPr eaLnBrk="1" hangingPunct="1"/>
            <a:r>
              <a:rPr lang="en-US" sz="2300" smtClean="0">
                <a:solidFill>
                  <a:srgbClr val="3399FF"/>
                </a:solidFill>
              </a:rPr>
              <a:t>RT </a:t>
            </a:r>
            <a:r>
              <a:rPr lang="en-US" sz="2300" smtClean="0">
                <a:solidFill>
                  <a:schemeClr val="accent2"/>
                </a:solidFill>
              </a:rPr>
              <a:t>REMEMBER PPM</a:t>
            </a:r>
          </a:p>
          <a:p>
            <a:pPr eaLnBrk="1" hangingPunct="1"/>
            <a:r>
              <a:rPr lang="en-US" sz="2300" smtClean="0">
                <a:solidFill>
                  <a:srgbClr val="3399FF"/>
                </a:solidFill>
              </a:rPr>
              <a:t>RT </a:t>
            </a:r>
            <a:r>
              <a:rPr lang="en-US" sz="2300" smtClean="0">
                <a:solidFill>
                  <a:schemeClr val="accent2"/>
                </a:solidFill>
              </a:rPr>
              <a:t>BASE PRECISION TO NEAREST CALIBRATION POINT</a:t>
            </a:r>
          </a:p>
          <a:p>
            <a:pPr eaLnBrk="1" hangingPunct="1"/>
            <a:r>
              <a:rPr lang="en-US" sz="2300" smtClean="0">
                <a:solidFill>
                  <a:srgbClr val="FF0000"/>
                </a:solidFill>
              </a:rPr>
              <a:t>B </a:t>
            </a:r>
            <a:r>
              <a:rPr lang="en-US" sz="2300" smtClean="0">
                <a:solidFill>
                  <a:schemeClr val="accent2"/>
                </a:solidFill>
              </a:rPr>
              <a:t>AVERAGE REDUNDANT SHOTS – PRECISION DIFFERENCE WITHIN NEEDS OF SURVEY</a:t>
            </a:r>
          </a:p>
          <a:p>
            <a:pPr eaLnBrk="1" hangingPunct="1"/>
            <a:r>
              <a:rPr lang="en-US" sz="2300" smtClean="0">
                <a:solidFill>
                  <a:srgbClr val="FF0000"/>
                </a:solidFill>
              </a:rPr>
              <a:t>B </a:t>
            </a:r>
            <a:r>
              <a:rPr lang="en-US" sz="2300" smtClean="0">
                <a:solidFill>
                  <a:schemeClr val="accent2"/>
                </a:solidFill>
              </a:rPr>
              <a:t>BE AWARE OF POTENTIAL INTERFERENCE (E.G., HIGH TENSION TOWER LINES)</a:t>
            </a:r>
          </a:p>
        </p:txBody>
      </p:sp>
      <p:sp>
        <p:nvSpPr>
          <p:cNvPr id="4" name="Rectangle 3"/>
          <p:cNvSpPr/>
          <p:nvPr/>
        </p:nvSpPr>
        <p:spPr>
          <a:xfrm>
            <a:off x="2209800" y="457200"/>
            <a:ext cx="3975768"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cs typeface="+mn-cs"/>
              </a:rPr>
              <a:t>CONFIDENCE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withEffect">
                                  <p:stCondLst>
                                    <p:cond delay="0"/>
                                  </p:stCondLst>
                                  <p:childTnLst>
                                    <p:animEffect transition="out" filter="fade">
                                      <p:cBhvr>
                                        <p:cTn id="6" dur="500"/>
                                        <p:tgtEl>
                                          <p:spTgt spid="21506">
                                            <p:txEl>
                                              <p:pRg st="0" end="0"/>
                                            </p:txEl>
                                          </p:spTgt>
                                        </p:tgtEl>
                                      </p:cBhvr>
                                    </p:animEffect>
                                    <p:set>
                                      <p:cBhvr>
                                        <p:cTn id="7" dur="1" fill="hold">
                                          <p:stCondLst>
                                            <p:cond delay="499"/>
                                          </p:stCondLst>
                                        </p:cTn>
                                        <p:tgtEl>
                                          <p:spTgt spid="21506">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506">
                                            <p:txEl>
                                              <p:pRg st="1" end="1"/>
                                            </p:txEl>
                                          </p:spTgt>
                                        </p:tgtEl>
                                      </p:cBhvr>
                                    </p:animEffect>
                                    <p:set>
                                      <p:cBhvr>
                                        <p:cTn id="10" dur="1" fill="hold">
                                          <p:stCondLst>
                                            <p:cond delay="499"/>
                                          </p:stCondLst>
                                        </p:cTn>
                                        <p:tgtEl>
                                          <p:spTgt spid="21506">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506">
                                            <p:txEl>
                                              <p:pRg st="2" end="2"/>
                                            </p:txEl>
                                          </p:spTgt>
                                        </p:tgtEl>
                                      </p:cBhvr>
                                    </p:animEffect>
                                    <p:set>
                                      <p:cBhvr>
                                        <p:cTn id="13" dur="1" fill="hold">
                                          <p:stCondLst>
                                            <p:cond delay="499"/>
                                          </p:stCondLst>
                                        </p:cTn>
                                        <p:tgtEl>
                                          <p:spTgt spid="21506">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506">
                                            <p:txEl>
                                              <p:pRg st="3" end="3"/>
                                            </p:txEl>
                                          </p:spTgt>
                                        </p:tgtEl>
                                      </p:cBhvr>
                                    </p:animEffect>
                                    <p:set>
                                      <p:cBhvr>
                                        <p:cTn id="16" dur="1" fill="hold">
                                          <p:stCondLst>
                                            <p:cond delay="499"/>
                                          </p:stCondLst>
                                        </p:cTn>
                                        <p:tgtEl>
                                          <p:spTgt spid="21506">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1506">
                                            <p:txEl>
                                              <p:pRg st="4" end="4"/>
                                            </p:txEl>
                                          </p:spTgt>
                                        </p:tgtEl>
                                      </p:cBhvr>
                                    </p:animEffect>
                                    <p:set>
                                      <p:cBhvr>
                                        <p:cTn id="19" dur="1" fill="hold">
                                          <p:stCondLst>
                                            <p:cond delay="499"/>
                                          </p:stCondLst>
                                        </p:cTn>
                                        <p:tgtEl>
                                          <p:spTgt spid="21506">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1506">
                                            <p:txEl>
                                              <p:pRg st="5" end="5"/>
                                            </p:txEl>
                                          </p:spTgt>
                                        </p:tgtEl>
                                      </p:cBhvr>
                                    </p:animEffect>
                                    <p:set>
                                      <p:cBhvr>
                                        <p:cTn id="22" dur="1" fill="hold">
                                          <p:stCondLst>
                                            <p:cond delay="499"/>
                                          </p:stCondLst>
                                        </p:cTn>
                                        <p:tgtEl>
                                          <p:spTgt spid="21506">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1506">
                                            <p:txEl>
                                              <p:pRg st="6" end="6"/>
                                            </p:txEl>
                                          </p:spTgt>
                                        </p:tgtEl>
                                      </p:cBhvr>
                                    </p:animEffect>
                                    <p:set>
                                      <p:cBhvr>
                                        <p:cTn id="25" dur="1" fill="hold">
                                          <p:stCondLst>
                                            <p:cond delay="499"/>
                                          </p:stCondLst>
                                        </p:cTn>
                                        <p:tgtEl>
                                          <p:spTgt spid="2150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profcount.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57200"/>
            <a:ext cx="5348288"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2"/>
          <p:cNvSpPr txBox="1">
            <a:spLocks noChangeArrowheads="1"/>
          </p:cNvSpPr>
          <p:nvPr/>
        </p:nvSpPr>
        <p:spPr bwMode="auto">
          <a:xfrm>
            <a:off x="152400" y="1752600"/>
            <a:ext cx="320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solidFill>
                  <a:srgbClr val="0070C0"/>
                </a:solidFill>
              </a:rPr>
              <a:t>GEOSPATIAL PROFESSIONALS</a:t>
            </a:r>
          </a:p>
        </p:txBody>
      </p:sp>
      <p:sp>
        <p:nvSpPr>
          <p:cNvPr id="31747" name="Rectangle 3"/>
          <p:cNvSpPr>
            <a:spLocks noChangeArrowheads="1"/>
          </p:cNvSpPr>
          <p:nvPr/>
        </p:nvSpPr>
        <p:spPr bwMode="auto">
          <a:xfrm>
            <a:off x="457200" y="3124200"/>
            <a:ext cx="2894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t>Graphic:</a:t>
            </a:r>
          </a:p>
          <a:p>
            <a:r>
              <a:rPr lang="es-ES"/>
              <a:t>Jeffery N. Lucas, PLS, Esq. </a:t>
            </a:r>
            <a:endParaRPr lang="en-US"/>
          </a:p>
        </p:txBody>
      </p:sp>
      <p:sp>
        <p:nvSpPr>
          <p:cNvPr id="31748" name="Rectangle 4"/>
          <p:cNvSpPr>
            <a:spLocks noChangeArrowheads="1"/>
          </p:cNvSpPr>
          <p:nvPr/>
        </p:nvSpPr>
        <p:spPr bwMode="auto">
          <a:xfrm>
            <a:off x="457200" y="3581400"/>
            <a:ext cx="25908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POB Magazine</a:t>
            </a:r>
          </a:p>
          <a:p>
            <a:r>
              <a:rPr lang="en-US"/>
              <a:t>On-Line Article</a:t>
            </a:r>
          </a:p>
          <a:p>
            <a:r>
              <a:rPr lang="en-US"/>
              <a:t>September 28, 2011</a:t>
            </a:r>
          </a:p>
          <a:p>
            <a:r>
              <a:rPr lang="en-US"/>
              <a:t>www.POBonline.com </a:t>
            </a:r>
            <a:br>
              <a:rPr lang="en-US"/>
            </a:br>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1" name="Picture 1" descr="C:\Presentations\CORBIN.FWS.2011\new\OPUSR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02" name="Title 4"/>
          <p:cNvSpPr>
            <a:spLocks noGrp="1"/>
          </p:cNvSpPr>
          <p:nvPr>
            <p:ph type="title"/>
          </p:nvPr>
        </p:nvSpPr>
        <p:spPr>
          <a:xfrm>
            <a:off x="228600" y="457200"/>
            <a:ext cx="8458200" cy="457200"/>
          </a:xfrm>
          <a:solidFill>
            <a:schemeClr val="bg1"/>
          </a:solidFill>
        </p:spPr>
        <p:txBody>
          <a:bodyPr/>
          <a:lstStyle/>
          <a:p>
            <a:r>
              <a:rPr lang="en-US" smtClean="0">
                <a:solidFill>
                  <a:srgbClr val="00B050"/>
                </a:solidFill>
              </a:rPr>
              <a:t>BLUNDER/MISMATCH CHECKING</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Rectangle 4"/>
          <p:cNvSpPr>
            <a:spLocks noGrp="1" noChangeArrowheads="1"/>
          </p:cNvSpPr>
          <p:nvPr>
            <p:ph type="title"/>
          </p:nvPr>
        </p:nvSpPr>
        <p:spPr>
          <a:xfrm>
            <a:off x="457200" y="533400"/>
            <a:ext cx="8458200" cy="685800"/>
          </a:xfrm>
        </p:spPr>
        <p:txBody>
          <a:bodyPr/>
          <a:lstStyle/>
          <a:p>
            <a:pPr eaLnBrk="1" hangingPunct="1"/>
            <a:r>
              <a:rPr lang="en-US" sz="2800" smtClean="0">
                <a:solidFill>
                  <a:srgbClr val="00B050"/>
                </a:solidFill>
              </a:rPr>
              <a:t>FURTHER CHECKS IN THE OFFICE</a:t>
            </a:r>
          </a:p>
        </p:txBody>
      </p:sp>
      <p:sp>
        <p:nvSpPr>
          <p:cNvPr id="1127426" name="Rectangle 5"/>
          <p:cNvSpPr>
            <a:spLocks noChangeArrowheads="1"/>
          </p:cNvSpPr>
          <p:nvPr/>
        </p:nvSpPr>
        <p:spPr bwMode="auto">
          <a:xfrm>
            <a:off x="381000" y="1600200"/>
            <a:ext cx="8382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nchor="ctr">
            <a:spAutoFit/>
          </a:bodyPr>
          <a:lstStyle/>
          <a:p>
            <a:pPr>
              <a:buFontTx/>
              <a:buChar char="•"/>
              <a:tabLst>
                <a:tab pos="457200" algn="l"/>
              </a:tabLst>
            </a:pPr>
            <a:r>
              <a:rPr lang="en-US" sz="2400" b="0"/>
              <a:t>Antenna heights (height blunders are unacceptable and can even produce horizontal error - Meyer, et.al, 2005).</a:t>
            </a:r>
          </a:p>
          <a:p>
            <a:pPr>
              <a:buFontTx/>
              <a:buChar char="•"/>
              <a:tabLst>
                <a:tab pos="457200" algn="l"/>
              </a:tabLst>
            </a:pPr>
            <a:r>
              <a:rPr lang="en-US" sz="2400" b="0"/>
              <a:t>Antenna types </a:t>
            </a:r>
          </a:p>
          <a:p>
            <a:pPr>
              <a:buFontTx/>
              <a:buChar char="•"/>
              <a:tabLst>
                <a:tab pos="457200" algn="l"/>
              </a:tabLst>
            </a:pPr>
            <a:r>
              <a:rPr lang="en-US" sz="2400" b="0"/>
              <a:t>RMS values</a:t>
            </a:r>
          </a:p>
          <a:p>
            <a:pPr>
              <a:buFontTx/>
              <a:buChar char="•"/>
              <a:tabLst>
                <a:tab pos="457200" algn="l"/>
              </a:tabLst>
            </a:pPr>
            <a:r>
              <a:rPr lang="en-US" sz="2400" b="0"/>
              <a:t>Redundant observations</a:t>
            </a:r>
          </a:p>
          <a:p>
            <a:pPr>
              <a:buFontTx/>
              <a:buChar char="•"/>
              <a:tabLst>
                <a:tab pos="457200" algn="l"/>
              </a:tabLst>
            </a:pPr>
            <a:r>
              <a:rPr lang="en-US" sz="2400" b="0"/>
              <a:t>Horizontal &amp; vertical precision</a:t>
            </a:r>
          </a:p>
          <a:p>
            <a:pPr>
              <a:buFontTx/>
              <a:buChar char="•"/>
              <a:tabLst>
                <a:tab pos="457200" algn="l"/>
              </a:tabLst>
            </a:pPr>
            <a:r>
              <a:rPr lang="en-US" sz="2400" b="0"/>
              <a:t>PDOP</a:t>
            </a:r>
          </a:p>
          <a:p>
            <a:pPr>
              <a:buFontTx/>
              <a:buChar char="•"/>
              <a:tabLst>
                <a:tab pos="457200" algn="l"/>
              </a:tabLst>
            </a:pPr>
            <a:r>
              <a:rPr lang="en-US" sz="2400" b="0"/>
              <a:t>Base station coordinates</a:t>
            </a:r>
          </a:p>
          <a:p>
            <a:pPr>
              <a:buFontTx/>
              <a:buChar char="•"/>
              <a:tabLst>
                <a:tab pos="457200" algn="l"/>
              </a:tabLst>
            </a:pPr>
            <a:r>
              <a:rPr lang="en-US" sz="2400" b="0"/>
              <a:t>Number of satellites</a:t>
            </a:r>
          </a:p>
          <a:p>
            <a:pPr>
              <a:buFontTx/>
              <a:buChar char="•"/>
              <a:tabLst>
                <a:tab pos="457200" algn="l"/>
              </a:tabLst>
            </a:pPr>
            <a:r>
              <a:rPr lang="en-US" sz="2400" b="0"/>
              <a:t>Calibration (if any) residuals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49" name="Title 1"/>
          <p:cNvSpPr>
            <a:spLocks noGrp="1"/>
          </p:cNvSpPr>
          <p:nvPr>
            <p:ph type="title"/>
          </p:nvPr>
        </p:nvSpPr>
        <p:spPr>
          <a:xfrm>
            <a:off x="377825" y="320675"/>
            <a:ext cx="8334375" cy="712788"/>
          </a:xfrm>
        </p:spPr>
        <p:txBody>
          <a:bodyPr/>
          <a:lstStyle/>
          <a:p>
            <a:r>
              <a:rPr lang="en-US" sz="2800" smtClean="0">
                <a:solidFill>
                  <a:srgbClr val="00B050"/>
                </a:solidFill>
              </a:rPr>
              <a:t>VECTOR &amp; EQUIPMENT REVIEW</a:t>
            </a:r>
          </a:p>
        </p:txBody>
      </p:sp>
      <p:pic>
        <p:nvPicPr>
          <p:cNvPr id="1128450" name="Picture 2" descr="chalk rtkr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2813" y="2344738"/>
            <a:ext cx="477837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lk rtk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873125"/>
            <a:ext cx="6697662"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halk rtk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1473200"/>
            <a:ext cx="7208837"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halk rtkbas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663" y="3344863"/>
            <a:ext cx="48418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halk rtkelev.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8350" y="4132263"/>
            <a:ext cx="47339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halk rtkellip.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12963" y="4327525"/>
            <a:ext cx="47244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431512"/>
            <a:ext cx="3720890" cy="584775"/>
          </a:xfrm>
          <a:ln>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dirty="0" smtClean="0">
                <a:ln w="11430"/>
                <a:solidFill>
                  <a:srgbClr val="00CC00"/>
                </a:solidFill>
                <a:effectLst>
                  <a:outerShdw blurRad="50800" dist="39000" dir="5460000" algn="tl">
                    <a:srgbClr val="000000">
                      <a:alpha val="38000"/>
                    </a:srgbClr>
                  </a:outerShdw>
                </a:effectLst>
              </a:rPr>
              <a:t>METADATA !</a:t>
            </a:r>
            <a:endParaRPr lang="en-US" sz="3200" dirty="0">
              <a:ln w="11430"/>
              <a:solidFill>
                <a:srgbClr val="00CC00"/>
              </a:solidFill>
              <a:effectLst>
                <a:outerShdw blurRad="50800" dist="39000" dir="5460000" algn="tl">
                  <a:srgbClr val="000000">
                    <a:alpha val="38000"/>
                  </a:srgbClr>
                </a:outerShdw>
              </a:effectLst>
            </a:endParaRPr>
          </a:p>
        </p:txBody>
      </p:sp>
      <p:sp>
        <p:nvSpPr>
          <p:cNvPr id="4" name="TextBox 3"/>
          <p:cNvSpPr txBox="1"/>
          <p:nvPr/>
        </p:nvSpPr>
        <p:spPr>
          <a:xfrm>
            <a:off x="609600" y="914400"/>
            <a:ext cx="8229600" cy="4708525"/>
          </a:xfrm>
          <a:prstGeom prst="rect">
            <a:avLst/>
          </a:prstGeom>
          <a:noFill/>
        </p:spPr>
        <p:txBody>
          <a:bodyPr>
            <a:spAutoFit/>
          </a:bodyPr>
          <a:lstStyle/>
          <a:p>
            <a:pPr>
              <a:defRPr/>
            </a:pPr>
            <a:r>
              <a:rPr lang="en-US" sz="2000" dirty="0">
                <a:cs typeface="+mn-cs"/>
              </a:rPr>
              <a:t>BESIDES ATTRIBUTE FIELDS, THE RT PRACTICIONER MUST KEEP RECORDS OF ITEMS NOT RECORDED IN THE FIELD, FOR INSTANCE:</a:t>
            </a:r>
          </a:p>
          <a:p>
            <a:pPr>
              <a:defRPr/>
            </a:pPr>
            <a:endParaRPr lang="en-US" sz="2000" dirty="0">
              <a:cs typeface="+mn-cs"/>
            </a:endParaRPr>
          </a:p>
          <a:p>
            <a:pPr marL="457200" indent="-457200">
              <a:buFont typeface="Wingdings" pitchFamily="2" charset="2"/>
              <a:buChar char="ü"/>
              <a:defRPr/>
            </a:pPr>
            <a:r>
              <a:rPr lang="en-US" sz="2000" dirty="0">
                <a:solidFill>
                  <a:schemeClr val="accent2"/>
                </a:solidFill>
                <a:cs typeface="+mn-cs"/>
              </a:rPr>
              <a:t>WHAT IS THE SOURCE OF THE DATA?</a:t>
            </a:r>
          </a:p>
          <a:p>
            <a:pPr marL="457200" indent="-457200">
              <a:buFont typeface="Wingdings" pitchFamily="2" charset="2"/>
              <a:buChar char="ü"/>
              <a:defRPr/>
            </a:pPr>
            <a:r>
              <a:rPr lang="en-US" sz="2000" dirty="0">
                <a:cs typeface="+mn-cs"/>
              </a:rPr>
              <a:t>WHAT WAS THE DATUM/ADJUSTMENT/EPOCH?</a:t>
            </a:r>
          </a:p>
          <a:p>
            <a:pPr marL="457200" indent="-457200">
              <a:buFont typeface="Wingdings" pitchFamily="2" charset="2"/>
              <a:buChar char="ü"/>
              <a:defRPr/>
            </a:pPr>
            <a:r>
              <a:rPr lang="en-US" sz="2000" dirty="0">
                <a:solidFill>
                  <a:schemeClr val="accent2"/>
                </a:solidFill>
                <a:cs typeface="+mn-cs"/>
              </a:rPr>
              <a:t>WHAT WERE THE FIELD CONDITIONS?</a:t>
            </a:r>
          </a:p>
          <a:p>
            <a:pPr marL="457200" indent="-457200">
              <a:buFont typeface="Wingdings" pitchFamily="2" charset="2"/>
              <a:buChar char="ü"/>
              <a:defRPr/>
            </a:pPr>
            <a:r>
              <a:rPr lang="en-US" sz="2000" dirty="0">
                <a:cs typeface="+mn-cs"/>
              </a:rPr>
              <a:t>WHAT EQUIPMENT WAS USED, ESPECIALLY- WHAT ANTENNA?</a:t>
            </a:r>
          </a:p>
          <a:p>
            <a:pPr marL="457200" indent="-457200">
              <a:buFont typeface="Wingdings" pitchFamily="2" charset="2"/>
              <a:buChar char="ü"/>
              <a:defRPr/>
            </a:pPr>
            <a:r>
              <a:rPr lang="en-US" sz="2000" dirty="0">
                <a:solidFill>
                  <a:schemeClr val="accent2"/>
                </a:solidFill>
                <a:cs typeface="+mn-cs"/>
              </a:rPr>
              <a:t>WAS COMMUNICATION SOLID?</a:t>
            </a:r>
          </a:p>
          <a:p>
            <a:pPr marL="457200" indent="-457200">
              <a:buFont typeface="Wingdings" pitchFamily="2" charset="2"/>
              <a:buChar char="ü"/>
              <a:defRPr/>
            </a:pPr>
            <a:r>
              <a:rPr lang="en-US" sz="2000" dirty="0">
                <a:cs typeface="+mn-cs"/>
              </a:rPr>
              <a:t>WHAT FIRMWARE WAS IN THE RECEIVER &amp; COLLECTOR?</a:t>
            </a:r>
          </a:p>
          <a:p>
            <a:pPr marL="457200" indent="-457200">
              <a:buFont typeface="Wingdings" pitchFamily="2" charset="2"/>
              <a:buChar char="ü"/>
              <a:defRPr/>
            </a:pPr>
            <a:r>
              <a:rPr lang="en-US" sz="2000" dirty="0">
                <a:solidFill>
                  <a:schemeClr val="accent2"/>
                </a:solidFill>
                <a:cs typeface="+mn-cs"/>
              </a:rPr>
              <a:t>WERE ANY GUIDELINES USED FOR COLLECTION?</a:t>
            </a:r>
            <a:endParaRPr lang="en-US" sz="2000" dirty="0">
              <a:cs typeface="+mn-cs"/>
            </a:endParaRPr>
          </a:p>
          <a:p>
            <a:pPr marL="457200" indent="-457200">
              <a:buFont typeface="Wingdings" pitchFamily="2" charset="2"/>
              <a:buChar char="ü"/>
              <a:defRPr/>
            </a:pPr>
            <a:r>
              <a:rPr lang="en-US" sz="2000" dirty="0">
                <a:cs typeface="+mn-cs"/>
              </a:rPr>
              <a:t>WHAT REDUNDANCY, IF ANY, WAS USED?</a:t>
            </a:r>
          </a:p>
          <a:p>
            <a:pPr marL="457200" indent="-457200">
              <a:buFont typeface="Wingdings" pitchFamily="2" charset="2"/>
              <a:buChar char="ü"/>
              <a:defRPr/>
            </a:pPr>
            <a:r>
              <a:rPr lang="en-US" sz="2000" dirty="0">
                <a:solidFill>
                  <a:schemeClr val="accent2"/>
                </a:solidFill>
                <a:cs typeface="+mn-cs"/>
              </a:rPr>
              <a:t>WERE ANY PASSIVE MARKS CONSTRAINED?</a:t>
            </a:r>
            <a:endParaRPr lang="en-US" sz="2000" dirty="0">
              <a:cs typeface="+mn-cs"/>
            </a:endParaRPr>
          </a:p>
        </p:txBody>
      </p:sp>
      <p:sp>
        <p:nvSpPr>
          <p:cNvPr id="1129475" name="TextBox 4"/>
          <p:cNvSpPr txBox="1">
            <a:spLocks noChangeArrowheads="1"/>
          </p:cNvSpPr>
          <p:nvPr/>
        </p:nvSpPr>
        <p:spPr bwMode="auto">
          <a:xfrm>
            <a:off x="228600" y="5715000"/>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00B050"/>
                </a:solidFill>
              </a:rPr>
              <a:t>(GOOD IDEA TO CREATE A TABLULAR CHECK LIST FORM)</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7" name="Title 3"/>
          <p:cNvSpPr>
            <a:spLocks noGrp="1"/>
          </p:cNvSpPr>
          <p:nvPr>
            <p:ph type="title"/>
          </p:nvPr>
        </p:nvSpPr>
        <p:spPr>
          <a:xfrm>
            <a:off x="457200" y="274638"/>
            <a:ext cx="8229600" cy="639762"/>
          </a:xfrm>
          <a:solidFill>
            <a:schemeClr val="bg1"/>
          </a:solidFill>
        </p:spPr>
        <p:txBody>
          <a:bodyPr/>
          <a:lstStyle/>
          <a:p>
            <a:r>
              <a:rPr lang="en-US" sz="2800" smtClean="0">
                <a:solidFill>
                  <a:srgbClr val="0000FF"/>
                </a:solidFill>
              </a:rPr>
              <a:t>KNOW YOUR METADATA</a:t>
            </a:r>
          </a:p>
        </p:txBody>
      </p:sp>
      <p:pic>
        <p:nvPicPr>
          <p:cNvPr id="1130498" name="Picture 2" descr="C:\Presentations\pics\MONUMENTS\sep03_ship_brid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5105400"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499" name="TextBox 5"/>
          <p:cNvSpPr txBox="1">
            <a:spLocks noChangeArrowheads="1"/>
          </p:cNvSpPr>
          <p:nvPr/>
        </p:nvSpPr>
        <p:spPr bwMode="auto">
          <a:xfrm>
            <a:off x="5715000" y="838200"/>
            <a:ext cx="3429000" cy="5816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t>ALL THESE COME INTO PLAY TO ENABLE THE STRUCTURE TO CLEAR THE BRIDGE!</a:t>
            </a:r>
          </a:p>
          <a:p>
            <a:endParaRPr lang="en-US" sz="2400"/>
          </a:p>
          <a:p>
            <a:endParaRPr lang="en-US" sz="2400"/>
          </a:p>
          <a:p>
            <a:pPr>
              <a:buFont typeface="Arial" pitchFamily="34" charset="0"/>
              <a:buChar char="•"/>
            </a:pPr>
            <a:r>
              <a:rPr lang="en-US" sz="2000">
                <a:solidFill>
                  <a:srgbClr val="FF0000"/>
                </a:solidFill>
              </a:rPr>
              <a:t>LMSL</a:t>
            </a:r>
          </a:p>
          <a:p>
            <a:pPr>
              <a:buFont typeface="Arial" pitchFamily="34" charset="0"/>
              <a:buChar char="•"/>
            </a:pPr>
            <a:r>
              <a:rPr lang="en-US" sz="2000">
                <a:solidFill>
                  <a:srgbClr val="FF0000"/>
                </a:solidFill>
              </a:rPr>
              <a:t>NAD 83 </a:t>
            </a:r>
          </a:p>
          <a:p>
            <a:pPr>
              <a:buFont typeface="Arial" pitchFamily="34" charset="0"/>
              <a:buChar char="•"/>
            </a:pPr>
            <a:r>
              <a:rPr lang="en-US" sz="2000">
                <a:solidFill>
                  <a:srgbClr val="FF0000"/>
                </a:solidFill>
              </a:rPr>
              <a:t>NAVD 88</a:t>
            </a:r>
          </a:p>
          <a:p>
            <a:pPr>
              <a:buFont typeface="Arial" pitchFamily="34" charset="0"/>
              <a:buChar char="•"/>
            </a:pPr>
            <a:r>
              <a:rPr lang="en-US" sz="2000">
                <a:solidFill>
                  <a:srgbClr val="FF0000"/>
                </a:solidFill>
              </a:rPr>
              <a:t>BATHYMETRY</a:t>
            </a:r>
          </a:p>
          <a:p>
            <a:pPr>
              <a:buFont typeface="Arial" pitchFamily="34" charset="0"/>
              <a:buChar char="•"/>
            </a:pPr>
            <a:r>
              <a:rPr lang="en-US" sz="2000">
                <a:solidFill>
                  <a:srgbClr val="FF0000"/>
                </a:solidFill>
              </a:rPr>
              <a:t>CHART DATUM</a:t>
            </a:r>
          </a:p>
          <a:p>
            <a:pPr>
              <a:buFont typeface="Arial" pitchFamily="34" charset="0"/>
              <a:buChar char="•"/>
            </a:pPr>
            <a:r>
              <a:rPr lang="en-US" sz="2000">
                <a:solidFill>
                  <a:srgbClr val="FF0000"/>
                </a:solidFill>
              </a:rPr>
              <a:t>BRIDGE DYNAMICS</a:t>
            </a:r>
          </a:p>
          <a:p>
            <a:pPr>
              <a:buFont typeface="Arial" pitchFamily="34" charset="0"/>
              <a:buChar char="•"/>
            </a:pPr>
            <a:r>
              <a:rPr lang="en-US" sz="2000">
                <a:solidFill>
                  <a:srgbClr val="FF0000"/>
                </a:solidFill>
              </a:rPr>
              <a:t>BRIDGE DIMENSIONS</a:t>
            </a:r>
          </a:p>
          <a:p>
            <a:pPr>
              <a:buFont typeface="Arial" pitchFamily="34" charset="0"/>
              <a:buChar char="•"/>
            </a:pPr>
            <a:r>
              <a:rPr lang="en-US" sz="2000">
                <a:solidFill>
                  <a:srgbClr val="FF0000"/>
                </a:solidFill>
              </a:rPr>
              <a:t>SHIP SQUAT</a:t>
            </a:r>
          </a:p>
          <a:p>
            <a:pPr>
              <a:buFont typeface="Arial" pitchFamily="34" charset="0"/>
              <a:buChar char="•"/>
            </a:pPr>
            <a:r>
              <a:rPr lang="en-US" sz="2000">
                <a:solidFill>
                  <a:srgbClr val="FF0000"/>
                </a:solidFill>
              </a:rPr>
              <a:t>SHIP DIMENSIONS</a:t>
            </a:r>
          </a:p>
        </p:txBody>
      </p:sp>
      <p:cxnSp>
        <p:nvCxnSpPr>
          <p:cNvPr id="8" name="Straight Arrow Connector 7"/>
          <p:cNvCxnSpPr/>
          <p:nvPr/>
        </p:nvCxnSpPr>
        <p:spPr>
          <a:xfrm rot="5400000">
            <a:off x="5791994" y="3428206"/>
            <a:ext cx="457200" cy="158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Rectangle 2"/>
          <p:cNvSpPr>
            <a:spLocks noGrp="1" noChangeArrowheads="1"/>
          </p:cNvSpPr>
          <p:nvPr>
            <p:ph type="title"/>
          </p:nvPr>
        </p:nvSpPr>
        <p:spPr>
          <a:xfrm>
            <a:off x="990600" y="381000"/>
            <a:ext cx="7086600" cy="685800"/>
          </a:xfrm>
          <a:solidFill>
            <a:schemeClr val="bg1"/>
          </a:solidFill>
        </p:spPr>
        <p:txBody>
          <a:bodyPr/>
          <a:lstStyle/>
          <a:p>
            <a:pPr eaLnBrk="1" hangingPunct="1"/>
            <a:r>
              <a:rPr lang="en-US" u="sng" smtClean="0">
                <a:solidFill>
                  <a:schemeClr val="accent2"/>
                </a:solidFill>
              </a:rPr>
              <a:t/>
            </a:r>
            <a:br>
              <a:rPr lang="en-US" u="sng" smtClean="0">
                <a:solidFill>
                  <a:schemeClr val="accent2"/>
                </a:solidFill>
              </a:rPr>
            </a:br>
            <a:r>
              <a:rPr lang="en-US" u="sng" smtClean="0">
                <a:solidFill>
                  <a:schemeClr val="accent2"/>
                </a:solidFill>
              </a:rPr>
              <a:t>QUICK FIELD SUMMARY:</a:t>
            </a:r>
            <a:br>
              <a:rPr lang="en-US" u="sng" smtClean="0">
                <a:solidFill>
                  <a:schemeClr val="accent2"/>
                </a:solidFill>
              </a:rPr>
            </a:br>
            <a:r>
              <a:rPr lang="en-US" sz="1800" smtClean="0">
                <a:solidFill>
                  <a:schemeClr val="accent2"/>
                </a:solidFill>
              </a:rPr>
              <a:t/>
            </a:r>
            <a:br>
              <a:rPr lang="en-US" sz="1800" smtClean="0">
                <a:solidFill>
                  <a:schemeClr val="accent2"/>
                </a:solidFill>
              </a:rPr>
            </a:br>
            <a:endParaRPr lang="en-US" sz="1800" smtClean="0">
              <a:solidFill>
                <a:schemeClr val="accent2"/>
              </a:solidFill>
            </a:endParaRPr>
          </a:p>
        </p:txBody>
      </p:sp>
      <p:sp>
        <p:nvSpPr>
          <p:cNvPr id="605188" name="Rectangle 4"/>
          <p:cNvSpPr>
            <a:spLocks noChangeArrowheads="1"/>
          </p:cNvSpPr>
          <p:nvPr/>
        </p:nvSpPr>
        <p:spPr bwMode="auto">
          <a:xfrm>
            <a:off x="228600" y="990600"/>
            <a:ext cx="8763000" cy="5035550"/>
          </a:xfrm>
          <a:prstGeom prst="rect">
            <a:avLst/>
          </a:prstGeom>
          <a:solidFill>
            <a:schemeClr val="bg1"/>
          </a:solidFill>
          <a:ln w="15875" algn="ctr">
            <a:noFill/>
            <a:miter lim="800000"/>
            <a:headEnd/>
            <a:tailEnd/>
          </a:ln>
          <a:effectLst>
            <a:outerShdw dist="35921" dir="2700000" algn="ctr" rotWithShape="0">
              <a:srgbClr val="808080">
                <a:alpha val="80000"/>
              </a:srgbClr>
            </a:outerShdw>
          </a:effectLst>
        </p:spPr>
        <p:txBody>
          <a:bodyPr anchor="ctr">
            <a:spAutoFit/>
          </a:bodyPr>
          <a:lstStyle/>
          <a:p>
            <a:pPr eaLnBrk="0" hangingPunct="0">
              <a:buFontTx/>
              <a:buChar char="•"/>
              <a:tabLst>
                <a:tab pos="457200" algn="l"/>
              </a:tabLst>
              <a:defRPr/>
            </a:pPr>
            <a:r>
              <a:rPr lang="en-US" sz="1800" dirty="0">
                <a:cs typeface="+mn-cs"/>
              </a:rPr>
              <a:t>Set the base at a wide open site</a:t>
            </a:r>
          </a:p>
          <a:p>
            <a:pPr eaLnBrk="0" hangingPunct="0">
              <a:buFontTx/>
              <a:buChar char="•"/>
              <a:tabLst>
                <a:tab pos="457200" algn="l"/>
              </a:tabLst>
              <a:defRPr/>
            </a:pPr>
            <a:r>
              <a:rPr lang="en-US" sz="1800" dirty="0">
                <a:cs typeface="+mn-cs"/>
              </a:rPr>
              <a:t>Set rover elevation mask between </a:t>
            </a:r>
            <a:r>
              <a:rPr lang="en-US" sz="1800" dirty="0">
                <a:cs typeface="+mn-cs"/>
              </a:rPr>
              <a:t>10° </a:t>
            </a:r>
            <a:r>
              <a:rPr lang="en-US" sz="1800" dirty="0">
                <a:cs typeface="+mn-cs"/>
              </a:rPr>
              <a:t>&amp; 15°</a:t>
            </a:r>
          </a:p>
          <a:p>
            <a:pPr eaLnBrk="0" hangingPunct="0">
              <a:buFontTx/>
              <a:buChar char="•"/>
              <a:tabLst>
                <a:tab pos="457200" algn="l"/>
              </a:tabLst>
              <a:defRPr/>
            </a:pPr>
            <a:r>
              <a:rPr lang="en-US" sz="1800" dirty="0">
                <a:cs typeface="+mn-cs"/>
              </a:rPr>
              <a:t>The more satellites the better</a:t>
            </a:r>
          </a:p>
          <a:p>
            <a:pPr eaLnBrk="0" hangingPunct="0">
              <a:buFontTx/>
              <a:buChar char="•"/>
              <a:tabLst>
                <a:tab pos="457200" algn="l"/>
              </a:tabLst>
              <a:defRPr/>
            </a:pPr>
            <a:r>
              <a:rPr lang="en-US" sz="1800" dirty="0">
                <a:cs typeface="+mn-cs"/>
              </a:rPr>
              <a:t>The lower the PDOP the better</a:t>
            </a:r>
          </a:p>
          <a:p>
            <a:pPr eaLnBrk="0" hangingPunct="0">
              <a:buFontTx/>
              <a:buChar char="•"/>
              <a:tabLst>
                <a:tab pos="457200" algn="l"/>
              </a:tabLst>
              <a:defRPr/>
            </a:pPr>
            <a:r>
              <a:rPr lang="en-US" sz="1800" dirty="0">
                <a:cs typeface="+mn-cs"/>
              </a:rPr>
              <a:t>The more redundancy the better</a:t>
            </a:r>
          </a:p>
          <a:p>
            <a:pPr eaLnBrk="0" hangingPunct="0">
              <a:buFontTx/>
              <a:buChar char="•"/>
              <a:tabLst>
                <a:tab pos="457200" algn="l"/>
              </a:tabLst>
              <a:defRPr/>
            </a:pPr>
            <a:r>
              <a:rPr lang="en-US" sz="1800" dirty="0">
                <a:cs typeface="+mn-cs"/>
              </a:rPr>
              <a:t>Beware multipath</a:t>
            </a:r>
          </a:p>
          <a:p>
            <a:pPr eaLnBrk="0" hangingPunct="0">
              <a:buFontTx/>
              <a:buChar char="•"/>
              <a:tabLst>
                <a:tab pos="457200" algn="l"/>
              </a:tabLst>
              <a:defRPr/>
            </a:pPr>
            <a:r>
              <a:rPr lang="en-US" sz="1800" dirty="0">
                <a:cs typeface="+mn-cs"/>
              </a:rPr>
              <a:t>Beware long initialization times</a:t>
            </a:r>
          </a:p>
          <a:p>
            <a:pPr eaLnBrk="0" hangingPunct="0">
              <a:buFontTx/>
              <a:buChar char="•"/>
              <a:tabLst>
                <a:tab pos="457200" algn="l"/>
              </a:tabLst>
              <a:defRPr/>
            </a:pPr>
            <a:r>
              <a:rPr lang="en-US" sz="1800" dirty="0">
                <a:cs typeface="+mn-cs"/>
              </a:rPr>
              <a:t>Beware antenna height blunders</a:t>
            </a:r>
          </a:p>
          <a:p>
            <a:pPr eaLnBrk="0" hangingPunct="0">
              <a:buFontTx/>
              <a:buChar char="•"/>
              <a:tabLst>
                <a:tab pos="457200" algn="l"/>
              </a:tabLst>
              <a:defRPr/>
            </a:pPr>
            <a:r>
              <a:rPr lang="en-US" sz="1800" dirty="0">
                <a:cs typeface="+mn-cs"/>
              </a:rPr>
              <a:t>Survey with “fixed” solutions only</a:t>
            </a:r>
          </a:p>
          <a:p>
            <a:pPr eaLnBrk="0" hangingPunct="0">
              <a:buFontTx/>
              <a:buChar char="•"/>
              <a:tabLst>
                <a:tab pos="457200" algn="l"/>
              </a:tabLst>
              <a:defRPr/>
            </a:pPr>
            <a:r>
              <a:rPr lang="en-US" sz="1800" u="sng" dirty="0">
                <a:cs typeface="+mn-cs"/>
              </a:rPr>
              <a:t>Always</a:t>
            </a:r>
            <a:r>
              <a:rPr lang="en-US" sz="1800" dirty="0">
                <a:cs typeface="+mn-cs"/>
              </a:rPr>
              <a:t> check known points before, during and after new location sessions</a:t>
            </a:r>
          </a:p>
          <a:p>
            <a:pPr eaLnBrk="0" hangingPunct="0">
              <a:buFontTx/>
              <a:buChar char="•"/>
              <a:tabLst>
                <a:tab pos="457200" algn="l"/>
              </a:tabLst>
              <a:defRPr/>
            </a:pPr>
            <a:r>
              <a:rPr lang="en-US" sz="1800" dirty="0">
                <a:cs typeface="+mn-cs"/>
              </a:rPr>
              <a:t>Keep equipment adjusted for highest accuracy</a:t>
            </a:r>
          </a:p>
          <a:p>
            <a:pPr eaLnBrk="0" hangingPunct="0">
              <a:buFontTx/>
              <a:buChar char="•"/>
              <a:tabLst>
                <a:tab pos="457200" algn="l"/>
              </a:tabLst>
              <a:defRPr/>
            </a:pPr>
            <a:r>
              <a:rPr lang="en-US" sz="1800" dirty="0">
                <a:cs typeface="+mn-cs"/>
              </a:rPr>
              <a:t>Communication should be continuous </a:t>
            </a:r>
            <a:r>
              <a:rPr lang="en-US" sz="1800" u="sng" dirty="0">
                <a:cs typeface="+mn-cs"/>
              </a:rPr>
              <a:t>while locating a point</a:t>
            </a:r>
            <a:endParaRPr lang="en-US" sz="1800" dirty="0">
              <a:cs typeface="+mn-cs"/>
            </a:endParaRPr>
          </a:p>
          <a:p>
            <a:pPr eaLnBrk="0" hangingPunct="0">
              <a:buFontTx/>
              <a:buChar char="•"/>
              <a:tabLst>
                <a:tab pos="457200" algn="l"/>
              </a:tabLst>
              <a:defRPr/>
            </a:pPr>
            <a:r>
              <a:rPr lang="en-US" sz="1800" dirty="0">
                <a:cs typeface="+mn-cs"/>
              </a:rPr>
              <a:t>Precision </a:t>
            </a:r>
            <a:r>
              <a:rPr lang="en-US" sz="1800" u="sng" dirty="0">
                <a:cs typeface="+mn-cs"/>
              </a:rPr>
              <a:t>displayed</a:t>
            </a:r>
            <a:r>
              <a:rPr lang="en-US" sz="1800" dirty="0">
                <a:cs typeface="+mn-cs"/>
              </a:rPr>
              <a:t> in the data collector can be at the 68 percent level (or 1σ),  which is only about half the error spread to get 95 percent confidence</a:t>
            </a:r>
          </a:p>
          <a:p>
            <a:pPr eaLnBrk="0" hangingPunct="0">
              <a:buFontTx/>
              <a:buChar char="•"/>
              <a:tabLst>
                <a:tab pos="457200" algn="l"/>
              </a:tabLst>
              <a:defRPr/>
            </a:pPr>
            <a:r>
              <a:rPr lang="en-US" sz="1800" dirty="0">
                <a:cs typeface="+mn-cs"/>
              </a:rPr>
              <a:t>Have back up batteries &amp; cables</a:t>
            </a:r>
          </a:p>
          <a:p>
            <a:pPr eaLnBrk="0" hangingPunct="0">
              <a:buFontTx/>
              <a:buChar char="•"/>
              <a:tabLst>
                <a:tab pos="457200" algn="l"/>
              </a:tabLst>
              <a:defRPr/>
            </a:pPr>
            <a:r>
              <a:rPr lang="en-US" sz="1800" dirty="0">
                <a:cs typeface="+mn-cs"/>
              </a:rPr>
              <a:t>RT doesn’t like tree canopy or tall buildings</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a:xfrm>
            <a:off x="457200" y="431800"/>
            <a:ext cx="8458200" cy="609600"/>
          </a:xfrm>
        </p:spPr>
        <p:txBody>
          <a:bodyPr>
            <a:normAutofit fontScale="90000"/>
          </a:bodyPr>
          <a:lstStyle/>
          <a:p>
            <a:pPr>
              <a:defRPr/>
            </a:pPr>
            <a:r>
              <a:rPr lang="en-US" sz="2800" dirty="0" smtClean="0">
                <a:solidFill>
                  <a:srgbClr val="0070C0"/>
                </a:solidFill>
              </a:rPr>
              <a:t/>
            </a:r>
            <a:br>
              <a:rPr lang="en-US" sz="2800" dirty="0" smtClean="0">
                <a:solidFill>
                  <a:srgbClr val="0070C0"/>
                </a:solidFill>
              </a:rPr>
            </a:br>
            <a:r>
              <a:rPr lang="en-US" sz="2800" dirty="0" smtClean="0">
                <a:solidFill>
                  <a:srgbClr val="0070C0"/>
                </a:solidFill>
              </a:rPr>
              <a:t>FOUR CARDINAL RULES FOR RT POSITIONING</a:t>
            </a:r>
          </a:p>
        </p:txBody>
      </p:sp>
      <p:sp>
        <p:nvSpPr>
          <p:cNvPr id="4" name="Content Placeholder 3"/>
          <p:cNvSpPr>
            <a:spLocks noGrp="1"/>
          </p:cNvSpPr>
          <p:nvPr>
            <p:ph idx="1"/>
          </p:nvPr>
        </p:nvSpPr>
        <p:spPr>
          <a:xfrm>
            <a:off x="152400" y="1374316"/>
            <a:ext cx="8839200" cy="4007251"/>
          </a:xfrm>
          <a:solidFill>
            <a:schemeClr val="bg1">
              <a:alpha val="54000"/>
            </a:schemeClr>
          </a:solidFill>
          <a:ln>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u="sng" dirty="0" smtClean="0">
                <a:ln w="11430">
                  <a:solidFill>
                    <a:srgbClr val="0070C0"/>
                  </a:solidFill>
                </a:ln>
                <a:solidFill>
                  <a:srgbClr val="FF0000"/>
                </a:solidFill>
                <a:effectLst>
                  <a:outerShdw blurRad="50800" dist="39000" dir="5460000" algn="tl">
                    <a:srgbClr val="000000">
                      <a:alpha val="38000"/>
                    </a:srgbClr>
                  </a:outerShdw>
                </a:effectLst>
              </a:rPr>
              <a:t>COMMUNICATIONS:</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THE KEY TO SUCCESS</a:t>
            </a: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endParaRPr lang="en-US" sz="2400" b="1" u="sng" dirty="0" smtClean="0">
              <a:ln w="11430"/>
              <a:solidFill>
                <a:schemeClr val="accent1"/>
              </a:soli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CHECK SHOT:</a:t>
            </a:r>
            <a:r>
              <a:rPr lang="en-US" sz="2400" b="1" u="sng" dirty="0" smtClean="0">
                <a:ln w="11430"/>
                <a:solidFill>
                  <a:srgbClr val="FF0000"/>
                </a:soli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FIRST BEFORE NEW WORK</a:t>
            </a:r>
            <a:b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br>
            <a:r>
              <a:rPr lang="en-US" sz="2400" b="1" u="sng" dirty="0" smtClean="0">
                <a:ln w="11430"/>
                <a:solidFill>
                  <a:schemeClr val="tx1">
                    <a:lumMod val="60000"/>
                    <a:lumOff val="40000"/>
                  </a:schemeClr>
                </a:solidFill>
                <a:effectLst>
                  <a:outerShdw blurRad="50800" dist="39000" dir="5460000" algn="tl">
                    <a:srgbClr val="000000">
                      <a:alpha val="38000"/>
                    </a:srgbClr>
                  </a:outerShdw>
                </a:effectLst>
              </a:rPr>
              <a:t/>
            </a:r>
            <a:br>
              <a:rPr lang="en-US" sz="2400" b="1" u="sng" dirty="0" smtClean="0">
                <a:ln w="11430"/>
                <a:solidFill>
                  <a:schemeClr val="tx1">
                    <a:lumMod val="60000"/>
                    <a:lumOff val="40000"/>
                  </a:schemeClr>
                </a:solidFill>
                <a:effectLst>
                  <a:outerShdw blurRad="50800" dist="39000" dir="5460000" algn="tl">
                    <a:srgbClr val="000000">
                      <a:alpha val="38000"/>
                    </a:srgbClr>
                  </a:outerShdw>
                </a:effectLst>
              </a:rPr>
            </a:br>
            <a:endParaRPr lang="en-US" sz="2400" b="1" u="sng" dirty="0" smtClean="0">
              <a:ln w="11430"/>
              <a:solidFill>
                <a:schemeClr val="tx1">
                  <a:lumMod val="60000"/>
                  <a:lumOff val="40000"/>
                </a:schemeClr>
              </a:soli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REDUNDANCY:</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FOR CONFIDENCE</a:t>
            </a: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MULTIPATH:</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300" b="1" u="sng" dirty="0" smtClean="0">
                <a:ln w="11430">
                  <a:solidFill>
                    <a:srgbClr val="0033CC"/>
                  </a:solidFill>
                </a:ln>
                <a:solidFill>
                  <a:schemeClr val="accent1"/>
                </a:solidFill>
                <a:effectLst>
                  <a:outerShdw blurRad="50800" dist="39000" dir="5460000" algn="tl">
                    <a:srgbClr val="000000">
                      <a:alpha val="38000"/>
                    </a:srgbClr>
                  </a:outerShdw>
                </a:effectLst>
              </a:rPr>
              <a:t>AVOID UNSUITABLE CONDITIONS</a:t>
            </a:r>
            <a:endParaRPr lang="en-US" sz="2300" b="1" dirty="0">
              <a:ln w="11430">
                <a:solidFill>
                  <a:srgbClr val="0033CC"/>
                </a:solidFill>
              </a:ln>
              <a:solidFill>
                <a:schemeClr val="accent1"/>
              </a:soli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itle 1"/>
          <p:cNvSpPr>
            <a:spLocks noGrp="1"/>
          </p:cNvSpPr>
          <p:nvPr>
            <p:ph type="title"/>
          </p:nvPr>
        </p:nvSpPr>
        <p:spPr>
          <a:xfrm>
            <a:off x="457200" y="457200"/>
            <a:ext cx="8458200" cy="533400"/>
          </a:xfrm>
        </p:spPr>
        <p:txBody>
          <a:bodyPr/>
          <a:lstStyle/>
          <a:p>
            <a:r>
              <a:rPr lang="en-US" sz="2800" smtClean="0">
                <a:solidFill>
                  <a:srgbClr val="0070C0"/>
                </a:solidFill>
              </a:rPr>
              <a:t>CRADLE TO GRAVE GNSS!</a:t>
            </a:r>
          </a:p>
        </p:txBody>
      </p:sp>
      <p:pic>
        <p:nvPicPr>
          <p:cNvPr id="1133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066800"/>
            <a:ext cx="274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627" name="Rectangle 3"/>
          <p:cNvSpPr>
            <a:spLocks noChangeArrowheads="1"/>
          </p:cNvSpPr>
          <p:nvPr/>
        </p:nvSpPr>
        <p:spPr bwMode="auto">
          <a:xfrm>
            <a:off x="4419600" y="2667000"/>
            <a:ext cx="4724400" cy="3694113"/>
          </a:xfrm>
          <a:prstGeom prst="rect">
            <a:avLst/>
          </a:prstGeom>
          <a:noFill/>
          <a:ln w="9525">
            <a:noFill/>
            <a:miter lim="800000"/>
            <a:headEnd/>
            <a:tailEnd/>
          </a:ln>
          <a:effectLst/>
        </p:spPr>
        <p:txBody>
          <a:bodyPr anchor="ctr">
            <a:spAutoFit/>
          </a:bodyPr>
          <a:lstStyle/>
          <a:p>
            <a:pPr>
              <a:defRPr/>
            </a:pPr>
            <a:r>
              <a:rPr lang="en-US" sz="1800" b="0" dirty="0">
                <a:latin typeface="+mn-lt"/>
                <a:cs typeface="Times New Roman" pitchFamily="18" charset="0"/>
              </a:rPr>
              <a:t>Instead of looking for a traditional tombstone to mark the final resting place of a loved one, friends and relatives will be able to find the location of the deceased using a GPS device or mobile phone.</a:t>
            </a:r>
            <a:endParaRPr lang="en-US" sz="1800" b="0" dirty="0">
              <a:latin typeface="+mn-lt"/>
              <a:cs typeface="+mn-cs"/>
            </a:endParaRPr>
          </a:p>
          <a:p>
            <a:pPr eaLnBrk="0" hangingPunct="0">
              <a:defRPr/>
            </a:pPr>
            <a:r>
              <a:rPr lang="en-US" sz="1800" b="0" dirty="0">
                <a:latin typeface="+mn-lt"/>
                <a:cs typeface="Times New Roman" pitchFamily="18" charset="0"/>
              </a:rPr>
              <a:t>"The park will look very natural, just grass and trees. There will be no headstones and instead people will be buried in the park and a GPS locator placed in the coffin,” Michael McMahon chief executive of the </a:t>
            </a:r>
            <a:r>
              <a:rPr lang="en-US" sz="1800" b="0" dirty="0">
                <a:latin typeface="+mn-lt"/>
                <a:cs typeface="Times New Roman" pitchFamily="18" charset="0"/>
                <a:hlinkClick r:id="rId3"/>
              </a:rPr>
              <a:t>Catholic Cemeteries Board</a:t>
            </a:r>
            <a:r>
              <a:rPr lang="en-US" sz="1800" b="0" dirty="0">
                <a:latin typeface="+mn-lt"/>
                <a:cs typeface="Times New Roman" pitchFamily="18" charset="0"/>
              </a:rPr>
              <a:t> told ABC News.</a:t>
            </a:r>
            <a:endParaRPr lang="en-US" sz="1800" b="0" dirty="0">
              <a:latin typeface="+mn-lt"/>
              <a:cs typeface="+mn-cs"/>
            </a:endParaRPr>
          </a:p>
        </p:txBody>
      </p:sp>
      <p:sp>
        <p:nvSpPr>
          <p:cNvPr id="1133572" name="Rectangle 4"/>
          <p:cNvSpPr>
            <a:spLocks noChangeArrowheads="1"/>
          </p:cNvSpPr>
          <p:nvPr/>
        </p:nvSpPr>
        <p:spPr bwMode="auto">
          <a:xfrm>
            <a:off x="228600" y="3733800"/>
            <a:ext cx="3810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0"/>
              <a:t>GPS Helps Track Babies in Nurseries</a:t>
            </a:r>
          </a:p>
          <a:p>
            <a:r>
              <a:rPr lang="en-US" sz="1800" b="0"/>
              <a:t>Hospitals all over the world are starting to use GPS to track newborns in their nurseries as a security measure. </a:t>
            </a:r>
            <a:br>
              <a:rPr lang="en-US" sz="1800" b="0"/>
            </a:br>
            <a:endParaRPr lang="en-US" sz="1800" b="0"/>
          </a:p>
        </p:txBody>
      </p:sp>
      <p:pic>
        <p:nvPicPr>
          <p:cNvPr id="1133573" name="Picture 5" descr="GPSBABY.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43000"/>
            <a:ext cx="31654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p:cNvSpPr>
            <a:spLocks noGrp="1"/>
          </p:cNvSpPr>
          <p:nvPr>
            <p:ph type="title"/>
          </p:nvPr>
        </p:nvSpPr>
        <p:spPr/>
        <p:txBody>
          <a:bodyPr/>
          <a:lstStyle/>
          <a:p>
            <a:r>
              <a:rPr lang="en-US" sz="3200" smtClean="0">
                <a:solidFill>
                  <a:srgbClr val="0070C0"/>
                </a:solidFill>
              </a:rPr>
              <a:t>COMMON DATUM DEFINITIONS IN THE USA</a:t>
            </a:r>
          </a:p>
        </p:txBody>
      </p:sp>
      <p:sp>
        <p:nvSpPr>
          <p:cNvPr id="32770" name="Text Placeholder 3"/>
          <p:cNvSpPr>
            <a:spLocks noGrp="1"/>
          </p:cNvSpPr>
          <p:nvPr>
            <p:ph type="body" sz="half" idx="1"/>
          </p:nvPr>
        </p:nvSpPr>
        <p:spPr/>
        <p:txBody>
          <a:bodyPr/>
          <a:lstStyle/>
          <a:p>
            <a:r>
              <a:rPr lang="en-US" smtClean="0"/>
              <a:t>NAD 83</a:t>
            </a:r>
          </a:p>
          <a:p>
            <a:endParaRPr lang="en-US" smtClean="0"/>
          </a:p>
          <a:p>
            <a:r>
              <a:rPr lang="en-US" smtClean="0"/>
              <a:t>ITRS</a:t>
            </a:r>
          </a:p>
          <a:p>
            <a:endParaRPr lang="en-US" smtClean="0"/>
          </a:p>
          <a:p>
            <a:r>
              <a:rPr lang="en-US" smtClean="0"/>
              <a:t>WGS 84</a:t>
            </a:r>
          </a:p>
          <a:p>
            <a:endParaRPr lang="en-US" smtClean="0"/>
          </a:p>
          <a:p>
            <a:r>
              <a:rPr lang="en-US" smtClean="0"/>
              <a:t>NRS 22 (?)</a:t>
            </a:r>
          </a:p>
        </p:txBody>
      </p:sp>
      <p:sp>
        <p:nvSpPr>
          <p:cNvPr id="32771" name="Content Placeholder 4"/>
          <p:cNvSpPr>
            <a:spLocks noGrp="1"/>
          </p:cNvSpPr>
          <p:nvPr>
            <p:ph sz="half" idx="2"/>
          </p:nvPr>
        </p:nvSpPr>
        <p:spPr>
          <a:xfrm>
            <a:off x="5486400" y="1905000"/>
            <a:ext cx="2895600" cy="2057400"/>
          </a:xfrm>
        </p:spPr>
        <p:txBody>
          <a:bodyPr/>
          <a:lstStyle/>
          <a:p>
            <a:r>
              <a:rPr lang="en-US" smtClean="0"/>
              <a:t>NGVD 29</a:t>
            </a:r>
          </a:p>
          <a:p>
            <a:pPr algn="ctr"/>
            <a:endParaRPr lang="en-US" smtClean="0"/>
          </a:p>
          <a:p>
            <a:r>
              <a:rPr lang="en-US" smtClean="0"/>
              <a:t>NAVD 88</a:t>
            </a:r>
            <a:br>
              <a:rPr lang="en-US" smtClean="0"/>
            </a:br>
            <a:endParaRPr lang="en-US" smtClean="0"/>
          </a:p>
          <a:p>
            <a:r>
              <a:rPr lang="en-US" smtClean="0"/>
              <a:t>NAVD 22 (?)</a:t>
            </a:r>
          </a:p>
        </p:txBody>
      </p:sp>
      <p:sp>
        <p:nvSpPr>
          <p:cNvPr id="32772" name="TextBox 5"/>
          <p:cNvSpPr txBox="1">
            <a:spLocks noChangeArrowheads="1"/>
          </p:cNvSpPr>
          <p:nvPr/>
        </p:nvSpPr>
        <p:spPr bwMode="auto">
          <a:xfrm>
            <a:off x="381000" y="1524000"/>
            <a:ext cx="419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u="sng"/>
              <a:t>HORIZONTAL/ GEOMETRIC:</a:t>
            </a:r>
          </a:p>
        </p:txBody>
      </p:sp>
      <p:sp>
        <p:nvSpPr>
          <p:cNvPr id="32773" name="TextBox 6"/>
          <p:cNvSpPr txBox="1">
            <a:spLocks noChangeArrowheads="1"/>
          </p:cNvSpPr>
          <p:nvPr/>
        </p:nvSpPr>
        <p:spPr bwMode="auto">
          <a:xfrm>
            <a:off x="4876800" y="15240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u="sng"/>
              <a:t>VERTICAL/GEOPOTENTIAL:</a:t>
            </a:r>
          </a:p>
        </p:txBody>
      </p:sp>
      <p:sp>
        <p:nvSpPr>
          <p:cNvPr id="32774" name="TextBox 7"/>
          <p:cNvSpPr txBox="1">
            <a:spLocks noChangeArrowheads="1"/>
          </p:cNvSpPr>
          <p:nvPr/>
        </p:nvSpPr>
        <p:spPr bwMode="auto">
          <a:xfrm>
            <a:off x="4114800" y="41148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u="sng"/>
              <a:t>PROJECTIONS FROM DATUMS:</a:t>
            </a:r>
          </a:p>
        </p:txBody>
      </p:sp>
      <p:sp>
        <p:nvSpPr>
          <p:cNvPr id="9" name="Content Placeholder 4"/>
          <p:cNvSpPr txBox="1">
            <a:spLocks/>
          </p:cNvSpPr>
          <p:nvPr/>
        </p:nvSpPr>
        <p:spPr bwMode="auto">
          <a:xfrm>
            <a:off x="4572000" y="4495800"/>
            <a:ext cx="2895600" cy="1676400"/>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000" b="0" kern="0" dirty="0">
                <a:latin typeface="+mn-lt"/>
                <a:cs typeface="+mn-cs"/>
              </a:rPr>
              <a:t>SPC</a:t>
            </a:r>
          </a:p>
          <a:p>
            <a:pPr marL="342900" indent="-342900" algn="ctr" eaLnBrk="0" hangingPunct="0">
              <a:spcBef>
                <a:spcPct val="20000"/>
              </a:spcBef>
              <a:buFontTx/>
              <a:buChar char="•"/>
              <a:defRPr/>
            </a:pPr>
            <a:endParaRPr lang="en-US" sz="2000" b="0" kern="0" dirty="0">
              <a:latin typeface="+mn-lt"/>
              <a:cs typeface="+mn-cs"/>
            </a:endParaRPr>
          </a:p>
          <a:p>
            <a:pPr marL="342900" indent="-342900" eaLnBrk="0" hangingPunct="0">
              <a:spcBef>
                <a:spcPct val="20000"/>
              </a:spcBef>
              <a:buFontTx/>
              <a:buChar char="•"/>
              <a:defRPr/>
            </a:pPr>
            <a:r>
              <a:rPr lang="en-US" sz="2000" b="0" kern="0" dirty="0">
                <a:latin typeface="+mn-lt"/>
                <a:cs typeface="+mn-cs"/>
              </a:rPr>
              <a:t>UTM</a:t>
            </a:r>
            <a:br>
              <a:rPr lang="en-US" sz="2000" b="0" kern="0" dirty="0">
                <a:latin typeface="+mn-lt"/>
                <a:cs typeface="+mn-cs"/>
              </a:rPr>
            </a:br>
            <a:endParaRPr lang="en-US" sz="2000" b="0" kern="0" dirty="0">
              <a:latin typeface="+mn-lt"/>
              <a:cs typeface="+mn-cs"/>
            </a:endParaRPr>
          </a:p>
          <a:p>
            <a:pPr marL="342900" indent="-342900" eaLnBrk="0" hangingPunct="0">
              <a:spcBef>
                <a:spcPct val="20000"/>
              </a:spcBef>
              <a:buFontTx/>
              <a:buChar char="•"/>
              <a:defRPr/>
            </a:pPr>
            <a:r>
              <a:rPr lang="en-US" sz="2000" b="0" kern="0" dirty="0">
                <a:latin typeface="+mn-lt"/>
                <a:cs typeface="+mn-cs"/>
              </a:rPr>
              <a:t>LDP</a:t>
            </a:r>
            <a:endParaRPr lang="en-US" sz="2000" b="0" kern="0" dirty="0">
              <a:latin typeface="+mn-lt"/>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4"/>
          <p:cNvSpPr>
            <a:spLocks noGrp="1"/>
          </p:cNvSpPr>
          <p:nvPr>
            <p:ph type="title"/>
          </p:nvPr>
        </p:nvSpPr>
        <p:spPr>
          <a:xfrm>
            <a:off x="228600" y="457200"/>
            <a:ext cx="8458200" cy="685800"/>
          </a:xfrm>
        </p:spPr>
        <p:txBody>
          <a:bodyPr/>
          <a:lstStyle/>
          <a:p>
            <a:r>
              <a:rPr lang="en-US" sz="2800" smtClean="0">
                <a:solidFill>
                  <a:srgbClr val="0070C0"/>
                </a:solidFill>
              </a:rPr>
              <a:t>NAD 83, NAVD 88</a:t>
            </a:r>
          </a:p>
        </p:txBody>
      </p:sp>
      <p:sp>
        <p:nvSpPr>
          <p:cNvPr id="6" name="Rectangle 3"/>
          <p:cNvSpPr txBox="1">
            <a:spLocks noChangeArrowheads="1"/>
          </p:cNvSpPr>
          <p:nvPr/>
        </p:nvSpPr>
        <p:spPr>
          <a:xfrm>
            <a:off x="0" y="1524000"/>
            <a:ext cx="9144000" cy="5334000"/>
          </a:xfrm>
          <a:prstGeom prst="rect">
            <a:avLst/>
          </a:prstGeom>
        </p:spPr>
        <p:txBody>
          <a:bodyPr/>
          <a:lstStyle/>
          <a:p>
            <a:pPr marL="742950" lvl="1" indent="-285750" algn="ctr">
              <a:lnSpc>
                <a:spcPct val="80000"/>
              </a:lnSpc>
              <a:spcBef>
                <a:spcPct val="20000"/>
              </a:spcBef>
              <a:buClr>
                <a:srgbClr val="003300"/>
              </a:buClr>
              <a:buFontTx/>
              <a:buChar char=" "/>
              <a:defRPr/>
            </a:pPr>
            <a:r>
              <a:rPr lang="en-US" sz="2000" u="sng" kern="0" dirty="0">
                <a:solidFill>
                  <a:srgbClr val="663300"/>
                </a:solidFill>
                <a:latin typeface="+mn-lt"/>
                <a:cs typeface="+mn-cs"/>
              </a:rPr>
              <a:t>HORIZONTA</a:t>
            </a:r>
            <a:r>
              <a:rPr lang="en-US" sz="2000" b="0" u="sng" kern="0" dirty="0">
                <a:solidFill>
                  <a:srgbClr val="663300"/>
                </a:solidFill>
                <a:latin typeface="+mn-lt"/>
                <a:cs typeface="+mn-cs"/>
              </a:rPr>
              <a:t>L</a:t>
            </a:r>
            <a:r>
              <a:rPr lang="en-US" sz="2000" b="0" kern="0" dirty="0">
                <a:solidFill>
                  <a:srgbClr val="663300"/>
                </a:solidFill>
                <a:latin typeface="+mn-lt"/>
                <a:cs typeface="+mn-cs"/>
              </a:rPr>
              <a:t> </a:t>
            </a:r>
          </a:p>
          <a:p>
            <a:pPr marL="742950" lvl="1" indent="-285750" algn="ctr">
              <a:lnSpc>
                <a:spcPct val="80000"/>
              </a:lnSpc>
              <a:spcBef>
                <a:spcPct val="20000"/>
              </a:spcBef>
              <a:buClr>
                <a:srgbClr val="003300"/>
              </a:buClr>
              <a:buFontTx/>
              <a:buChar char=" "/>
              <a:defRPr/>
            </a:pPr>
            <a:r>
              <a:rPr lang="en-US" sz="1700" b="0" kern="0" dirty="0">
                <a:latin typeface="+mn-lt"/>
                <a:cs typeface="+mn-cs"/>
              </a:rPr>
              <a:t>2 D (Latitude and Longitude) [e.g. NAD 27, </a:t>
            </a:r>
            <a:r>
              <a:rPr lang="en-US" sz="1700" b="0" kern="0" dirty="0">
                <a:solidFill>
                  <a:srgbClr val="FF0000"/>
                </a:solidFill>
                <a:latin typeface="+mn-lt"/>
                <a:cs typeface="+mn-cs"/>
              </a:rPr>
              <a:t>NAD 83 (1986</a:t>
            </a:r>
            <a:r>
              <a:rPr lang="en-US" sz="1700" b="0" kern="0" dirty="0">
                <a:latin typeface="+mn-lt"/>
                <a:cs typeface="+mn-cs"/>
              </a:rPr>
              <a:t>)]</a:t>
            </a:r>
          </a:p>
          <a:p>
            <a:pPr marL="742950" lvl="1" indent="-285750" algn="ctr">
              <a:lnSpc>
                <a:spcPct val="80000"/>
              </a:lnSpc>
              <a:spcBef>
                <a:spcPct val="20000"/>
              </a:spcBef>
              <a:buClr>
                <a:srgbClr val="003300"/>
              </a:buClr>
              <a:buFontTx/>
              <a:buChar char=" "/>
              <a:defRPr/>
            </a:pPr>
            <a:endParaRPr lang="en-US" sz="1700" b="0" kern="0" dirty="0">
              <a:solidFill>
                <a:schemeClr val="hlink"/>
              </a:solidFill>
              <a:latin typeface="+mn-lt"/>
              <a:cs typeface="+mn-cs"/>
            </a:endParaRPr>
          </a:p>
          <a:p>
            <a:pPr marL="742950" lvl="1" indent="-285750" algn="ctr">
              <a:lnSpc>
                <a:spcPct val="80000"/>
              </a:lnSpc>
              <a:spcBef>
                <a:spcPct val="20000"/>
              </a:spcBef>
              <a:buClr>
                <a:srgbClr val="003300"/>
              </a:buClr>
              <a:buFontTx/>
              <a:buChar char=" "/>
              <a:defRPr/>
            </a:pPr>
            <a:r>
              <a:rPr lang="en-US" sz="2000" u="sng" kern="0" dirty="0">
                <a:solidFill>
                  <a:srgbClr val="663300"/>
                </a:solidFill>
                <a:latin typeface="+mn-lt"/>
                <a:cs typeface="+mn-cs"/>
              </a:rPr>
              <a:t>VERTICAL</a:t>
            </a:r>
            <a:r>
              <a:rPr lang="en-US" sz="2000" kern="0" dirty="0">
                <a:solidFill>
                  <a:schemeClr val="hlink"/>
                </a:solidFill>
                <a:latin typeface="+mn-lt"/>
                <a:cs typeface="+mn-cs"/>
              </a:rPr>
              <a:t> </a:t>
            </a:r>
          </a:p>
          <a:p>
            <a:pPr marL="742950" lvl="1" indent="-285750" algn="ctr">
              <a:lnSpc>
                <a:spcPct val="80000"/>
              </a:lnSpc>
              <a:spcBef>
                <a:spcPct val="20000"/>
              </a:spcBef>
              <a:buClr>
                <a:srgbClr val="003300"/>
              </a:buClr>
              <a:buFontTx/>
              <a:buChar char=" "/>
              <a:defRPr/>
            </a:pPr>
            <a:r>
              <a:rPr lang="en-US" sz="1700" b="0" kern="0" dirty="0">
                <a:latin typeface="+mn-lt"/>
                <a:cs typeface="+mn-cs"/>
              </a:rPr>
              <a:t>1 D (Orthometric Height) (e.g. NGVD 29, NAVD 88, Local Tidal)</a:t>
            </a:r>
          </a:p>
          <a:p>
            <a:pPr marL="742950" lvl="1" indent="-285750" algn="ctr">
              <a:lnSpc>
                <a:spcPct val="80000"/>
              </a:lnSpc>
              <a:spcBef>
                <a:spcPct val="20000"/>
              </a:spcBef>
              <a:buClr>
                <a:srgbClr val="003300"/>
              </a:buClr>
              <a:buFontTx/>
              <a:buChar char=" "/>
              <a:defRPr/>
            </a:pPr>
            <a:endParaRPr lang="en-US" sz="1700" b="0" kern="0" dirty="0">
              <a:latin typeface="+mn-lt"/>
              <a:cs typeface="+mn-cs"/>
            </a:endParaRPr>
          </a:p>
          <a:p>
            <a:pPr marL="742950" lvl="1" indent="-285750" algn="ctr">
              <a:lnSpc>
                <a:spcPct val="80000"/>
              </a:lnSpc>
              <a:spcBef>
                <a:spcPct val="20000"/>
              </a:spcBef>
              <a:buClr>
                <a:srgbClr val="003300"/>
              </a:buClr>
              <a:defRPr/>
            </a:pPr>
            <a:r>
              <a:rPr lang="en-US" sz="2000" b="0" kern="0" dirty="0">
                <a:solidFill>
                  <a:srgbClr val="663300"/>
                </a:solidFill>
                <a:latin typeface="+mn-lt"/>
                <a:cs typeface="+mn-cs"/>
              </a:rPr>
              <a:t>	</a:t>
            </a:r>
            <a:r>
              <a:rPr lang="en-US" sz="2000" u="sng" kern="0" dirty="0">
                <a:solidFill>
                  <a:srgbClr val="663300"/>
                </a:solidFill>
                <a:latin typeface="+mn-lt"/>
                <a:cs typeface="+mn-cs"/>
              </a:rPr>
              <a:t>GEOMETRIC</a:t>
            </a:r>
            <a:r>
              <a:rPr lang="en-US" sz="2000" kern="0" dirty="0">
                <a:solidFill>
                  <a:schemeClr val="hlink"/>
                </a:solidFill>
                <a:latin typeface="+mn-lt"/>
                <a:cs typeface="+mn-cs"/>
              </a:rPr>
              <a:t> </a:t>
            </a:r>
          </a:p>
          <a:p>
            <a:pPr marL="742950" lvl="1" indent="-285750" algn="ctr">
              <a:lnSpc>
                <a:spcPct val="80000"/>
              </a:lnSpc>
              <a:spcBef>
                <a:spcPct val="20000"/>
              </a:spcBef>
              <a:buClr>
                <a:srgbClr val="003300"/>
              </a:buClr>
              <a:defRPr/>
            </a:pPr>
            <a:r>
              <a:rPr lang="en-US" sz="2000" b="0" kern="0" dirty="0">
                <a:solidFill>
                  <a:schemeClr val="hlink"/>
                </a:solidFill>
                <a:latin typeface="+mn-lt"/>
                <a:cs typeface="+mn-cs"/>
              </a:rPr>
              <a:t>	</a:t>
            </a:r>
            <a:r>
              <a:rPr lang="en-US" sz="1700" b="0" kern="0" dirty="0">
                <a:latin typeface="+mn-lt"/>
                <a:cs typeface="+mn-cs"/>
              </a:rPr>
              <a:t>3 D (Latitude, Longitude and Ellipsoid Height) </a:t>
            </a:r>
          </a:p>
          <a:p>
            <a:pPr marL="742950" lvl="1" indent="-285750" algn="ctr">
              <a:lnSpc>
                <a:spcPct val="80000"/>
              </a:lnSpc>
              <a:spcBef>
                <a:spcPct val="20000"/>
              </a:spcBef>
              <a:buClr>
                <a:srgbClr val="003300"/>
              </a:buClr>
              <a:defRPr/>
            </a:pPr>
            <a:r>
              <a:rPr lang="en-US" sz="1700" b="0" kern="0" dirty="0">
                <a:latin typeface="+mn-lt"/>
                <a:cs typeface="+mn-cs"/>
              </a:rPr>
              <a:t>Fixed and Stable - Coordinates seldom change </a:t>
            </a:r>
          </a:p>
          <a:p>
            <a:pPr marL="742950" lvl="1" indent="-285750" algn="ctr">
              <a:lnSpc>
                <a:spcPct val="80000"/>
              </a:lnSpc>
              <a:spcBef>
                <a:spcPct val="20000"/>
              </a:spcBef>
              <a:buClr>
                <a:srgbClr val="003300"/>
              </a:buClr>
              <a:defRPr/>
            </a:pPr>
            <a:r>
              <a:rPr lang="en-US" sz="1700" b="0" kern="0" dirty="0">
                <a:latin typeface="+mn-lt"/>
                <a:cs typeface="+mn-cs"/>
              </a:rPr>
              <a:t>(e.g. </a:t>
            </a:r>
            <a:r>
              <a:rPr lang="en-US" sz="1700" b="0" kern="0" dirty="0">
                <a:solidFill>
                  <a:srgbClr val="FF0000"/>
                </a:solidFill>
                <a:latin typeface="+mn-lt"/>
                <a:cs typeface="+mn-cs"/>
              </a:rPr>
              <a:t>NAD 83 (1991, 1999)</a:t>
            </a:r>
            <a:r>
              <a:rPr lang="en-US" sz="1700" b="0" kern="0" dirty="0">
                <a:latin typeface="+mn-lt"/>
                <a:cs typeface="+mn-cs"/>
              </a:rPr>
              <a:t>, </a:t>
            </a:r>
            <a:r>
              <a:rPr lang="en-US" sz="1700" b="0" kern="0" dirty="0">
                <a:solidFill>
                  <a:srgbClr val="FF0000"/>
                </a:solidFill>
                <a:latin typeface="+mn-lt"/>
                <a:cs typeface="+mn-cs"/>
              </a:rPr>
              <a:t>NAD 83 (2007)</a:t>
            </a:r>
            <a:r>
              <a:rPr lang="en-US" sz="1700" b="0" kern="0" dirty="0">
                <a:latin typeface="+mn-lt"/>
                <a:cs typeface="+mn-cs"/>
              </a:rPr>
              <a:t>)</a:t>
            </a:r>
          </a:p>
          <a:p>
            <a:pPr marL="742950" lvl="1" indent="-285750" algn="ctr">
              <a:lnSpc>
                <a:spcPct val="80000"/>
              </a:lnSpc>
              <a:spcBef>
                <a:spcPct val="20000"/>
              </a:spcBef>
              <a:buClr>
                <a:srgbClr val="003300"/>
              </a:buClr>
              <a:defRPr/>
            </a:pPr>
            <a:endParaRPr lang="en-US" sz="1700" b="0" kern="0" dirty="0">
              <a:latin typeface="+mn-lt"/>
              <a:cs typeface="+mn-cs"/>
            </a:endParaRPr>
          </a:p>
          <a:p>
            <a:pPr marL="742950" lvl="1" indent="-285750" algn="ctr">
              <a:lnSpc>
                <a:spcPct val="80000"/>
              </a:lnSpc>
              <a:spcBef>
                <a:spcPct val="20000"/>
              </a:spcBef>
              <a:buClr>
                <a:srgbClr val="003300"/>
              </a:buClr>
              <a:defRPr/>
            </a:pPr>
            <a:r>
              <a:rPr lang="en-US" sz="1700" b="0" kern="0" dirty="0">
                <a:latin typeface="+mn-lt"/>
                <a:cs typeface="+mn-cs"/>
              </a:rPr>
              <a:t>  also</a:t>
            </a:r>
          </a:p>
          <a:p>
            <a:pPr marL="742950" lvl="1" indent="-285750" algn="ctr">
              <a:lnSpc>
                <a:spcPct val="80000"/>
              </a:lnSpc>
              <a:spcBef>
                <a:spcPct val="20000"/>
              </a:spcBef>
              <a:buClr>
                <a:srgbClr val="003300"/>
              </a:buClr>
              <a:defRPr/>
            </a:pPr>
            <a:r>
              <a:rPr lang="en-US" sz="1700" b="0" kern="0" dirty="0">
                <a:latin typeface="+mn-lt"/>
                <a:cs typeface="+mn-cs"/>
              </a:rPr>
              <a:t>	</a:t>
            </a:r>
            <a:r>
              <a:rPr lang="en-US" sz="1700" kern="0" dirty="0">
                <a:latin typeface="+mn-lt"/>
                <a:cs typeface="+mn-cs"/>
              </a:rPr>
              <a:t>4 D </a:t>
            </a:r>
            <a:r>
              <a:rPr lang="en-US" sz="1700" b="0" kern="0" dirty="0">
                <a:latin typeface="+mn-lt"/>
                <a:cs typeface="+mn-cs"/>
              </a:rPr>
              <a:t>(Latitude, Longitude, Ellipsoid Height, Velocities) Coordinates change with time </a:t>
            </a:r>
          </a:p>
          <a:p>
            <a:pPr marL="742950" lvl="1" indent="-285750" algn="ctr">
              <a:lnSpc>
                <a:spcPct val="80000"/>
              </a:lnSpc>
              <a:spcBef>
                <a:spcPct val="20000"/>
              </a:spcBef>
              <a:buClr>
                <a:srgbClr val="003300"/>
              </a:buClr>
              <a:defRPr/>
            </a:pPr>
            <a:endParaRPr lang="en-US" sz="1700" b="0" kern="0" dirty="0">
              <a:latin typeface="+mn-lt"/>
              <a:cs typeface="+mn-cs"/>
            </a:endParaRPr>
          </a:p>
        </p:txBody>
      </p:sp>
      <p:cxnSp>
        <p:nvCxnSpPr>
          <p:cNvPr id="33795" name="Straight Arrow Connector 6"/>
          <p:cNvCxnSpPr>
            <a:cxnSpLocks noChangeShapeType="1"/>
          </p:cNvCxnSpPr>
          <p:nvPr/>
        </p:nvCxnSpPr>
        <p:spPr bwMode="auto">
          <a:xfrm rot="5400000">
            <a:off x="-1257299" y="3467100"/>
            <a:ext cx="3429000" cy="3175"/>
          </a:xfrm>
          <a:prstGeom prst="straightConnector1">
            <a:avLst/>
          </a:prstGeom>
          <a:noFill/>
          <a:ln w="44450" algn="ctr">
            <a:solidFill>
              <a:srgbClr val="FF0000"/>
            </a:solidFill>
            <a:round/>
            <a:headEnd/>
            <a:tailEnd type="arrow" w="med" len="med"/>
          </a:ln>
        </p:spPr>
      </p:cxnSp>
      <p:sp>
        <p:nvSpPr>
          <p:cNvPr id="33796" name="Rectangle 7"/>
          <p:cNvSpPr>
            <a:spLocks noChangeArrowheads="1"/>
          </p:cNvSpPr>
          <p:nvPr/>
        </p:nvSpPr>
        <p:spPr bwMode="auto">
          <a:xfrm>
            <a:off x="0" y="5257800"/>
            <a:ext cx="91440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2300">
                <a:solidFill>
                  <a:srgbClr val="FF0000"/>
                </a:solidFill>
                <a:latin typeface="Arial" pitchFamily="34" charset="0"/>
                <a:ea typeface="MS PGothic" pitchFamily="34" charset="-128"/>
              </a:rPr>
              <a:t>NAD 83(CORS96) Epoch 2002</a:t>
            </a:r>
            <a:r>
              <a:rPr lang="en-US" sz="2300">
                <a:latin typeface="Arial" pitchFamily="34" charset="0"/>
                <a:ea typeface="MS PGothic" pitchFamily="34" charset="-128"/>
              </a:rPr>
              <a:t> to: </a:t>
            </a:r>
            <a:r>
              <a:rPr lang="en-US" sz="2300">
                <a:solidFill>
                  <a:srgbClr val="FF0000"/>
                </a:solidFill>
                <a:latin typeface="Arial" pitchFamily="34" charset="0"/>
                <a:ea typeface="MS PGothic" pitchFamily="34" charset="-128"/>
              </a:rPr>
              <a:t>NAD 83(2011) Epoch 2010.0 </a:t>
            </a:r>
          </a:p>
          <a:p>
            <a:pPr lvl="1"/>
            <a:r>
              <a:rPr lang="en-US" sz="2300">
                <a:solidFill>
                  <a:schemeClr val="tx2"/>
                </a:solidFill>
                <a:latin typeface="Arial" pitchFamily="34" charset="0"/>
                <a:ea typeface="MS PGothic" pitchFamily="34" charset="-128"/>
              </a:rPr>
              <a:t>(around July 2011). Better orbits &amp; velocities, uses absolute antenna calibrations</a:t>
            </a:r>
            <a:endParaRPr lang="en-US" sz="2300">
              <a:solidFill>
                <a:srgbClr val="FF0000"/>
              </a:solidFill>
              <a:latin typeface="Arial" pitchFamily="34" charset="0"/>
              <a:ea typeface="MS PGothic"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4"/>
          <p:cNvSpPr>
            <a:spLocks noGrp="1"/>
          </p:cNvSpPr>
          <p:nvPr>
            <p:ph idx="1"/>
          </p:nvPr>
        </p:nvSpPr>
        <p:spPr>
          <a:xfrm>
            <a:off x="228600" y="1219200"/>
            <a:ext cx="8686800" cy="2209800"/>
          </a:xfrm>
        </p:spPr>
        <p:txBody>
          <a:bodyPr/>
          <a:lstStyle/>
          <a:p>
            <a:r>
              <a:rPr lang="en-US" smtClean="0"/>
              <a:t>BETTER ORBITS</a:t>
            </a:r>
          </a:p>
          <a:p>
            <a:r>
              <a:rPr lang="en-US" smtClean="0"/>
              <a:t>MORE TRUE VELOCITIES KNOWN (1200 STATIONS +/- WITH &gt;2.5 YEARS OF DATA-OTHERS MODELED WITH HTDP)</a:t>
            </a:r>
          </a:p>
          <a:p>
            <a:r>
              <a:rPr lang="en-US" smtClean="0">
                <a:solidFill>
                  <a:srgbClr val="FF0000"/>
                </a:solidFill>
              </a:rPr>
              <a:t>ABSOLUTE</a:t>
            </a:r>
            <a:r>
              <a:rPr lang="en-US" smtClean="0"/>
              <a:t> ANTENNA CALIBRATIONS</a:t>
            </a:r>
          </a:p>
          <a:p>
            <a:r>
              <a:rPr lang="en-US" smtClean="0"/>
              <a:t>BROUGHT TO A MORE CURRENT EPOCH (</a:t>
            </a:r>
            <a:r>
              <a:rPr lang="en-US" smtClean="0">
                <a:solidFill>
                  <a:srgbClr val="FF0000"/>
                </a:solidFill>
              </a:rPr>
              <a:t>2002 to 2010</a:t>
            </a:r>
            <a:r>
              <a:rPr lang="en-US" smtClean="0"/>
              <a:t>)</a:t>
            </a:r>
          </a:p>
          <a:p>
            <a:r>
              <a:rPr lang="en-US" smtClean="0"/>
              <a:t>IMPLEMENTED </a:t>
            </a:r>
            <a:r>
              <a:rPr lang="en-US" smtClean="0">
                <a:solidFill>
                  <a:srgbClr val="FF0000"/>
                </a:solidFill>
              </a:rPr>
              <a:t>SEPT 2011</a:t>
            </a:r>
          </a:p>
        </p:txBody>
      </p:sp>
      <p:sp>
        <p:nvSpPr>
          <p:cNvPr id="34818" name="Title 3"/>
          <p:cNvSpPr>
            <a:spLocks noGrp="1"/>
          </p:cNvSpPr>
          <p:nvPr>
            <p:ph type="title"/>
          </p:nvPr>
        </p:nvSpPr>
        <p:spPr>
          <a:xfrm>
            <a:off x="457200" y="457200"/>
            <a:ext cx="8458200" cy="762000"/>
          </a:xfrm>
        </p:spPr>
        <p:txBody>
          <a:bodyPr/>
          <a:lstStyle/>
          <a:p>
            <a:r>
              <a:rPr lang="en-US" smtClean="0"/>
              <a:t>MULTI-YEAR CORS SOLUTION (MYCS)</a:t>
            </a:r>
            <a:br>
              <a:rPr lang="en-US" smtClean="0"/>
            </a:br>
            <a:r>
              <a:rPr lang="en-US" smtClean="0"/>
              <a:t>= </a:t>
            </a:r>
            <a:r>
              <a:rPr lang="en-US" sz="2800" smtClean="0">
                <a:solidFill>
                  <a:srgbClr val="FF0000"/>
                </a:solidFill>
              </a:rPr>
              <a:t>NAD 83 (2011)</a:t>
            </a:r>
            <a:r>
              <a:rPr lang="en-US" smtClean="0"/>
              <a:t>:</a:t>
            </a:r>
          </a:p>
        </p:txBody>
      </p:sp>
      <p:sp>
        <p:nvSpPr>
          <p:cNvPr id="6" name="Title 3"/>
          <p:cNvSpPr txBox="1">
            <a:spLocks/>
          </p:cNvSpPr>
          <p:nvPr/>
        </p:nvSpPr>
        <p:spPr bwMode="auto">
          <a:xfrm>
            <a:off x="304800" y="3276600"/>
            <a:ext cx="8458200" cy="762000"/>
          </a:xfrm>
          <a:prstGeom prst="rect">
            <a:avLst/>
          </a:prstGeom>
          <a:noFill/>
          <a:ln w="9525">
            <a:noFill/>
            <a:miter lim="800000"/>
            <a:headEnd/>
            <a:tailEnd/>
          </a:ln>
        </p:spPr>
        <p:txBody>
          <a:bodyPr anchor="ctr"/>
          <a:lstStyle/>
          <a:p>
            <a:pPr algn="ctr" eaLnBrk="0" hangingPunct="0">
              <a:defRPr/>
            </a:pPr>
            <a:r>
              <a:rPr lang="en-US" sz="2400" kern="0" dirty="0">
                <a:latin typeface="+mj-lt"/>
                <a:ea typeface="+mj-ea"/>
                <a:cs typeface="+mj-cs"/>
              </a:rPr>
              <a:t>PASSIVE CONTROL ADJUSTMENT TO MYCS:</a:t>
            </a:r>
            <a:endParaRPr lang="en-US" sz="2400" kern="0" dirty="0">
              <a:latin typeface="+mj-lt"/>
              <a:ea typeface="+mj-ea"/>
              <a:cs typeface="+mj-cs"/>
            </a:endParaRPr>
          </a:p>
        </p:txBody>
      </p:sp>
      <p:sp>
        <p:nvSpPr>
          <p:cNvPr id="7" name="Content Placeholder 4"/>
          <p:cNvSpPr txBox="1">
            <a:spLocks/>
          </p:cNvSpPr>
          <p:nvPr/>
        </p:nvSpPr>
        <p:spPr bwMode="auto">
          <a:xfrm>
            <a:off x="228600" y="3810000"/>
            <a:ext cx="8686800" cy="2438400"/>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000" b="0" kern="0" dirty="0">
                <a:latin typeface="+mn-lt"/>
                <a:cs typeface="+mn-cs"/>
              </a:rPr>
              <a:t>ORIGINAL OBSERVATIONS</a:t>
            </a:r>
            <a:r>
              <a:rPr lang="en-US" sz="2000" kern="0" dirty="0">
                <a:solidFill>
                  <a:srgbClr val="FF0000"/>
                </a:solidFill>
                <a:latin typeface="+mn-lt"/>
                <a:cs typeface="+mn-cs"/>
              </a:rPr>
              <a:t>!!</a:t>
            </a:r>
          </a:p>
          <a:p>
            <a:pPr marL="342900" indent="-342900" eaLnBrk="0" hangingPunct="0">
              <a:spcBef>
                <a:spcPct val="20000"/>
              </a:spcBef>
              <a:buFontTx/>
              <a:buChar char="•"/>
              <a:defRPr/>
            </a:pPr>
            <a:r>
              <a:rPr lang="en-US" sz="2000" b="0" kern="0" dirty="0">
                <a:latin typeface="+mn-lt"/>
                <a:cs typeface="+mn-cs"/>
              </a:rPr>
              <a:t>NO VELOCITIES KNOWN (MODELED ONLY)</a:t>
            </a:r>
          </a:p>
          <a:p>
            <a:pPr marL="342900" indent="-342900" eaLnBrk="0" hangingPunct="0">
              <a:spcBef>
                <a:spcPct val="20000"/>
              </a:spcBef>
              <a:buFontTx/>
              <a:buChar char="•"/>
              <a:defRPr/>
            </a:pPr>
            <a:r>
              <a:rPr lang="en-US" sz="2000" b="0" kern="0" dirty="0">
                <a:latin typeface="+mn-lt"/>
                <a:cs typeface="+mn-cs"/>
              </a:rPr>
              <a:t>NO RIGOROUS ADJUSTMENT</a:t>
            </a:r>
          </a:p>
          <a:p>
            <a:pPr marL="342900" indent="-342900" eaLnBrk="0" hangingPunct="0">
              <a:spcBef>
                <a:spcPct val="20000"/>
              </a:spcBef>
              <a:buFontTx/>
              <a:buChar char="•"/>
              <a:defRPr/>
            </a:pPr>
            <a:r>
              <a:rPr lang="en-US" sz="2000" b="0" kern="0" dirty="0">
                <a:latin typeface="+mn-lt"/>
                <a:cs typeface="+mn-cs"/>
              </a:rPr>
              <a:t>5000 GPS PROJECTS SIMULTANEOUSLY VIA “NETSTAT” TO 95% CONFIDENCE</a:t>
            </a:r>
          </a:p>
          <a:p>
            <a:pPr marL="342900" indent="-342900" eaLnBrk="0" hangingPunct="0">
              <a:spcBef>
                <a:spcPct val="20000"/>
              </a:spcBef>
              <a:buFontTx/>
              <a:buChar char="•"/>
              <a:defRPr/>
            </a:pPr>
            <a:r>
              <a:rPr lang="en-US" sz="2000" b="0" kern="0" dirty="0">
                <a:latin typeface="+mn-lt"/>
                <a:cs typeface="+mn-cs"/>
              </a:rPr>
              <a:t>IMPLEMENTED </a:t>
            </a:r>
            <a:r>
              <a:rPr lang="en-US" sz="2000" b="0" kern="0" dirty="0">
                <a:solidFill>
                  <a:srgbClr val="FF0000"/>
                </a:solidFill>
                <a:latin typeface="+mn-lt"/>
                <a:cs typeface="+mn-cs"/>
              </a:rPr>
              <a:t>EARLY CALENDAR YEAR 2012+/-</a:t>
            </a:r>
          </a:p>
          <a:p>
            <a:pPr marL="342900" indent="-342900" eaLnBrk="0" hangingPunct="0">
              <a:spcBef>
                <a:spcPct val="20000"/>
              </a:spcBef>
              <a:buFontTx/>
              <a:buChar char="•"/>
              <a:defRPr/>
            </a:pPr>
            <a:r>
              <a:rPr lang="en-US" sz="2000" b="0" kern="0" dirty="0">
                <a:latin typeface="+mn-lt"/>
                <a:cs typeface="+mn-cs"/>
              </a:rPr>
              <a:t>WILL HAVE NETWORK </a:t>
            </a:r>
            <a:r>
              <a:rPr lang="en-US" sz="2000" b="0" kern="0" dirty="0">
                <a:solidFill>
                  <a:srgbClr val="FF0000"/>
                </a:solidFill>
                <a:latin typeface="+mn-lt"/>
                <a:cs typeface="+mn-cs"/>
              </a:rPr>
              <a:t>&amp; LOCAL</a:t>
            </a:r>
            <a:r>
              <a:rPr lang="en-US" sz="2000" b="0" kern="0" dirty="0">
                <a:latin typeface="+mn-lt"/>
                <a:cs typeface="+mn-cs"/>
              </a:rPr>
              <a:t> ACCURACIES</a:t>
            </a:r>
            <a:endParaRPr lang="en-US" sz="2000" b="0" kern="0" dirty="0">
              <a:latin typeface="+mn-lt"/>
              <a:cs typeface="+mn-cs"/>
            </a:endParaRPr>
          </a:p>
        </p:txBody>
      </p:sp>
      <p:sp>
        <p:nvSpPr>
          <p:cNvPr id="9" name="Rectangle 8"/>
          <p:cNvSpPr>
            <a:spLocks noChangeArrowheads="1"/>
          </p:cNvSpPr>
          <p:nvPr/>
        </p:nvSpPr>
        <p:spPr bwMode="auto">
          <a:xfrm>
            <a:off x="2971800" y="1219200"/>
            <a:ext cx="6172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0070C0"/>
                </a:solidFill>
              </a:rPr>
              <a:t>http://geodesy.noaa.gov/CORS/coords.shtml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Box 1"/>
          <p:cNvSpPr txBox="1">
            <a:spLocks noChangeArrowheads="1"/>
          </p:cNvSpPr>
          <p:nvPr/>
        </p:nvSpPr>
        <p:spPr bwMode="auto">
          <a:xfrm>
            <a:off x="0" y="533400"/>
            <a:ext cx="9144000" cy="523875"/>
          </a:xfrm>
          <a:prstGeom prst="rect">
            <a:avLst/>
          </a:prstGeom>
          <a:noFill/>
          <a:ln w="9525">
            <a:noFill/>
            <a:miter lim="800000"/>
            <a:headEnd/>
            <a:tailEnd/>
          </a:ln>
        </p:spPr>
        <p:txBody>
          <a:bodyPr>
            <a:spAutoFit/>
          </a:bodyPr>
          <a:lstStyle/>
          <a:p>
            <a:pPr algn="ctr">
              <a:defRPr/>
            </a:pPr>
            <a:r>
              <a:rPr lang="en-US" sz="2800" dirty="0">
                <a:solidFill>
                  <a:srgbClr val="0070C0"/>
                </a:solidFill>
                <a:latin typeface="+mj-lt"/>
                <a:cs typeface="Times New Roman" pitchFamily="18" charset="0"/>
              </a:rPr>
              <a:t>MD/PA NAD </a:t>
            </a:r>
            <a:r>
              <a:rPr lang="en-US" sz="2800" dirty="0">
                <a:solidFill>
                  <a:srgbClr val="0070C0"/>
                </a:solidFill>
                <a:latin typeface="+mj-lt"/>
                <a:cs typeface="Times New Roman" pitchFamily="18" charset="0"/>
              </a:rPr>
              <a:t>83 POSITIONAL CHANGES</a:t>
            </a:r>
          </a:p>
        </p:txBody>
      </p:sp>
      <p:sp>
        <p:nvSpPr>
          <p:cNvPr id="89091" name="TextBox 2"/>
          <p:cNvSpPr txBox="1">
            <a:spLocks noChangeArrowheads="1"/>
          </p:cNvSpPr>
          <p:nvPr/>
        </p:nvSpPr>
        <p:spPr bwMode="auto">
          <a:xfrm>
            <a:off x="304800" y="1143000"/>
            <a:ext cx="8839200" cy="5016500"/>
          </a:xfrm>
          <a:prstGeom prst="rect">
            <a:avLst/>
          </a:prstGeom>
          <a:noFill/>
          <a:ln w="9525">
            <a:noFill/>
            <a:miter lim="800000"/>
            <a:headEnd/>
            <a:tailEnd/>
          </a:ln>
        </p:spPr>
        <p:txBody>
          <a:bodyPr>
            <a:spAutoFit/>
          </a:bodyPr>
          <a:lstStyle/>
          <a:p>
            <a:pPr>
              <a:defRPr/>
            </a:pPr>
            <a:r>
              <a:rPr lang="en-US" sz="2000" dirty="0">
                <a:latin typeface="+mj-lt"/>
                <a:cs typeface="Times New Roman" pitchFamily="18" charset="0"/>
              </a:rPr>
              <a:t>NAD 27 to NAD 83 (1986) ~ </a:t>
            </a:r>
            <a:r>
              <a:rPr lang="en-US" sz="2000" dirty="0">
                <a:latin typeface="+mj-lt"/>
                <a:cs typeface="Times New Roman" pitchFamily="18" charset="0"/>
              </a:rPr>
              <a:t>30 m</a:t>
            </a:r>
            <a:endParaRPr lang="en-US" sz="2000" dirty="0">
              <a:latin typeface="+mj-lt"/>
              <a:cs typeface="Times New Roman" pitchFamily="18" charset="0"/>
            </a:endParaRPr>
          </a:p>
          <a:p>
            <a:pPr>
              <a:defRPr/>
            </a:pPr>
            <a:endParaRPr lang="en-US" sz="2000" dirty="0">
              <a:latin typeface="+mj-lt"/>
              <a:cs typeface="Times New Roman" pitchFamily="18" charset="0"/>
            </a:endParaRPr>
          </a:p>
          <a:p>
            <a:pPr>
              <a:defRPr/>
            </a:pPr>
            <a:r>
              <a:rPr lang="en-US" sz="2000" dirty="0">
                <a:latin typeface="+mj-lt"/>
                <a:cs typeface="Times New Roman" pitchFamily="18" charset="0"/>
              </a:rPr>
              <a:t>NAD 83 (1986) to NAD 83 (</a:t>
            </a:r>
            <a:r>
              <a:rPr lang="en-US" sz="2000" dirty="0">
                <a:latin typeface="+mj-lt"/>
                <a:cs typeface="Times New Roman" pitchFamily="18" charset="0"/>
              </a:rPr>
              <a:t>1991, 1999 HARN</a:t>
            </a:r>
            <a:r>
              <a:rPr lang="en-US" sz="2000" dirty="0">
                <a:latin typeface="+mj-lt"/>
                <a:cs typeface="Times New Roman" pitchFamily="18" charset="0"/>
              </a:rPr>
              <a:t>) ~ </a:t>
            </a:r>
            <a:r>
              <a:rPr lang="en-US" sz="2000" dirty="0">
                <a:latin typeface="+mj-lt"/>
                <a:cs typeface="Times New Roman" pitchFamily="18" charset="0"/>
              </a:rPr>
              <a:t>0.25 </a:t>
            </a:r>
            <a:r>
              <a:rPr lang="en-US" sz="2000" dirty="0">
                <a:latin typeface="+mj-lt"/>
                <a:cs typeface="Times New Roman" pitchFamily="18" charset="0"/>
              </a:rPr>
              <a:t>m</a:t>
            </a:r>
          </a:p>
          <a:p>
            <a:pPr>
              <a:defRPr/>
            </a:pPr>
            <a:endParaRPr lang="en-US" sz="2000" dirty="0">
              <a:latin typeface="+mj-lt"/>
              <a:cs typeface="Times New Roman" pitchFamily="18" charset="0"/>
            </a:endParaRPr>
          </a:p>
          <a:p>
            <a:pPr>
              <a:defRPr/>
            </a:pPr>
            <a:r>
              <a:rPr lang="en-US" sz="2000" dirty="0">
                <a:latin typeface="+mj-lt"/>
                <a:cs typeface="Times New Roman" pitchFamily="18" charset="0"/>
              </a:rPr>
              <a:t>NAD 83 (</a:t>
            </a:r>
            <a:r>
              <a:rPr lang="en-US" sz="2000" dirty="0">
                <a:latin typeface="+mj-lt"/>
                <a:cs typeface="Times New Roman" pitchFamily="18" charset="0"/>
              </a:rPr>
              <a:t>1991, 1999 HARN</a:t>
            </a:r>
            <a:r>
              <a:rPr lang="en-US" sz="2000" dirty="0">
                <a:latin typeface="+mj-lt"/>
                <a:cs typeface="Times New Roman" pitchFamily="18" charset="0"/>
              </a:rPr>
              <a:t>) to NAD 83 (2007) ~ </a:t>
            </a:r>
            <a:r>
              <a:rPr lang="en-US" sz="2000" dirty="0">
                <a:latin typeface="+mj-lt"/>
                <a:cs typeface="Times New Roman" pitchFamily="18" charset="0"/>
              </a:rPr>
              <a:t>0.01 m 	</a:t>
            </a:r>
            <a:r>
              <a:rPr lang="en-US" sz="2000" dirty="0" err="1">
                <a:latin typeface="+mj-lt"/>
                <a:cs typeface="Times New Roman" pitchFamily="18" charset="0"/>
              </a:rPr>
              <a:t>horiz</a:t>
            </a:r>
            <a:r>
              <a:rPr lang="en-US" sz="2000" dirty="0">
                <a:latin typeface="+mj-lt"/>
                <a:cs typeface="Times New Roman" pitchFamily="18" charset="0"/>
              </a:rPr>
              <a:t>.,  0.015 h</a:t>
            </a:r>
          </a:p>
          <a:p>
            <a:pPr>
              <a:defRPr/>
            </a:pPr>
            <a:endParaRPr lang="en-US" sz="2000" dirty="0">
              <a:latin typeface="+mj-lt"/>
              <a:cs typeface="Times New Roman" pitchFamily="18" charset="0"/>
            </a:endParaRPr>
          </a:p>
          <a:p>
            <a:pPr>
              <a:defRPr/>
            </a:pPr>
            <a:r>
              <a:rPr lang="en-US" sz="2000" dirty="0">
                <a:latin typeface="+mj-lt"/>
                <a:cs typeface="Times New Roman" pitchFamily="18" charset="0"/>
              </a:rPr>
              <a:t>NAD 83 (2007) to NAD 83 (CORS 96) epoch 2002 ~ 0.01 m 	</a:t>
            </a:r>
            <a:r>
              <a:rPr lang="en-US" sz="2000" dirty="0" err="1">
                <a:latin typeface="+mj-lt"/>
                <a:cs typeface="Times New Roman" pitchFamily="18" charset="0"/>
              </a:rPr>
              <a:t>horiz</a:t>
            </a:r>
            <a:r>
              <a:rPr lang="en-US" sz="2000" dirty="0">
                <a:latin typeface="+mj-lt"/>
                <a:cs typeface="Times New Roman" pitchFamily="18" charset="0"/>
              </a:rPr>
              <a:t>., 0.015 m h</a:t>
            </a:r>
          </a:p>
          <a:p>
            <a:pPr>
              <a:defRPr/>
            </a:pPr>
            <a:endParaRPr lang="en-US" sz="2000" dirty="0">
              <a:latin typeface="+mj-lt"/>
              <a:cs typeface="Times New Roman" pitchFamily="18" charset="0"/>
            </a:endParaRPr>
          </a:p>
          <a:p>
            <a:pPr>
              <a:defRPr/>
            </a:pPr>
            <a:r>
              <a:rPr lang="en-US" sz="2000" dirty="0">
                <a:latin typeface="+mj-lt"/>
                <a:cs typeface="Times New Roman" pitchFamily="18" charset="0"/>
              </a:rPr>
              <a:t>NAD 83 (COR 96) epoch 2002  to </a:t>
            </a:r>
          </a:p>
          <a:p>
            <a:pPr>
              <a:defRPr/>
            </a:pPr>
            <a:r>
              <a:rPr lang="en-US" sz="2000" dirty="0">
                <a:latin typeface="+mj-lt"/>
                <a:cs typeface="Times New Roman" pitchFamily="18" charset="0"/>
              </a:rPr>
              <a:t>	NAD 83 (2011) epoch 2010 ~ &lt;0.01 m </a:t>
            </a:r>
            <a:r>
              <a:rPr lang="en-US" sz="2000" dirty="0" err="1">
                <a:latin typeface="+mj-lt"/>
                <a:cs typeface="Times New Roman" pitchFamily="18" charset="0"/>
              </a:rPr>
              <a:t>horiz</a:t>
            </a:r>
            <a:r>
              <a:rPr lang="en-US" sz="2000" dirty="0">
                <a:latin typeface="+mj-lt"/>
                <a:cs typeface="Times New Roman" pitchFamily="18" charset="0"/>
              </a:rPr>
              <a:t>., </a:t>
            </a:r>
          </a:p>
          <a:p>
            <a:pPr>
              <a:defRPr/>
            </a:pPr>
            <a:r>
              <a:rPr lang="en-US" sz="2000" dirty="0">
                <a:latin typeface="+mj-lt"/>
                <a:cs typeface="Times New Roman" pitchFamily="18" charset="0"/>
              </a:rPr>
              <a:t>	maybe 2 cm h (mostly from change in datum epoch)</a:t>
            </a:r>
            <a:br>
              <a:rPr lang="en-US" sz="2000" dirty="0">
                <a:latin typeface="+mj-lt"/>
                <a:cs typeface="Times New Roman" pitchFamily="18" charset="0"/>
              </a:rPr>
            </a:br>
            <a:endParaRPr lang="en-US" sz="2000" dirty="0">
              <a:latin typeface="+mj-lt"/>
              <a:cs typeface="Times New Roman" pitchFamily="18" charset="0"/>
            </a:endParaRPr>
          </a:p>
          <a:p>
            <a:pPr>
              <a:defRPr/>
            </a:pPr>
            <a:r>
              <a:rPr lang="en-US" sz="2000" dirty="0">
                <a:latin typeface="+mj-lt"/>
                <a:cs typeface="Times New Roman" pitchFamily="18" charset="0"/>
              </a:rPr>
              <a:t>[</a:t>
            </a:r>
            <a:r>
              <a:rPr lang="en-US" sz="2000" dirty="0">
                <a:solidFill>
                  <a:srgbClr val="FF0000"/>
                </a:solidFill>
                <a:latin typeface="+mj-lt"/>
                <a:cs typeface="Times New Roman" pitchFamily="18" charset="0"/>
              </a:rPr>
              <a:t>NAD 83 (2011) to NRS 22 ~ 1 m! </a:t>
            </a:r>
            <a:r>
              <a:rPr lang="en-US" sz="2000" dirty="0" err="1">
                <a:solidFill>
                  <a:srgbClr val="FF0000"/>
                </a:solidFill>
                <a:latin typeface="+mj-lt"/>
                <a:cs typeface="Times New Roman" pitchFamily="18" charset="0"/>
              </a:rPr>
              <a:t>horiz</a:t>
            </a:r>
            <a:r>
              <a:rPr lang="en-US" sz="2000" dirty="0">
                <a:solidFill>
                  <a:srgbClr val="FF0000"/>
                </a:solidFill>
                <a:latin typeface="+mj-lt"/>
                <a:cs typeface="Times New Roman" pitchFamily="18" charset="0"/>
              </a:rPr>
              <a:t>., 1 m h</a:t>
            </a:r>
            <a:r>
              <a:rPr lang="en-US" sz="2000" dirty="0">
                <a:latin typeface="+mj-lt"/>
                <a:cs typeface="Times New Roman" pitchFamily="18" charset="0"/>
              </a:rPr>
              <a:t>]</a:t>
            </a:r>
            <a:endParaRPr lang="en-US" sz="2000" dirty="0">
              <a:latin typeface="+mj-lt"/>
              <a:cs typeface="Times New Roman" pitchFamily="18" charset="0"/>
            </a:endParaRPr>
          </a:p>
          <a:p>
            <a:pPr>
              <a:defRPr/>
            </a:pPr>
            <a:endParaRPr lang="en-US" sz="2000" dirty="0">
              <a:latin typeface="+mj-lt"/>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2"/>
          <p:cNvSpPr>
            <a:spLocks noGrp="1"/>
          </p:cNvSpPr>
          <p:nvPr>
            <p:ph type="title"/>
          </p:nvPr>
        </p:nvSpPr>
        <p:spPr>
          <a:xfrm>
            <a:off x="228600" y="838200"/>
            <a:ext cx="8610600" cy="4267200"/>
          </a:xfrm>
        </p:spPr>
        <p:txBody>
          <a:bodyPr/>
          <a:lstStyle/>
          <a:p>
            <a:r>
              <a:rPr lang="en-US" sz="3200" smtClean="0">
                <a:solidFill>
                  <a:srgbClr val="009900"/>
                </a:solidFill>
              </a:rPr>
              <a:t>DATUMS</a:t>
            </a:r>
            <a:r>
              <a:rPr lang="en-US" sz="2800" smtClean="0">
                <a:solidFill>
                  <a:srgbClr val="0070C0"/>
                </a:solidFill>
              </a:rPr>
              <a:t/>
            </a:r>
            <a:br>
              <a:rPr lang="en-US" sz="2800" smtClean="0">
                <a:solidFill>
                  <a:srgbClr val="0070C0"/>
                </a:solidFill>
              </a:rPr>
            </a:br>
            <a:r>
              <a:rPr lang="en-US" sz="2800" smtClean="0">
                <a:solidFill>
                  <a:srgbClr val="0070C0"/>
                </a:solidFill>
              </a:rPr>
              <a:t/>
            </a:r>
            <a:br>
              <a:rPr lang="en-US" sz="2800" smtClean="0">
                <a:solidFill>
                  <a:srgbClr val="0070C0"/>
                </a:solidFill>
              </a:rPr>
            </a:br>
            <a:r>
              <a:rPr lang="en-US" smtClean="0">
                <a:solidFill>
                  <a:srgbClr val="0070C0"/>
                </a:solidFill>
              </a:rPr>
              <a:t>WHAT IS A GEODETIC DATUM?</a:t>
            </a:r>
            <a:br>
              <a:rPr lang="en-US" smtClean="0">
                <a:solidFill>
                  <a:srgbClr val="0070C0"/>
                </a:solidFill>
              </a:rPr>
            </a:br>
            <a:r>
              <a:rPr lang="en-US" smtClean="0">
                <a:solidFill>
                  <a:srgbClr val="0070C0"/>
                </a:solidFill>
              </a:rPr>
              <a:t>WHAT IS A GEOMETRIC DATUM?</a:t>
            </a:r>
            <a:br>
              <a:rPr lang="en-US" smtClean="0">
                <a:solidFill>
                  <a:srgbClr val="0070C0"/>
                </a:solidFill>
              </a:rPr>
            </a:br>
            <a:r>
              <a:rPr lang="en-US" smtClean="0">
                <a:solidFill>
                  <a:srgbClr val="0070C0"/>
                </a:solidFill>
              </a:rPr>
              <a:t>WHAT IS A GEOPOTENTIAL DATUM?</a:t>
            </a:r>
            <a:br>
              <a:rPr lang="en-US" smtClean="0">
                <a:solidFill>
                  <a:srgbClr val="0070C0"/>
                </a:solidFill>
              </a:rPr>
            </a:br>
            <a:r>
              <a:rPr lang="en-US" smtClean="0">
                <a:solidFill>
                  <a:srgbClr val="0070C0"/>
                </a:solidFill>
              </a:rPr>
              <a:t>WHAT DOES GPS USE?</a:t>
            </a:r>
            <a:br>
              <a:rPr lang="en-US" smtClean="0">
                <a:solidFill>
                  <a:srgbClr val="0070C0"/>
                </a:solidFill>
              </a:rPr>
            </a:br>
            <a:r>
              <a:rPr lang="en-US" smtClean="0">
                <a:solidFill>
                  <a:srgbClr val="0070C0"/>
                </a:solidFill>
              </a:rPr>
              <a:t>WHAT DOES GLONASS USE?</a:t>
            </a:r>
            <a:br>
              <a:rPr lang="en-US" smtClean="0">
                <a:solidFill>
                  <a:srgbClr val="0070C0"/>
                </a:solidFill>
              </a:rPr>
            </a:br>
            <a:r>
              <a:rPr lang="en-US" smtClean="0">
                <a:solidFill>
                  <a:srgbClr val="0070C0"/>
                </a:solidFill>
              </a:rPr>
              <a:t>WHAT IS OUR NATIONAL DATUM?</a:t>
            </a:r>
            <a:br>
              <a:rPr lang="en-US" smtClean="0">
                <a:solidFill>
                  <a:srgbClr val="0070C0"/>
                </a:solidFill>
              </a:rPr>
            </a:br>
            <a:r>
              <a:rPr lang="en-US" smtClean="0">
                <a:solidFill>
                  <a:srgbClr val="0070C0"/>
                </a:solidFill>
              </a:rPr>
              <a:t>WILL THERE BE ANOTHER NAD 83 ADJUSTMENT?</a:t>
            </a:r>
            <a:br>
              <a:rPr lang="en-US" smtClean="0">
                <a:solidFill>
                  <a:srgbClr val="0070C0"/>
                </a:solidFill>
              </a:rPr>
            </a:br>
            <a:r>
              <a:rPr lang="en-US" smtClean="0">
                <a:solidFill>
                  <a:srgbClr val="0070C0"/>
                </a:solidFill>
              </a:rPr>
              <a:t>WILL THERE BE NEW DATUMS IN THE USA?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4"/>
          <p:cNvSpPr txBox="1">
            <a:spLocks noChangeArrowheads="1"/>
          </p:cNvSpPr>
          <p:nvPr/>
        </p:nvSpPr>
        <p:spPr bwMode="auto">
          <a:xfrm>
            <a:off x="2071688" y="1563688"/>
            <a:ext cx="287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Times New Roman" pitchFamily="18" charset="0"/>
              </a:rPr>
              <a:t>-</a:t>
            </a:r>
          </a:p>
        </p:txBody>
      </p:sp>
      <p:sp>
        <p:nvSpPr>
          <p:cNvPr id="38914" name="Rectangle 32"/>
          <p:cNvSpPr>
            <a:spLocks noChangeArrowheads="1"/>
          </p:cNvSpPr>
          <p:nvPr/>
        </p:nvSpPr>
        <p:spPr bwMode="auto">
          <a:xfrm>
            <a:off x="6324600" y="4572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a:solidFill>
                  <a:schemeClr val="accent2"/>
                </a:solidFill>
              </a:rPr>
              <a:t>DATUM=</a:t>
            </a:r>
          </a:p>
          <a:p>
            <a:pPr>
              <a:buFont typeface="Arial" pitchFamily="34" charset="0"/>
              <a:buChar char="•"/>
            </a:pPr>
            <a:r>
              <a:rPr lang="en-US" sz="2400" i="1" u="sng">
                <a:solidFill>
                  <a:schemeClr val="accent2"/>
                </a:solidFill>
              </a:rPr>
              <a:t>SURFACE</a:t>
            </a:r>
          </a:p>
          <a:p>
            <a:pPr>
              <a:buFont typeface="Arial" pitchFamily="34" charset="0"/>
              <a:buChar char="•"/>
            </a:pPr>
            <a:r>
              <a:rPr lang="en-US" sz="2400">
                <a:solidFill>
                  <a:schemeClr val="accent2"/>
                </a:solidFill>
              </a:rPr>
              <a:t>ORIENTATION</a:t>
            </a:r>
          </a:p>
          <a:p>
            <a:pPr>
              <a:buFont typeface="Arial" pitchFamily="34" charset="0"/>
              <a:buChar char="•"/>
            </a:pPr>
            <a:r>
              <a:rPr lang="en-US" sz="2400">
                <a:solidFill>
                  <a:schemeClr val="accent2"/>
                </a:solidFill>
              </a:rPr>
              <a:t>SCALE</a:t>
            </a:r>
          </a:p>
          <a:p>
            <a:pPr>
              <a:buFont typeface="Arial" pitchFamily="34" charset="0"/>
              <a:buChar char="•"/>
            </a:pPr>
            <a:r>
              <a:rPr lang="en-US" sz="2400">
                <a:solidFill>
                  <a:schemeClr val="accent2"/>
                </a:solidFill>
              </a:rPr>
              <a:t>ORIGIN</a:t>
            </a:r>
          </a:p>
          <a:p>
            <a:r>
              <a:rPr lang="en-US" sz="2400">
                <a:solidFill>
                  <a:schemeClr val="accent2"/>
                </a:solidFill>
              </a:rPr>
              <a:t>+ GRAVITY</a:t>
            </a:r>
          </a:p>
        </p:txBody>
      </p:sp>
      <p:grpSp>
        <p:nvGrpSpPr>
          <p:cNvPr id="38915" name="Group 2"/>
          <p:cNvGrpSpPr>
            <a:grpSpLocks/>
          </p:cNvGrpSpPr>
          <p:nvPr/>
        </p:nvGrpSpPr>
        <p:grpSpPr bwMode="auto">
          <a:xfrm rot="5281201">
            <a:off x="941387" y="596901"/>
            <a:ext cx="5318125" cy="5397500"/>
            <a:chOff x="1248" y="904"/>
            <a:chExt cx="2420" cy="2738"/>
          </a:xfrm>
        </p:grpSpPr>
        <p:sp>
          <p:nvSpPr>
            <p:cNvPr id="38942" name="Arc 3"/>
            <p:cNvSpPr>
              <a:spLocks/>
            </p:cNvSpPr>
            <p:nvPr/>
          </p:nvSpPr>
          <p:spPr bwMode="auto">
            <a:xfrm flipH="1">
              <a:off x="1248" y="904"/>
              <a:ext cx="1208" cy="1376"/>
            </a:xfrm>
            <a:custGeom>
              <a:avLst/>
              <a:gdLst>
                <a:gd name="T0" fmla="*/ 0 w 21600"/>
                <a:gd name="T1" fmla="*/ 0 h 21600"/>
                <a:gd name="T2" fmla="*/ 1208 w 21600"/>
                <a:gd name="T3" fmla="*/ 1376 h 21600"/>
                <a:gd name="T4" fmla="*/ 0 w 21600"/>
                <a:gd name="T5" fmla="*/ 137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43" name="Arc 4"/>
            <p:cNvSpPr>
              <a:spLocks/>
            </p:cNvSpPr>
            <p:nvPr/>
          </p:nvSpPr>
          <p:spPr bwMode="auto">
            <a:xfrm>
              <a:off x="2460" y="906"/>
              <a:ext cx="1208" cy="1376"/>
            </a:xfrm>
            <a:custGeom>
              <a:avLst/>
              <a:gdLst>
                <a:gd name="T0" fmla="*/ 0 w 21600"/>
                <a:gd name="T1" fmla="*/ 0 h 21600"/>
                <a:gd name="T2" fmla="*/ 1208 w 21600"/>
                <a:gd name="T3" fmla="*/ 1376 h 21600"/>
                <a:gd name="T4" fmla="*/ 0 w 21600"/>
                <a:gd name="T5" fmla="*/ 137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44" name="Arc 5"/>
            <p:cNvSpPr>
              <a:spLocks/>
            </p:cNvSpPr>
            <p:nvPr/>
          </p:nvSpPr>
          <p:spPr bwMode="auto">
            <a:xfrm flipH="1" flipV="1">
              <a:off x="1248" y="2266"/>
              <a:ext cx="1208" cy="1376"/>
            </a:xfrm>
            <a:custGeom>
              <a:avLst/>
              <a:gdLst>
                <a:gd name="T0" fmla="*/ 0 w 21600"/>
                <a:gd name="T1" fmla="*/ 0 h 21600"/>
                <a:gd name="T2" fmla="*/ 1208 w 21600"/>
                <a:gd name="T3" fmla="*/ 1376 h 21600"/>
                <a:gd name="T4" fmla="*/ 0 w 21600"/>
                <a:gd name="T5" fmla="*/ 137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45" name="Arc 6"/>
            <p:cNvSpPr>
              <a:spLocks/>
            </p:cNvSpPr>
            <p:nvPr/>
          </p:nvSpPr>
          <p:spPr bwMode="auto">
            <a:xfrm flipV="1">
              <a:off x="2460" y="2264"/>
              <a:ext cx="1208" cy="1376"/>
            </a:xfrm>
            <a:custGeom>
              <a:avLst/>
              <a:gdLst>
                <a:gd name="T0" fmla="*/ 0 w 21600"/>
                <a:gd name="T1" fmla="*/ 0 h 21600"/>
                <a:gd name="T2" fmla="*/ 1208 w 21600"/>
                <a:gd name="T3" fmla="*/ 1376 h 21600"/>
                <a:gd name="T4" fmla="*/ 0 w 21600"/>
                <a:gd name="T5" fmla="*/ 137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8916" name="Arc 7"/>
          <p:cNvSpPr>
            <a:spLocks/>
          </p:cNvSpPr>
          <p:nvPr/>
        </p:nvSpPr>
        <p:spPr bwMode="auto">
          <a:xfrm flipH="1">
            <a:off x="2381250" y="638175"/>
            <a:ext cx="1262063" cy="5340350"/>
          </a:xfrm>
          <a:custGeom>
            <a:avLst/>
            <a:gdLst>
              <a:gd name="T0" fmla="*/ 23059 w 22002"/>
              <a:gd name="T1" fmla="*/ 0 h 43200"/>
              <a:gd name="T2" fmla="*/ 0 w 22002"/>
              <a:gd name="T3" fmla="*/ 5339856 h 43200"/>
              <a:gd name="T4" fmla="*/ 23059 w 22002"/>
              <a:gd name="T5" fmla="*/ 2670175 h 43200"/>
              <a:gd name="T6" fmla="*/ 0 60000 65536"/>
              <a:gd name="T7" fmla="*/ 0 60000 65536"/>
              <a:gd name="T8" fmla="*/ 0 60000 65536"/>
              <a:gd name="T9" fmla="*/ 0 w 22002"/>
              <a:gd name="T10" fmla="*/ 0 h 43200"/>
              <a:gd name="T11" fmla="*/ 22002 w 22002"/>
              <a:gd name="T12" fmla="*/ 43200 h 43200"/>
            </a:gdLst>
            <a:ahLst/>
            <a:cxnLst>
              <a:cxn ang="T6">
                <a:pos x="T0" y="T1"/>
              </a:cxn>
              <a:cxn ang="T7">
                <a:pos x="T2" y="T3"/>
              </a:cxn>
              <a:cxn ang="T8">
                <a:pos x="T4" y="T5"/>
              </a:cxn>
            </a:cxnLst>
            <a:rect l="T9" t="T10" r="T11" b="T12"/>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17" name="Arc 8"/>
          <p:cNvSpPr>
            <a:spLocks/>
          </p:cNvSpPr>
          <p:nvPr/>
        </p:nvSpPr>
        <p:spPr bwMode="auto">
          <a:xfrm rot="16265782" flipH="1">
            <a:off x="2944019" y="1018382"/>
            <a:ext cx="1289050" cy="5376862"/>
          </a:xfrm>
          <a:custGeom>
            <a:avLst/>
            <a:gdLst>
              <a:gd name="T0" fmla="*/ 23552 w 22002"/>
              <a:gd name="T1" fmla="*/ 0 h 43200"/>
              <a:gd name="T2" fmla="*/ 0 w 22002"/>
              <a:gd name="T3" fmla="*/ 5376364 h 43200"/>
              <a:gd name="T4" fmla="*/ 23552 w 22002"/>
              <a:gd name="T5" fmla="*/ 2688431 h 43200"/>
              <a:gd name="T6" fmla="*/ 0 60000 65536"/>
              <a:gd name="T7" fmla="*/ 0 60000 65536"/>
              <a:gd name="T8" fmla="*/ 0 60000 65536"/>
              <a:gd name="T9" fmla="*/ 0 w 22002"/>
              <a:gd name="T10" fmla="*/ 0 h 43200"/>
              <a:gd name="T11" fmla="*/ 22002 w 22002"/>
              <a:gd name="T12" fmla="*/ 43200 h 43200"/>
            </a:gdLst>
            <a:ahLst/>
            <a:cxnLst>
              <a:cxn ang="T6">
                <a:pos x="T0" y="T1"/>
              </a:cxn>
              <a:cxn ang="T7">
                <a:pos x="T2" y="T3"/>
              </a:cxn>
              <a:cxn ang="T8">
                <a:pos x="T4" y="T5"/>
              </a:cxn>
            </a:cxnLst>
            <a:rect l="T9" t="T10" r="T11" b="T12"/>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57150">
            <a:solidFill>
              <a:srgbClr val="CC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18" name="Line 9"/>
          <p:cNvSpPr>
            <a:spLocks noChangeShapeType="1"/>
          </p:cNvSpPr>
          <p:nvPr/>
        </p:nvSpPr>
        <p:spPr bwMode="auto">
          <a:xfrm flipV="1">
            <a:off x="3543300" y="111125"/>
            <a:ext cx="0" cy="296703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0"/>
          <p:cNvSpPr>
            <a:spLocks noChangeShapeType="1"/>
          </p:cNvSpPr>
          <p:nvPr/>
        </p:nvSpPr>
        <p:spPr bwMode="auto">
          <a:xfrm flipH="1">
            <a:off x="2036763" y="3067050"/>
            <a:ext cx="1517650" cy="15811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0" name="Text Box 12"/>
          <p:cNvSpPr txBox="1">
            <a:spLocks noChangeArrowheads="1"/>
          </p:cNvSpPr>
          <p:nvPr/>
        </p:nvSpPr>
        <p:spPr bwMode="auto">
          <a:xfrm>
            <a:off x="3706813" y="111125"/>
            <a:ext cx="387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Times New Roman" pitchFamily="18" charset="0"/>
              </a:rPr>
              <a:t>Z</a:t>
            </a:r>
          </a:p>
        </p:txBody>
      </p:sp>
      <p:sp>
        <p:nvSpPr>
          <p:cNvPr id="38921" name="Text Box 13"/>
          <p:cNvSpPr txBox="1">
            <a:spLocks noChangeArrowheads="1"/>
          </p:cNvSpPr>
          <p:nvPr/>
        </p:nvSpPr>
        <p:spPr bwMode="auto">
          <a:xfrm>
            <a:off x="6019800" y="4191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Times New Roman" pitchFamily="18" charset="0"/>
              </a:rPr>
              <a:t>Y</a:t>
            </a:r>
          </a:p>
        </p:txBody>
      </p:sp>
      <p:sp>
        <p:nvSpPr>
          <p:cNvPr id="38922" name="Text Box 14"/>
          <p:cNvSpPr txBox="1">
            <a:spLocks noChangeArrowheads="1"/>
          </p:cNvSpPr>
          <p:nvPr/>
        </p:nvSpPr>
        <p:spPr bwMode="auto">
          <a:xfrm>
            <a:off x="1739900" y="412432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Times New Roman" pitchFamily="18" charset="0"/>
              </a:rPr>
              <a:t>X</a:t>
            </a:r>
          </a:p>
        </p:txBody>
      </p:sp>
      <p:sp>
        <p:nvSpPr>
          <p:cNvPr id="38923" name="Arc 15"/>
          <p:cNvSpPr>
            <a:spLocks/>
          </p:cNvSpPr>
          <p:nvPr/>
        </p:nvSpPr>
        <p:spPr bwMode="auto">
          <a:xfrm>
            <a:off x="3627438" y="646113"/>
            <a:ext cx="2017712" cy="5340350"/>
          </a:xfrm>
          <a:custGeom>
            <a:avLst/>
            <a:gdLst>
              <a:gd name="T0" fmla="*/ 36866 w 22002"/>
              <a:gd name="T1" fmla="*/ 0 h 43200"/>
              <a:gd name="T2" fmla="*/ 0 w 22002"/>
              <a:gd name="T3" fmla="*/ 5339856 h 43200"/>
              <a:gd name="T4" fmla="*/ 36866 w 22002"/>
              <a:gd name="T5" fmla="*/ 2670175 h 43200"/>
              <a:gd name="T6" fmla="*/ 0 60000 65536"/>
              <a:gd name="T7" fmla="*/ 0 60000 65536"/>
              <a:gd name="T8" fmla="*/ 0 60000 65536"/>
              <a:gd name="T9" fmla="*/ 0 w 22002"/>
              <a:gd name="T10" fmla="*/ 0 h 43200"/>
              <a:gd name="T11" fmla="*/ 22002 w 22002"/>
              <a:gd name="T12" fmla="*/ 43200 h 43200"/>
            </a:gdLst>
            <a:ahLst/>
            <a:cxnLst>
              <a:cxn ang="T6">
                <a:pos x="T0" y="T1"/>
              </a:cxn>
              <a:cxn ang="T7">
                <a:pos x="T2" y="T3"/>
              </a:cxn>
              <a:cxn ang="T8">
                <a:pos x="T4" y="T5"/>
              </a:cxn>
            </a:cxnLst>
            <a:rect l="T9" t="T10" r="T11" b="T12"/>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4" name="Line 16"/>
          <p:cNvSpPr>
            <a:spLocks noChangeShapeType="1"/>
          </p:cNvSpPr>
          <p:nvPr/>
        </p:nvSpPr>
        <p:spPr bwMode="auto">
          <a:xfrm flipV="1">
            <a:off x="3556000" y="1695450"/>
            <a:ext cx="1276350" cy="1357313"/>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5" name="Line 17"/>
          <p:cNvSpPr>
            <a:spLocks noChangeShapeType="1"/>
          </p:cNvSpPr>
          <p:nvPr/>
        </p:nvSpPr>
        <p:spPr bwMode="auto">
          <a:xfrm>
            <a:off x="3556000" y="3052763"/>
            <a:ext cx="0" cy="3181350"/>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6" name="Line 18"/>
          <p:cNvSpPr>
            <a:spLocks noChangeShapeType="1"/>
          </p:cNvSpPr>
          <p:nvPr/>
        </p:nvSpPr>
        <p:spPr bwMode="auto">
          <a:xfrm flipH="1" flipV="1">
            <a:off x="1549400" y="2095500"/>
            <a:ext cx="2006600" cy="957263"/>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7" name="Arc 19"/>
          <p:cNvSpPr>
            <a:spLocks/>
          </p:cNvSpPr>
          <p:nvPr/>
        </p:nvSpPr>
        <p:spPr bwMode="auto">
          <a:xfrm rot="16265782" flipV="1">
            <a:off x="2965450" y="-158750"/>
            <a:ext cx="1287463" cy="5376863"/>
          </a:xfrm>
          <a:custGeom>
            <a:avLst/>
            <a:gdLst>
              <a:gd name="T0" fmla="*/ 23523 w 22002"/>
              <a:gd name="T1" fmla="*/ 0 h 43200"/>
              <a:gd name="T2" fmla="*/ 0 w 22002"/>
              <a:gd name="T3" fmla="*/ 5376365 h 43200"/>
              <a:gd name="T4" fmla="*/ 23523 w 22002"/>
              <a:gd name="T5" fmla="*/ 2688432 h 43200"/>
              <a:gd name="T6" fmla="*/ 0 60000 65536"/>
              <a:gd name="T7" fmla="*/ 0 60000 65536"/>
              <a:gd name="T8" fmla="*/ 0 60000 65536"/>
              <a:gd name="T9" fmla="*/ 0 w 22002"/>
              <a:gd name="T10" fmla="*/ 0 h 43200"/>
              <a:gd name="T11" fmla="*/ 22002 w 22002"/>
              <a:gd name="T12" fmla="*/ 43200 h 43200"/>
            </a:gdLst>
            <a:ahLst/>
            <a:cxnLst>
              <a:cxn ang="T6">
                <a:pos x="T0" y="T1"/>
              </a:cxn>
              <a:cxn ang="T7">
                <a:pos x="T2" y="T3"/>
              </a:cxn>
              <a:cxn ang="T8">
                <a:pos x="T4" y="T5"/>
              </a:cxn>
            </a:cxnLst>
            <a:rect l="T9" t="T10" r="T11" b="T12"/>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19050">
            <a:solidFill>
              <a:srgbClr val="CC0099"/>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8" name="Arc 20"/>
          <p:cNvSpPr>
            <a:spLocks/>
          </p:cNvSpPr>
          <p:nvPr/>
        </p:nvSpPr>
        <p:spPr bwMode="auto">
          <a:xfrm>
            <a:off x="3484563" y="646113"/>
            <a:ext cx="1260475" cy="5340350"/>
          </a:xfrm>
          <a:custGeom>
            <a:avLst/>
            <a:gdLst>
              <a:gd name="T0" fmla="*/ 23030 w 22002"/>
              <a:gd name="T1" fmla="*/ 0 h 43200"/>
              <a:gd name="T2" fmla="*/ 0 w 22002"/>
              <a:gd name="T3" fmla="*/ 5339856 h 43200"/>
              <a:gd name="T4" fmla="*/ 23030 w 22002"/>
              <a:gd name="T5" fmla="*/ 2670175 h 43200"/>
              <a:gd name="T6" fmla="*/ 0 60000 65536"/>
              <a:gd name="T7" fmla="*/ 0 60000 65536"/>
              <a:gd name="T8" fmla="*/ 0 60000 65536"/>
              <a:gd name="T9" fmla="*/ 0 w 22002"/>
              <a:gd name="T10" fmla="*/ 0 h 43200"/>
              <a:gd name="T11" fmla="*/ 22002 w 22002"/>
              <a:gd name="T12" fmla="*/ 43200 h 43200"/>
            </a:gdLst>
            <a:ahLst/>
            <a:cxnLst>
              <a:cxn ang="T6">
                <a:pos x="T0" y="T1"/>
              </a:cxn>
              <a:cxn ang="T7">
                <a:pos x="T2" y="T3"/>
              </a:cxn>
              <a:cxn ang="T8">
                <a:pos x="T4" y="T5"/>
              </a:cxn>
            </a:cxnLst>
            <a:rect l="T9" t="T10" r="T11" b="T12"/>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1905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9" name="Arc 21"/>
          <p:cNvSpPr>
            <a:spLocks/>
          </p:cNvSpPr>
          <p:nvPr/>
        </p:nvSpPr>
        <p:spPr bwMode="auto">
          <a:xfrm flipH="1">
            <a:off x="1601788" y="627063"/>
            <a:ext cx="2017712" cy="5340350"/>
          </a:xfrm>
          <a:custGeom>
            <a:avLst/>
            <a:gdLst>
              <a:gd name="T0" fmla="*/ 36866 w 22002"/>
              <a:gd name="T1" fmla="*/ 0 h 43200"/>
              <a:gd name="T2" fmla="*/ 0 w 22002"/>
              <a:gd name="T3" fmla="*/ 5339856 h 43200"/>
              <a:gd name="T4" fmla="*/ 36866 w 22002"/>
              <a:gd name="T5" fmla="*/ 2670175 h 43200"/>
              <a:gd name="T6" fmla="*/ 0 60000 65536"/>
              <a:gd name="T7" fmla="*/ 0 60000 65536"/>
              <a:gd name="T8" fmla="*/ 0 60000 65536"/>
              <a:gd name="T9" fmla="*/ 0 w 22002"/>
              <a:gd name="T10" fmla="*/ 0 h 43200"/>
              <a:gd name="T11" fmla="*/ 22002 w 22002"/>
              <a:gd name="T12" fmla="*/ 43200 h 43200"/>
            </a:gdLst>
            <a:ahLst/>
            <a:cxnLst>
              <a:cxn ang="T6">
                <a:pos x="T0" y="T1"/>
              </a:cxn>
              <a:cxn ang="T7">
                <a:pos x="T2" y="T3"/>
              </a:cxn>
              <a:cxn ang="T8">
                <a:pos x="T4" y="T5"/>
              </a:cxn>
            </a:cxnLst>
            <a:rect l="T9" t="T10" r="T11" b="T12"/>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19050">
            <a:solidFill>
              <a:srgbClr val="008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0" name="Text Box 22"/>
          <p:cNvSpPr txBox="1">
            <a:spLocks noChangeArrowheads="1"/>
          </p:cNvSpPr>
          <p:nvPr/>
        </p:nvSpPr>
        <p:spPr bwMode="auto">
          <a:xfrm>
            <a:off x="3657600" y="59436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Times New Roman" pitchFamily="18" charset="0"/>
              </a:rPr>
              <a:t>-Z</a:t>
            </a:r>
          </a:p>
        </p:txBody>
      </p:sp>
      <p:sp>
        <p:nvSpPr>
          <p:cNvPr id="38931" name="Text Box 23"/>
          <p:cNvSpPr txBox="1">
            <a:spLocks noChangeArrowheads="1"/>
          </p:cNvSpPr>
          <p:nvPr/>
        </p:nvSpPr>
        <p:spPr bwMode="auto">
          <a:xfrm>
            <a:off x="4554538" y="1328738"/>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Times New Roman" pitchFamily="18" charset="0"/>
              </a:rPr>
              <a:t>-X</a:t>
            </a:r>
          </a:p>
        </p:txBody>
      </p:sp>
      <p:sp>
        <p:nvSpPr>
          <p:cNvPr id="38932" name="Text Box 24"/>
          <p:cNvSpPr txBox="1">
            <a:spLocks noChangeArrowheads="1"/>
          </p:cNvSpPr>
          <p:nvPr/>
        </p:nvSpPr>
        <p:spPr bwMode="auto">
          <a:xfrm>
            <a:off x="1414463" y="1674813"/>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Times New Roman" pitchFamily="18" charset="0"/>
              </a:rPr>
              <a:t>-Y</a:t>
            </a:r>
          </a:p>
        </p:txBody>
      </p:sp>
      <p:sp>
        <p:nvSpPr>
          <p:cNvPr id="38933" name="Text Box 25"/>
          <p:cNvSpPr txBox="1">
            <a:spLocks noChangeArrowheads="1"/>
          </p:cNvSpPr>
          <p:nvPr/>
        </p:nvSpPr>
        <p:spPr bwMode="auto">
          <a:xfrm>
            <a:off x="228600" y="609600"/>
            <a:ext cx="1401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solidFill>
                  <a:schemeClr val="accent2"/>
                </a:solidFill>
                <a:latin typeface="Times New Roman" pitchFamily="18" charset="0"/>
              </a:rPr>
              <a:t>Zero</a:t>
            </a:r>
          </a:p>
          <a:p>
            <a:r>
              <a:rPr lang="en-US" sz="2400">
                <a:solidFill>
                  <a:schemeClr val="accent2"/>
                </a:solidFill>
                <a:latin typeface="Times New Roman" pitchFamily="18" charset="0"/>
              </a:rPr>
              <a:t>Meridian</a:t>
            </a:r>
          </a:p>
        </p:txBody>
      </p:sp>
      <p:sp>
        <p:nvSpPr>
          <p:cNvPr id="38934" name="Text Box 26"/>
          <p:cNvSpPr txBox="1">
            <a:spLocks noChangeArrowheads="1"/>
          </p:cNvSpPr>
          <p:nvPr/>
        </p:nvSpPr>
        <p:spPr bwMode="auto">
          <a:xfrm>
            <a:off x="2362200" y="4267200"/>
            <a:ext cx="297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CC0099"/>
                </a:solidFill>
                <a:latin typeface="Times New Roman" pitchFamily="18" charset="0"/>
              </a:rPr>
              <a:t>Mean Equatorial Plane</a:t>
            </a:r>
          </a:p>
        </p:txBody>
      </p:sp>
      <p:sp>
        <p:nvSpPr>
          <p:cNvPr id="38935" name="Line 27"/>
          <p:cNvSpPr>
            <a:spLocks noChangeShapeType="1"/>
          </p:cNvSpPr>
          <p:nvPr/>
        </p:nvSpPr>
        <p:spPr bwMode="auto">
          <a:xfrm>
            <a:off x="1458913" y="949325"/>
            <a:ext cx="1184275" cy="612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8936" name="Group 29"/>
          <p:cNvGrpSpPr>
            <a:grpSpLocks/>
          </p:cNvGrpSpPr>
          <p:nvPr/>
        </p:nvGrpSpPr>
        <p:grpSpPr bwMode="auto">
          <a:xfrm>
            <a:off x="3416300" y="3171825"/>
            <a:ext cx="382588" cy="146050"/>
            <a:chOff x="2475" y="2091"/>
            <a:chExt cx="267" cy="99"/>
          </a:xfrm>
        </p:grpSpPr>
        <p:sp>
          <p:nvSpPr>
            <p:cNvPr id="38940" name="Line 30"/>
            <p:cNvSpPr>
              <a:spLocks noChangeShapeType="1"/>
            </p:cNvSpPr>
            <p:nvPr/>
          </p:nvSpPr>
          <p:spPr bwMode="auto">
            <a:xfrm>
              <a:off x="2475" y="2118"/>
              <a:ext cx="162" cy="7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41" name="Line 31"/>
            <p:cNvSpPr>
              <a:spLocks noChangeShapeType="1"/>
            </p:cNvSpPr>
            <p:nvPr/>
          </p:nvSpPr>
          <p:spPr bwMode="auto">
            <a:xfrm flipV="1">
              <a:off x="2637" y="2091"/>
              <a:ext cx="105" cy="9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8937" name="Line 10"/>
          <p:cNvSpPr>
            <a:spLocks noChangeShapeType="1"/>
          </p:cNvSpPr>
          <p:nvPr/>
        </p:nvSpPr>
        <p:spPr bwMode="auto">
          <a:xfrm>
            <a:off x="3505200" y="3048000"/>
            <a:ext cx="2590800" cy="1143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89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398963"/>
            <a:ext cx="2057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9" name="Rectangle 32"/>
          <p:cNvSpPr>
            <a:spLocks noChangeArrowheads="1"/>
          </p:cNvSpPr>
          <p:nvPr/>
        </p:nvSpPr>
        <p:spPr bwMode="auto">
          <a:xfrm>
            <a:off x="6477000" y="3962400"/>
            <a:ext cx="2667000" cy="213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200">
                <a:solidFill>
                  <a:schemeClr val="accent2"/>
                </a:solidFill>
              </a:rPr>
              <a:t>AUTONOMOUSGNSS POSITIONS ARE ECEF, XYZ </a:t>
            </a:r>
          </a:p>
          <a:p>
            <a:r>
              <a:rPr lang="en-US" sz="2000">
                <a:solidFill>
                  <a:schemeClr val="accent2"/>
                </a:solidFill>
              </a:rPr>
              <a:t>IN WGS 84 (~ITRF)</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2" name="Picture 2" descr="ggm01-2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5181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8003" name="Picture 3" descr="ggm01_america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1447800"/>
            <a:ext cx="56388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8004" name="Picture 4" descr="ggm01-2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5181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8005" name="Text Box 5"/>
          <p:cNvSpPr txBox="1">
            <a:spLocks noChangeArrowheads="1"/>
          </p:cNvSpPr>
          <p:nvPr/>
        </p:nvSpPr>
        <p:spPr bwMode="auto">
          <a:xfrm>
            <a:off x="0" y="5667375"/>
            <a:ext cx="36576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b="1">
                <a:solidFill>
                  <a:schemeClr val="tx1"/>
                </a:solidFill>
                <a:latin typeface="Verdana" pitchFamily="34" charset="0"/>
                <a:cs typeface="Arial" pitchFamily="34" charset="0"/>
              </a:defRPr>
            </a:lvl1pPr>
            <a:lvl2pPr>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lvl="1"/>
            <a:r>
              <a:rPr lang="en-US">
                <a:latin typeface="Arial" pitchFamily="34" charset="0"/>
              </a:rPr>
              <a:t>a= 637813.000007 meters</a:t>
            </a:r>
          </a:p>
          <a:p>
            <a:pPr lvl="1"/>
            <a:r>
              <a:rPr lang="en-US">
                <a:latin typeface="Arial" pitchFamily="34" charset="0"/>
              </a:rPr>
              <a:t>b= 6356752.31414 meters</a:t>
            </a:r>
          </a:p>
          <a:p>
            <a:pPr lvl="1"/>
            <a:r>
              <a:rPr lang="en-US">
                <a:latin typeface="Arial" pitchFamily="34" charset="0"/>
              </a:rPr>
              <a:t>f= 1/((a-b)/a) = 298.2572220972</a:t>
            </a:r>
          </a:p>
        </p:txBody>
      </p:sp>
      <p:sp>
        <p:nvSpPr>
          <p:cNvPr id="1408006" name="Line 6"/>
          <p:cNvSpPr>
            <a:spLocks noChangeShapeType="1"/>
          </p:cNvSpPr>
          <p:nvPr/>
        </p:nvSpPr>
        <p:spPr bwMode="auto">
          <a:xfrm>
            <a:off x="4953000" y="6307138"/>
            <a:ext cx="22860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08007" name="Line 7"/>
          <p:cNvSpPr>
            <a:spLocks noChangeShapeType="1"/>
          </p:cNvSpPr>
          <p:nvPr/>
        </p:nvSpPr>
        <p:spPr bwMode="auto">
          <a:xfrm flipV="1">
            <a:off x="8001000" y="1752600"/>
            <a:ext cx="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08008" name="Text Box 8"/>
          <p:cNvSpPr txBox="1">
            <a:spLocks noChangeArrowheads="1"/>
          </p:cNvSpPr>
          <p:nvPr/>
        </p:nvSpPr>
        <p:spPr bwMode="auto">
          <a:xfrm>
            <a:off x="4267200" y="6307138"/>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b="1">
                <a:solidFill>
                  <a:schemeClr val="tx1"/>
                </a:solidFill>
                <a:latin typeface="Verdana" pitchFamily="34" charset="0"/>
                <a:cs typeface="Arial" pitchFamily="34" charset="0"/>
              </a:defRPr>
            </a:lvl1pPr>
            <a:lvl2pPr>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lvl="1"/>
            <a:r>
              <a:rPr lang="en-US" i="1">
                <a:latin typeface="Arial" pitchFamily="34" charset="0"/>
              </a:rPr>
              <a:t>a = 6,378,137.00000 m</a:t>
            </a:r>
          </a:p>
        </p:txBody>
      </p:sp>
      <p:sp>
        <p:nvSpPr>
          <p:cNvPr id="1408009" name="Text Box 9"/>
          <p:cNvSpPr txBox="1">
            <a:spLocks noChangeArrowheads="1"/>
          </p:cNvSpPr>
          <p:nvPr/>
        </p:nvSpPr>
        <p:spPr bwMode="auto">
          <a:xfrm rot="-5400000">
            <a:off x="6331744" y="2521744"/>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b="1">
                <a:solidFill>
                  <a:schemeClr val="tx1"/>
                </a:solidFill>
                <a:latin typeface="Verdana" pitchFamily="34" charset="0"/>
                <a:cs typeface="Arial" pitchFamily="34" charset="0"/>
              </a:defRPr>
            </a:lvl1pPr>
            <a:lvl2pPr>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lvl="1"/>
            <a:r>
              <a:rPr lang="en-US" i="1">
                <a:latin typeface="Arial" pitchFamily="34" charset="0"/>
              </a:rPr>
              <a:t>b = 6,356,752.31414 m</a:t>
            </a:r>
          </a:p>
        </p:txBody>
      </p:sp>
      <p:sp>
        <p:nvSpPr>
          <p:cNvPr id="1408010" name="Oval 10"/>
          <p:cNvSpPr>
            <a:spLocks noChangeArrowheads="1"/>
          </p:cNvSpPr>
          <p:nvPr/>
        </p:nvSpPr>
        <p:spPr bwMode="auto">
          <a:xfrm>
            <a:off x="2286000" y="457200"/>
            <a:ext cx="5334000" cy="5029200"/>
          </a:xfrm>
          <a:prstGeom prst="ellipse">
            <a:avLst/>
          </a:prstGeom>
          <a:noFill/>
          <a:ln w="1270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08011" name="WordArt 11"/>
          <p:cNvSpPr>
            <a:spLocks noChangeArrowheads="1" noChangeShapeType="1" noTextEdit="1"/>
          </p:cNvSpPr>
          <p:nvPr/>
        </p:nvSpPr>
        <p:spPr bwMode="auto">
          <a:xfrm>
            <a:off x="228600" y="1295400"/>
            <a:ext cx="1866900" cy="1524000"/>
          </a:xfrm>
          <a:prstGeom prst="rect">
            <a:avLst/>
          </a:prstGeom>
        </p:spPr>
        <p:txBody>
          <a:bodyPr wrap="none" fromWordArt="1">
            <a:prstTxWarp prst="textPlain">
              <a:avLst>
                <a:gd name="adj" fmla="val 54727"/>
              </a:avLst>
            </a:prstTxWarp>
          </a:bodyPr>
          <a:lstStyle/>
          <a:p>
            <a:pPr>
              <a:defRPr/>
            </a:pPr>
            <a:r>
              <a:rPr lang="en-US" sz="3600" u="sng" kern="10" dirty="0">
                <a:ln w="9525">
                  <a:solidFill>
                    <a:srgbClr val="000000"/>
                  </a:solidFill>
                  <a:round/>
                  <a:headEnd/>
                  <a:tailEnd/>
                </a:ln>
                <a:solidFill>
                  <a:srgbClr val="A50021"/>
                </a:solidFill>
                <a:latin typeface="Arial Black"/>
                <a:cs typeface="+mn-cs"/>
              </a:rPr>
              <a:t>GRS80</a:t>
            </a:r>
          </a:p>
          <a:p>
            <a:pPr>
              <a:defRPr/>
            </a:pPr>
            <a:r>
              <a:rPr lang="en-US" sz="3600" kern="10" dirty="0">
                <a:ln w="9525">
                  <a:solidFill>
                    <a:srgbClr val="000000"/>
                  </a:solidFill>
                  <a:round/>
                  <a:headEnd/>
                  <a:tailEnd/>
                </a:ln>
                <a:solidFill>
                  <a:srgbClr val="A50021"/>
                </a:solidFill>
                <a:latin typeface="Arial Black"/>
                <a:cs typeface="+mn-cs"/>
              </a:rPr>
              <a:t>Used for</a:t>
            </a:r>
            <a:endParaRPr lang="en-US" sz="3600" kern="10" dirty="0">
              <a:ln w="9525">
                <a:solidFill>
                  <a:srgbClr val="000000"/>
                </a:solidFill>
                <a:round/>
                <a:headEnd/>
                <a:tailEnd/>
              </a:ln>
              <a:solidFill>
                <a:srgbClr val="A50021"/>
              </a:solidFill>
              <a:latin typeface="Arial Black"/>
              <a:cs typeface="+mn-cs"/>
            </a:endParaRPr>
          </a:p>
          <a:p>
            <a:pPr>
              <a:defRPr/>
            </a:pPr>
            <a:r>
              <a:rPr lang="en-US" sz="3600" kern="10" dirty="0">
                <a:ln w="9525">
                  <a:solidFill>
                    <a:srgbClr val="000000"/>
                  </a:solidFill>
                  <a:round/>
                  <a:headEnd/>
                  <a:tailEnd/>
                </a:ln>
                <a:solidFill>
                  <a:srgbClr val="A50021"/>
                </a:solidFill>
                <a:latin typeface="Arial Black"/>
                <a:cs typeface="+mn-cs"/>
              </a:rPr>
              <a:t>NAD83</a:t>
            </a:r>
          </a:p>
          <a:p>
            <a:pPr>
              <a:defRPr/>
            </a:pPr>
            <a:r>
              <a:rPr lang="en-US" sz="3600" kern="10" dirty="0">
                <a:ln w="9525">
                  <a:solidFill>
                    <a:srgbClr val="000000"/>
                  </a:solidFill>
                  <a:round/>
                  <a:headEnd/>
                  <a:tailEnd/>
                </a:ln>
                <a:solidFill>
                  <a:srgbClr val="A50021"/>
                </a:solidFill>
                <a:latin typeface="Arial Black"/>
                <a:cs typeface="+mn-cs"/>
              </a:rPr>
              <a:t>ITRS</a:t>
            </a:r>
            <a:endParaRPr lang="en-US" sz="3600" kern="10" dirty="0">
              <a:ln w="9525">
                <a:solidFill>
                  <a:srgbClr val="000000"/>
                </a:solidFill>
                <a:round/>
                <a:headEnd/>
                <a:tailEnd/>
              </a:ln>
              <a:solidFill>
                <a:srgbClr val="A50021"/>
              </a:solidFill>
              <a:latin typeface="Arial Black"/>
              <a:cs typeface="+mn-cs"/>
            </a:endParaRPr>
          </a:p>
        </p:txBody>
      </p:sp>
      <p:sp>
        <p:nvSpPr>
          <p:cNvPr id="1408012" name="Text Box 12"/>
          <p:cNvSpPr txBox="1">
            <a:spLocks noChangeArrowheads="1"/>
          </p:cNvSpPr>
          <p:nvPr/>
        </p:nvSpPr>
        <p:spPr bwMode="auto">
          <a:xfrm>
            <a:off x="457200" y="56388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a:latin typeface="Arial" pitchFamily="34" charset="0"/>
              </a:rPr>
              <a:t>Squash the sphere to fit at the poles </a:t>
            </a:r>
          </a:p>
        </p:txBody>
      </p:sp>
      <p:sp>
        <p:nvSpPr>
          <p:cNvPr id="1408013" name="Text Box 13"/>
          <p:cNvSpPr txBox="1">
            <a:spLocks noChangeArrowheads="1"/>
          </p:cNvSpPr>
          <p:nvPr/>
        </p:nvSpPr>
        <p:spPr bwMode="auto">
          <a:xfrm>
            <a:off x="1485900" y="409575"/>
            <a:ext cx="6057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a:latin typeface="Arial" pitchFamily="34" charset="0"/>
              </a:rPr>
              <a:t>An ellipsoid of revolution is the figure which would be obtained by rotating an ellipse about its shorter axis. An ellipsoid of revolution describing the figure of the Earth is called a </a:t>
            </a:r>
            <a:r>
              <a:rPr lang="en-US">
                <a:latin typeface="Arial" pitchFamily="34" charset="0"/>
                <a:hlinkClick r:id="rId5" tooltip="Reference ellipsoid"/>
              </a:rPr>
              <a:t>reference ellipsoid</a:t>
            </a:r>
            <a:r>
              <a:rPr lang="en-US">
                <a:latin typeface="Arial" pitchFamily="34" charset="0"/>
              </a:rPr>
              <a:t>. </a:t>
            </a:r>
          </a:p>
        </p:txBody>
      </p:sp>
      <p:sp>
        <p:nvSpPr>
          <p:cNvPr id="1408014" name="WordArt 14"/>
          <p:cNvSpPr>
            <a:spLocks noChangeArrowheads="1" noChangeShapeType="1" noTextEdit="1"/>
          </p:cNvSpPr>
          <p:nvPr/>
        </p:nvSpPr>
        <p:spPr bwMode="auto">
          <a:xfrm>
            <a:off x="4267200" y="1143000"/>
            <a:ext cx="1493838" cy="511175"/>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A50021"/>
                </a:solidFill>
                <a:latin typeface="Arial Black"/>
              </a:rPr>
              <a:t>Earth</a:t>
            </a:r>
          </a:p>
        </p:txBody>
      </p:sp>
      <p:sp>
        <p:nvSpPr>
          <p:cNvPr id="15" name="TextBox 14"/>
          <p:cNvSpPr txBox="1">
            <a:spLocks noChangeArrowheads="1"/>
          </p:cNvSpPr>
          <p:nvPr/>
        </p:nvSpPr>
        <p:spPr bwMode="auto">
          <a:xfrm>
            <a:off x="0" y="4343400"/>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800"/>
              <a:t>NOTE DIFFERENCE BETWEEN DATUM DEFINITION AND DATUM REALIZATION!</a:t>
            </a:r>
          </a:p>
        </p:txBody>
      </p:sp>
      <p:sp>
        <p:nvSpPr>
          <p:cNvPr id="16" name="WordArt 11"/>
          <p:cNvSpPr>
            <a:spLocks noChangeArrowheads="1" noChangeShapeType="1" noTextEdit="1"/>
          </p:cNvSpPr>
          <p:nvPr/>
        </p:nvSpPr>
        <p:spPr bwMode="auto">
          <a:xfrm>
            <a:off x="304800" y="3124200"/>
            <a:ext cx="1676400" cy="1219200"/>
          </a:xfrm>
          <a:prstGeom prst="rect">
            <a:avLst/>
          </a:prstGeom>
        </p:spPr>
        <p:txBody>
          <a:bodyPr wrap="none" fromWordArt="1">
            <a:prstTxWarp prst="textPlain">
              <a:avLst>
                <a:gd name="adj" fmla="val 54727"/>
              </a:avLst>
            </a:prstTxWarp>
          </a:bodyPr>
          <a:lstStyle/>
          <a:p>
            <a:pPr>
              <a:defRPr/>
            </a:pPr>
            <a:r>
              <a:rPr lang="en-US" sz="3600" u="sng" kern="10" dirty="0">
                <a:ln w="9525">
                  <a:solidFill>
                    <a:srgbClr val="000000"/>
                  </a:solidFill>
                  <a:round/>
                  <a:headEnd/>
                  <a:tailEnd/>
                </a:ln>
                <a:solidFill>
                  <a:srgbClr val="009900"/>
                </a:solidFill>
                <a:latin typeface="Arial Black"/>
                <a:cs typeface="+mn-cs"/>
              </a:rPr>
              <a:t>WGS 84</a:t>
            </a:r>
          </a:p>
          <a:p>
            <a:pPr>
              <a:defRPr/>
            </a:pPr>
            <a:r>
              <a:rPr lang="en-US" sz="3600" kern="10" dirty="0">
                <a:ln w="9525">
                  <a:solidFill>
                    <a:srgbClr val="000000"/>
                  </a:solidFill>
                  <a:round/>
                  <a:headEnd/>
                  <a:tailEnd/>
                </a:ln>
                <a:solidFill>
                  <a:srgbClr val="009900"/>
                </a:solidFill>
                <a:latin typeface="Arial Black"/>
                <a:cs typeface="+mn-cs"/>
              </a:rPr>
              <a:t>Used for</a:t>
            </a:r>
            <a:endParaRPr lang="en-US" sz="3600" kern="10" dirty="0">
              <a:ln w="9525">
                <a:solidFill>
                  <a:srgbClr val="000000"/>
                </a:solidFill>
                <a:round/>
                <a:headEnd/>
                <a:tailEnd/>
              </a:ln>
              <a:solidFill>
                <a:srgbClr val="009900"/>
              </a:solidFill>
              <a:latin typeface="Arial Black"/>
              <a:cs typeface="+mn-cs"/>
            </a:endParaRPr>
          </a:p>
          <a:p>
            <a:pPr>
              <a:defRPr/>
            </a:pPr>
            <a:r>
              <a:rPr lang="en-US" sz="3600" kern="10" dirty="0">
                <a:ln w="9525">
                  <a:solidFill>
                    <a:srgbClr val="000000"/>
                  </a:solidFill>
                  <a:round/>
                  <a:headEnd/>
                  <a:tailEnd/>
                </a:ln>
                <a:solidFill>
                  <a:srgbClr val="009900"/>
                </a:solidFill>
                <a:latin typeface="Arial Black"/>
                <a:cs typeface="+mn-cs"/>
              </a:rPr>
              <a:t>WGS 84</a:t>
            </a:r>
            <a:endParaRPr lang="en-US" sz="3600" kern="10" dirty="0">
              <a:ln w="9525">
                <a:solidFill>
                  <a:srgbClr val="000000"/>
                </a:solidFill>
                <a:round/>
                <a:headEnd/>
                <a:tailEnd/>
              </a:ln>
              <a:solidFill>
                <a:srgbClr val="009900"/>
              </a:solidFill>
              <a:latin typeface="Arial Black"/>
              <a:cs typeface="+mn-cs"/>
            </a:endParaRPr>
          </a:p>
        </p:txBody>
      </p:sp>
      <p:sp>
        <p:nvSpPr>
          <p:cNvPr id="17" name="TextBox 16"/>
          <p:cNvSpPr txBox="1">
            <a:spLocks noChangeArrowheads="1"/>
          </p:cNvSpPr>
          <p:nvPr/>
        </p:nvSpPr>
        <p:spPr bwMode="auto">
          <a:xfrm>
            <a:off x="6781800" y="5334000"/>
            <a:ext cx="236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800"/>
              <a:t>GRS 80 = AN OBLATE SPHEROID</a:t>
            </a:r>
          </a:p>
        </p:txBody>
      </p:sp>
      <p:cxnSp>
        <p:nvCxnSpPr>
          <p:cNvPr id="19" name="Straight Arrow Connector 18"/>
          <p:cNvCxnSpPr>
            <a:cxnSpLocks noChangeShapeType="1"/>
            <a:stCxn id="17" idx="0"/>
          </p:cNvCxnSpPr>
          <p:nvPr/>
        </p:nvCxnSpPr>
        <p:spPr bwMode="auto">
          <a:xfrm rot="16200000" flipV="1">
            <a:off x="7372350" y="4743450"/>
            <a:ext cx="228600" cy="952500"/>
          </a:xfrm>
          <a:prstGeom prst="straightConnector1">
            <a:avLst/>
          </a:prstGeom>
          <a:noFill/>
          <a:ln w="25400" algn="ctr">
            <a:solidFill>
              <a:srgbClr val="FF0000"/>
            </a:solidFill>
            <a:round/>
            <a:headEnd/>
            <a:tailEnd type="arrow"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08010"/>
                                        </p:tgtEl>
                                        <p:attrNameLst>
                                          <p:attrName>style.visibility</p:attrName>
                                        </p:attrNameLst>
                                      </p:cBhvr>
                                      <p:to>
                                        <p:strVal val="visible"/>
                                      </p:to>
                                    </p:set>
                                    <p:animEffect transition="in" filter="wheel(4)">
                                      <p:cBhvr>
                                        <p:cTn id="7" dur="500"/>
                                        <p:tgtEl>
                                          <p:spTgt spid="1408010"/>
                                        </p:tgtEl>
                                      </p:cBhvr>
                                    </p:animEffect>
                                  </p:childTnLst>
                                </p:cTn>
                              </p:par>
                            </p:childTnLst>
                          </p:cTn>
                        </p:par>
                        <p:par>
                          <p:cTn id="8" fill="hold" nodeType="afterGroup">
                            <p:stCondLst>
                              <p:cond delay="500"/>
                            </p:stCondLst>
                            <p:childTnLst>
                              <p:par>
                                <p:cTn id="9" presetID="0" presetClass="path" presetSubtype="0" accel="50000" decel="50000" fill="hold" grpId="1" nodeType="afterEffect">
                                  <p:stCondLst>
                                    <p:cond delay="0"/>
                                  </p:stCondLst>
                                  <p:childTnLst>
                                    <p:animMotion origin="layout" path="M 3.33333E-6 -3.33333E-6 L 3.33333E-6 0.13334 " pathEditMode="relative" rAng="0" ptsTypes="AA">
                                      <p:cBhvr>
                                        <p:cTn id="10" dur="2000" fill="hold"/>
                                        <p:tgtEl>
                                          <p:spTgt spid="1408010"/>
                                        </p:tgtEl>
                                        <p:attrNameLst>
                                          <p:attrName>ppt_x</p:attrName>
                                          <p:attrName>ppt_y</p:attrName>
                                        </p:attrNameLst>
                                      </p:cBhvr>
                                      <p:rCtr x="0" y="6700"/>
                                    </p:animMotion>
                                  </p:childTnLst>
                                </p:cTn>
                              </p:par>
                            </p:childTnLst>
                          </p:cTn>
                        </p:par>
                        <p:par>
                          <p:cTn id="11" fill="hold" nodeType="afterGroup">
                            <p:stCondLst>
                              <p:cond delay="2500"/>
                            </p:stCondLst>
                            <p:childTnLst>
                              <p:par>
                                <p:cTn id="12" presetID="6" presetClass="emph" presetSubtype="0" fill="hold" grpId="2" nodeType="afterEffect">
                                  <p:stCondLst>
                                    <p:cond delay="0"/>
                                  </p:stCondLst>
                                  <p:childTnLst>
                                    <p:animScale>
                                      <p:cBhvr>
                                        <p:cTn id="13" dur="500" fill="hold"/>
                                        <p:tgtEl>
                                          <p:spTgt spid="1408010"/>
                                        </p:tgtEl>
                                      </p:cBhvr>
                                      <p:by x="92000" y="92000"/>
                                    </p:animScale>
                                  </p:childTnLst>
                                </p:cTn>
                              </p:par>
                            </p:childTnLst>
                          </p:cTn>
                        </p:par>
                        <p:par>
                          <p:cTn id="14" fill="hold" nodeType="afterGroup">
                            <p:stCondLst>
                              <p:cond delay="3000"/>
                            </p:stCondLst>
                            <p:childTnLst>
                              <p:par>
                                <p:cTn id="15" presetID="1" presetClass="entr" presetSubtype="0" fill="hold" grpId="0" nodeType="afterEffect">
                                  <p:stCondLst>
                                    <p:cond delay="0"/>
                                  </p:stCondLst>
                                  <p:childTnLst>
                                    <p:set>
                                      <p:cBhvr>
                                        <p:cTn id="16" dur="1" fill="hold">
                                          <p:stCondLst>
                                            <p:cond delay="0"/>
                                          </p:stCondLst>
                                        </p:cTn>
                                        <p:tgtEl>
                                          <p:spTgt spid="1408008"/>
                                        </p:tgtEl>
                                        <p:attrNameLst>
                                          <p:attrName>style.visibility</p:attrName>
                                        </p:attrNameLst>
                                      </p:cBhvr>
                                      <p:to>
                                        <p:strVal val="visible"/>
                                      </p:to>
                                    </p:set>
                                  </p:childTnLst>
                                </p:cTn>
                              </p:par>
                              <p:par>
                                <p:cTn id="17" presetID="17" presetClass="entr" presetSubtype="10" fill="hold" grpId="0" nodeType="withEffect">
                                  <p:stCondLst>
                                    <p:cond delay="0"/>
                                  </p:stCondLst>
                                  <p:childTnLst>
                                    <p:set>
                                      <p:cBhvr>
                                        <p:cTn id="18" dur="1" fill="hold">
                                          <p:stCondLst>
                                            <p:cond delay="0"/>
                                          </p:stCondLst>
                                        </p:cTn>
                                        <p:tgtEl>
                                          <p:spTgt spid="1408006"/>
                                        </p:tgtEl>
                                        <p:attrNameLst>
                                          <p:attrName>style.visibility</p:attrName>
                                        </p:attrNameLst>
                                      </p:cBhvr>
                                      <p:to>
                                        <p:strVal val="visible"/>
                                      </p:to>
                                    </p:set>
                                    <p:anim calcmode="lin" valueType="num">
                                      <p:cBhvr>
                                        <p:cTn id="19" dur="500" fill="hold"/>
                                        <p:tgtEl>
                                          <p:spTgt spid="1408006"/>
                                        </p:tgtEl>
                                        <p:attrNameLst>
                                          <p:attrName>ppt_w</p:attrName>
                                        </p:attrNameLst>
                                      </p:cBhvr>
                                      <p:tavLst>
                                        <p:tav tm="0">
                                          <p:val>
                                            <p:fltVal val="0"/>
                                          </p:val>
                                        </p:tav>
                                        <p:tav tm="100000">
                                          <p:val>
                                            <p:strVal val="#ppt_w"/>
                                          </p:val>
                                        </p:tav>
                                      </p:tavLst>
                                    </p:anim>
                                    <p:anim calcmode="lin" valueType="num">
                                      <p:cBhvr>
                                        <p:cTn id="20" dur="500" fill="hold"/>
                                        <p:tgtEl>
                                          <p:spTgt spid="140800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08012"/>
                                        </p:tgtEl>
                                        <p:attrNameLst>
                                          <p:attrName>style.visibility</p:attrName>
                                        </p:attrNameLst>
                                      </p:cBhvr>
                                      <p:to>
                                        <p:strVal val="visible"/>
                                      </p:to>
                                    </p:set>
                                  </p:childTnLst>
                                </p:cTn>
                              </p:par>
                            </p:childTnLst>
                          </p:cTn>
                        </p:par>
                        <p:par>
                          <p:cTn id="25" fill="hold" nodeType="afterGroup">
                            <p:stCondLst>
                              <p:cond delay="0"/>
                            </p:stCondLst>
                            <p:childTnLst>
                              <p:par>
                                <p:cTn id="26" presetID="6" presetClass="emph" presetSubtype="0" fill="hold" grpId="3" nodeType="afterEffect">
                                  <p:stCondLst>
                                    <p:cond delay="0"/>
                                  </p:stCondLst>
                                  <p:childTnLst>
                                    <p:animScale>
                                      <p:cBhvr>
                                        <p:cTn id="27" dur="500" fill="hold"/>
                                        <p:tgtEl>
                                          <p:spTgt spid="1408010"/>
                                        </p:tgtEl>
                                      </p:cBhvr>
                                      <p:by x="100000" y="90000"/>
                                    </p:animScale>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nodeType="afterGroup">
                            <p:stCondLst>
                              <p:cond delay="500"/>
                            </p:stCondLst>
                            <p:childTnLst>
                              <p:par>
                                <p:cTn id="35" presetID="37" presetClass="entr" presetSubtype="0" fill="hold" grpId="0" nodeType="afterEffect">
                                  <p:stCondLst>
                                    <p:cond delay="0"/>
                                  </p:stCondLst>
                                  <p:childTnLst>
                                    <p:set>
                                      <p:cBhvr>
                                        <p:cTn id="36" dur="1" fill="hold">
                                          <p:stCondLst>
                                            <p:cond delay="0"/>
                                          </p:stCondLst>
                                        </p:cTn>
                                        <p:tgtEl>
                                          <p:spTgt spid="1408007"/>
                                        </p:tgtEl>
                                        <p:attrNameLst>
                                          <p:attrName>style.visibility</p:attrName>
                                        </p:attrNameLst>
                                      </p:cBhvr>
                                      <p:to>
                                        <p:strVal val="visible"/>
                                      </p:to>
                                    </p:set>
                                    <p:animEffect transition="in" filter="fade">
                                      <p:cBhvr>
                                        <p:cTn id="37" dur="1000"/>
                                        <p:tgtEl>
                                          <p:spTgt spid="1408007"/>
                                        </p:tgtEl>
                                      </p:cBhvr>
                                    </p:animEffect>
                                    <p:anim calcmode="lin" valueType="num">
                                      <p:cBhvr>
                                        <p:cTn id="38" dur="1000" fill="hold"/>
                                        <p:tgtEl>
                                          <p:spTgt spid="1408007"/>
                                        </p:tgtEl>
                                        <p:attrNameLst>
                                          <p:attrName>ppt_x</p:attrName>
                                        </p:attrNameLst>
                                      </p:cBhvr>
                                      <p:tavLst>
                                        <p:tav tm="0">
                                          <p:val>
                                            <p:strVal val="#ppt_x"/>
                                          </p:val>
                                        </p:tav>
                                        <p:tav tm="100000">
                                          <p:val>
                                            <p:strVal val="#ppt_x"/>
                                          </p:val>
                                        </p:tav>
                                      </p:tavLst>
                                    </p:anim>
                                    <p:anim calcmode="lin" valueType="num">
                                      <p:cBhvr>
                                        <p:cTn id="39" dur="900" decel="100000" fill="hold"/>
                                        <p:tgtEl>
                                          <p:spTgt spid="140800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408007"/>
                                        </p:tgtEl>
                                        <p:attrNameLst>
                                          <p:attrName>ppt_y</p:attrName>
                                        </p:attrNameLst>
                                      </p:cBhvr>
                                      <p:tavLst>
                                        <p:tav tm="0">
                                          <p:val>
                                            <p:strVal val="#ppt_y-.03"/>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1408009"/>
                                        </p:tgtEl>
                                        <p:attrNameLst>
                                          <p:attrName>style.visibility</p:attrName>
                                        </p:attrNameLst>
                                      </p:cBhvr>
                                      <p:to>
                                        <p:strVal val="visible"/>
                                      </p:to>
                                    </p:set>
                                  </p:childTnLst>
                                </p:cTn>
                              </p:par>
                            </p:childTnLst>
                          </p:cTn>
                        </p:par>
                        <p:par>
                          <p:cTn id="43" fill="hold" nodeType="afterGroup">
                            <p:stCondLst>
                              <p:cond delay="1500"/>
                            </p:stCondLst>
                            <p:childTnLst>
                              <p:par>
                                <p:cTn id="44" presetID="10" presetClass="exit" presetSubtype="0" fill="hold" grpId="1" nodeType="afterEffect">
                                  <p:stCondLst>
                                    <p:cond delay="0"/>
                                  </p:stCondLst>
                                  <p:childTnLst>
                                    <p:animEffect transition="out" filter="fade">
                                      <p:cBhvr>
                                        <p:cTn id="45" dur="2000"/>
                                        <p:tgtEl>
                                          <p:spTgt spid="1408012"/>
                                        </p:tgtEl>
                                      </p:cBhvr>
                                    </p:animEffect>
                                    <p:set>
                                      <p:cBhvr>
                                        <p:cTn id="46" dur="1" fill="hold">
                                          <p:stCondLst>
                                            <p:cond delay="1999"/>
                                          </p:stCondLst>
                                        </p:cTn>
                                        <p:tgtEl>
                                          <p:spTgt spid="1408012"/>
                                        </p:tgtEl>
                                        <p:attrNameLst>
                                          <p:attrName>style.visibility</p:attrName>
                                        </p:attrNameLst>
                                      </p:cBhvr>
                                      <p:to>
                                        <p:strVal val="hidden"/>
                                      </p:to>
                                    </p:set>
                                  </p:childTnLst>
                                </p:cTn>
                              </p:par>
                            </p:childTnLst>
                          </p:cTn>
                        </p:par>
                        <p:par>
                          <p:cTn id="47" fill="hold" nodeType="afterGroup">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140800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1408011"/>
                                        </p:tgtEl>
                                        <p:attrNameLst>
                                          <p:attrName>style.visibility</p:attrName>
                                        </p:attrNameLst>
                                      </p:cBhvr>
                                      <p:to>
                                        <p:strVal val="visible"/>
                                      </p:to>
                                    </p:set>
                                    <p:animEffect transition="in" filter="fade">
                                      <p:cBhvr>
                                        <p:cTn id="54" dur="2000"/>
                                        <p:tgtEl>
                                          <p:spTgt spid="1408011"/>
                                        </p:tgtEl>
                                      </p:cBhvr>
                                    </p:animEffect>
                                  </p:childTnLst>
                                </p:cTn>
                              </p:par>
                              <p:par>
                                <p:cTn id="55" presetID="10" presetClass="exit" presetSubtype="0" fill="hold" grpId="0" nodeType="withEffect">
                                  <p:stCondLst>
                                    <p:cond delay="0"/>
                                  </p:stCondLst>
                                  <p:childTnLst>
                                    <p:animEffect transition="out" filter="fade">
                                      <p:cBhvr>
                                        <p:cTn id="56" dur="2000"/>
                                        <p:tgtEl>
                                          <p:spTgt spid="1408014"/>
                                        </p:tgtEl>
                                      </p:cBhvr>
                                    </p:animEffect>
                                    <p:set>
                                      <p:cBhvr>
                                        <p:cTn id="57" dur="1" fill="hold">
                                          <p:stCondLst>
                                            <p:cond delay="1999"/>
                                          </p:stCondLst>
                                        </p:cTn>
                                        <p:tgtEl>
                                          <p:spTgt spid="1408014"/>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408013"/>
                                        </p:tgtEl>
                                        <p:attrNameLst>
                                          <p:attrName>style.visibility</p:attrName>
                                        </p:attrNameLst>
                                      </p:cBhvr>
                                      <p:to>
                                        <p:strVal val="visible"/>
                                      </p:to>
                                    </p:set>
                                    <p:animEffect transition="in" filter="fade">
                                      <p:cBhvr>
                                        <p:cTn id="60" dur="2000"/>
                                        <p:tgtEl>
                                          <p:spTgt spid="1408013"/>
                                        </p:tgtEl>
                                      </p:cBhvr>
                                    </p:animEffect>
                                  </p:childTnLst>
                                </p:cTn>
                              </p:par>
                              <p:par>
                                <p:cTn id="61" presetID="10" presetClass="exit" presetSubtype="0" fill="hold" nodeType="withEffect">
                                  <p:stCondLst>
                                    <p:cond delay="0"/>
                                  </p:stCondLst>
                                  <p:childTnLst>
                                    <p:animEffect transition="out" filter="fade">
                                      <p:cBhvr>
                                        <p:cTn id="62" dur="2000"/>
                                        <p:tgtEl>
                                          <p:spTgt spid="1408003"/>
                                        </p:tgtEl>
                                      </p:cBhvr>
                                    </p:animEffect>
                                    <p:set>
                                      <p:cBhvr>
                                        <p:cTn id="63" dur="1" fill="hold">
                                          <p:stCondLst>
                                            <p:cond delay="1999"/>
                                          </p:stCondLst>
                                        </p:cTn>
                                        <p:tgtEl>
                                          <p:spTgt spid="1408003"/>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140800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408002"/>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8005" grpId="0" animBg="1"/>
      <p:bldP spid="1408006" grpId="0" animBg="1"/>
      <p:bldP spid="1408007" grpId="0" animBg="1"/>
      <p:bldP spid="1408008" grpId="0"/>
      <p:bldP spid="1408009" grpId="0"/>
      <p:bldP spid="1408010" grpId="0" animBg="1"/>
      <p:bldP spid="1408010" grpId="1" animBg="1"/>
      <p:bldP spid="1408010" grpId="2" animBg="1"/>
      <p:bldP spid="1408010" grpId="3" animBg="1"/>
      <p:bldP spid="1408012" grpId="0"/>
      <p:bldP spid="1408012" grpId="1"/>
      <p:bldP spid="1408013" grpId="0"/>
      <p:bldP spid="1408014" grpId="0" animBg="1"/>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0" y="457200"/>
            <a:ext cx="9144000" cy="1143000"/>
          </a:xfrm>
        </p:spPr>
        <p:txBody>
          <a:bodyPr/>
          <a:lstStyle/>
          <a:p>
            <a:pPr eaLnBrk="1" hangingPunct="1"/>
            <a:r>
              <a:rPr lang="en-US" smtClean="0"/>
              <a:t>UNITED STATES ELLIPSOID DEFINITIONS</a:t>
            </a:r>
            <a:br>
              <a:rPr lang="en-US" smtClean="0"/>
            </a:br>
            <a:r>
              <a:rPr lang="en-US" smtClean="0"/>
              <a:t>(MORE THAN 60 HAVE BEEN USED AROUND THE WORLD)</a:t>
            </a:r>
          </a:p>
        </p:txBody>
      </p:sp>
      <p:sp>
        <p:nvSpPr>
          <p:cNvPr id="43010" name="Rectangle 3"/>
          <p:cNvSpPr>
            <a:spLocks noGrp="1" noChangeArrowheads="1"/>
          </p:cNvSpPr>
          <p:nvPr>
            <p:ph type="body" idx="1"/>
          </p:nvPr>
        </p:nvSpPr>
        <p:spPr>
          <a:xfrm>
            <a:off x="1417638" y="1955800"/>
            <a:ext cx="6765925" cy="2974975"/>
          </a:xfrm>
        </p:spPr>
        <p:txBody>
          <a:bodyPr/>
          <a:lstStyle/>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z="1700" smtClean="0">
              <a:solidFill>
                <a:srgbClr val="003300"/>
              </a:solidFill>
            </a:endParaRPr>
          </a:p>
        </p:txBody>
      </p:sp>
      <p:sp>
        <p:nvSpPr>
          <p:cNvPr id="43011" name="Text Box 4"/>
          <p:cNvSpPr txBox="1">
            <a:spLocks noChangeArrowheads="1"/>
          </p:cNvSpPr>
          <p:nvPr/>
        </p:nvSpPr>
        <p:spPr bwMode="auto">
          <a:xfrm>
            <a:off x="0" y="2743200"/>
            <a:ext cx="9144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700">
                <a:latin typeface="Times New Roman" pitchFamily="18" charset="0"/>
              </a:rPr>
              <a:t>CLARKE 1866</a:t>
            </a:r>
          </a:p>
          <a:p>
            <a:pPr algn="ctr"/>
            <a:r>
              <a:rPr lang="en-US">
                <a:latin typeface="Times New Roman" pitchFamily="18" charset="0"/>
              </a:rPr>
              <a:t>(1879 – 1986)</a:t>
            </a:r>
          </a:p>
          <a:p>
            <a:pPr algn="ctr"/>
            <a:r>
              <a:rPr lang="en-US" sz="2700">
                <a:latin typeface="Times New Roman" pitchFamily="18" charset="0"/>
              </a:rPr>
              <a:t>      a = 6,378,206.4 m     1/f = 294.97869821</a:t>
            </a:r>
          </a:p>
        </p:txBody>
      </p:sp>
      <p:sp>
        <p:nvSpPr>
          <p:cNvPr id="43012" name="Text Box 5"/>
          <p:cNvSpPr txBox="1">
            <a:spLocks noChangeArrowheads="1"/>
          </p:cNvSpPr>
          <p:nvPr/>
        </p:nvSpPr>
        <p:spPr bwMode="auto">
          <a:xfrm>
            <a:off x="0" y="4114800"/>
            <a:ext cx="9144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700">
                <a:solidFill>
                  <a:schemeClr val="accent2"/>
                </a:solidFill>
                <a:latin typeface="Times New Roman" pitchFamily="18" charset="0"/>
              </a:rPr>
              <a:t>GEODETIC REFERENCE SYSTEM 1980 - (GRS 80)</a:t>
            </a:r>
          </a:p>
          <a:p>
            <a:pPr algn="ctr"/>
            <a:r>
              <a:rPr lang="en-US">
                <a:solidFill>
                  <a:schemeClr val="accent2"/>
                </a:solidFill>
                <a:latin typeface="Times New Roman" pitchFamily="18" charset="0"/>
              </a:rPr>
              <a:t>(1986 - Present)</a:t>
            </a:r>
          </a:p>
          <a:p>
            <a:pPr algn="ctr"/>
            <a:r>
              <a:rPr lang="en-US" sz="2700">
                <a:solidFill>
                  <a:schemeClr val="accent2"/>
                </a:solidFill>
                <a:latin typeface="Times New Roman" pitchFamily="18" charset="0"/>
              </a:rPr>
              <a:t>a = 6,378,137 m        1/f = 298.257222101</a:t>
            </a:r>
          </a:p>
        </p:txBody>
      </p:sp>
      <p:sp>
        <p:nvSpPr>
          <p:cNvPr id="43013" name="Text Box 6"/>
          <p:cNvSpPr txBox="1">
            <a:spLocks noChangeArrowheads="1"/>
          </p:cNvSpPr>
          <p:nvPr/>
        </p:nvSpPr>
        <p:spPr bwMode="auto">
          <a:xfrm>
            <a:off x="0" y="545465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700">
                <a:solidFill>
                  <a:srgbClr val="FF0000"/>
                </a:solidFill>
                <a:latin typeface="Times New Roman" pitchFamily="18" charset="0"/>
              </a:rPr>
              <a:t>WORLD GEODETIC SYSTEM 1984 - (WGS 84)</a:t>
            </a:r>
          </a:p>
          <a:p>
            <a:pPr algn="ctr"/>
            <a:r>
              <a:rPr lang="en-US" sz="2700">
                <a:solidFill>
                  <a:srgbClr val="FF0000"/>
                </a:solidFill>
                <a:latin typeface="Times New Roman" pitchFamily="18" charset="0"/>
              </a:rPr>
              <a:t>        a = 6,378,137 m        1/f = 298.257223563</a:t>
            </a:r>
          </a:p>
        </p:txBody>
      </p:sp>
      <p:sp>
        <p:nvSpPr>
          <p:cNvPr id="43014" name="Text Box 7"/>
          <p:cNvSpPr txBox="1">
            <a:spLocks noChangeArrowheads="1"/>
          </p:cNvSpPr>
          <p:nvPr/>
        </p:nvSpPr>
        <p:spPr bwMode="auto">
          <a:xfrm>
            <a:off x="1066800" y="1447800"/>
            <a:ext cx="66452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700">
                <a:solidFill>
                  <a:srgbClr val="009900"/>
                </a:solidFill>
                <a:latin typeface="Times New Roman" pitchFamily="18" charset="0"/>
              </a:rPr>
              <a:t>BESSEL 1841</a:t>
            </a:r>
          </a:p>
          <a:p>
            <a:pPr algn="ctr"/>
            <a:r>
              <a:rPr lang="en-US" sz="2000">
                <a:solidFill>
                  <a:srgbClr val="009900"/>
                </a:solidFill>
                <a:latin typeface="Times New Roman" pitchFamily="18" charset="0"/>
              </a:rPr>
              <a:t>(1848 – 1879)</a:t>
            </a:r>
          </a:p>
          <a:p>
            <a:pPr algn="ctr"/>
            <a:r>
              <a:rPr lang="en-US" sz="2800">
                <a:solidFill>
                  <a:srgbClr val="009900"/>
                </a:solidFill>
                <a:latin typeface="Times New Roman" pitchFamily="18" charset="0"/>
              </a:rPr>
              <a:t>      </a:t>
            </a:r>
            <a:r>
              <a:rPr lang="en-US" sz="2700">
                <a:solidFill>
                  <a:srgbClr val="009900"/>
                </a:solidFill>
                <a:latin typeface="Times New Roman" pitchFamily="18" charset="0"/>
              </a:rPr>
              <a:t>a = 6,377,397.155 m  1/f = 299.1528128</a:t>
            </a:r>
          </a:p>
        </p:txBody>
      </p:sp>
      <p:sp>
        <p:nvSpPr>
          <p:cNvPr id="43015" name="Rectangle 7"/>
          <p:cNvSpPr>
            <a:spLocks noChangeArrowheads="1"/>
          </p:cNvSpPr>
          <p:nvPr/>
        </p:nvSpPr>
        <p:spPr bwMode="auto">
          <a:xfrm>
            <a:off x="381000" y="4038600"/>
            <a:ext cx="8610600" cy="13716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0" y="457200"/>
            <a:ext cx="9144000" cy="533400"/>
          </a:xfrm>
        </p:spPr>
        <p:txBody>
          <a:bodyPr/>
          <a:lstStyle/>
          <a:p>
            <a:pPr eaLnBrk="1" hangingPunct="1"/>
            <a:r>
              <a:rPr lang="en-US" smtClean="0">
                <a:solidFill>
                  <a:schemeClr val="accent2"/>
                </a:solidFill>
              </a:rPr>
              <a:t>THE IMPORTANCE OF INTELLIGENT RT FIELD WORK</a:t>
            </a:r>
          </a:p>
        </p:txBody>
      </p:sp>
      <p:sp>
        <p:nvSpPr>
          <p:cNvPr id="22530" name="Rectangle 3"/>
          <p:cNvSpPr>
            <a:spLocks noChangeArrowheads="1"/>
          </p:cNvSpPr>
          <p:nvPr/>
        </p:nvSpPr>
        <p:spPr bwMode="auto">
          <a:xfrm>
            <a:off x="304800" y="919163"/>
            <a:ext cx="6781800" cy="5400675"/>
          </a:xfrm>
          <a:prstGeom prst="rect">
            <a:avLst/>
          </a:prstGeom>
          <a:solidFill>
            <a:schemeClr val="bg1"/>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anchor="ctr">
            <a:spAutoFit/>
          </a:bodyPr>
          <a:lstStyle/>
          <a:p>
            <a:r>
              <a:rPr lang="en-US" sz="1500"/>
              <a:t> </a:t>
            </a:r>
            <a:r>
              <a:rPr lang="en-US" sz="1500" b="0"/>
              <a:t>- Multipath</a:t>
            </a:r>
          </a:p>
          <a:p>
            <a:r>
              <a:rPr lang="en-US" sz="1500" b="0"/>
              <a:t> - Position Dilution of Precision (PDOP)</a:t>
            </a:r>
          </a:p>
          <a:p>
            <a:r>
              <a:rPr lang="en-US" sz="1500" b="0"/>
              <a:t> - Baseline Root Mean Square (RMS)</a:t>
            </a:r>
          </a:p>
          <a:p>
            <a:r>
              <a:rPr lang="en-US" sz="1500" b="0"/>
              <a:t> - Number of satellites</a:t>
            </a:r>
          </a:p>
          <a:p>
            <a:r>
              <a:rPr lang="en-US" sz="1500" b="0"/>
              <a:t> - Elevation mask (or cut-off angle)</a:t>
            </a:r>
          </a:p>
          <a:p>
            <a:r>
              <a:rPr lang="en-US" sz="1500" b="0"/>
              <a:t> - Base accuracy- datum level, local level</a:t>
            </a:r>
          </a:p>
          <a:p>
            <a:r>
              <a:rPr lang="en-US" sz="1500" b="0"/>
              <a:t> - Base security</a:t>
            </a:r>
          </a:p>
          <a:p>
            <a:r>
              <a:rPr lang="en-US" sz="1500" b="0"/>
              <a:t> - Redundancy, redundancy, redundancy</a:t>
            </a:r>
          </a:p>
          <a:p>
            <a:r>
              <a:rPr lang="en-US" sz="1500" b="0"/>
              <a:t> - Part(s) Per Million Error (ppm) – iono, tropo models, orbit errors</a:t>
            </a:r>
          </a:p>
          <a:p>
            <a:r>
              <a:rPr lang="en-US" sz="1500" b="0"/>
              <a:t> - Space weather- sunspot numbers, solar maximum</a:t>
            </a:r>
          </a:p>
          <a:p>
            <a:r>
              <a:rPr lang="en-US" sz="1500" b="0"/>
              <a:t> - Geoid quality</a:t>
            </a:r>
          </a:p>
          <a:p>
            <a:r>
              <a:rPr lang="en-US" sz="1500" b="0"/>
              <a:t> - Site calibrations (a.k.a. Localizations)</a:t>
            </a:r>
          </a:p>
          <a:p>
            <a:r>
              <a:rPr lang="en-US" sz="1500" b="0"/>
              <a:t> - Bubble adjustment</a:t>
            </a:r>
          </a:p>
          <a:p>
            <a:r>
              <a:rPr lang="en-US" sz="1500" b="0"/>
              <a:t> - Latency, update rate</a:t>
            </a:r>
          </a:p>
          <a:p>
            <a:r>
              <a:rPr lang="en-US" sz="1500" b="0"/>
              <a:t> - Fixed and float solutions</a:t>
            </a:r>
          </a:p>
          <a:p>
            <a:r>
              <a:rPr lang="en-US" sz="1500" b="0"/>
              <a:t>- Accuracy versus Precision</a:t>
            </a:r>
          </a:p>
          <a:p>
            <a:r>
              <a:rPr lang="en-US" sz="1500" b="0"/>
              <a:t>- Signal to Noise Ratio (S/N or C/N0)</a:t>
            </a:r>
          </a:p>
          <a:p>
            <a:r>
              <a:rPr lang="en-US" sz="1500" b="0"/>
              <a:t>- Carrier phase solution</a:t>
            </a:r>
          </a:p>
          <a:p>
            <a:r>
              <a:rPr lang="en-US" sz="1500" b="0"/>
              <a:t>- Code phase solution</a:t>
            </a:r>
          </a:p>
          <a:p>
            <a:r>
              <a:rPr lang="en-US" sz="1500" b="0"/>
              <a:t>- VHF/UHF radio communication</a:t>
            </a:r>
          </a:p>
          <a:p>
            <a:r>
              <a:rPr lang="en-US" sz="1500" b="0"/>
              <a:t>- CDMA/SIM/Cellular TCP/IP communication</a:t>
            </a:r>
          </a:p>
          <a:p>
            <a:pPr>
              <a:buFontTx/>
              <a:buChar char="-"/>
            </a:pPr>
            <a:r>
              <a:rPr lang="en-US" sz="1500" b="0"/>
              <a:t>WGS 84/ITRF00/IGS08/NAD 83, &amp; Local datums</a:t>
            </a:r>
          </a:p>
          <a:p>
            <a:pPr>
              <a:buFontTx/>
              <a:buChar char="-"/>
            </a:pPr>
            <a:r>
              <a:rPr lang="en-US" sz="1500" b="0"/>
              <a:t> GPS, GLONASS, Galileo, Compass Constellations</a:t>
            </a:r>
          </a:p>
        </p:txBody>
      </p:sp>
      <p:sp>
        <p:nvSpPr>
          <p:cNvPr id="22531" name="TextBox 3"/>
          <p:cNvSpPr txBox="1">
            <a:spLocks noChangeArrowheads="1"/>
          </p:cNvSpPr>
          <p:nvPr/>
        </p:nvSpPr>
        <p:spPr bwMode="auto">
          <a:xfrm>
            <a:off x="5334000" y="3276600"/>
            <a:ext cx="312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FF0000"/>
                </a:solidFill>
              </a:rPr>
              <a:t>THE CONTROL IS AT THE POLE!</a:t>
            </a:r>
          </a:p>
        </p:txBody>
      </p:sp>
      <p:pic>
        <p:nvPicPr>
          <p:cNvPr id="22532" name="Picture 4" descr="daveycrocket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657600"/>
            <a:ext cx="19812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80975" y="503238"/>
            <a:ext cx="2695575" cy="1816100"/>
          </a:xfrm>
          <a:prstGeom prst="rect">
            <a:avLst/>
          </a:prstGeom>
          <a:noFill/>
          <a:ln w="19050">
            <a:noFill/>
            <a:miter lim="800000"/>
            <a:headEnd/>
            <a:tailEnd/>
          </a:ln>
        </p:spPr>
        <p:txBody>
          <a:bodyPr lIns="91432" tIns="45716" rIns="91432" bIns="45716" anchor="ctr">
            <a:spAutoFit/>
          </a:bodyPr>
          <a:lstStyle/>
          <a:p>
            <a:pPr>
              <a:defRPr/>
            </a:pPr>
            <a:r>
              <a:rPr lang="en-US" sz="2800" dirty="0">
                <a:latin typeface="+mn-lt"/>
                <a:cs typeface="+mn-cs"/>
              </a:rPr>
              <a:t>Earth-Centered-Earth-Fixed Coordinates</a:t>
            </a:r>
          </a:p>
        </p:txBody>
      </p:sp>
      <p:sp>
        <p:nvSpPr>
          <p:cNvPr id="45058" name="Freeform 3"/>
          <p:cNvSpPr>
            <a:spLocks/>
          </p:cNvSpPr>
          <p:nvPr/>
        </p:nvSpPr>
        <p:spPr bwMode="auto">
          <a:xfrm>
            <a:off x="5162550" y="1166813"/>
            <a:ext cx="984250" cy="795337"/>
          </a:xfrm>
          <a:custGeom>
            <a:avLst/>
            <a:gdLst>
              <a:gd name="T0" fmla="*/ 0 w 475"/>
              <a:gd name="T1" fmla="*/ 0 h 378"/>
              <a:gd name="T2" fmla="*/ 366763 w 475"/>
              <a:gd name="T3" fmla="*/ 44185 h 378"/>
              <a:gd name="T4" fmla="*/ 515954 w 475"/>
              <a:gd name="T5" fmla="*/ 69434 h 378"/>
              <a:gd name="T6" fmla="*/ 571901 w 475"/>
              <a:gd name="T7" fmla="*/ 88371 h 378"/>
              <a:gd name="T8" fmla="*/ 609199 w 475"/>
              <a:gd name="T9" fmla="*/ 100995 h 378"/>
              <a:gd name="T10" fmla="*/ 683795 w 475"/>
              <a:gd name="T11" fmla="*/ 145181 h 378"/>
              <a:gd name="T12" fmla="*/ 714876 w 475"/>
              <a:gd name="T13" fmla="*/ 183054 h 378"/>
              <a:gd name="T14" fmla="*/ 739742 w 475"/>
              <a:gd name="T15" fmla="*/ 220927 h 378"/>
              <a:gd name="T16" fmla="*/ 745958 w 475"/>
              <a:gd name="T17" fmla="*/ 239864 h 378"/>
              <a:gd name="T18" fmla="*/ 783256 w 475"/>
              <a:gd name="T19" fmla="*/ 277737 h 378"/>
              <a:gd name="T20" fmla="*/ 839203 w 475"/>
              <a:gd name="T21" fmla="*/ 403981 h 378"/>
              <a:gd name="T22" fmla="*/ 888933 w 475"/>
              <a:gd name="T23" fmla="*/ 498664 h 378"/>
              <a:gd name="T24" fmla="*/ 920015 w 475"/>
              <a:gd name="T25" fmla="*/ 561786 h 378"/>
              <a:gd name="T26" fmla="*/ 944880 w 475"/>
              <a:gd name="T27" fmla="*/ 618596 h 378"/>
              <a:gd name="T28" fmla="*/ 963529 w 475"/>
              <a:gd name="T29" fmla="*/ 738527 h 378"/>
              <a:gd name="T30" fmla="*/ 982178 w 475"/>
              <a:gd name="T31" fmla="*/ 757464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5"/>
              <a:gd name="T49" fmla="*/ 0 h 378"/>
              <a:gd name="T50" fmla="*/ 475 w 475"/>
              <a:gd name="T51" fmla="*/ 378 h 3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5" h="378">
                <a:moveTo>
                  <a:pt x="0" y="0"/>
                </a:moveTo>
                <a:cubicBezTo>
                  <a:pt x="66" y="9"/>
                  <a:pt x="108" y="16"/>
                  <a:pt x="177" y="21"/>
                </a:cubicBezTo>
                <a:cubicBezTo>
                  <a:pt x="197" y="34"/>
                  <a:pt x="227" y="31"/>
                  <a:pt x="249" y="33"/>
                </a:cubicBezTo>
                <a:cubicBezTo>
                  <a:pt x="290" y="40"/>
                  <a:pt x="251" y="31"/>
                  <a:pt x="276" y="42"/>
                </a:cubicBezTo>
                <a:cubicBezTo>
                  <a:pt x="282" y="45"/>
                  <a:pt x="294" y="48"/>
                  <a:pt x="294" y="48"/>
                </a:cubicBezTo>
                <a:cubicBezTo>
                  <a:pt x="305" y="59"/>
                  <a:pt x="318" y="61"/>
                  <a:pt x="330" y="69"/>
                </a:cubicBezTo>
                <a:cubicBezTo>
                  <a:pt x="346" y="102"/>
                  <a:pt x="325" y="64"/>
                  <a:pt x="345" y="87"/>
                </a:cubicBezTo>
                <a:cubicBezTo>
                  <a:pt x="350" y="92"/>
                  <a:pt x="355" y="98"/>
                  <a:pt x="357" y="105"/>
                </a:cubicBezTo>
                <a:cubicBezTo>
                  <a:pt x="358" y="108"/>
                  <a:pt x="358" y="112"/>
                  <a:pt x="360" y="114"/>
                </a:cubicBezTo>
                <a:cubicBezTo>
                  <a:pt x="376" y="133"/>
                  <a:pt x="369" y="113"/>
                  <a:pt x="378" y="132"/>
                </a:cubicBezTo>
                <a:cubicBezTo>
                  <a:pt x="389" y="154"/>
                  <a:pt x="382" y="177"/>
                  <a:pt x="405" y="192"/>
                </a:cubicBezTo>
                <a:cubicBezTo>
                  <a:pt x="410" y="206"/>
                  <a:pt x="420" y="224"/>
                  <a:pt x="429" y="237"/>
                </a:cubicBezTo>
                <a:cubicBezTo>
                  <a:pt x="436" y="264"/>
                  <a:pt x="428" y="256"/>
                  <a:pt x="444" y="267"/>
                </a:cubicBezTo>
                <a:cubicBezTo>
                  <a:pt x="447" y="277"/>
                  <a:pt x="453" y="284"/>
                  <a:pt x="456" y="294"/>
                </a:cubicBezTo>
                <a:cubicBezTo>
                  <a:pt x="458" y="307"/>
                  <a:pt x="461" y="340"/>
                  <a:pt x="465" y="351"/>
                </a:cubicBezTo>
                <a:cubicBezTo>
                  <a:pt x="475" y="378"/>
                  <a:pt x="474" y="348"/>
                  <a:pt x="474" y="360"/>
                </a:cubicBezTo>
              </a:path>
            </a:pathLst>
          </a:custGeom>
          <a:noFill/>
          <a:ln w="28575" cap="flat" cmpd="sng">
            <a:solidFill>
              <a:srgbClr val="99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59" name="Line 4"/>
          <p:cNvSpPr>
            <a:spLocks noChangeShapeType="1"/>
          </p:cNvSpPr>
          <p:nvPr/>
        </p:nvSpPr>
        <p:spPr bwMode="auto">
          <a:xfrm flipV="1">
            <a:off x="4005263" y="865188"/>
            <a:ext cx="1587" cy="3221037"/>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5"/>
          <p:cNvSpPr>
            <a:spLocks noChangeShapeType="1"/>
          </p:cNvSpPr>
          <p:nvPr/>
        </p:nvSpPr>
        <p:spPr bwMode="auto">
          <a:xfrm flipH="1">
            <a:off x="1804988" y="4111625"/>
            <a:ext cx="2185987" cy="2012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1" name="Line 6"/>
          <p:cNvSpPr>
            <a:spLocks noChangeShapeType="1"/>
          </p:cNvSpPr>
          <p:nvPr/>
        </p:nvSpPr>
        <p:spPr bwMode="auto">
          <a:xfrm>
            <a:off x="3990975" y="4111625"/>
            <a:ext cx="3779838" cy="158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2" name="Arc 7"/>
          <p:cNvSpPr>
            <a:spLocks/>
          </p:cNvSpPr>
          <p:nvPr/>
        </p:nvSpPr>
        <p:spPr bwMode="auto">
          <a:xfrm flipV="1">
            <a:off x="2251075" y="4111625"/>
            <a:ext cx="4987925" cy="1611313"/>
          </a:xfrm>
          <a:custGeom>
            <a:avLst/>
            <a:gdLst>
              <a:gd name="T0" fmla="*/ 0 w 21600"/>
              <a:gd name="T1" fmla="*/ 0 h 21600"/>
              <a:gd name="T2" fmla="*/ 1151823694 w 21600"/>
              <a:gd name="T3" fmla="*/ 120200438 h 21600"/>
              <a:gd name="T4" fmla="*/ 0 w 21600"/>
              <a:gd name="T5" fmla="*/ 12020043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3" name="Arc 8"/>
          <p:cNvSpPr>
            <a:spLocks/>
          </p:cNvSpPr>
          <p:nvPr/>
        </p:nvSpPr>
        <p:spPr bwMode="auto">
          <a:xfrm rot="21537409" flipH="1">
            <a:off x="2235200" y="1308100"/>
            <a:ext cx="1755775" cy="4414838"/>
          </a:xfrm>
          <a:custGeom>
            <a:avLst/>
            <a:gdLst>
              <a:gd name="T0" fmla="*/ 0 w 21600"/>
              <a:gd name="T1" fmla="*/ 0 h 21600"/>
              <a:gd name="T2" fmla="*/ 142719704 w 21600"/>
              <a:gd name="T3" fmla="*/ 902351274 h 21600"/>
              <a:gd name="T4" fmla="*/ 0 w 21600"/>
              <a:gd name="T5" fmla="*/ 9023512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4" name="Oval 9"/>
          <p:cNvSpPr>
            <a:spLocks noChangeArrowheads="1"/>
          </p:cNvSpPr>
          <p:nvPr/>
        </p:nvSpPr>
        <p:spPr bwMode="auto">
          <a:xfrm>
            <a:off x="5721350" y="1239838"/>
            <a:ext cx="115888" cy="98425"/>
          </a:xfrm>
          <a:prstGeom prst="ellipse">
            <a:avLst/>
          </a:prstGeom>
          <a:solidFill>
            <a:schemeClr val="tx1"/>
          </a:solidFill>
          <a:ln w="19050">
            <a:solidFill>
              <a:srgbClr val="CC0000"/>
            </a:solidFill>
            <a:round/>
            <a:headEnd/>
            <a:tailEnd/>
          </a:ln>
        </p:spPr>
        <p:txBody>
          <a:bodyPr wrap="none" anchor="ctr"/>
          <a:lstStyle/>
          <a:p>
            <a:endParaRPr lang="en-US"/>
          </a:p>
        </p:txBody>
      </p:sp>
      <p:sp>
        <p:nvSpPr>
          <p:cNvPr id="45065" name="Text Box 10"/>
          <p:cNvSpPr txBox="1">
            <a:spLocks noChangeArrowheads="1"/>
          </p:cNvSpPr>
          <p:nvPr/>
        </p:nvSpPr>
        <p:spPr bwMode="auto">
          <a:xfrm>
            <a:off x="3135313" y="668338"/>
            <a:ext cx="754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Z Axis</a:t>
            </a:r>
          </a:p>
        </p:txBody>
      </p:sp>
      <p:sp>
        <p:nvSpPr>
          <p:cNvPr id="45066" name="Text Box 11"/>
          <p:cNvSpPr txBox="1">
            <a:spLocks noChangeArrowheads="1"/>
          </p:cNvSpPr>
          <p:nvPr/>
        </p:nvSpPr>
        <p:spPr bwMode="auto">
          <a:xfrm>
            <a:off x="1098550" y="5619750"/>
            <a:ext cx="765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600">
                <a:latin typeface="Times New Roman" pitchFamily="18" charset="0"/>
              </a:rPr>
              <a:t>X Axis</a:t>
            </a:r>
          </a:p>
        </p:txBody>
      </p:sp>
      <p:sp>
        <p:nvSpPr>
          <p:cNvPr id="45067" name="Text Box 12"/>
          <p:cNvSpPr txBox="1">
            <a:spLocks noChangeArrowheads="1"/>
          </p:cNvSpPr>
          <p:nvPr/>
        </p:nvSpPr>
        <p:spPr bwMode="auto">
          <a:xfrm>
            <a:off x="7669213" y="3721100"/>
            <a:ext cx="765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600">
                <a:latin typeface="Times New Roman" pitchFamily="18" charset="0"/>
              </a:rPr>
              <a:t>Y Axis</a:t>
            </a:r>
          </a:p>
        </p:txBody>
      </p:sp>
      <p:sp>
        <p:nvSpPr>
          <p:cNvPr id="45068" name="Text Box 13"/>
          <p:cNvSpPr txBox="1">
            <a:spLocks noChangeArrowheads="1"/>
          </p:cNvSpPr>
          <p:nvPr/>
        </p:nvSpPr>
        <p:spPr bwMode="auto">
          <a:xfrm>
            <a:off x="6262688" y="990600"/>
            <a:ext cx="849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600">
                <a:latin typeface="Times New Roman" pitchFamily="18" charset="0"/>
              </a:rPr>
              <a:t>(X,Y,Z)</a:t>
            </a:r>
          </a:p>
        </p:txBody>
      </p:sp>
      <p:sp>
        <p:nvSpPr>
          <p:cNvPr id="45069" name="Text Box 14"/>
          <p:cNvSpPr txBox="1">
            <a:spLocks noChangeArrowheads="1"/>
          </p:cNvSpPr>
          <p:nvPr/>
        </p:nvSpPr>
        <p:spPr bwMode="auto">
          <a:xfrm>
            <a:off x="6281738" y="1679575"/>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Earth’s</a:t>
            </a:r>
          </a:p>
        </p:txBody>
      </p:sp>
      <p:sp>
        <p:nvSpPr>
          <p:cNvPr id="45070" name="Text Box 15"/>
          <p:cNvSpPr txBox="1">
            <a:spLocks noChangeArrowheads="1"/>
          </p:cNvSpPr>
          <p:nvPr/>
        </p:nvSpPr>
        <p:spPr bwMode="auto">
          <a:xfrm>
            <a:off x="6194425" y="1914525"/>
            <a:ext cx="1052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Surface</a:t>
            </a:r>
          </a:p>
        </p:txBody>
      </p:sp>
      <p:sp>
        <p:nvSpPr>
          <p:cNvPr id="45071" name="Text Box 16"/>
          <p:cNvSpPr txBox="1">
            <a:spLocks noChangeArrowheads="1"/>
          </p:cNvSpPr>
          <p:nvPr/>
        </p:nvSpPr>
        <p:spPr bwMode="auto">
          <a:xfrm>
            <a:off x="1290638" y="2381250"/>
            <a:ext cx="601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Zero</a:t>
            </a:r>
          </a:p>
        </p:txBody>
      </p:sp>
      <p:sp>
        <p:nvSpPr>
          <p:cNvPr id="45072" name="Text Box 17"/>
          <p:cNvSpPr txBox="1">
            <a:spLocks noChangeArrowheads="1"/>
          </p:cNvSpPr>
          <p:nvPr/>
        </p:nvSpPr>
        <p:spPr bwMode="auto">
          <a:xfrm>
            <a:off x="1092200" y="2614613"/>
            <a:ext cx="99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Meridian</a:t>
            </a:r>
          </a:p>
        </p:txBody>
      </p:sp>
      <p:sp>
        <p:nvSpPr>
          <p:cNvPr id="45073" name="Text Box 18"/>
          <p:cNvSpPr txBox="1">
            <a:spLocks noChangeArrowheads="1"/>
          </p:cNvSpPr>
          <p:nvPr/>
        </p:nvSpPr>
        <p:spPr bwMode="auto">
          <a:xfrm>
            <a:off x="5430838" y="5586413"/>
            <a:ext cx="220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Mean Equatorial Plane</a:t>
            </a:r>
          </a:p>
        </p:txBody>
      </p:sp>
      <p:sp>
        <p:nvSpPr>
          <p:cNvPr id="45074" name="Line 19"/>
          <p:cNvSpPr>
            <a:spLocks noChangeShapeType="1"/>
          </p:cNvSpPr>
          <p:nvPr/>
        </p:nvSpPr>
        <p:spPr bwMode="auto">
          <a:xfrm>
            <a:off x="1539875" y="3036888"/>
            <a:ext cx="928688" cy="46990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0"/>
          <p:cNvSpPr>
            <a:spLocks noChangeShapeType="1"/>
          </p:cNvSpPr>
          <p:nvPr/>
        </p:nvSpPr>
        <p:spPr bwMode="auto">
          <a:xfrm flipH="1" flipV="1">
            <a:off x="4821238" y="5503863"/>
            <a:ext cx="379412" cy="268287"/>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6" name="Text Box 21"/>
          <p:cNvSpPr txBox="1">
            <a:spLocks noChangeArrowheads="1"/>
          </p:cNvSpPr>
          <p:nvPr/>
        </p:nvSpPr>
        <p:spPr bwMode="auto">
          <a:xfrm>
            <a:off x="5867400" y="9906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P</a:t>
            </a:r>
          </a:p>
        </p:txBody>
      </p:sp>
      <p:sp>
        <p:nvSpPr>
          <p:cNvPr id="45077" name="Text Box 22"/>
          <p:cNvSpPr txBox="1">
            <a:spLocks noChangeArrowheads="1"/>
          </p:cNvSpPr>
          <p:nvPr/>
        </p:nvSpPr>
        <p:spPr bwMode="auto">
          <a:xfrm>
            <a:off x="3173413" y="3584575"/>
            <a:ext cx="542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000">
                <a:latin typeface="Times New Roman" pitchFamily="18" charset="0"/>
              </a:rPr>
              <a:t>Origin</a:t>
            </a:r>
            <a:endParaRPr lang="en-US" sz="1600">
              <a:latin typeface="Times New Roman" pitchFamily="18" charset="0"/>
            </a:endParaRPr>
          </a:p>
        </p:txBody>
      </p:sp>
      <p:sp>
        <p:nvSpPr>
          <p:cNvPr id="45078" name="Text Box 23"/>
          <p:cNvSpPr txBox="1">
            <a:spLocks noChangeArrowheads="1"/>
          </p:cNvSpPr>
          <p:nvPr/>
        </p:nvSpPr>
        <p:spPr bwMode="auto">
          <a:xfrm>
            <a:off x="3168650" y="3768725"/>
            <a:ext cx="523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000">
                <a:latin typeface="Times New Roman" pitchFamily="18" charset="0"/>
              </a:rPr>
              <a:t>(0,0,0)</a:t>
            </a:r>
            <a:endParaRPr lang="en-US" sz="1600">
              <a:latin typeface="Times New Roman" pitchFamily="18" charset="0"/>
            </a:endParaRPr>
          </a:p>
        </p:txBody>
      </p:sp>
      <p:sp>
        <p:nvSpPr>
          <p:cNvPr id="45079" name="Text Box 24"/>
          <p:cNvSpPr txBox="1">
            <a:spLocks noChangeArrowheads="1"/>
          </p:cNvSpPr>
          <p:nvPr/>
        </p:nvSpPr>
        <p:spPr bwMode="auto">
          <a:xfrm>
            <a:off x="2878138" y="3956050"/>
            <a:ext cx="1012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000">
                <a:latin typeface="Times New Roman" pitchFamily="18" charset="0"/>
              </a:rPr>
              <a:t>Center of Mass</a:t>
            </a:r>
            <a:endParaRPr lang="en-US" sz="1600">
              <a:latin typeface="Times New Roman" pitchFamily="18" charset="0"/>
            </a:endParaRPr>
          </a:p>
        </p:txBody>
      </p:sp>
      <p:sp>
        <p:nvSpPr>
          <p:cNvPr id="45080" name="Line 25"/>
          <p:cNvSpPr>
            <a:spLocks noChangeShapeType="1"/>
          </p:cNvSpPr>
          <p:nvPr/>
        </p:nvSpPr>
        <p:spPr bwMode="auto">
          <a:xfrm flipV="1">
            <a:off x="5788025" y="1320800"/>
            <a:ext cx="1588" cy="3706813"/>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81" name="Text Box 26"/>
          <p:cNvSpPr txBox="1">
            <a:spLocks noChangeArrowheads="1"/>
          </p:cNvSpPr>
          <p:nvPr/>
        </p:nvSpPr>
        <p:spPr bwMode="auto">
          <a:xfrm>
            <a:off x="6445250" y="43259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X</a:t>
            </a:r>
          </a:p>
        </p:txBody>
      </p:sp>
      <p:sp>
        <p:nvSpPr>
          <p:cNvPr id="45082" name="Text Box 27"/>
          <p:cNvSpPr txBox="1">
            <a:spLocks noChangeArrowheads="1"/>
          </p:cNvSpPr>
          <p:nvPr/>
        </p:nvSpPr>
        <p:spPr bwMode="auto">
          <a:xfrm>
            <a:off x="4421188" y="469582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Y</a:t>
            </a:r>
          </a:p>
        </p:txBody>
      </p:sp>
      <p:sp>
        <p:nvSpPr>
          <p:cNvPr id="45083" name="Text Box 28"/>
          <p:cNvSpPr txBox="1">
            <a:spLocks noChangeArrowheads="1"/>
          </p:cNvSpPr>
          <p:nvPr/>
        </p:nvSpPr>
        <p:spPr bwMode="auto">
          <a:xfrm>
            <a:off x="5903913" y="2919413"/>
            <a:ext cx="31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Z</a:t>
            </a:r>
          </a:p>
        </p:txBody>
      </p:sp>
      <p:sp>
        <p:nvSpPr>
          <p:cNvPr id="45084" name="Freeform 29"/>
          <p:cNvSpPr>
            <a:spLocks/>
          </p:cNvSpPr>
          <p:nvPr/>
        </p:nvSpPr>
        <p:spPr bwMode="auto">
          <a:xfrm>
            <a:off x="3849688" y="4111625"/>
            <a:ext cx="485775" cy="128588"/>
          </a:xfrm>
          <a:custGeom>
            <a:avLst/>
            <a:gdLst>
              <a:gd name="T0" fmla="*/ 0 w 234"/>
              <a:gd name="T1" fmla="*/ 128588 h 62"/>
              <a:gd name="T2" fmla="*/ 344610 w 234"/>
              <a:gd name="T3" fmla="*/ 128588 h 62"/>
              <a:gd name="T4" fmla="*/ 485775 w 234"/>
              <a:gd name="T5" fmla="*/ 0 h 62"/>
              <a:gd name="T6" fmla="*/ 0 60000 65536"/>
              <a:gd name="T7" fmla="*/ 0 60000 65536"/>
              <a:gd name="T8" fmla="*/ 0 60000 65536"/>
              <a:gd name="T9" fmla="*/ 0 w 234"/>
              <a:gd name="T10" fmla="*/ 0 h 62"/>
              <a:gd name="T11" fmla="*/ 234 w 234"/>
              <a:gd name="T12" fmla="*/ 62 h 62"/>
            </a:gdLst>
            <a:ahLst/>
            <a:cxnLst>
              <a:cxn ang="T6">
                <a:pos x="T0" y="T1"/>
              </a:cxn>
              <a:cxn ang="T7">
                <a:pos x="T2" y="T3"/>
              </a:cxn>
              <a:cxn ang="T8">
                <a:pos x="T4" y="T5"/>
              </a:cxn>
            </a:cxnLst>
            <a:rect l="T9" t="T10" r="T11" b="T12"/>
            <a:pathLst>
              <a:path w="234" h="62">
                <a:moveTo>
                  <a:pt x="0" y="62"/>
                </a:moveTo>
                <a:lnTo>
                  <a:pt x="166" y="62"/>
                </a:lnTo>
                <a:lnTo>
                  <a:pt x="234" y="0"/>
                </a:lnTo>
              </a:path>
            </a:pathLst>
          </a:custGeom>
          <a:noFill/>
          <a:ln w="19050"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5" name="Text Box 30"/>
          <p:cNvSpPr txBox="1">
            <a:spLocks noChangeArrowheads="1"/>
          </p:cNvSpPr>
          <p:nvPr/>
        </p:nvSpPr>
        <p:spPr bwMode="auto">
          <a:xfrm>
            <a:off x="4103688" y="598488"/>
            <a:ext cx="909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000">
                <a:latin typeface="Times New Roman" pitchFamily="18" charset="0"/>
              </a:rPr>
              <a:t>Conventional</a:t>
            </a:r>
            <a:endParaRPr lang="en-US" sz="1600">
              <a:latin typeface="Times New Roman" pitchFamily="18" charset="0"/>
            </a:endParaRPr>
          </a:p>
        </p:txBody>
      </p:sp>
      <p:sp>
        <p:nvSpPr>
          <p:cNvPr id="45086" name="Text Box 31"/>
          <p:cNvSpPr txBox="1">
            <a:spLocks noChangeArrowheads="1"/>
          </p:cNvSpPr>
          <p:nvPr/>
        </p:nvSpPr>
        <p:spPr bwMode="auto">
          <a:xfrm>
            <a:off x="4184650" y="749300"/>
            <a:ext cx="779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000">
                <a:latin typeface="Times New Roman" pitchFamily="18" charset="0"/>
              </a:rPr>
              <a:t>Terrestrial</a:t>
            </a:r>
            <a:endParaRPr lang="en-US" sz="1600">
              <a:latin typeface="Times New Roman" pitchFamily="18" charset="0"/>
            </a:endParaRPr>
          </a:p>
        </p:txBody>
      </p:sp>
      <p:sp>
        <p:nvSpPr>
          <p:cNvPr id="45087" name="Text Box 32"/>
          <p:cNvSpPr txBox="1">
            <a:spLocks noChangeArrowheads="1"/>
          </p:cNvSpPr>
          <p:nvPr/>
        </p:nvSpPr>
        <p:spPr bwMode="auto">
          <a:xfrm>
            <a:off x="4379913" y="917575"/>
            <a:ext cx="417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32" tIns="45716" rIns="91432" bIns="45716"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000">
                <a:latin typeface="Times New Roman" pitchFamily="18" charset="0"/>
              </a:rPr>
              <a:t>Pole</a:t>
            </a:r>
            <a:endParaRPr lang="en-US" sz="1600">
              <a:latin typeface="Times New Roman" pitchFamily="18" charset="0"/>
            </a:endParaRPr>
          </a:p>
        </p:txBody>
      </p:sp>
      <p:sp>
        <p:nvSpPr>
          <p:cNvPr id="45088" name="Line 33"/>
          <p:cNvSpPr>
            <a:spLocks noChangeShapeType="1"/>
          </p:cNvSpPr>
          <p:nvPr/>
        </p:nvSpPr>
        <p:spPr bwMode="auto">
          <a:xfrm flipH="1">
            <a:off x="5792788" y="4092575"/>
            <a:ext cx="944562" cy="922338"/>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89" name="Line 34"/>
          <p:cNvSpPr>
            <a:spLocks noChangeShapeType="1"/>
          </p:cNvSpPr>
          <p:nvPr/>
        </p:nvSpPr>
        <p:spPr bwMode="auto">
          <a:xfrm>
            <a:off x="2990850" y="5016500"/>
            <a:ext cx="2794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90" name="Line 35"/>
          <p:cNvSpPr>
            <a:spLocks noChangeShapeType="1"/>
          </p:cNvSpPr>
          <p:nvPr/>
        </p:nvSpPr>
        <p:spPr bwMode="auto">
          <a:xfrm flipV="1">
            <a:off x="4000500" y="1333500"/>
            <a:ext cx="1752600" cy="27813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91" name="Line 36"/>
          <p:cNvSpPr>
            <a:spLocks noChangeShapeType="1"/>
          </p:cNvSpPr>
          <p:nvPr/>
        </p:nvSpPr>
        <p:spPr bwMode="auto">
          <a:xfrm>
            <a:off x="4006850" y="4108450"/>
            <a:ext cx="2051050" cy="10414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ext Box 2"/>
          <p:cNvSpPr txBox="1">
            <a:spLocks noChangeArrowheads="1"/>
          </p:cNvSpPr>
          <p:nvPr/>
        </p:nvSpPr>
        <p:spPr bwMode="auto">
          <a:xfrm>
            <a:off x="3668713" y="534988"/>
            <a:ext cx="2873375" cy="647700"/>
          </a:xfrm>
          <a:prstGeom prst="rect">
            <a:avLst/>
          </a:prstGeom>
          <a:noFill/>
          <a:ln w="19050">
            <a:noFill/>
            <a:miter lim="800000"/>
            <a:headEnd/>
            <a:tailEnd/>
          </a:ln>
          <a:effectLst/>
        </p:spPr>
        <p:txBody>
          <a:bodyPr wrap="none" anchor="ctr">
            <a:spAutoFit/>
          </a:bodyPr>
          <a:lstStyle/>
          <a:p>
            <a:pPr>
              <a:defRPr/>
            </a:pPr>
            <a:r>
              <a:rPr lang="en-US" sz="2800" dirty="0">
                <a:latin typeface="+mj-lt"/>
                <a:cs typeface="+mn-cs"/>
              </a:rPr>
              <a:t>X,Y,Z  TO  </a:t>
            </a:r>
            <a:r>
              <a:rPr lang="en-US" sz="3600" dirty="0">
                <a:latin typeface="Times New Roman" pitchFamily="18" charset="0"/>
                <a:cs typeface="+mn-cs"/>
                <a:sym typeface="Symbol" pitchFamily="18" charset="2"/>
              </a:rPr>
              <a:t>,,h</a:t>
            </a:r>
            <a:endParaRPr lang="en-US" sz="3600" dirty="0">
              <a:latin typeface="+mj-lt"/>
              <a:cs typeface="+mn-cs"/>
            </a:endParaRPr>
          </a:p>
        </p:txBody>
      </p:sp>
      <p:sp>
        <p:nvSpPr>
          <p:cNvPr id="47106" name="Freeform 3"/>
          <p:cNvSpPr>
            <a:spLocks/>
          </p:cNvSpPr>
          <p:nvPr/>
        </p:nvSpPr>
        <p:spPr bwMode="auto">
          <a:xfrm>
            <a:off x="4535488" y="1398588"/>
            <a:ext cx="909637" cy="800100"/>
          </a:xfrm>
          <a:custGeom>
            <a:avLst/>
            <a:gdLst>
              <a:gd name="T0" fmla="*/ 0 w 475"/>
              <a:gd name="T1" fmla="*/ 0 h 378"/>
              <a:gd name="T2" fmla="*/ 338960 w 475"/>
              <a:gd name="T3" fmla="*/ 44450 h 378"/>
              <a:gd name="T4" fmla="*/ 476841 w 475"/>
              <a:gd name="T5" fmla="*/ 69850 h 378"/>
              <a:gd name="T6" fmla="*/ 528547 w 475"/>
              <a:gd name="T7" fmla="*/ 88900 h 378"/>
              <a:gd name="T8" fmla="*/ 563018 w 475"/>
              <a:gd name="T9" fmla="*/ 101600 h 378"/>
              <a:gd name="T10" fmla="*/ 631958 w 475"/>
              <a:gd name="T11" fmla="*/ 146050 h 378"/>
              <a:gd name="T12" fmla="*/ 660684 w 475"/>
              <a:gd name="T13" fmla="*/ 184150 h 378"/>
              <a:gd name="T14" fmla="*/ 683664 w 475"/>
              <a:gd name="T15" fmla="*/ 222250 h 378"/>
              <a:gd name="T16" fmla="*/ 689409 w 475"/>
              <a:gd name="T17" fmla="*/ 241300 h 378"/>
              <a:gd name="T18" fmla="*/ 723880 w 475"/>
              <a:gd name="T19" fmla="*/ 279400 h 378"/>
              <a:gd name="T20" fmla="*/ 775585 w 475"/>
              <a:gd name="T21" fmla="*/ 406400 h 378"/>
              <a:gd name="T22" fmla="*/ 821546 w 475"/>
              <a:gd name="T23" fmla="*/ 501650 h 378"/>
              <a:gd name="T24" fmla="*/ 850271 w 475"/>
              <a:gd name="T25" fmla="*/ 565150 h 378"/>
              <a:gd name="T26" fmla="*/ 873252 w 475"/>
              <a:gd name="T27" fmla="*/ 622300 h 378"/>
              <a:gd name="T28" fmla="*/ 890487 w 475"/>
              <a:gd name="T29" fmla="*/ 742950 h 378"/>
              <a:gd name="T30" fmla="*/ 907722 w 475"/>
              <a:gd name="T31" fmla="*/ 762000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5"/>
              <a:gd name="T49" fmla="*/ 0 h 378"/>
              <a:gd name="T50" fmla="*/ 475 w 475"/>
              <a:gd name="T51" fmla="*/ 378 h 3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5" h="378">
                <a:moveTo>
                  <a:pt x="0" y="0"/>
                </a:moveTo>
                <a:cubicBezTo>
                  <a:pt x="66" y="9"/>
                  <a:pt x="108" y="16"/>
                  <a:pt x="177" y="21"/>
                </a:cubicBezTo>
                <a:cubicBezTo>
                  <a:pt x="197" y="34"/>
                  <a:pt x="227" y="31"/>
                  <a:pt x="249" y="33"/>
                </a:cubicBezTo>
                <a:cubicBezTo>
                  <a:pt x="290" y="40"/>
                  <a:pt x="251" y="31"/>
                  <a:pt x="276" y="42"/>
                </a:cubicBezTo>
                <a:cubicBezTo>
                  <a:pt x="282" y="45"/>
                  <a:pt x="294" y="48"/>
                  <a:pt x="294" y="48"/>
                </a:cubicBezTo>
                <a:cubicBezTo>
                  <a:pt x="305" y="59"/>
                  <a:pt x="318" y="61"/>
                  <a:pt x="330" y="69"/>
                </a:cubicBezTo>
                <a:cubicBezTo>
                  <a:pt x="346" y="102"/>
                  <a:pt x="325" y="64"/>
                  <a:pt x="345" y="87"/>
                </a:cubicBezTo>
                <a:cubicBezTo>
                  <a:pt x="350" y="92"/>
                  <a:pt x="355" y="98"/>
                  <a:pt x="357" y="105"/>
                </a:cubicBezTo>
                <a:cubicBezTo>
                  <a:pt x="358" y="108"/>
                  <a:pt x="358" y="112"/>
                  <a:pt x="360" y="114"/>
                </a:cubicBezTo>
                <a:cubicBezTo>
                  <a:pt x="376" y="133"/>
                  <a:pt x="369" y="113"/>
                  <a:pt x="378" y="132"/>
                </a:cubicBezTo>
                <a:cubicBezTo>
                  <a:pt x="389" y="154"/>
                  <a:pt x="382" y="177"/>
                  <a:pt x="405" y="192"/>
                </a:cubicBezTo>
                <a:cubicBezTo>
                  <a:pt x="410" y="206"/>
                  <a:pt x="420" y="224"/>
                  <a:pt x="429" y="237"/>
                </a:cubicBezTo>
                <a:cubicBezTo>
                  <a:pt x="436" y="264"/>
                  <a:pt x="428" y="256"/>
                  <a:pt x="444" y="267"/>
                </a:cubicBezTo>
                <a:cubicBezTo>
                  <a:pt x="447" y="277"/>
                  <a:pt x="453" y="284"/>
                  <a:pt x="456" y="294"/>
                </a:cubicBezTo>
                <a:cubicBezTo>
                  <a:pt x="458" y="307"/>
                  <a:pt x="461" y="340"/>
                  <a:pt x="465" y="351"/>
                </a:cubicBezTo>
                <a:cubicBezTo>
                  <a:pt x="475" y="378"/>
                  <a:pt x="474" y="348"/>
                  <a:pt x="474" y="360"/>
                </a:cubicBezTo>
              </a:path>
            </a:pathLst>
          </a:custGeom>
          <a:noFill/>
          <a:ln w="28575" cap="flat" cmpd="sng">
            <a:solidFill>
              <a:srgbClr val="99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07" name="Line 4"/>
          <p:cNvSpPr>
            <a:spLocks noChangeShapeType="1"/>
          </p:cNvSpPr>
          <p:nvPr/>
        </p:nvSpPr>
        <p:spPr bwMode="auto">
          <a:xfrm flipV="1">
            <a:off x="2967038" y="1135063"/>
            <a:ext cx="0" cy="324326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08" name="Line 5"/>
          <p:cNvSpPr>
            <a:spLocks noChangeShapeType="1"/>
          </p:cNvSpPr>
          <p:nvPr/>
        </p:nvSpPr>
        <p:spPr bwMode="auto">
          <a:xfrm flipH="1">
            <a:off x="936625" y="4384675"/>
            <a:ext cx="2027238" cy="202723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09" name="Line 6"/>
          <p:cNvSpPr>
            <a:spLocks noChangeShapeType="1"/>
          </p:cNvSpPr>
          <p:nvPr/>
        </p:nvSpPr>
        <p:spPr bwMode="auto">
          <a:xfrm>
            <a:off x="2963863" y="4384675"/>
            <a:ext cx="3498850"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10" name="Arc 7"/>
          <p:cNvSpPr>
            <a:spLocks/>
          </p:cNvSpPr>
          <p:nvPr/>
        </p:nvSpPr>
        <p:spPr bwMode="auto">
          <a:xfrm flipV="1">
            <a:off x="1363663" y="4384675"/>
            <a:ext cx="4619625" cy="1622425"/>
          </a:xfrm>
          <a:custGeom>
            <a:avLst/>
            <a:gdLst>
              <a:gd name="T0" fmla="*/ 0 w 21600"/>
              <a:gd name="T1" fmla="*/ 0 h 21600"/>
              <a:gd name="T2" fmla="*/ 988006113 w 21600"/>
              <a:gd name="T3" fmla="*/ 121034701 h 21600"/>
              <a:gd name="T4" fmla="*/ 0 w 21600"/>
              <a:gd name="T5" fmla="*/ 1218640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71" y="0"/>
                  <a:pt x="21518" y="9581"/>
                  <a:pt x="21599" y="21453"/>
                </a:cubicBezTo>
              </a:path>
              <a:path w="21600" h="21600" stroke="0" extrusionOk="0">
                <a:moveTo>
                  <a:pt x="-1" y="0"/>
                </a:moveTo>
                <a:cubicBezTo>
                  <a:pt x="11871" y="0"/>
                  <a:pt x="21518" y="9581"/>
                  <a:pt x="21599" y="21453"/>
                </a:cubicBezTo>
                <a:lnTo>
                  <a:pt x="0" y="21600"/>
                </a:lnTo>
                <a:close/>
              </a:path>
            </a:pathLst>
          </a:cu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1" name="Arc 8"/>
          <p:cNvSpPr>
            <a:spLocks/>
          </p:cNvSpPr>
          <p:nvPr/>
        </p:nvSpPr>
        <p:spPr bwMode="auto">
          <a:xfrm rot="21537409" flipH="1">
            <a:off x="1320800" y="1608138"/>
            <a:ext cx="1646238" cy="4443412"/>
          </a:xfrm>
          <a:custGeom>
            <a:avLst/>
            <a:gdLst>
              <a:gd name="T0" fmla="*/ 0 w 21881"/>
              <a:gd name="T1" fmla="*/ 84548 h 21600"/>
              <a:gd name="T2" fmla="*/ 123856211 w 21881"/>
              <a:gd name="T3" fmla="*/ 897946178 h 21600"/>
              <a:gd name="T4" fmla="*/ 1607567 w 21881"/>
              <a:gd name="T5" fmla="*/ 914069998 h 21600"/>
              <a:gd name="T6" fmla="*/ 0 60000 65536"/>
              <a:gd name="T7" fmla="*/ 0 60000 65536"/>
              <a:gd name="T8" fmla="*/ 0 60000 65536"/>
              <a:gd name="T9" fmla="*/ 0 w 21881"/>
              <a:gd name="T10" fmla="*/ 0 h 21600"/>
              <a:gd name="T11" fmla="*/ 21881 w 21881"/>
              <a:gd name="T12" fmla="*/ 21600 h 21600"/>
            </a:gdLst>
            <a:ahLst/>
            <a:cxnLst>
              <a:cxn ang="T6">
                <a:pos x="T0" y="T1"/>
              </a:cxn>
              <a:cxn ang="T7">
                <a:pos x="T2" y="T3"/>
              </a:cxn>
              <a:cxn ang="T8">
                <a:pos x="T4" y="T5"/>
              </a:cxn>
            </a:cxnLst>
            <a:rect l="T9" t="T10" r="T11" b="T12"/>
            <a:pathLst>
              <a:path w="21881" h="21600" fill="none" extrusionOk="0">
                <a:moveTo>
                  <a:pt x="-1" y="1"/>
                </a:moveTo>
                <a:cubicBezTo>
                  <a:pt x="94" y="0"/>
                  <a:pt x="189" y="-1"/>
                  <a:pt x="284" y="0"/>
                </a:cubicBezTo>
                <a:cubicBezTo>
                  <a:pt x="12064" y="0"/>
                  <a:pt x="21672" y="9440"/>
                  <a:pt x="21880" y="21219"/>
                </a:cubicBezTo>
              </a:path>
              <a:path w="21881" h="21600" stroke="0" extrusionOk="0">
                <a:moveTo>
                  <a:pt x="-1" y="1"/>
                </a:moveTo>
                <a:cubicBezTo>
                  <a:pt x="94" y="0"/>
                  <a:pt x="189" y="-1"/>
                  <a:pt x="284" y="0"/>
                </a:cubicBezTo>
                <a:cubicBezTo>
                  <a:pt x="12064" y="0"/>
                  <a:pt x="21672" y="9440"/>
                  <a:pt x="21880" y="21219"/>
                </a:cubicBezTo>
                <a:lnTo>
                  <a:pt x="284" y="21600"/>
                </a:lnTo>
                <a:close/>
              </a:path>
            </a:pathLst>
          </a:cu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2" name="Arc 9"/>
          <p:cNvSpPr>
            <a:spLocks/>
          </p:cNvSpPr>
          <p:nvPr/>
        </p:nvSpPr>
        <p:spPr bwMode="auto">
          <a:xfrm rot="15689379" flipV="1">
            <a:off x="2798763" y="1768475"/>
            <a:ext cx="3346450" cy="2578100"/>
          </a:xfrm>
          <a:custGeom>
            <a:avLst/>
            <a:gdLst>
              <a:gd name="T0" fmla="*/ 19106213 w 21600"/>
              <a:gd name="T1" fmla="*/ 0 h 21585"/>
              <a:gd name="T2" fmla="*/ 518459579 w 21600"/>
              <a:gd name="T3" fmla="*/ 307926791 h 21585"/>
              <a:gd name="T4" fmla="*/ 0 w 21600"/>
              <a:gd name="T5" fmla="*/ 307926791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96" y="-1"/>
                </a:moveTo>
                <a:cubicBezTo>
                  <a:pt x="12407" y="427"/>
                  <a:pt x="21600" y="9965"/>
                  <a:pt x="21600" y="21585"/>
                </a:cubicBezTo>
              </a:path>
              <a:path w="21600" h="21585" stroke="0" extrusionOk="0">
                <a:moveTo>
                  <a:pt x="796" y="-1"/>
                </a:moveTo>
                <a:cubicBezTo>
                  <a:pt x="12407" y="427"/>
                  <a:pt x="21600" y="9965"/>
                  <a:pt x="21600" y="21585"/>
                </a:cubicBezTo>
                <a:lnTo>
                  <a:pt x="0" y="21585"/>
                </a:lnTo>
                <a:close/>
              </a:path>
            </a:pathLst>
          </a:cu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3" name="Arc 10"/>
          <p:cNvSpPr>
            <a:spLocks/>
          </p:cNvSpPr>
          <p:nvPr/>
        </p:nvSpPr>
        <p:spPr bwMode="auto">
          <a:xfrm>
            <a:off x="2970213" y="1577975"/>
            <a:ext cx="2024062" cy="3833813"/>
          </a:xfrm>
          <a:custGeom>
            <a:avLst/>
            <a:gdLst>
              <a:gd name="T0" fmla="*/ 0 w 21600"/>
              <a:gd name="T1" fmla="*/ 0 h 21600"/>
              <a:gd name="T2" fmla="*/ 189667988 w 21600"/>
              <a:gd name="T3" fmla="*/ 680468371 h 21600"/>
              <a:gd name="T4" fmla="*/ 0 w 21600"/>
              <a:gd name="T5" fmla="*/ 68046837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4" name="Oval 11"/>
          <p:cNvSpPr>
            <a:spLocks noChangeArrowheads="1"/>
          </p:cNvSpPr>
          <p:nvPr/>
        </p:nvSpPr>
        <p:spPr bwMode="auto">
          <a:xfrm>
            <a:off x="5053013" y="1471613"/>
            <a:ext cx="107950" cy="100012"/>
          </a:xfrm>
          <a:prstGeom prst="ellipse">
            <a:avLst/>
          </a:prstGeom>
          <a:solidFill>
            <a:schemeClr val="tx1"/>
          </a:solidFill>
          <a:ln w="19050">
            <a:solidFill>
              <a:srgbClr val="CC0000"/>
            </a:solidFill>
            <a:round/>
            <a:headEnd/>
            <a:tailEnd/>
          </a:ln>
        </p:spPr>
        <p:txBody>
          <a:bodyPr wrap="none" anchor="ctr"/>
          <a:lstStyle/>
          <a:p>
            <a:endParaRPr lang="en-US"/>
          </a:p>
        </p:txBody>
      </p:sp>
      <p:sp>
        <p:nvSpPr>
          <p:cNvPr id="47115" name="Line 12"/>
          <p:cNvSpPr>
            <a:spLocks noChangeShapeType="1"/>
          </p:cNvSpPr>
          <p:nvPr/>
        </p:nvSpPr>
        <p:spPr bwMode="auto">
          <a:xfrm>
            <a:off x="2963863" y="4384675"/>
            <a:ext cx="2024062" cy="1012825"/>
          </a:xfrm>
          <a:prstGeom prst="line">
            <a:avLst/>
          </a:prstGeom>
          <a:noFill/>
          <a:ln w="28575">
            <a:solidFill>
              <a:srgbClr val="0000CC"/>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Freeform 13"/>
          <p:cNvSpPr>
            <a:spLocks/>
          </p:cNvSpPr>
          <p:nvPr/>
        </p:nvSpPr>
        <p:spPr bwMode="auto">
          <a:xfrm>
            <a:off x="4360863" y="2819400"/>
            <a:ext cx="104775" cy="114300"/>
          </a:xfrm>
          <a:custGeom>
            <a:avLst/>
            <a:gdLst>
              <a:gd name="T0" fmla="*/ 0 w 54"/>
              <a:gd name="T1" fmla="*/ 0 h 54"/>
              <a:gd name="T2" fmla="*/ 58208 w 54"/>
              <a:gd name="T3" fmla="*/ 114300 h 54"/>
              <a:gd name="T4" fmla="*/ 104775 w 54"/>
              <a:gd name="T5" fmla="*/ 31750 h 54"/>
              <a:gd name="T6" fmla="*/ 0 60000 65536"/>
              <a:gd name="T7" fmla="*/ 0 60000 65536"/>
              <a:gd name="T8" fmla="*/ 0 60000 65536"/>
              <a:gd name="T9" fmla="*/ 0 w 54"/>
              <a:gd name="T10" fmla="*/ 0 h 54"/>
              <a:gd name="T11" fmla="*/ 54 w 54"/>
              <a:gd name="T12" fmla="*/ 54 h 54"/>
            </a:gdLst>
            <a:ahLst/>
            <a:cxnLst>
              <a:cxn ang="T6">
                <a:pos x="T0" y="T1"/>
              </a:cxn>
              <a:cxn ang="T7">
                <a:pos x="T2" y="T3"/>
              </a:cxn>
              <a:cxn ang="T8">
                <a:pos x="T4" y="T5"/>
              </a:cxn>
            </a:cxnLst>
            <a:rect l="T9" t="T10" r="T11" b="T12"/>
            <a:pathLst>
              <a:path w="54" h="54">
                <a:moveTo>
                  <a:pt x="0" y="0"/>
                </a:moveTo>
                <a:lnTo>
                  <a:pt x="30" y="54"/>
                </a:lnTo>
                <a:lnTo>
                  <a:pt x="54" y="15"/>
                </a:lnTo>
              </a:path>
            </a:pathLst>
          </a:custGeom>
          <a:noFill/>
          <a:ln w="28575" cap="flat" cmpd="sng">
            <a:solidFill>
              <a:srgbClr val="FF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7" name="Arc 14"/>
          <p:cNvSpPr>
            <a:spLocks/>
          </p:cNvSpPr>
          <p:nvPr/>
        </p:nvSpPr>
        <p:spPr bwMode="auto">
          <a:xfrm>
            <a:off x="3549650" y="4206875"/>
            <a:ext cx="98425" cy="519113"/>
          </a:xfrm>
          <a:custGeom>
            <a:avLst/>
            <a:gdLst>
              <a:gd name="T0" fmla="*/ 0 w 21600"/>
              <a:gd name="T1" fmla="*/ 0 h 21600"/>
              <a:gd name="T2" fmla="*/ 448494 w 21600"/>
              <a:gd name="T3" fmla="*/ 12475846 h 21600"/>
              <a:gd name="T4" fmla="*/ 0 w 21600"/>
              <a:gd name="T5" fmla="*/ 124758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8" name="Arc 15"/>
          <p:cNvSpPr>
            <a:spLocks/>
          </p:cNvSpPr>
          <p:nvPr/>
        </p:nvSpPr>
        <p:spPr bwMode="auto">
          <a:xfrm flipV="1">
            <a:off x="2668588" y="4498975"/>
            <a:ext cx="523875" cy="227013"/>
          </a:xfrm>
          <a:custGeom>
            <a:avLst/>
            <a:gdLst>
              <a:gd name="T0" fmla="*/ 0 w 21600"/>
              <a:gd name="T1" fmla="*/ 0 h 21600"/>
              <a:gd name="T2" fmla="*/ 12705786 w 21600"/>
              <a:gd name="T3" fmla="*/ 2385875 h 21600"/>
              <a:gd name="T4" fmla="*/ 0 w 21600"/>
              <a:gd name="T5" fmla="*/ 238587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9" name="Freeform 16"/>
          <p:cNvSpPr>
            <a:spLocks/>
          </p:cNvSpPr>
          <p:nvPr/>
        </p:nvSpPr>
        <p:spPr bwMode="auto">
          <a:xfrm>
            <a:off x="3130550" y="4503738"/>
            <a:ext cx="74613" cy="95250"/>
          </a:xfrm>
          <a:custGeom>
            <a:avLst/>
            <a:gdLst>
              <a:gd name="T0" fmla="*/ 0 w 39"/>
              <a:gd name="T1" fmla="*/ 44450 h 45"/>
              <a:gd name="T2" fmla="*/ 68874 w 39"/>
              <a:gd name="T3" fmla="*/ 0 h 45"/>
              <a:gd name="T4" fmla="*/ 74613 w 39"/>
              <a:gd name="T5" fmla="*/ 95250 h 45"/>
              <a:gd name="T6" fmla="*/ 0 60000 65536"/>
              <a:gd name="T7" fmla="*/ 0 60000 65536"/>
              <a:gd name="T8" fmla="*/ 0 60000 65536"/>
              <a:gd name="T9" fmla="*/ 0 w 39"/>
              <a:gd name="T10" fmla="*/ 0 h 45"/>
              <a:gd name="T11" fmla="*/ 39 w 39"/>
              <a:gd name="T12" fmla="*/ 45 h 45"/>
            </a:gdLst>
            <a:ahLst/>
            <a:cxnLst>
              <a:cxn ang="T6">
                <a:pos x="T0" y="T1"/>
              </a:cxn>
              <a:cxn ang="T7">
                <a:pos x="T2" y="T3"/>
              </a:cxn>
              <a:cxn ang="T8">
                <a:pos x="T4" y="T5"/>
              </a:cxn>
            </a:cxnLst>
            <a:rect l="T9" t="T10" r="T11" b="T12"/>
            <a:pathLst>
              <a:path w="39" h="45">
                <a:moveTo>
                  <a:pt x="0" y="21"/>
                </a:moveTo>
                <a:lnTo>
                  <a:pt x="36" y="0"/>
                </a:lnTo>
                <a:lnTo>
                  <a:pt x="39" y="45"/>
                </a:lnTo>
              </a:path>
            </a:pathLst>
          </a:custGeom>
          <a:noFill/>
          <a:ln w="19050"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0" name="Freeform 17"/>
          <p:cNvSpPr>
            <a:spLocks/>
          </p:cNvSpPr>
          <p:nvPr/>
        </p:nvSpPr>
        <p:spPr bwMode="auto">
          <a:xfrm>
            <a:off x="3556000" y="4206875"/>
            <a:ext cx="74613" cy="88900"/>
          </a:xfrm>
          <a:custGeom>
            <a:avLst/>
            <a:gdLst>
              <a:gd name="T0" fmla="*/ 0 w 39"/>
              <a:gd name="T1" fmla="*/ 88900 h 42"/>
              <a:gd name="T2" fmla="*/ 5739 w 39"/>
              <a:gd name="T3" fmla="*/ 0 h 42"/>
              <a:gd name="T4" fmla="*/ 74613 w 39"/>
              <a:gd name="T5" fmla="*/ 50800 h 42"/>
              <a:gd name="T6" fmla="*/ 0 60000 65536"/>
              <a:gd name="T7" fmla="*/ 0 60000 65536"/>
              <a:gd name="T8" fmla="*/ 0 60000 65536"/>
              <a:gd name="T9" fmla="*/ 0 w 39"/>
              <a:gd name="T10" fmla="*/ 0 h 42"/>
              <a:gd name="T11" fmla="*/ 39 w 39"/>
              <a:gd name="T12" fmla="*/ 42 h 42"/>
            </a:gdLst>
            <a:ahLst/>
            <a:cxnLst>
              <a:cxn ang="T6">
                <a:pos x="T0" y="T1"/>
              </a:cxn>
              <a:cxn ang="T7">
                <a:pos x="T2" y="T3"/>
              </a:cxn>
              <a:cxn ang="T8">
                <a:pos x="T4" y="T5"/>
              </a:cxn>
            </a:cxnLst>
            <a:rect l="T9" t="T10" r="T11" b="T12"/>
            <a:pathLst>
              <a:path w="39" h="42">
                <a:moveTo>
                  <a:pt x="0" y="42"/>
                </a:moveTo>
                <a:lnTo>
                  <a:pt x="3" y="0"/>
                </a:lnTo>
                <a:lnTo>
                  <a:pt x="39" y="24"/>
                </a:lnTo>
              </a:path>
            </a:pathLst>
          </a:custGeom>
          <a:noFill/>
          <a:ln w="19050"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1" name="Text Box 18"/>
          <p:cNvSpPr txBox="1">
            <a:spLocks noChangeArrowheads="1"/>
          </p:cNvSpPr>
          <p:nvPr/>
        </p:nvSpPr>
        <p:spPr bwMode="auto">
          <a:xfrm>
            <a:off x="3613150" y="4291013"/>
            <a:ext cx="290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600">
                <a:latin typeface="WP IconicSymbolsB"/>
                <a:sym typeface="Symbol" pitchFamily="18" charset="2"/>
              </a:rPr>
              <a:t></a:t>
            </a:r>
            <a:endParaRPr lang="en-US" sz="1600">
              <a:latin typeface="WP IconicSymbolsB"/>
            </a:endParaRPr>
          </a:p>
        </p:txBody>
      </p:sp>
      <p:sp>
        <p:nvSpPr>
          <p:cNvPr id="47122" name="Text Box 19"/>
          <p:cNvSpPr txBox="1">
            <a:spLocks noChangeArrowheads="1"/>
          </p:cNvSpPr>
          <p:nvPr/>
        </p:nvSpPr>
        <p:spPr bwMode="auto">
          <a:xfrm>
            <a:off x="2838450" y="47386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600">
                <a:latin typeface="Times New Roman" pitchFamily="18" charset="0"/>
                <a:sym typeface="Symbol" pitchFamily="18" charset="2"/>
              </a:rPr>
              <a:t></a:t>
            </a:r>
            <a:endParaRPr lang="en-US" sz="1600">
              <a:latin typeface="Times New Roman" pitchFamily="18" charset="0"/>
            </a:endParaRPr>
          </a:p>
        </p:txBody>
      </p:sp>
      <p:sp>
        <p:nvSpPr>
          <p:cNvPr id="47123" name="Text Box 20"/>
          <p:cNvSpPr txBox="1">
            <a:spLocks noChangeArrowheads="1"/>
          </p:cNvSpPr>
          <p:nvPr/>
        </p:nvSpPr>
        <p:spPr bwMode="auto">
          <a:xfrm>
            <a:off x="2143125" y="920750"/>
            <a:ext cx="754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Z Axis</a:t>
            </a:r>
          </a:p>
        </p:txBody>
      </p:sp>
      <p:sp>
        <p:nvSpPr>
          <p:cNvPr id="47124" name="Text Box 21"/>
          <p:cNvSpPr txBox="1">
            <a:spLocks noChangeArrowheads="1"/>
          </p:cNvSpPr>
          <p:nvPr/>
        </p:nvSpPr>
        <p:spPr bwMode="auto">
          <a:xfrm>
            <a:off x="254000" y="5902325"/>
            <a:ext cx="765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600">
                <a:latin typeface="Times New Roman" pitchFamily="18" charset="0"/>
              </a:rPr>
              <a:t>X Axis</a:t>
            </a:r>
          </a:p>
        </p:txBody>
      </p:sp>
      <p:sp>
        <p:nvSpPr>
          <p:cNvPr id="47125" name="Text Box 22"/>
          <p:cNvSpPr txBox="1">
            <a:spLocks noChangeArrowheads="1"/>
          </p:cNvSpPr>
          <p:nvPr/>
        </p:nvSpPr>
        <p:spPr bwMode="auto">
          <a:xfrm>
            <a:off x="6340475" y="3992563"/>
            <a:ext cx="765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600">
                <a:latin typeface="Times New Roman" pitchFamily="18" charset="0"/>
              </a:rPr>
              <a:t>Y Axis</a:t>
            </a:r>
          </a:p>
        </p:txBody>
      </p:sp>
      <p:sp>
        <p:nvSpPr>
          <p:cNvPr id="47126" name="Line 23"/>
          <p:cNvSpPr>
            <a:spLocks noChangeShapeType="1"/>
          </p:cNvSpPr>
          <p:nvPr/>
        </p:nvSpPr>
        <p:spPr bwMode="auto">
          <a:xfrm flipV="1">
            <a:off x="3343275" y="1571625"/>
            <a:ext cx="1762125" cy="3003550"/>
          </a:xfrm>
          <a:prstGeom prst="line">
            <a:avLst/>
          </a:prstGeom>
          <a:noFill/>
          <a:ln w="28575">
            <a:solidFill>
              <a:srgbClr val="0000CC"/>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7" name="Line 24"/>
          <p:cNvSpPr>
            <a:spLocks noChangeShapeType="1"/>
          </p:cNvSpPr>
          <p:nvPr/>
        </p:nvSpPr>
        <p:spPr bwMode="auto">
          <a:xfrm flipV="1">
            <a:off x="4413250" y="1589088"/>
            <a:ext cx="673100" cy="1160462"/>
          </a:xfrm>
          <a:prstGeom prst="line">
            <a:avLst/>
          </a:prstGeom>
          <a:noFill/>
          <a:ln w="635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28" name="Text Box 25"/>
          <p:cNvSpPr txBox="1">
            <a:spLocks noChangeArrowheads="1"/>
          </p:cNvSpPr>
          <p:nvPr/>
        </p:nvSpPr>
        <p:spPr bwMode="auto">
          <a:xfrm>
            <a:off x="5578475" y="1222375"/>
            <a:ext cx="1809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sz="1600">
                <a:latin typeface="Times New Roman" pitchFamily="18" charset="0"/>
              </a:rPr>
              <a:t>(X,Y,Z) = P (</a:t>
            </a:r>
            <a:r>
              <a:rPr lang="en-US" sz="1600">
                <a:latin typeface="Times New Roman" pitchFamily="18" charset="0"/>
                <a:sym typeface="Symbol" pitchFamily="18" charset="2"/>
              </a:rPr>
              <a:t>,,h)</a:t>
            </a:r>
            <a:endParaRPr lang="en-US" sz="1600">
              <a:latin typeface="Times New Roman" pitchFamily="18" charset="0"/>
            </a:endParaRPr>
          </a:p>
        </p:txBody>
      </p:sp>
      <p:sp>
        <p:nvSpPr>
          <p:cNvPr id="47129" name="Text Box 26"/>
          <p:cNvSpPr txBox="1">
            <a:spLocks noChangeArrowheads="1"/>
          </p:cNvSpPr>
          <p:nvPr/>
        </p:nvSpPr>
        <p:spPr bwMode="auto">
          <a:xfrm>
            <a:off x="4565650" y="15811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h</a:t>
            </a:r>
          </a:p>
        </p:txBody>
      </p:sp>
      <p:sp>
        <p:nvSpPr>
          <p:cNvPr id="47130" name="Text Box 27"/>
          <p:cNvSpPr txBox="1">
            <a:spLocks noChangeArrowheads="1"/>
          </p:cNvSpPr>
          <p:nvPr/>
        </p:nvSpPr>
        <p:spPr bwMode="auto">
          <a:xfrm>
            <a:off x="5538788" y="1916113"/>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Earth’s</a:t>
            </a:r>
          </a:p>
        </p:txBody>
      </p:sp>
      <p:sp>
        <p:nvSpPr>
          <p:cNvPr id="47131" name="Text Box 28"/>
          <p:cNvSpPr txBox="1">
            <a:spLocks noChangeArrowheads="1"/>
          </p:cNvSpPr>
          <p:nvPr/>
        </p:nvSpPr>
        <p:spPr bwMode="auto">
          <a:xfrm>
            <a:off x="5489575" y="2155825"/>
            <a:ext cx="976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Surface</a:t>
            </a:r>
          </a:p>
        </p:txBody>
      </p:sp>
      <p:sp>
        <p:nvSpPr>
          <p:cNvPr id="47132" name="Text Box 29"/>
          <p:cNvSpPr txBox="1">
            <a:spLocks noChangeArrowheads="1"/>
          </p:cNvSpPr>
          <p:nvPr/>
        </p:nvSpPr>
        <p:spPr bwMode="auto">
          <a:xfrm>
            <a:off x="438150" y="2646363"/>
            <a:ext cx="601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Zero</a:t>
            </a:r>
          </a:p>
        </p:txBody>
      </p:sp>
      <p:sp>
        <p:nvSpPr>
          <p:cNvPr id="47133" name="Text Box 30"/>
          <p:cNvSpPr txBox="1">
            <a:spLocks noChangeArrowheads="1"/>
          </p:cNvSpPr>
          <p:nvPr/>
        </p:nvSpPr>
        <p:spPr bwMode="auto">
          <a:xfrm>
            <a:off x="238125" y="2884488"/>
            <a:ext cx="99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Meridian</a:t>
            </a:r>
          </a:p>
        </p:txBody>
      </p:sp>
      <p:sp>
        <p:nvSpPr>
          <p:cNvPr id="47134" name="Text Box 31"/>
          <p:cNvSpPr txBox="1">
            <a:spLocks noChangeArrowheads="1"/>
          </p:cNvSpPr>
          <p:nvPr/>
        </p:nvSpPr>
        <p:spPr bwMode="auto">
          <a:xfrm>
            <a:off x="4214813" y="5870575"/>
            <a:ext cx="220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Mean Equatorial Plane</a:t>
            </a:r>
          </a:p>
        </p:txBody>
      </p:sp>
      <p:sp>
        <p:nvSpPr>
          <p:cNvPr id="47135" name="Line 32"/>
          <p:cNvSpPr>
            <a:spLocks noChangeShapeType="1"/>
          </p:cNvSpPr>
          <p:nvPr/>
        </p:nvSpPr>
        <p:spPr bwMode="auto">
          <a:xfrm>
            <a:off x="690563" y="3303588"/>
            <a:ext cx="860425" cy="4730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36" name="Line 33"/>
          <p:cNvSpPr>
            <a:spLocks noChangeShapeType="1"/>
          </p:cNvSpPr>
          <p:nvPr/>
        </p:nvSpPr>
        <p:spPr bwMode="auto">
          <a:xfrm flipH="1" flipV="1">
            <a:off x="3730625" y="5786438"/>
            <a:ext cx="352425" cy="271462"/>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37" name="Text Box 34"/>
          <p:cNvSpPr txBox="1">
            <a:spLocks noChangeArrowheads="1"/>
          </p:cNvSpPr>
          <p:nvPr/>
        </p:nvSpPr>
        <p:spPr bwMode="auto">
          <a:xfrm>
            <a:off x="6594475" y="3321050"/>
            <a:ext cx="1874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Reference Ellipsoid</a:t>
            </a:r>
          </a:p>
        </p:txBody>
      </p:sp>
      <p:sp>
        <p:nvSpPr>
          <p:cNvPr id="47138" name="Line 35"/>
          <p:cNvSpPr>
            <a:spLocks noChangeShapeType="1"/>
          </p:cNvSpPr>
          <p:nvPr/>
        </p:nvSpPr>
        <p:spPr bwMode="auto">
          <a:xfrm flipH="1">
            <a:off x="5864225" y="3489325"/>
            <a:ext cx="644525" cy="287338"/>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39" name="Text Box 36"/>
          <p:cNvSpPr txBox="1">
            <a:spLocks noChangeArrowheads="1"/>
          </p:cNvSpPr>
          <p:nvPr/>
        </p:nvSpPr>
        <p:spPr bwMode="auto">
          <a:xfrm>
            <a:off x="5175250" y="12223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rPr>
              <a:t>P</a:t>
            </a:r>
          </a:p>
        </p:txBody>
      </p:sp>
      <p:sp>
        <p:nvSpPr>
          <p:cNvPr id="47140" name="TextBox 36"/>
          <p:cNvSpPr txBox="1">
            <a:spLocks noChangeArrowheads="1"/>
          </p:cNvSpPr>
          <p:nvPr/>
        </p:nvSpPr>
        <p:spPr bwMode="auto">
          <a:xfrm>
            <a:off x="6629400" y="2286000"/>
            <a:ext cx="1905000" cy="954088"/>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Ellipsoid height component produced from GPS</a:t>
            </a:r>
          </a:p>
        </p:txBody>
      </p:sp>
      <p:cxnSp>
        <p:nvCxnSpPr>
          <p:cNvPr id="47141" name="Straight Arrow Connector 38"/>
          <p:cNvCxnSpPr>
            <a:cxnSpLocks noChangeShapeType="1"/>
            <a:stCxn id="47140" idx="1"/>
          </p:cNvCxnSpPr>
          <p:nvPr/>
        </p:nvCxnSpPr>
        <p:spPr bwMode="auto">
          <a:xfrm flipH="1" flipV="1">
            <a:off x="4800600" y="2286000"/>
            <a:ext cx="1828800" cy="477838"/>
          </a:xfrm>
          <a:prstGeom prst="straightConnector1">
            <a:avLst/>
          </a:prstGeom>
          <a:noFill/>
          <a:ln w="25400" algn="ctr">
            <a:solidFill>
              <a:srgbClr val="FF0000"/>
            </a:solidFill>
            <a:round/>
            <a:headEnd/>
            <a:tailEnd type="arrow" w="med" len="med"/>
          </a:ln>
        </p:spPr>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0" y="381000"/>
            <a:ext cx="9144000" cy="8302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400">
                <a:solidFill>
                  <a:srgbClr val="0070C0"/>
                </a:solidFill>
                <a:latin typeface="Arial" pitchFamily="34" charset="0"/>
              </a:rPr>
              <a:t>THE REALIZATION OF NAD 83 HAS ITS ORIGIN 2.2 M FROM THE SCIENTIFIC ITRS DATUM REALIZED AS ITRF XX </a:t>
            </a:r>
            <a:endParaRPr lang="en-US" sz="2400" b="0">
              <a:solidFill>
                <a:srgbClr val="0070C0"/>
              </a:solidFill>
              <a:latin typeface="Arial" pitchFamily="34" charset="0"/>
            </a:endParaRPr>
          </a:p>
        </p:txBody>
      </p:sp>
      <p:sp>
        <p:nvSpPr>
          <p:cNvPr id="49154" name="Line 3"/>
          <p:cNvSpPr>
            <a:spLocks noChangeShapeType="1"/>
          </p:cNvSpPr>
          <p:nvPr/>
        </p:nvSpPr>
        <p:spPr bwMode="auto">
          <a:xfrm flipV="1">
            <a:off x="1349375" y="1447800"/>
            <a:ext cx="0" cy="4425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55" name="Line 4"/>
          <p:cNvSpPr>
            <a:spLocks noChangeShapeType="1"/>
          </p:cNvSpPr>
          <p:nvPr/>
        </p:nvSpPr>
        <p:spPr bwMode="auto">
          <a:xfrm>
            <a:off x="1095375" y="5584825"/>
            <a:ext cx="5908675"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56" name="Arc 5"/>
          <p:cNvSpPr>
            <a:spLocks/>
          </p:cNvSpPr>
          <p:nvPr/>
        </p:nvSpPr>
        <p:spPr bwMode="auto">
          <a:xfrm>
            <a:off x="1349375" y="1736725"/>
            <a:ext cx="5402263" cy="3848100"/>
          </a:xfrm>
          <a:custGeom>
            <a:avLst/>
            <a:gdLst>
              <a:gd name="T0" fmla="*/ 0 w 21600"/>
              <a:gd name="T1" fmla="*/ 0 h 21600"/>
              <a:gd name="T2" fmla="*/ 1351130998 w 21600"/>
              <a:gd name="T3" fmla="*/ 685549634 h 21600"/>
              <a:gd name="T4" fmla="*/ 0 w 21600"/>
              <a:gd name="T5" fmla="*/ 68554963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57" name="Line 6"/>
          <p:cNvSpPr>
            <a:spLocks noChangeShapeType="1"/>
          </p:cNvSpPr>
          <p:nvPr/>
        </p:nvSpPr>
        <p:spPr bwMode="auto">
          <a:xfrm flipV="1">
            <a:off x="2362200" y="1158875"/>
            <a:ext cx="0" cy="4425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7"/>
          <p:cNvSpPr>
            <a:spLocks noChangeShapeType="1"/>
          </p:cNvSpPr>
          <p:nvPr/>
        </p:nvSpPr>
        <p:spPr bwMode="auto">
          <a:xfrm>
            <a:off x="2108200" y="5297488"/>
            <a:ext cx="5910263"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59" name="Arc 8"/>
          <p:cNvSpPr>
            <a:spLocks/>
          </p:cNvSpPr>
          <p:nvPr/>
        </p:nvSpPr>
        <p:spPr bwMode="auto">
          <a:xfrm>
            <a:off x="2362200" y="1447800"/>
            <a:ext cx="5402263" cy="3849688"/>
          </a:xfrm>
          <a:custGeom>
            <a:avLst/>
            <a:gdLst>
              <a:gd name="T0" fmla="*/ 0 w 21600"/>
              <a:gd name="T1" fmla="*/ 0 h 21600"/>
              <a:gd name="T2" fmla="*/ 1351130998 w 21600"/>
              <a:gd name="T3" fmla="*/ 686115208 h 21600"/>
              <a:gd name="T4" fmla="*/ 0 w 21600"/>
              <a:gd name="T5" fmla="*/ 68611520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49160" name="AutoShape 9"/>
          <p:cNvCxnSpPr>
            <a:cxnSpLocks noChangeShapeType="1"/>
            <a:stCxn id="49156" idx="2"/>
            <a:endCxn id="49159" idx="2"/>
          </p:cNvCxnSpPr>
          <p:nvPr/>
        </p:nvCxnSpPr>
        <p:spPr bwMode="auto">
          <a:xfrm flipV="1">
            <a:off x="1349375" y="5311775"/>
            <a:ext cx="1012825" cy="287338"/>
          </a:xfrm>
          <a:prstGeom prst="straightConnector1">
            <a:avLst/>
          </a:prstGeom>
          <a:noFill/>
          <a:ln w="28575">
            <a:solidFill>
              <a:srgbClr val="CC0000"/>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49161" name="Line 10"/>
          <p:cNvSpPr>
            <a:spLocks noChangeShapeType="1"/>
          </p:cNvSpPr>
          <p:nvPr/>
        </p:nvSpPr>
        <p:spPr bwMode="auto">
          <a:xfrm flipV="1">
            <a:off x="5484813" y="1560513"/>
            <a:ext cx="1266825" cy="152241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11"/>
          <p:cNvSpPr>
            <a:spLocks noChangeShapeType="1"/>
          </p:cNvSpPr>
          <p:nvPr/>
        </p:nvSpPr>
        <p:spPr bwMode="auto">
          <a:xfrm flipV="1">
            <a:off x="6161088" y="1560513"/>
            <a:ext cx="590550" cy="9461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3" name="Freeform 12"/>
          <p:cNvSpPr>
            <a:spLocks/>
          </p:cNvSpPr>
          <p:nvPr/>
        </p:nvSpPr>
        <p:spPr bwMode="auto">
          <a:xfrm>
            <a:off x="5595938" y="2951163"/>
            <a:ext cx="122237" cy="258762"/>
          </a:xfrm>
          <a:custGeom>
            <a:avLst/>
            <a:gdLst>
              <a:gd name="T0" fmla="*/ 0 w 69"/>
              <a:gd name="T1" fmla="*/ 0 h 129"/>
              <a:gd name="T2" fmla="*/ 122237 w 69"/>
              <a:gd name="T3" fmla="*/ 114337 h 129"/>
              <a:gd name="T4" fmla="*/ 5315 w 69"/>
              <a:gd name="T5" fmla="*/ 258762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4" name="Freeform 13"/>
          <p:cNvSpPr>
            <a:spLocks/>
          </p:cNvSpPr>
          <p:nvPr/>
        </p:nvSpPr>
        <p:spPr bwMode="auto">
          <a:xfrm>
            <a:off x="6229350" y="2397125"/>
            <a:ext cx="120650" cy="228600"/>
          </a:xfrm>
          <a:custGeom>
            <a:avLst/>
            <a:gdLst>
              <a:gd name="T0" fmla="*/ 0 w 69"/>
              <a:gd name="T1" fmla="*/ 0 h 114"/>
              <a:gd name="T2" fmla="*/ 120650 w 69"/>
              <a:gd name="T3" fmla="*/ 90237 h 114"/>
              <a:gd name="T4" fmla="*/ 26228 w 69"/>
              <a:gd name="T5" fmla="*/ 228600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5" name="Freeform 14"/>
          <p:cNvSpPr>
            <a:spLocks/>
          </p:cNvSpPr>
          <p:nvPr/>
        </p:nvSpPr>
        <p:spPr bwMode="auto">
          <a:xfrm>
            <a:off x="5491163" y="1311275"/>
            <a:ext cx="1978025" cy="1162050"/>
          </a:xfrm>
          <a:custGeom>
            <a:avLst/>
            <a:gdLst>
              <a:gd name="T0" fmla="*/ 79121 w 1125"/>
              <a:gd name="T1" fmla="*/ 24042 h 580"/>
              <a:gd name="T2" fmla="*/ 501100 w 1125"/>
              <a:gd name="T3" fmla="*/ 56099 h 580"/>
              <a:gd name="T4" fmla="*/ 543298 w 1125"/>
              <a:gd name="T5" fmla="*/ 88156 h 580"/>
              <a:gd name="T6" fmla="*/ 754287 w 1125"/>
              <a:gd name="T7" fmla="*/ 104184 h 580"/>
              <a:gd name="T8" fmla="*/ 1330991 w 1125"/>
              <a:gd name="T9" fmla="*/ 232410 h 580"/>
              <a:gd name="T10" fmla="*/ 1457584 w 1125"/>
              <a:gd name="T11" fmla="*/ 424749 h 580"/>
              <a:gd name="T12" fmla="*/ 1485716 w 1125"/>
              <a:gd name="T13" fmla="*/ 472834 h 580"/>
              <a:gd name="T14" fmla="*/ 1527914 w 1125"/>
              <a:gd name="T15" fmla="*/ 488862 h 580"/>
              <a:gd name="T16" fmla="*/ 1640442 w 1125"/>
              <a:gd name="T17" fmla="*/ 681202 h 580"/>
              <a:gd name="T18" fmla="*/ 1865497 w 1125"/>
              <a:gd name="T19" fmla="*/ 889569 h 580"/>
              <a:gd name="T20" fmla="*/ 1921761 w 1125"/>
              <a:gd name="T21" fmla="*/ 985739 h 580"/>
              <a:gd name="T22" fmla="*/ 1978025 w 1125"/>
              <a:gd name="T23" fmla="*/ 1162050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28575" cap="flat" cmpd="sng">
            <a:solidFill>
              <a:srgbClr val="99663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6" name="Oval 15"/>
          <p:cNvSpPr>
            <a:spLocks noChangeArrowheads="1"/>
          </p:cNvSpPr>
          <p:nvPr/>
        </p:nvSpPr>
        <p:spPr bwMode="auto">
          <a:xfrm>
            <a:off x="6723063" y="1479550"/>
            <a:ext cx="84137" cy="112713"/>
          </a:xfrm>
          <a:prstGeom prst="ellipse">
            <a:avLst/>
          </a:prstGeom>
          <a:solidFill>
            <a:schemeClr val="tx1"/>
          </a:solidFill>
          <a:ln w="19050">
            <a:solidFill>
              <a:srgbClr val="CC0000"/>
            </a:solidFill>
            <a:round/>
            <a:headEnd/>
            <a:tailEnd/>
          </a:ln>
        </p:spPr>
        <p:txBody>
          <a:bodyPr wrap="none" anchor="ctr"/>
          <a:lstStyle/>
          <a:p>
            <a:endParaRPr lang="en-US"/>
          </a:p>
        </p:txBody>
      </p:sp>
      <p:sp>
        <p:nvSpPr>
          <p:cNvPr id="49167" name="Text Box 16"/>
          <p:cNvSpPr txBox="1">
            <a:spLocks noChangeArrowheads="1"/>
          </p:cNvSpPr>
          <p:nvPr/>
        </p:nvSpPr>
        <p:spPr bwMode="auto">
          <a:xfrm rot="-762773">
            <a:off x="1319213" y="5083175"/>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latin typeface="Times New Roman" pitchFamily="18" charset="0"/>
                <a:cs typeface="Times New Roman" pitchFamily="18" charset="0"/>
              </a:rPr>
              <a:t>2.2 meters</a:t>
            </a:r>
          </a:p>
        </p:txBody>
      </p:sp>
      <p:sp>
        <p:nvSpPr>
          <p:cNvPr id="49168" name="Text Box 17"/>
          <p:cNvSpPr txBox="1">
            <a:spLocks noChangeArrowheads="1"/>
          </p:cNvSpPr>
          <p:nvPr/>
        </p:nvSpPr>
        <p:spPr bwMode="auto">
          <a:xfrm>
            <a:off x="1824038" y="572135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cs typeface="Times New Roman" pitchFamily="18" charset="0"/>
              </a:rPr>
              <a:t>NAD 83</a:t>
            </a:r>
          </a:p>
        </p:txBody>
      </p:sp>
      <p:sp>
        <p:nvSpPr>
          <p:cNvPr id="49169" name="Text Box 18"/>
          <p:cNvSpPr txBox="1">
            <a:spLocks noChangeArrowheads="1"/>
          </p:cNvSpPr>
          <p:nvPr/>
        </p:nvSpPr>
        <p:spPr bwMode="auto">
          <a:xfrm>
            <a:off x="1770063" y="596265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cs typeface="Times New Roman" pitchFamily="18" charset="0"/>
              </a:rPr>
              <a:t>Origin</a:t>
            </a:r>
          </a:p>
        </p:txBody>
      </p:sp>
      <p:sp>
        <p:nvSpPr>
          <p:cNvPr id="49170" name="Text Box 19"/>
          <p:cNvSpPr txBox="1">
            <a:spLocks noChangeArrowheads="1"/>
          </p:cNvSpPr>
          <p:nvPr/>
        </p:nvSpPr>
        <p:spPr bwMode="auto">
          <a:xfrm>
            <a:off x="2555875" y="3824288"/>
            <a:ext cx="21510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cs typeface="Times New Roman" pitchFamily="18" charset="0"/>
              </a:rPr>
              <a:t>ITRF 00 ORIGIN</a:t>
            </a:r>
          </a:p>
          <a:p>
            <a:r>
              <a:rPr lang="en-US" sz="1600">
                <a:latin typeface="Times New Roman" pitchFamily="18" charset="0"/>
                <a:cs typeface="Times New Roman" pitchFamily="18" charset="0"/>
              </a:rPr>
              <a:t>(WGS 84 IS WITHIN A COUPLE OF CENTIMETERS IN REALIZATION)</a:t>
            </a:r>
          </a:p>
        </p:txBody>
      </p:sp>
      <p:sp>
        <p:nvSpPr>
          <p:cNvPr id="49171" name="Line 20"/>
          <p:cNvSpPr>
            <a:spLocks noChangeShapeType="1"/>
          </p:cNvSpPr>
          <p:nvPr/>
        </p:nvSpPr>
        <p:spPr bwMode="auto">
          <a:xfrm flipH="1" flipV="1">
            <a:off x="1404938" y="5681663"/>
            <a:ext cx="379412" cy="3206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1"/>
          <p:cNvSpPr>
            <a:spLocks noChangeShapeType="1"/>
          </p:cNvSpPr>
          <p:nvPr/>
        </p:nvSpPr>
        <p:spPr bwMode="auto">
          <a:xfrm flipH="1">
            <a:off x="2403475" y="4895850"/>
            <a:ext cx="352425" cy="35242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3" name="Text Box 22"/>
          <p:cNvSpPr txBox="1">
            <a:spLocks noChangeArrowheads="1"/>
          </p:cNvSpPr>
          <p:nvPr/>
        </p:nvSpPr>
        <p:spPr bwMode="auto">
          <a:xfrm>
            <a:off x="7559675" y="2017713"/>
            <a:ext cx="839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cs typeface="Times New Roman" pitchFamily="18" charset="0"/>
              </a:rPr>
              <a:t>Earth’s</a:t>
            </a:r>
          </a:p>
        </p:txBody>
      </p:sp>
      <p:sp>
        <p:nvSpPr>
          <p:cNvPr id="49174" name="Text Box 23"/>
          <p:cNvSpPr txBox="1">
            <a:spLocks noChangeArrowheads="1"/>
          </p:cNvSpPr>
          <p:nvPr/>
        </p:nvSpPr>
        <p:spPr bwMode="auto">
          <a:xfrm>
            <a:off x="7512050" y="2305050"/>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latin typeface="Times New Roman" pitchFamily="18" charset="0"/>
                <a:cs typeface="Times New Roman" pitchFamily="18" charset="0"/>
              </a:rPr>
              <a:t>Surface</a:t>
            </a:r>
          </a:p>
        </p:txBody>
      </p:sp>
      <p:sp>
        <p:nvSpPr>
          <p:cNvPr id="49175" name="Text Box 24"/>
          <p:cNvSpPr txBox="1">
            <a:spLocks noChangeArrowheads="1"/>
          </p:cNvSpPr>
          <p:nvPr/>
        </p:nvSpPr>
        <p:spPr bwMode="auto">
          <a:xfrm>
            <a:off x="5857875" y="1698625"/>
            <a:ext cx="49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latin typeface="Times New Roman" pitchFamily="18" charset="0"/>
                <a:cs typeface="Times New Roman" pitchFamily="18" charset="0"/>
              </a:rPr>
              <a:t>h</a:t>
            </a:r>
            <a:r>
              <a:rPr lang="en-US" sz="2000" baseline="-25000">
                <a:latin typeface="Times New Roman" pitchFamily="18" charset="0"/>
                <a:cs typeface="Times New Roman" pitchFamily="18" charset="0"/>
              </a:rPr>
              <a:t>83</a:t>
            </a:r>
            <a:endParaRPr lang="en-US" sz="2000">
              <a:latin typeface="Times New Roman" pitchFamily="18" charset="0"/>
              <a:cs typeface="Times New Roman" pitchFamily="18" charset="0"/>
            </a:endParaRPr>
          </a:p>
        </p:txBody>
      </p:sp>
      <p:sp>
        <p:nvSpPr>
          <p:cNvPr id="49176" name="Text Box 25"/>
          <p:cNvSpPr txBox="1">
            <a:spLocks noChangeArrowheads="1"/>
          </p:cNvSpPr>
          <p:nvPr/>
        </p:nvSpPr>
        <p:spPr bwMode="auto">
          <a:xfrm>
            <a:off x="6477000" y="1987550"/>
            <a:ext cx="49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latin typeface="Times New Roman" pitchFamily="18" charset="0"/>
                <a:cs typeface="Times New Roman" pitchFamily="18" charset="0"/>
              </a:rPr>
              <a:t>h</a:t>
            </a:r>
            <a:r>
              <a:rPr lang="en-US" sz="2000" baseline="-25000">
                <a:latin typeface="Times New Roman" pitchFamily="18" charset="0"/>
                <a:cs typeface="Times New Roman" pitchFamily="18" charset="0"/>
              </a:rPr>
              <a:t>00</a:t>
            </a:r>
            <a:endParaRPr lang="en-US" sz="20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bac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0663"/>
            <a:ext cx="7000875"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02" name="Straight Connector 4"/>
          <p:cNvCxnSpPr>
            <a:cxnSpLocks noChangeShapeType="1"/>
          </p:cNvCxnSpPr>
          <p:nvPr/>
        </p:nvCxnSpPr>
        <p:spPr bwMode="auto">
          <a:xfrm>
            <a:off x="3352800" y="3124200"/>
            <a:ext cx="2971800" cy="0"/>
          </a:xfrm>
          <a:prstGeom prst="line">
            <a:avLst/>
          </a:prstGeom>
          <a:noFill/>
          <a:ln w="25400" algn="ctr">
            <a:solidFill>
              <a:srgbClr val="FF0000"/>
            </a:solidFill>
            <a:round/>
            <a:headEnd/>
            <a:tailEnd/>
          </a:ln>
        </p:spPr>
      </p:cxnSp>
      <p:cxnSp>
        <p:nvCxnSpPr>
          <p:cNvPr id="51203" name="Straight Connector 5"/>
          <p:cNvCxnSpPr>
            <a:cxnSpLocks noChangeShapeType="1"/>
          </p:cNvCxnSpPr>
          <p:nvPr/>
        </p:nvCxnSpPr>
        <p:spPr bwMode="auto">
          <a:xfrm>
            <a:off x="3657600" y="5410200"/>
            <a:ext cx="2971800" cy="0"/>
          </a:xfrm>
          <a:prstGeom prst="line">
            <a:avLst/>
          </a:prstGeom>
          <a:noFill/>
          <a:ln w="25400" algn="ctr">
            <a:solidFill>
              <a:srgbClr val="FF0000"/>
            </a:solidFill>
            <a:round/>
            <a:headEnd/>
            <a:tailEnd/>
          </a:ln>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ChangeArrowheads="1"/>
          </p:cNvSpPr>
          <p:nvPr/>
        </p:nvSpPr>
        <p:spPr bwMode="auto">
          <a:xfrm>
            <a:off x="0" y="53340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rgbClr val="000000"/>
                </a:solidFill>
              </a:rPr>
              <a:t>International Earth Rotation and </a:t>
            </a:r>
            <a:br>
              <a:rPr lang="en-US" sz="3000">
                <a:solidFill>
                  <a:srgbClr val="000000"/>
                </a:solidFill>
              </a:rPr>
            </a:br>
            <a:r>
              <a:rPr lang="en-US" sz="3000">
                <a:solidFill>
                  <a:srgbClr val="000000"/>
                </a:solidFill>
              </a:rPr>
              <a:t>Reference System Service</a:t>
            </a:r>
            <a:br>
              <a:rPr lang="en-US" sz="3000">
                <a:solidFill>
                  <a:srgbClr val="000000"/>
                </a:solidFill>
              </a:rPr>
            </a:br>
            <a:r>
              <a:rPr lang="en-US" sz="3000">
                <a:solidFill>
                  <a:srgbClr val="000000"/>
                </a:solidFill>
              </a:rPr>
              <a:t>(IERS)</a:t>
            </a:r>
            <a:br>
              <a:rPr lang="en-US" sz="3000">
                <a:solidFill>
                  <a:srgbClr val="000000"/>
                </a:solidFill>
              </a:rPr>
            </a:br>
            <a:r>
              <a:rPr lang="en-US" sz="2000">
                <a:solidFill>
                  <a:srgbClr val="000000"/>
                </a:solidFill>
                <a:hlinkClick r:id="rId3"/>
              </a:rPr>
              <a:t>(http://www.iers.org)</a:t>
            </a:r>
            <a:endParaRPr lang="en-US" sz="3000">
              <a:solidFill>
                <a:srgbClr val="000000"/>
              </a:solidFill>
            </a:endParaRPr>
          </a:p>
        </p:txBody>
      </p:sp>
      <p:sp>
        <p:nvSpPr>
          <p:cNvPr id="52226" name="Text Box 7"/>
          <p:cNvSpPr txBox="1">
            <a:spLocks noChangeArrowheads="1"/>
          </p:cNvSpPr>
          <p:nvPr/>
        </p:nvSpPr>
        <p:spPr bwMode="auto">
          <a:xfrm>
            <a:off x="0" y="2311400"/>
            <a:ext cx="9144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800">
                <a:latin typeface="Arial" pitchFamily="34" charset="0"/>
              </a:rPr>
              <a:t>The International Terrestrial Reference System (ITRS) constitutes a set of prescriptions and conventions together with the modeling required to define origin, scale, orientation and time evolution </a:t>
            </a:r>
          </a:p>
          <a:p>
            <a:endParaRPr lang="en-US" sz="1800">
              <a:latin typeface="Arial" pitchFamily="34" charset="0"/>
            </a:endParaRPr>
          </a:p>
          <a:p>
            <a:endParaRPr lang="en-US" sz="1800">
              <a:latin typeface="Arial" pitchFamily="34" charset="0"/>
            </a:endParaRPr>
          </a:p>
          <a:p>
            <a:endParaRPr lang="en-US" sz="1800">
              <a:latin typeface="Arial" pitchFamily="34" charset="0"/>
            </a:endParaRPr>
          </a:p>
          <a:p>
            <a:r>
              <a:rPr lang="en-US" sz="1800">
                <a:latin typeface="Arial" pitchFamily="34" charset="0"/>
              </a:rPr>
              <a:t>ITRS is realized by the International Terrestrial Reference Frame (ITRF) based upon estimated coordinates and velocities of a set of stations observed by Very Long Baseline Interferometry </a:t>
            </a:r>
            <a:r>
              <a:rPr lang="en-US" sz="1800">
                <a:solidFill>
                  <a:schemeClr val="tx2"/>
                </a:solidFill>
                <a:latin typeface="Arial" pitchFamily="34" charset="0"/>
              </a:rPr>
              <a:t>(VLBI</a:t>
            </a:r>
            <a:r>
              <a:rPr lang="en-US" sz="1800">
                <a:latin typeface="Arial" pitchFamily="34" charset="0"/>
              </a:rPr>
              <a:t>), Satellite Laser Ranging ( SLR), Global Positioning System and GLONASS (GNSS), and Doppler Orbitography and Radio- positioning Integrated by Satellite ( DORIS). </a:t>
            </a:r>
          </a:p>
          <a:p>
            <a:endParaRPr lang="en-US" sz="1800">
              <a:latin typeface="Arial" pitchFamily="34" charset="0"/>
            </a:endParaRPr>
          </a:p>
          <a:p>
            <a:r>
              <a:rPr lang="en-US" sz="1800">
                <a:latin typeface="Arial" pitchFamily="34" charset="0"/>
              </a:rPr>
              <a:t>ITRF89, ITRF90, ITRF91, ITRF92, ITRF93, ITRF94, ITRF95, ITRF96, ITRF97, </a:t>
            </a:r>
            <a:r>
              <a:rPr lang="en-US" sz="1800">
                <a:solidFill>
                  <a:srgbClr val="FF0000"/>
                </a:solidFill>
                <a:latin typeface="Arial" pitchFamily="34" charset="0"/>
              </a:rPr>
              <a:t>ITRF2000</a:t>
            </a:r>
            <a:r>
              <a:rPr lang="en-US" sz="1800">
                <a:latin typeface="Arial" pitchFamily="34" charset="0"/>
              </a:rPr>
              <a:t>, ITRF2005, </a:t>
            </a:r>
            <a:r>
              <a:rPr lang="en-US" sz="1800">
                <a:solidFill>
                  <a:srgbClr val="00B050"/>
                </a:solidFill>
                <a:latin typeface="Arial" pitchFamily="34" charset="0"/>
              </a:rPr>
              <a:t>ITRF2008</a:t>
            </a:r>
          </a:p>
        </p:txBody>
      </p:sp>
    </p:spTree>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Text Box 3"/>
          <p:cNvSpPr txBox="1">
            <a:spLocks noChangeArrowheads="1"/>
          </p:cNvSpPr>
          <p:nvPr/>
        </p:nvSpPr>
        <p:spPr bwMode="auto">
          <a:xfrm>
            <a:off x="1017588" y="2209800"/>
            <a:ext cx="7267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FF0000"/>
                </a:solidFill>
                <a:latin typeface="Arial" pitchFamily="34" charset="0"/>
              </a:rPr>
              <a:t>International Global Navigation Satellite Systems Service (IGS)</a:t>
            </a:r>
          </a:p>
        </p:txBody>
      </p:sp>
      <p:sp>
        <p:nvSpPr>
          <p:cNvPr id="972804" name="Text Box 4"/>
          <p:cNvSpPr txBox="1">
            <a:spLocks noChangeArrowheads="1"/>
          </p:cNvSpPr>
          <p:nvPr/>
        </p:nvSpPr>
        <p:spPr bwMode="auto">
          <a:xfrm>
            <a:off x="2139950" y="3276600"/>
            <a:ext cx="502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663300"/>
                </a:solidFill>
                <a:latin typeface="Arial" pitchFamily="34" charset="0"/>
              </a:rPr>
              <a:t>International Laser Ranging Service (ILRS)</a:t>
            </a:r>
          </a:p>
        </p:txBody>
      </p:sp>
      <p:sp>
        <p:nvSpPr>
          <p:cNvPr id="972805" name="Text Box 5"/>
          <p:cNvSpPr txBox="1">
            <a:spLocks noChangeArrowheads="1"/>
          </p:cNvSpPr>
          <p:nvPr/>
        </p:nvSpPr>
        <p:spPr bwMode="auto">
          <a:xfrm>
            <a:off x="1941513" y="4302125"/>
            <a:ext cx="541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CC0066"/>
                </a:solidFill>
                <a:latin typeface="Arial" pitchFamily="34" charset="0"/>
              </a:rPr>
              <a:t>International Very Long Baseline Service (IVS)</a:t>
            </a:r>
          </a:p>
        </p:txBody>
      </p:sp>
      <p:sp>
        <p:nvSpPr>
          <p:cNvPr id="972806" name="Text Box 6"/>
          <p:cNvSpPr txBox="1">
            <a:spLocks noChangeArrowheads="1"/>
          </p:cNvSpPr>
          <p:nvPr/>
        </p:nvSpPr>
        <p:spPr bwMode="auto">
          <a:xfrm>
            <a:off x="2633663" y="5334000"/>
            <a:ext cx="4035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A50021"/>
                </a:solidFill>
                <a:latin typeface="Arial" pitchFamily="34" charset="0"/>
              </a:rPr>
              <a:t>International DORIS Service (IDS)</a:t>
            </a:r>
          </a:p>
        </p:txBody>
      </p:sp>
      <p:pic>
        <p:nvPicPr>
          <p:cNvPr id="972807" name="Picture 7"/>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955925" y="1524000"/>
            <a:ext cx="3713163" cy="4951413"/>
          </a:xfrm>
        </p:spPr>
      </p:pic>
      <p:pic>
        <p:nvPicPr>
          <p:cNvPr id="972808"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438400" y="1524000"/>
            <a:ext cx="5168900" cy="5168900"/>
          </a:xfrm>
        </p:spPr>
      </p:pic>
      <p:sp>
        <p:nvSpPr>
          <p:cNvPr id="54279" name="Text Box 10"/>
          <p:cNvSpPr txBox="1">
            <a:spLocks noChangeArrowheads="1"/>
          </p:cNvSpPr>
          <p:nvPr/>
        </p:nvSpPr>
        <p:spPr bwMode="auto">
          <a:xfrm>
            <a:off x="0" y="457200"/>
            <a:ext cx="914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800">
                <a:latin typeface="Arial" pitchFamily="34" charset="0"/>
              </a:rPr>
              <a:t>International Terrestrial Reference Frame</a:t>
            </a:r>
          </a:p>
          <a:p>
            <a:pPr algn="ctr"/>
            <a:r>
              <a:rPr lang="en-US" sz="2700">
                <a:solidFill>
                  <a:schemeClr val="accent2"/>
                </a:solidFill>
                <a:latin typeface="Arial" pitchFamily="34" charset="0"/>
              </a:rPr>
              <a:t>4 Global Independent Positioning Technologies</a:t>
            </a:r>
          </a:p>
        </p:txBody>
      </p:sp>
      <p:pic>
        <p:nvPicPr>
          <p:cNvPr id="14347" name="Picture 11" descr="C:\DAVE\PICTURES\INSTRUMENTS\SLR.jpg"/>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762000" y="1500188"/>
            <a:ext cx="7388225" cy="5192712"/>
          </a:xfrm>
        </p:spPr>
      </p:pic>
      <p:pic>
        <p:nvPicPr>
          <p:cNvPr id="13" name="Picture 9"/>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19100" y="1422400"/>
            <a:ext cx="8115300" cy="5270500"/>
          </a:xfrm>
        </p:spPr>
      </p:pic>
      <p:pic>
        <p:nvPicPr>
          <p:cNvPr id="143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425575"/>
            <a:ext cx="89154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TRFKEY.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810000"/>
            <a:ext cx="15795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strips(downLeft)">
                                      <p:cBhvr>
                                        <p:cTn id="7" dur="500"/>
                                        <p:tgtEl>
                                          <p:spTgt spid="9728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972807"/>
                                        </p:tgtEl>
                                        <p:attrNameLst>
                                          <p:attrName>style.visibility</p:attrName>
                                        </p:attrNameLst>
                                      </p:cBhvr>
                                      <p:to>
                                        <p:strVal val="visible"/>
                                      </p:to>
                                    </p:set>
                                    <p:animEffect transition="in" filter="diamond(in)">
                                      <p:cBhvr>
                                        <p:cTn id="12" dur="500"/>
                                        <p:tgtEl>
                                          <p:spTgt spid="972807"/>
                                        </p:tgtEl>
                                      </p:cBhvr>
                                    </p:animEffect>
                                  </p:childTnLst>
                                  <p:subTnLst>
                                    <p:set>
                                      <p:cBhvr override="childStyle">
                                        <p:cTn dur="1" fill="hold" display="0" masterRel="nextClick" afterEffect="1"/>
                                        <p:tgtEl>
                                          <p:spTgt spid="972807"/>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72804"/>
                                        </p:tgtEl>
                                        <p:attrNameLst>
                                          <p:attrName>style.visibility</p:attrName>
                                        </p:attrNameLst>
                                      </p:cBhvr>
                                      <p:to>
                                        <p:strVal val="visible"/>
                                      </p:to>
                                    </p:set>
                                    <p:animEffect transition="in" filter="strips(downRight)">
                                      <p:cBhvr>
                                        <p:cTn id="17" dur="500"/>
                                        <p:tgtEl>
                                          <p:spTgt spid="97280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4347"/>
                                        </p:tgtEl>
                                        <p:attrNameLst>
                                          <p:attrName>style.visibility</p:attrName>
                                        </p:attrNameLst>
                                      </p:cBhvr>
                                      <p:to>
                                        <p:strVal val="visible"/>
                                      </p:to>
                                    </p:set>
                                    <p:animEffect transition="in" filter="diamond(in)">
                                      <p:cBhvr>
                                        <p:cTn id="22" dur="500"/>
                                        <p:tgtEl>
                                          <p:spTgt spid="14347"/>
                                        </p:tgtEl>
                                      </p:cBhvr>
                                    </p:animEffect>
                                  </p:childTnLst>
                                  <p:subTnLst>
                                    <p:set>
                                      <p:cBhvr override="childStyle">
                                        <p:cTn dur="1" fill="hold" display="0" masterRel="nextClick" afterEffect="1"/>
                                        <p:tgtEl>
                                          <p:spTgt spid="14347"/>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72805"/>
                                        </p:tgtEl>
                                        <p:attrNameLst>
                                          <p:attrName>style.visibility</p:attrName>
                                        </p:attrNameLst>
                                      </p:cBhvr>
                                      <p:to>
                                        <p:strVal val="visible"/>
                                      </p:to>
                                    </p:set>
                                    <p:animEffect transition="in" filter="strips(downLeft)">
                                      <p:cBhvr>
                                        <p:cTn id="27" dur="500"/>
                                        <p:tgtEl>
                                          <p:spTgt spid="9728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972808"/>
                                        </p:tgtEl>
                                        <p:attrNameLst>
                                          <p:attrName>style.visibility</p:attrName>
                                        </p:attrNameLst>
                                      </p:cBhvr>
                                      <p:to>
                                        <p:strVal val="visible"/>
                                      </p:to>
                                    </p:set>
                                    <p:animEffect transition="in" filter="diamond(in)">
                                      <p:cBhvr>
                                        <p:cTn id="32" dur="500"/>
                                        <p:tgtEl>
                                          <p:spTgt spid="972808"/>
                                        </p:tgtEl>
                                      </p:cBhvr>
                                    </p:animEffect>
                                  </p:childTnLst>
                                  <p:subTnLst>
                                    <p:set>
                                      <p:cBhvr override="childStyle">
                                        <p:cTn dur="1" fill="hold" display="0" masterRel="nextClick" afterEffect="1"/>
                                        <p:tgtEl>
                                          <p:spTgt spid="972808"/>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72806"/>
                                        </p:tgtEl>
                                        <p:attrNameLst>
                                          <p:attrName>style.visibility</p:attrName>
                                        </p:attrNameLst>
                                      </p:cBhvr>
                                      <p:to>
                                        <p:strVal val="visible"/>
                                      </p:to>
                                    </p:set>
                                    <p:animEffect transition="in" filter="strips(downRight)">
                                      <p:cBhvr>
                                        <p:cTn id="37" dur="500"/>
                                        <p:tgtEl>
                                          <p:spTgt spid="9728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amond(in)">
                                      <p:cBhvr>
                                        <p:cTn id="42" dur="5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14348"/>
                                        </p:tgtEl>
                                        <p:attrNameLst>
                                          <p:attrName>style.visibility</p:attrName>
                                        </p:attrNameLst>
                                      </p:cBhvr>
                                      <p:to>
                                        <p:strVal val="visible"/>
                                      </p:to>
                                    </p:set>
                                    <p:animEffect transition="in" filter="box(in)">
                                      <p:cBhvr>
                                        <p:cTn id="47" dur="500"/>
                                        <p:tgtEl>
                                          <p:spTgt spid="14348"/>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3" grpId="0"/>
      <p:bldP spid="972804" grpId="0"/>
      <p:bldP spid="972805" grpId="0"/>
      <p:bldP spid="97280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70104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p:cNvSpPr>
            <a:spLocks noGrp="1" noChangeArrowheads="1"/>
          </p:cNvSpPr>
          <p:nvPr>
            <p:ph type="title"/>
          </p:nvPr>
        </p:nvSpPr>
        <p:spPr>
          <a:xfrm>
            <a:off x="0" y="228600"/>
            <a:ext cx="9144000" cy="838200"/>
          </a:xfrm>
        </p:spPr>
        <p:txBody>
          <a:bodyPr/>
          <a:lstStyle/>
          <a:p>
            <a:pPr eaLnBrk="1" hangingPunct="1"/>
            <a:r>
              <a:rPr lang="en-US" smtClean="0">
                <a:solidFill>
                  <a:srgbClr val="0070C0"/>
                </a:solidFill>
              </a:rPr>
              <a:t>TECTONIC MOTIONS</a:t>
            </a:r>
          </a:p>
        </p:txBody>
      </p:sp>
      <p:pic>
        <p:nvPicPr>
          <p:cNvPr id="56323" name="Picture 2" descr="C:\Presentations\pics\ITRF2005-Ve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1581150"/>
            <a:ext cx="69913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8" descr="nad 83.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45481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2" descr="itrf.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57200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5562600" y="2590800"/>
            <a:ext cx="2438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FF0000"/>
                </a:solidFill>
              </a:rPr>
              <a:t>NAD 83</a:t>
            </a:r>
          </a:p>
        </p:txBody>
      </p:sp>
      <p:sp>
        <p:nvSpPr>
          <p:cNvPr id="58372" name="TextBox 4"/>
          <p:cNvSpPr txBox="1">
            <a:spLocks noChangeArrowheads="1"/>
          </p:cNvSpPr>
          <p:nvPr/>
        </p:nvSpPr>
        <p:spPr bwMode="auto">
          <a:xfrm>
            <a:off x="1066800" y="1524000"/>
            <a:ext cx="2438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FF0000"/>
                </a:solidFill>
              </a:rPr>
              <a:t>ITRF 2000</a:t>
            </a:r>
          </a:p>
        </p:txBody>
      </p:sp>
      <p:sp>
        <p:nvSpPr>
          <p:cNvPr id="58373" name="Oval 5"/>
          <p:cNvSpPr>
            <a:spLocks noChangeArrowheads="1"/>
          </p:cNvSpPr>
          <p:nvPr/>
        </p:nvSpPr>
        <p:spPr bwMode="auto">
          <a:xfrm>
            <a:off x="2895600" y="2590800"/>
            <a:ext cx="914400" cy="381000"/>
          </a:xfrm>
          <a:prstGeom prst="ellipse">
            <a:avLst/>
          </a:prstGeom>
          <a:noFill/>
          <a:ln w="158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4" name="Oval 6"/>
          <p:cNvSpPr>
            <a:spLocks noChangeArrowheads="1"/>
          </p:cNvSpPr>
          <p:nvPr/>
        </p:nvSpPr>
        <p:spPr bwMode="auto">
          <a:xfrm>
            <a:off x="6934200" y="4419600"/>
            <a:ext cx="914400" cy="381000"/>
          </a:xfrm>
          <a:prstGeom prst="ellipse">
            <a:avLst/>
          </a:prstGeom>
          <a:noFill/>
          <a:ln w="158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TextBox 7"/>
          <p:cNvSpPr txBox="1">
            <a:spLocks noChangeArrowheads="1"/>
          </p:cNvSpPr>
          <p:nvPr/>
        </p:nvSpPr>
        <p:spPr bwMode="auto">
          <a:xfrm>
            <a:off x="4724400" y="685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t>SILVER SPRING, MD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4"/>
          <p:cNvSpPr txBox="1">
            <a:spLocks noChangeArrowheads="1"/>
          </p:cNvSpPr>
          <p:nvPr/>
        </p:nvSpPr>
        <p:spPr bwMode="auto">
          <a:xfrm>
            <a:off x="0" y="1371600"/>
            <a:ext cx="15240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FF0000"/>
                </a:solidFill>
              </a:rPr>
              <a:t>NAD 83 VELOCITIES</a:t>
            </a:r>
          </a:p>
          <a:p>
            <a:r>
              <a:rPr lang="en-US">
                <a:solidFill>
                  <a:srgbClr val="FF0000"/>
                </a:solidFill>
              </a:rPr>
              <a:t>(GOLD)</a:t>
            </a:r>
          </a:p>
        </p:txBody>
      </p:sp>
      <p:pic>
        <p:nvPicPr>
          <p:cNvPr id="59394" name="Picture 2" descr="itrf and nad8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33400"/>
            <a:ext cx="52641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5"/>
          <p:cNvSpPr txBox="1">
            <a:spLocks noChangeArrowheads="1"/>
          </p:cNvSpPr>
          <p:nvPr/>
        </p:nvSpPr>
        <p:spPr bwMode="auto">
          <a:xfrm>
            <a:off x="381000" y="2819400"/>
            <a:ext cx="15240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FF0000"/>
                </a:solidFill>
              </a:rPr>
              <a:t>ITRF 2000</a:t>
            </a:r>
          </a:p>
          <a:p>
            <a:r>
              <a:rPr lang="en-US">
                <a:solidFill>
                  <a:srgbClr val="FF0000"/>
                </a:solidFill>
              </a:rPr>
              <a:t>VELOCITIES</a:t>
            </a:r>
          </a:p>
          <a:p>
            <a:r>
              <a:rPr lang="en-US">
                <a:solidFill>
                  <a:srgbClr val="FF0000"/>
                </a:solidFill>
              </a:rPr>
              <a:t>(BLUE)</a:t>
            </a:r>
          </a:p>
        </p:txBody>
      </p:sp>
      <p:cxnSp>
        <p:nvCxnSpPr>
          <p:cNvPr id="59396" name="Straight Arrow Connector 7"/>
          <p:cNvCxnSpPr>
            <a:cxnSpLocks noChangeShapeType="1"/>
          </p:cNvCxnSpPr>
          <p:nvPr/>
        </p:nvCxnSpPr>
        <p:spPr bwMode="auto">
          <a:xfrm>
            <a:off x="1447800" y="1752600"/>
            <a:ext cx="1066800" cy="22860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9397" name="Straight Arrow Connector 9"/>
          <p:cNvCxnSpPr>
            <a:cxnSpLocks noChangeShapeType="1"/>
            <a:stCxn id="59395" idx="3"/>
          </p:cNvCxnSpPr>
          <p:nvPr/>
        </p:nvCxnSpPr>
        <p:spPr bwMode="auto">
          <a:xfrm flipV="1">
            <a:off x="1905000" y="2514600"/>
            <a:ext cx="685800" cy="674688"/>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9398" name="TextBox 14"/>
          <p:cNvSpPr txBox="1">
            <a:spLocks noChangeArrowheads="1"/>
          </p:cNvSpPr>
          <p:nvPr/>
        </p:nvSpPr>
        <p:spPr bwMode="auto">
          <a:xfrm>
            <a:off x="5486400" y="1066800"/>
            <a:ext cx="3276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t>SANTA CRUZ, CA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1905000"/>
            <a:ext cx="37893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747" name="Rectangle 3"/>
          <p:cNvSpPr>
            <a:spLocks noGrp="1" noChangeArrowheads="1"/>
          </p:cNvSpPr>
          <p:nvPr>
            <p:ph type="body" idx="1"/>
          </p:nvPr>
        </p:nvSpPr>
        <p:spPr>
          <a:xfrm>
            <a:off x="1417638" y="1955800"/>
            <a:ext cx="6765925" cy="2976563"/>
          </a:xfrm>
        </p:spPr>
        <p:txBody>
          <a:bodyPr/>
          <a:lstStyle/>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z="1700" smtClean="0">
              <a:solidFill>
                <a:srgbClr val="003300"/>
              </a:solidFill>
            </a:endParaRPr>
          </a:p>
        </p:txBody>
      </p:sp>
      <p:sp>
        <p:nvSpPr>
          <p:cNvPr id="927748" name="Text Box 4"/>
          <p:cNvSpPr txBox="1">
            <a:spLocks noChangeArrowheads="1"/>
          </p:cNvSpPr>
          <p:nvPr/>
        </p:nvSpPr>
        <p:spPr bwMode="auto">
          <a:xfrm>
            <a:off x="1828800" y="3048000"/>
            <a:ext cx="5791200" cy="222567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latin typeface="Times New Roman" pitchFamily="18" charset="0"/>
              </a:rPr>
              <a:t>DATUM = WGS 84(G730)</a:t>
            </a:r>
          </a:p>
          <a:p>
            <a:r>
              <a:rPr lang="en-US" sz="2000">
                <a:latin typeface="Times New Roman" pitchFamily="18" charset="0"/>
              </a:rPr>
              <a:t>5 USAF GPS Tracking Stations</a:t>
            </a:r>
          </a:p>
          <a:p>
            <a:r>
              <a:rPr lang="en-US" sz="2000">
                <a:latin typeface="Times New Roman" pitchFamily="18" charset="0"/>
              </a:rPr>
              <a:t>5 DMA Evaluation Stations </a:t>
            </a:r>
          </a:p>
          <a:p>
            <a:r>
              <a:rPr lang="en-US" sz="2000">
                <a:latin typeface="Times New Roman" pitchFamily="18" charset="0"/>
              </a:rPr>
              <a:t>Datum redefined with respect to the International Terrestrial Reference Frame of 1992 (ITRF92) +/- 20 cm in each component </a:t>
            </a:r>
          </a:p>
          <a:p>
            <a:r>
              <a:rPr lang="en-US" sz="2000">
                <a:latin typeface="Times New Roman" pitchFamily="18" charset="0"/>
              </a:rPr>
              <a:t>(Proceedings of the ION GPS-94 pgs 285-292)</a:t>
            </a:r>
          </a:p>
        </p:txBody>
      </p:sp>
      <p:sp>
        <p:nvSpPr>
          <p:cNvPr id="927749" name="Text Box 5"/>
          <p:cNvSpPr txBox="1">
            <a:spLocks noChangeArrowheads="1"/>
          </p:cNvSpPr>
          <p:nvPr/>
        </p:nvSpPr>
        <p:spPr bwMode="auto">
          <a:xfrm>
            <a:off x="2133600" y="3009900"/>
            <a:ext cx="5181600" cy="222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chemeClr val="bg1"/>
                </a:solidFill>
                <a:latin typeface="Times New Roman" pitchFamily="18" charset="0"/>
              </a:rPr>
              <a:t>DATUM = WGS 84(G873)</a:t>
            </a:r>
          </a:p>
          <a:p>
            <a:r>
              <a:rPr lang="en-US" sz="2000">
                <a:solidFill>
                  <a:schemeClr val="bg1"/>
                </a:solidFill>
                <a:latin typeface="Times New Roman" pitchFamily="18" charset="0"/>
              </a:rPr>
              <a:t>5 USAF GPS Tracking Stations</a:t>
            </a:r>
          </a:p>
          <a:p>
            <a:r>
              <a:rPr lang="en-US" sz="2000">
                <a:solidFill>
                  <a:schemeClr val="bg1"/>
                </a:solidFill>
                <a:latin typeface="Times New Roman" pitchFamily="18" charset="0"/>
              </a:rPr>
              <a:t>7 NIMA Evaluation Stations </a:t>
            </a:r>
          </a:p>
          <a:p>
            <a:r>
              <a:rPr lang="en-US" sz="2000">
                <a:solidFill>
                  <a:schemeClr val="bg1"/>
                </a:solidFill>
                <a:latin typeface="Times New Roman" pitchFamily="18" charset="0"/>
              </a:rPr>
              <a:t>Datum redefined with respect to the International Terrestrial Reference Frame of 1994 (ITRF94) +/- 10 cm in each component </a:t>
            </a:r>
          </a:p>
          <a:p>
            <a:r>
              <a:rPr lang="en-US" sz="2000">
                <a:solidFill>
                  <a:schemeClr val="bg1"/>
                </a:solidFill>
                <a:latin typeface="Times New Roman" pitchFamily="18" charset="0"/>
              </a:rPr>
              <a:t>(Proceedings of the ION GPS-97 pgs 841-850)</a:t>
            </a:r>
          </a:p>
        </p:txBody>
      </p:sp>
      <p:sp>
        <p:nvSpPr>
          <p:cNvPr id="927750" name="Text Box 6"/>
          <p:cNvSpPr txBox="1">
            <a:spLocks noChangeArrowheads="1"/>
          </p:cNvSpPr>
          <p:nvPr/>
        </p:nvSpPr>
        <p:spPr bwMode="auto">
          <a:xfrm>
            <a:off x="2514600" y="3336925"/>
            <a:ext cx="4495800" cy="16160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latin typeface="Times New Roman" pitchFamily="18" charset="0"/>
              </a:rPr>
              <a:t>DATUM = WGS 84</a:t>
            </a:r>
          </a:p>
          <a:p>
            <a:r>
              <a:rPr lang="en-US" sz="2000">
                <a:latin typeface="Times New Roman" pitchFamily="18" charset="0"/>
              </a:rPr>
              <a:t>RELEASED - SEPTEMBER 1987</a:t>
            </a:r>
          </a:p>
          <a:p>
            <a:r>
              <a:rPr lang="en-US" sz="2000">
                <a:latin typeface="Times New Roman" pitchFamily="18" charset="0"/>
              </a:rPr>
              <a:t>BASED ON OBSERVATIONS AT MORE THAN 1900 DOPPLER STATIONS</a:t>
            </a:r>
          </a:p>
        </p:txBody>
      </p:sp>
      <p:sp>
        <p:nvSpPr>
          <p:cNvPr id="927751" name="Text Box 7"/>
          <p:cNvSpPr txBox="1">
            <a:spLocks noChangeArrowheads="1"/>
          </p:cNvSpPr>
          <p:nvPr/>
        </p:nvSpPr>
        <p:spPr bwMode="auto">
          <a:xfrm>
            <a:off x="1416050" y="3336925"/>
            <a:ext cx="6981825" cy="18319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900">
                <a:solidFill>
                  <a:srgbClr val="CC0066"/>
                </a:solidFill>
                <a:latin typeface="Times New Roman" pitchFamily="18" charset="0"/>
              </a:rPr>
              <a:t>DATUM = WGS 84(G1150)</a:t>
            </a:r>
          </a:p>
          <a:p>
            <a:r>
              <a:rPr lang="en-US" sz="1900">
                <a:solidFill>
                  <a:srgbClr val="CC0066"/>
                </a:solidFill>
                <a:latin typeface="Times New Roman" pitchFamily="18" charset="0"/>
              </a:rPr>
              <a:t>Datum redefined with respect to the International </a:t>
            </a:r>
          </a:p>
          <a:p>
            <a:r>
              <a:rPr lang="en-US" sz="1900">
                <a:solidFill>
                  <a:srgbClr val="CC0066"/>
                </a:solidFill>
                <a:latin typeface="Times New Roman" pitchFamily="18" charset="0"/>
              </a:rPr>
              <a:t>Terrestrial Reference Frame of 2000 (ITRF00) </a:t>
            </a:r>
          </a:p>
          <a:p>
            <a:r>
              <a:rPr lang="en-US" sz="1900">
                <a:solidFill>
                  <a:srgbClr val="CC0066"/>
                </a:solidFill>
                <a:latin typeface="Times New Roman" pitchFamily="18" charset="0"/>
              </a:rPr>
              <a:t>+/- 2 cm in each component </a:t>
            </a:r>
          </a:p>
          <a:p>
            <a:r>
              <a:rPr lang="en-US" sz="1900">
                <a:solidFill>
                  <a:srgbClr val="CC0066"/>
                </a:solidFill>
                <a:latin typeface="Times New Roman" pitchFamily="18" charset="0"/>
              </a:rPr>
              <a:t>(Proceedings of the ION GPS-02) </a:t>
            </a:r>
          </a:p>
          <a:p>
            <a:r>
              <a:rPr lang="en-US">
                <a:solidFill>
                  <a:srgbClr val="CC0066"/>
                </a:solidFill>
                <a:latin typeface="Arial" pitchFamily="34" charset="0"/>
              </a:rPr>
              <a:t>http://earth-info.nga.mil/GandG/sathtml/IONReport8-20-02.pdf </a:t>
            </a:r>
          </a:p>
        </p:txBody>
      </p:sp>
      <p:sp>
        <p:nvSpPr>
          <p:cNvPr id="927752" name="Text Box 8"/>
          <p:cNvSpPr txBox="1">
            <a:spLocks noChangeArrowheads="1"/>
          </p:cNvSpPr>
          <p:nvPr/>
        </p:nvSpPr>
        <p:spPr bwMode="auto">
          <a:xfrm>
            <a:off x="1416050" y="3336925"/>
            <a:ext cx="7042150" cy="1431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4400">
                <a:solidFill>
                  <a:srgbClr val="000000"/>
                </a:solidFill>
                <a:latin typeface="Times New Roman" pitchFamily="18" charset="0"/>
              </a:rPr>
              <a:t>HOW MANY WGS 84s </a:t>
            </a:r>
          </a:p>
          <a:p>
            <a:r>
              <a:rPr lang="en-US" sz="4400">
                <a:solidFill>
                  <a:srgbClr val="000000"/>
                </a:solidFill>
                <a:latin typeface="Times New Roman" pitchFamily="18" charset="0"/>
              </a:rPr>
              <a:t>HAVE THERE BEEN????</a:t>
            </a:r>
          </a:p>
        </p:txBody>
      </p:sp>
      <p:sp>
        <p:nvSpPr>
          <p:cNvPr id="60424" name="Text Box 9"/>
          <p:cNvSpPr txBox="1">
            <a:spLocks noChangeArrowheads="1"/>
          </p:cNvSpPr>
          <p:nvPr/>
        </p:nvSpPr>
        <p:spPr bwMode="auto">
          <a:xfrm>
            <a:off x="1047750" y="517525"/>
            <a:ext cx="7562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3600">
                <a:latin typeface="Times New Roman" pitchFamily="18" charset="0"/>
              </a:rPr>
              <a:t>WORLD GEODETIC SYSTEM 1984</a:t>
            </a:r>
          </a:p>
        </p:txBody>
      </p:sp>
      <p:sp>
        <p:nvSpPr>
          <p:cNvPr id="60425" name="Text Box 10"/>
          <p:cNvSpPr txBox="1">
            <a:spLocks noChangeArrowheads="1"/>
          </p:cNvSpPr>
          <p:nvPr/>
        </p:nvSpPr>
        <p:spPr bwMode="auto">
          <a:xfrm>
            <a:off x="0" y="12207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solidFill>
                  <a:schemeClr val="accent2"/>
                </a:solidFill>
                <a:latin typeface="Courier New" pitchFamily="49" charset="0"/>
                <a:hlinkClick r:id="rId4"/>
              </a:rPr>
              <a:t>http://earth-info.nga.mil/GandG/publications/tr8350.2/tr8350_2.html</a:t>
            </a:r>
            <a:endParaRPr lang="en-US" sz="1600">
              <a:solidFill>
                <a:schemeClr val="accent2"/>
              </a:solidFill>
              <a:latin typeface="Courier New" pitchFamily="49" charset="0"/>
            </a:endParaRP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927747">
                                            <p:txEl>
                                              <p:pRg st="0" end="0"/>
                                            </p:txEl>
                                          </p:spTgt>
                                        </p:tgtEl>
                                        <p:attrNameLst>
                                          <p:attrName>style.visibility</p:attrName>
                                        </p:attrNameLst>
                                      </p:cBhvr>
                                      <p:to>
                                        <p:strVal val="visible"/>
                                      </p:to>
                                    </p:set>
                                    <p:anim calcmode="lin" valueType="num">
                                      <p:cBhvr additive="base">
                                        <p:cTn id="7" dur="500" fill="hold"/>
                                        <p:tgtEl>
                                          <p:spTgt spid="927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774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27752"/>
                                        </p:tgtEl>
                                        <p:attrNameLst>
                                          <p:attrName>style.visibility</p:attrName>
                                        </p:attrNameLst>
                                      </p:cBhvr>
                                      <p:to>
                                        <p:strVal val="visible"/>
                                      </p:to>
                                    </p:set>
                                    <p:anim calcmode="lin" valueType="num">
                                      <p:cBhvr>
                                        <p:cTn id="13" dur="500" fill="hold"/>
                                        <p:tgtEl>
                                          <p:spTgt spid="927752"/>
                                        </p:tgtEl>
                                        <p:attrNameLst>
                                          <p:attrName>ppt_w</p:attrName>
                                        </p:attrNameLst>
                                      </p:cBhvr>
                                      <p:tavLst>
                                        <p:tav tm="0">
                                          <p:val>
                                            <p:fltVal val="0"/>
                                          </p:val>
                                        </p:tav>
                                        <p:tav tm="100000">
                                          <p:val>
                                            <p:strVal val="#ppt_w"/>
                                          </p:val>
                                        </p:tav>
                                      </p:tavLst>
                                    </p:anim>
                                    <p:anim calcmode="lin" valueType="num">
                                      <p:cBhvr>
                                        <p:cTn id="14" dur="500" fill="hold"/>
                                        <p:tgtEl>
                                          <p:spTgt spid="927752"/>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92775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27750"/>
                                        </p:tgtEl>
                                        <p:attrNameLst>
                                          <p:attrName>style.visibility</p:attrName>
                                        </p:attrNameLst>
                                      </p:cBhvr>
                                      <p:to>
                                        <p:strVal val="visible"/>
                                      </p:to>
                                    </p:set>
                                    <p:anim calcmode="lin" valueType="num">
                                      <p:cBhvr>
                                        <p:cTn id="19" dur="500" fill="hold"/>
                                        <p:tgtEl>
                                          <p:spTgt spid="927750"/>
                                        </p:tgtEl>
                                        <p:attrNameLst>
                                          <p:attrName>ppt_w</p:attrName>
                                        </p:attrNameLst>
                                      </p:cBhvr>
                                      <p:tavLst>
                                        <p:tav tm="0">
                                          <p:val>
                                            <p:fltVal val="0"/>
                                          </p:val>
                                        </p:tav>
                                        <p:tav tm="100000">
                                          <p:val>
                                            <p:strVal val="#ppt_w"/>
                                          </p:val>
                                        </p:tav>
                                      </p:tavLst>
                                    </p:anim>
                                    <p:anim calcmode="lin" valueType="num">
                                      <p:cBhvr>
                                        <p:cTn id="20" dur="500" fill="hold"/>
                                        <p:tgtEl>
                                          <p:spTgt spid="92775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927750"/>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27748"/>
                                        </p:tgtEl>
                                        <p:attrNameLst>
                                          <p:attrName>style.visibility</p:attrName>
                                        </p:attrNameLst>
                                      </p:cBhvr>
                                      <p:to>
                                        <p:strVal val="visible"/>
                                      </p:to>
                                    </p:set>
                                    <p:animEffect transition="in" filter="box(in)">
                                      <p:cBhvr>
                                        <p:cTn id="25" dur="500"/>
                                        <p:tgtEl>
                                          <p:spTgt spid="927748"/>
                                        </p:tgtEl>
                                      </p:cBhvr>
                                    </p:animEffect>
                                  </p:childTnLst>
                                  <p:subTnLst>
                                    <p:set>
                                      <p:cBhvr override="childStyle">
                                        <p:cTn dur="1" fill="hold" display="0" masterRel="nextClick" afterEffect="1"/>
                                        <p:tgtEl>
                                          <p:spTgt spid="927748"/>
                                        </p:tgtEl>
                                        <p:attrNameLst>
                                          <p:attrName>style.visibility</p:attrName>
                                        </p:attrNameLst>
                                      </p:cBhvr>
                                      <p:to>
                                        <p:strVal val="hidden"/>
                                      </p:to>
                                    </p:set>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927749"/>
                                        </p:tgtEl>
                                        <p:attrNameLst>
                                          <p:attrName>style.visibility</p:attrName>
                                        </p:attrNameLst>
                                      </p:cBhvr>
                                      <p:to>
                                        <p:strVal val="visible"/>
                                      </p:to>
                                    </p:set>
                                    <p:animEffect transition="in" filter="wipe(up)">
                                      <p:cBhvr>
                                        <p:cTn id="30" dur="500"/>
                                        <p:tgtEl>
                                          <p:spTgt spid="927749"/>
                                        </p:tgtEl>
                                      </p:cBhvr>
                                    </p:animEffect>
                                  </p:childTnLst>
                                  <p:subTnLst>
                                    <p:set>
                                      <p:cBhvr override="childStyle">
                                        <p:cTn dur="1" fill="hold" display="0" masterRel="nextClick" afterEffect="1"/>
                                        <p:tgtEl>
                                          <p:spTgt spid="927749"/>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927751"/>
                                        </p:tgtEl>
                                        <p:attrNameLst>
                                          <p:attrName>style.visibility</p:attrName>
                                        </p:attrNameLst>
                                      </p:cBhvr>
                                      <p:to>
                                        <p:strVal val="visible"/>
                                      </p:to>
                                    </p:set>
                                    <p:animEffect transition="in" filter="barn(inHorizontal)">
                                      <p:cBhvr>
                                        <p:cTn id="35" dur="500"/>
                                        <p:tgtEl>
                                          <p:spTgt spid="927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47" grpId="0" build="p" autoUpdateAnimBg="0"/>
      <p:bldP spid="927748" grpId="0" animBg="1" autoUpdateAnimBg="0"/>
      <p:bldP spid="927749" grpId="0" animBg="1" autoUpdateAnimBg="0"/>
      <p:bldP spid="927750" grpId="0" animBg="1" autoUpdateAnimBg="0"/>
      <p:bldP spid="927751" grpId="0" animBg="1" autoUpdateAnimBg="0"/>
      <p:bldP spid="927752"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228600" y="0"/>
            <a:ext cx="8686800" cy="609600"/>
          </a:xfrm>
          <a:solidFill>
            <a:schemeClr val="bg1"/>
          </a:solidFill>
        </p:spPr>
        <p:txBody>
          <a:bodyPr/>
          <a:lstStyle/>
          <a:p>
            <a:pPr eaLnBrk="1" hangingPunct="1"/>
            <a:r>
              <a:rPr lang="en-US" smtClean="0">
                <a:solidFill>
                  <a:schemeClr val="accent2"/>
                </a:solidFill>
              </a:rPr>
              <a:t>WORKSHOP PLAN</a:t>
            </a:r>
          </a:p>
        </p:txBody>
      </p:sp>
      <p:graphicFrame>
        <p:nvGraphicFramePr>
          <p:cNvPr id="11" name="Diagram 10"/>
          <p:cNvGraphicFramePr/>
          <p:nvPr/>
        </p:nvGraphicFramePr>
        <p:xfrm>
          <a:off x="228600" y="457200"/>
          <a:ext cx="8763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8770" name="Rectangle 2"/>
          <p:cNvSpPr>
            <a:spLocks noGrp="1" noChangeArrowheads="1"/>
          </p:cNvSpPr>
          <p:nvPr>
            <p:ph type="body" idx="1"/>
          </p:nvPr>
        </p:nvSpPr>
        <p:spPr>
          <a:xfrm>
            <a:off x="0" y="1676400"/>
            <a:ext cx="7772400" cy="4419600"/>
          </a:xfrm>
        </p:spPr>
        <p:txBody>
          <a:bodyPr/>
          <a:lstStyle/>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mtClean="0">
              <a:solidFill>
                <a:srgbClr val="003300"/>
              </a:solidFill>
            </a:endParaRPr>
          </a:p>
          <a:p>
            <a:pPr algn="ctr" eaLnBrk="1" hangingPunct="1">
              <a:buClr>
                <a:srgbClr val="003300"/>
              </a:buClr>
              <a:buFontTx/>
              <a:buChar char=" "/>
            </a:pPr>
            <a:endParaRPr lang="en-US" sz="1700" smtClean="0">
              <a:solidFill>
                <a:srgbClr val="003300"/>
              </a:solidFill>
            </a:endParaRPr>
          </a:p>
        </p:txBody>
      </p:sp>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Line 4"/>
          <p:cNvSpPr>
            <a:spLocks noChangeShapeType="1"/>
          </p:cNvSpPr>
          <p:nvPr/>
        </p:nvSpPr>
        <p:spPr bwMode="auto">
          <a:xfrm>
            <a:off x="228600" y="5334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928773" name="Rectangle 5"/>
          <p:cNvSpPr>
            <a:spLocks noChangeArrowheads="1"/>
          </p:cNvSpPr>
          <p:nvPr/>
        </p:nvSpPr>
        <p:spPr bwMode="auto">
          <a:xfrm>
            <a:off x="228600" y="4419600"/>
            <a:ext cx="8686800" cy="45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8774" name="Text Box 6"/>
          <p:cNvSpPr txBox="1">
            <a:spLocks noChangeArrowheads="1"/>
          </p:cNvSpPr>
          <p:nvPr/>
        </p:nvSpPr>
        <p:spPr bwMode="auto">
          <a:xfrm>
            <a:off x="1289050" y="5013325"/>
            <a:ext cx="6864350" cy="6413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CC0066"/>
                </a:solidFill>
                <a:latin typeface="Times New Roman" pitchFamily="18" charset="0"/>
              </a:rPr>
              <a:t>Federal Register Notice: Vol. 60, No. 157, August 15, 1995, pg. 42146</a:t>
            </a:r>
          </a:p>
          <a:p>
            <a:r>
              <a:rPr lang="en-US">
                <a:solidFill>
                  <a:srgbClr val="CC0066"/>
                </a:solidFill>
                <a:latin typeface="Times New Roman" pitchFamily="18" charset="0"/>
              </a:rPr>
              <a:t>“Use of NAD 83/WGS 84 Datum Tag on Mapping Products”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8773"/>
                                        </p:tgtEl>
                                        <p:attrNameLst>
                                          <p:attrName>style.visibility</p:attrName>
                                        </p:attrNameLst>
                                      </p:cBhvr>
                                      <p:to>
                                        <p:strVal val="visible"/>
                                      </p:to>
                                    </p:set>
                                    <p:animEffect transition="in" filter="box(in)">
                                      <p:cBhvr>
                                        <p:cTn id="7" dur="500"/>
                                        <p:tgtEl>
                                          <p:spTgt spid="928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nodePh="1">
                                  <p:stCondLst>
                                    <p:cond delay="0"/>
                                  </p:stCondLst>
                                  <p:endCondLst>
                                    <p:cond evt="begin" delay="0">
                                      <p:tn val="10"/>
                                    </p:cond>
                                  </p:endCondLst>
                                  <p:childTnLst>
                                    <p:set>
                                      <p:cBhvr>
                                        <p:cTn id="11" dur="1" fill="hold">
                                          <p:stCondLst>
                                            <p:cond delay="0"/>
                                          </p:stCondLst>
                                        </p:cTn>
                                        <p:tgtEl>
                                          <p:spTgt spid="928770">
                                            <p:txEl>
                                              <p:pRg st="0" end="0"/>
                                            </p:txEl>
                                          </p:spTgt>
                                        </p:tgtEl>
                                        <p:attrNameLst>
                                          <p:attrName>style.visibility</p:attrName>
                                        </p:attrNameLst>
                                      </p:cBhvr>
                                      <p:to>
                                        <p:strVal val="visible"/>
                                      </p:to>
                                    </p:set>
                                    <p:anim calcmode="lin" valueType="num">
                                      <p:cBhvr additive="base">
                                        <p:cTn id="12" dur="500" fill="hold"/>
                                        <p:tgtEl>
                                          <p:spTgt spid="92877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287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928774"/>
                                        </p:tgtEl>
                                        <p:attrNameLst>
                                          <p:attrName>style.visibility</p:attrName>
                                        </p:attrNameLst>
                                      </p:cBhvr>
                                      <p:to>
                                        <p:strVal val="visible"/>
                                      </p:to>
                                    </p:set>
                                    <p:animEffect transition="in" filter="box(in)">
                                      <p:cBhvr>
                                        <p:cTn id="18" dur="500"/>
                                        <p:tgtEl>
                                          <p:spTgt spid="928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0" grpId="0" build="p" autoUpdateAnimBg="0"/>
      <p:bldP spid="928773" grpId="0" animBg="1"/>
      <p:bldP spid="9287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title"/>
          </p:nvPr>
        </p:nvSpPr>
        <p:spPr>
          <a:xfrm>
            <a:off x="0" y="457200"/>
            <a:ext cx="3886200" cy="533400"/>
          </a:xfrm>
        </p:spPr>
        <p:txBody>
          <a:bodyPr/>
          <a:lstStyle/>
          <a:p>
            <a:r>
              <a:rPr lang="en-US" smtClean="0"/>
              <a:t>“WGS84” OR IS IT?</a:t>
            </a:r>
          </a:p>
        </p:txBody>
      </p:sp>
      <p:pic>
        <p:nvPicPr>
          <p:cNvPr id="64514" name="Picture 4" descr="WGS84C.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657600"/>
            <a:ext cx="762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5" descr="WGS84.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7620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GS84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68770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3810000" y="457200"/>
            <a:ext cx="4876800" cy="2246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800" b="0"/>
              <a:t>Unless you’re doing autonomous point positioning, or you’re tied to ITRF, you’re probably not in WGS 84</a:t>
            </a:r>
            <a:endParaRPr lang="en-US" sz="1600"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0" y="1143000"/>
            <a:ext cx="2971800" cy="990600"/>
          </a:xfrm>
        </p:spPr>
        <p:txBody>
          <a:bodyPr/>
          <a:lstStyle/>
          <a:p>
            <a:pPr eaLnBrk="1" hangingPunct="1"/>
            <a:r>
              <a:rPr lang="en-US" sz="3200" smtClean="0">
                <a:solidFill>
                  <a:srgbClr val="0000FF"/>
                </a:solidFill>
                <a:latin typeface="Arial" pitchFamily="34" charset="0"/>
                <a:ea typeface="MS PGothic" pitchFamily="34" charset="-128"/>
              </a:rPr>
              <a:t>FOUNDATION </a:t>
            </a:r>
            <a:br>
              <a:rPr lang="en-US" sz="3200" smtClean="0">
                <a:solidFill>
                  <a:srgbClr val="0000FF"/>
                </a:solidFill>
                <a:latin typeface="Arial" pitchFamily="34" charset="0"/>
                <a:ea typeface="MS PGothic" pitchFamily="34" charset="-128"/>
              </a:rPr>
            </a:br>
            <a:r>
              <a:rPr lang="en-US" sz="3200" smtClean="0">
                <a:solidFill>
                  <a:srgbClr val="0000FF"/>
                </a:solidFill>
                <a:latin typeface="Arial" pitchFamily="34" charset="0"/>
                <a:ea typeface="MS PGothic" pitchFamily="34" charset="-128"/>
              </a:rPr>
              <a:t>CORS</a:t>
            </a:r>
          </a:p>
        </p:txBody>
      </p:sp>
      <p:sp>
        <p:nvSpPr>
          <p:cNvPr id="65538" name="Rectangle 3"/>
          <p:cNvSpPr>
            <a:spLocks noGrp="1" noChangeArrowheads="1"/>
          </p:cNvSpPr>
          <p:nvPr>
            <p:ph type="body" idx="1"/>
          </p:nvPr>
        </p:nvSpPr>
        <p:spPr>
          <a:xfrm>
            <a:off x="0" y="2209800"/>
            <a:ext cx="2971800" cy="1447800"/>
          </a:xfrm>
        </p:spPr>
        <p:txBody>
          <a:bodyPr/>
          <a:lstStyle/>
          <a:p>
            <a:pPr marL="341313" indent="-250825" eaLnBrk="1" hangingPunct="1">
              <a:spcBef>
                <a:spcPct val="0"/>
              </a:spcBef>
              <a:buFontTx/>
              <a:buNone/>
            </a:pPr>
            <a:r>
              <a:rPr lang="en-US" smtClean="0">
                <a:latin typeface="Arial" pitchFamily="34" charset="0"/>
                <a:ea typeface="MS PGothic" pitchFamily="34" charset="-128"/>
              </a:rPr>
              <a:t>FEDERALLY OWNED/OPERATED BASE NETWORK  = ULTIMATE TRUTH </a:t>
            </a:r>
          </a:p>
        </p:txBody>
      </p:sp>
      <p:sp>
        <p:nvSpPr>
          <p:cNvPr id="65539" name="TextBox 5"/>
          <p:cNvSpPr txBox="1">
            <a:spLocks noChangeArrowheads="1"/>
          </p:cNvSpPr>
          <p:nvPr/>
        </p:nvSpPr>
        <p:spPr bwMode="auto">
          <a:xfrm>
            <a:off x="0" y="3962400"/>
            <a:ext cx="30480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250825">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Aft>
                <a:spcPts val="300"/>
              </a:spcAft>
              <a:buFont typeface="Arial" pitchFamily="34" charset="0"/>
              <a:buChar char="•"/>
            </a:pPr>
            <a:r>
              <a:rPr lang="en-US" sz="2000"/>
              <a:t>Link to ITRF at sites co-located with VLBI, SLR, DORIS, then fill geographic gaps</a:t>
            </a:r>
          </a:p>
          <a:p>
            <a:pPr>
              <a:spcAft>
                <a:spcPts val="300"/>
              </a:spcAft>
            </a:pPr>
            <a:endParaRPr lang="en-US" sz="2000"/>
          </a:p>
        </p:txBody>
      </p:sp>
      <p:sp>
        <p:nvSpPr>
          <p:cNvPr id="65540" name="TextBox 6"/>
          <p:cNvSpPr txBox="1">
            <a:spLocks noChangeArrowheads="1"/>
          </p:cNvSpPr>
          <p:nvPr/>
        </p:nvSpPr>
        <p:spPr bwMode="auto">
          <a:xfrm>
            <a:off x="3048000" y="5638800"/>
            <a:ext cx="5715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t>Possible sites = </a:t>
            </a:r>
            <a:r>
              <a:rPr lang="en-US" sz="2400">
                <a:solidFill>
                  <a:srgbClr val="FF00FF"/>
                </a:solidFill>
              </a:rPr>
              <a:t>magenta ovals</a:t>
            </a:r>
          </a:p>
        </p:txBody>
      </p:sp>
      <p:pic>
        <p:nvPicPr>
          <p:cNvPr id="65541" name="Picture 7" descr="foundmapf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66800"/>
            <a:ext cx="58689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6"/>
          <p:cNvSpPr>
            <a:spLocks noChangeArrowheads="1"/>
          </p:cNvSpPr>
          <p:nvPr/>
        </p:nvSpPr>
        <p:spPr bwMode="auto">
          <a:xfrm>
            <a:off x="1447800" y="457200"/>
            <a:ext cx="65690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latin typeface="Arial" pitchFamily="34" charset="0"/>
                <a:ea typeface="MS PGothic" pitchFamily="34" charset="-128"/>
              </a:rPr>
              <a:t>NEW GEOMETRICAL DATUM 2022 +/-</a:t>
            </a:r>
            <a:endParaRPr lang="en-US" sz="280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2"/>
          <p:cNvSpPr>
            <a:spLocks noGrp="1"/>
          </p:cNvSpPr>
          <p:nvPr>
            <p:ph type="title"/>
          </p:nvPr>
        </p:nvSpPr>
        <p:spPr>
          <a:xfrm>
            <a:off x="228600" y="274638"/>
            <a:ext cx="8763000" cy="715962"/>
          </a:xfrm>
        </p:spPr>
        <p:txBody>
          <a:bodyPr/>
          <a:lstStyle/>
          <a:p>
            <a:r>
              <a:rPr lang="en-US" sz="2800" smtClean="0">
                <a:solidFill>
                  <a:srgbClr val="0070C0"/>
                </a:solidFill>
              </a:rPr>
              <a:t>NEW NATIONAL VERTICAL DATUM 2022?</a:t>
            </a:r>
          </a:p>
        </p:txBody>
      </p:sp>
      <p:sp>
        <p:nvSpPr>
          <p:cNvPr id="67586" name="TextBox 3"/>
          <p:cNvSpPr txBox="1">
            <a:spLocks noChangeArrowheads="1"/>
          </p:cNvSpPr>
          <p:nvPr/>
        </p:nvSpPr>
        <p:spPr bwMode="auto">
          <a:xfrm>
            <a:off x="533400" y="1066800"/>
            <a:ext cx="83058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buFont typeface="Arial" pitchFamily="34" charset="0"/>
              <a:buChar char="•"/>
            </a:pPr>
            <a:r>
              <a:rPr lang="en-US" sz="2400" b="0"/>
              <a:t>A PURELY GRAVIMETRIC SURFACE</a:t>
            </a:r>
          </a:p>
          <a:p>
            <a:endParaRPr lang="en-US" sz="2400" b="0"/>
          </a:p>
          <a:p>
            <a:pPr>
              <a:buFont typeface="Arial" pitchFamily="34" charset="0"/>
              <a:buChar char="•"/>
            </a:pPr>
            <a:r>
              <a:rPr lang="en-US" sz="2400" b="0"/>
              <a:t>BASED ON A HIGH RESOLUTION, </a:t>
            </a:r>
            <a:r>
              <a:rPr lang="en-US" sz="2400" b="0">
                <a:solidFill>
                  <a:srgbClr val="FF0000"/>
                </a:solidFill>
              </a:rPr>
              <a:t>1 CM GEOID</a:t>
            </a:r>
            <a:r>
              <a:rPr lang="en-US" sz="2400" b="0"/>
              <a:t> FROM GRAV-D PROGRAM</a:t>
            </a:r>
            <a:br>
              <a:rPr lang="en-US" sz="2400" b="0"/>
            </a:br>
            <a:endParaRPr lang="en-US" sz="2400" b="0"/>
          </a:p>
          <a:p>
            <a:r>
              <a:rPr lang="en-US" sz="2400" b="0">
                <a:solidFill>
                  <a:srgbClr val="00B050"/>
                </a:solidFill>
                <a:sym typeface="Wingdings" pitchFamily="2" charset="2"/>
              </a:rPr>
              <a:t> </a:t>
            </a:r>
            <a:r>
              <a:rPr lang="en-US" sz="2400" u="sng">
                <a:solidFill>
                  <a:srgbClr val="FF0000"/>
                </a:solidFill>
              </a:rPr>
              <a:t>ACCURATE TO 2 CM</a:t>
            </a:r>
            <a:r>
              <a:rPr lang="en-US" sz="2400" u="sng"/>
              <a:t> (ALLOWING FOR GNSS ERROR) </a:t>
            </a:r>
            <a:r>
              <a:rPr lang="en-US" sz="2400" b="0"/>
              <a:t/>
            </a:r>
            <a:br>
              <a:rPr lang="en-US" sz="2400" b="0"/>
            </a:br>
            <a:endParaRPr lang="en-US" sz="2400" b="0"/>
          </a:p>
          <a:p>
            <a:pPr>
              <a:buFont typeface="Arial" pitchFamily="34" charset="0"/>
              <a:buChar char="•"/>
            </a:pPr>
            <a:r>
              <a:rPr lang="en-US" sz="2400" b="0"/>
              <a:t> ACCESSABILITY: BROUGHT TO A PROJECT SITE VIA </a:t>
            </a:r>
            <a:r>
              <a:rPr lang="en-US" sz="2400" b="0">
                <a:solidFill>
                  <a:srgbClr val="FF0000"/>
                </a:solidFill>
              </a:rPr>
              <a:t>ACTIVE REFERENCE STATIONS</a:t>
            </a:r>
            <a:r>
              <a:rPr lang="en-US" sz="2400" b="0"/>
              <a:t> (NATIONAL CORS), DENSIFIED TO PROJECT ACCURACY NEEDS. (ALTERNATIVE: USE BMs PREVIOUSLY TIED TO THE DATUM-CAVEAT EMPTOR)</a:t>
            </a:r>
            <a:br>
              <a:rPr lang="en-US" sz="2400" b="0"/>
            </a:br>
            <a:endParaRPr lang="en-US" sz="2400" b="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Content Placeholder 2"/>
          <p:cNvSpPr>
            <a:spLocks noGrp="1"/>
          </p:cNvSpPr>
          <p:nvPr>
            <p:ph idx="1"/>
          </p:nvPr>
        </p:nvSpPr>
        <p:spPr>
          <a:xfrm>
            <a:off x="228600" y="990600"/>
            <a:ext cx="8382000" cy="5257800"/>
          </a:xfrm>
        </p:spPr>
        <p:txBody>
          <a:bodyPr/>
          <a:lstStyle/>
          <a:p>
            <a:r>
              <a:rPr lang="en-US" sz="2400" b="1" smtClean="0"/>
              <a:t>SECONDARY ACCESS</a:t>
            </a:r>
            <a:r>
              <a:rPr lang="en-US" sz="2400" smtClean="0"/>
              <a:t> (USE AT YOUR OWN RISK)</a:t>
            </a:r>
          </a:p>
          <a:p>
            <a:pPr lvl="1"/>
            <a:r>
              <a:rPr lang="en-US" sz="2400" smtClean="0"/>
              <a:t>PASSIVE MARKS THAT HAVE BEEN TIED TO THE NEW VERTICAL DATUM</a:t>
            </a:r>
          </a:p>
          <a:p>
            <a:pPr lvl="1"/>
            <a:r>
              <a:rPr lang="en-US" sz="2400" smtClean="0"/>
              <a:t>NGS WILL PROVIDE A “DATA SHARING” SERVICE FOR THESE POINTS, BUT THEIR ACCURACY (DUE TO EITHER THE QUALITY OF THE SURVEY OR THE AGE OF THE DATA) WILL NOT BE A RESPONSIBILITY OF NGS</a:t>
            </a:r>
          </a:p>
          <a:p>
            <a:pPr lvl="1"/>
            <a:r>
              <a:rPr lang="en-US" sz="2400" smtClean="0"/>
              <a:t>A CONVERSION WILL BE PROVIDED BETWEEN NAVD 88 AND THE NEW DATUM WHERE RECENT GNSS ELLIPSOID HEIGHTS EXIST TO PROVIDE MODERN HEIGHTS IN THE NEW DATUM</a:t>
            </a:r>
          </a:p>
        </p:txBody>
      </p:sp>
      <p:sp>
        <p:nvSpPr>
          <p:cNvPr id="8" name="Title 1"/>
          <p:cNvSpPr txBox="1">
            <a:spLocks/>
          </p:cNvSpPr>
          <p:nvPr/>
        </p:nvSpPr>
        <p:spPr bwMode="auto">
          <a:xfrm>
            <a:off x="304800" y="457200"/>
            <a:ext cx="8839200" cy="533400"/>
          </a:xfrm>
          <a:prstGeom prst="rect">
            <a:avLst/>
          </a:prstGeom>
          <a:noFill/>
          <a:ln w="9525">
            <a:noFill/>
            <a:miter lim="800000"/>
            <a:headEnd/>
            <a:tailEnd/>
          </a:ln>
        </p:spPr>
        <p:txBody>
          <a:bodyPr anchor="ctr"/>
          <a:lstStyle/>
          <a:p>
            <a:pPr algn="ctr">
              <a:defRPr/>
            </a:pPr>
            <a:r>
              <a:rPr lang="en-US" sz="2800" kern="0" dirty="0">
                <a:solidFill>
                  <a:srgbClr val="0070C0"/>
                </a:solidFill>
                <a:latin typeface="+mj-lt"/>
                <a:cs typeface="Times New Roman" pitchFamily="18" charset="0"/>
              </a:rPr>
              <a:t>WHAT ABOUT THE PASSIVE MARKS? </a:t>
            </a:r>
            <a:endParaRPr lang="en-US" sz="2800" kern="0" dirty="0">
              <a:solidFill>
                <a:srgbClr val="0070C0"/>
              </a:solidFill>
              <a:latin typeface="+mj-lt"/>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descr="diffs-10-02_2d.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68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2"/>
          <p:cNvSpPr>
            <a:spLocks noGrp="1" noChangeArrowheads="1"/>
          </p:cNvSpPr>
          <p:nvPr>
            <p:ph type="title"/>
          </p:nvPr>
        </p:nvSpPr>
        <p:spPr>
          <a:xfrm>
            <a:off x="228600" y="14288"/>
            <a:ext cx="8610600" cy="800100"/>
          </a:xfrm>
          <a:solidFill>
            <a:schemeClr val="bg1"/>
          </a:solidFill>
        </p:spPr>
        <p:txBody>
          <a:bodyPr/>
          <a:lstStyle/>
          <a:p>
            <a:pPr eaLnBrk="1" hangingPunct="1"/>
            <a:r>
              <a:rPr lang="en-GB" sz="2800" smtClean="0">
                <a:solidFill>
                  <a:srgbClr val="0000FF"/>
                </a:solidFill>
                <a:latin typeface="Calibri" pitchFamily="34" charset="0"/>
              </a:rPr>
              <a:t>Changes in </a:t>
            </a:r>
            <a:r>
              <a:rPr lang="en-GB" sz="2800" i="1" smtClean="0">
                <a:solidFill>
                  <a:srgbClr val="0000FF"/>
                </a:solidFill>
                <a:latin typeface="Calibri" pitchFamily="34" charset="0"/>
              </a:rPr>
              <a:t>Horizontal</a:t>
            </a:r>
            <a:r>
              <a:rPr lang="en-GB" sz="2800" smtClean="0">
                <a:solidFill>
                  <a:srgbClr val="0000FF"/>
                </a:solidFill>
                <a:latin typeface="Calibri" pitchFamily="34" charset="0"/>
              </a:rPr>
              <a:t> NAD 83 Positions</a:t>
            </a:r>
            <a:br>
              <a:rPr lang="en-GB" sz="2800" smtClean="0">
                <a:solidFill>
                  <a:srgbClr val="0000FF"/>
                </a:solidFill>
                <a:latin typeface="Calibri" pitchFamily="34" charset="0"/>
              </a:rPr>
            </a:br>
            <a:r>
              <a:rPr lang="en-GB" sz="1500" smtClean="0">
                <a:latin typeface="Calibri" pitchFamily="34" charset="0"/>
              </a:rPr>
              <a:t>NAD 83(</a:t>
            </a:r>
            <a:r>
              <a:rPr lang="en-GB" sz="1500" smtClean="0">
                <a:solidFill>
                  <a:srgbClr val="00CC00"/>
                </a:solidFill>
                <a:latin typeface="Calibri" pitchFamily="34" charset="0"/>
              </a:rPr>
              <a:t>2011</a:t>
            </a:r>
            <a:r>
              <a:rPr lang="en-GB" sz="1500" smtClean="0">
                <a:latin typeface="Calibri" pitchFamily="34" charset="0"/>
              </a:rPr>
              <a:t>)</a:t>
            </a:r>
            <a:r>
              <a:rPr lang="en-GB" sz="1500" smtClean="0">
                <a:solidFill>
                  <a:srgbClr val="00CC00"/>
                </a:solidFill>
                <a:latin typeface="Calibri" pitchFamily="34" charset="0"/>
              </a:rPr>
              <a:t> </a:t>
            </a:r>
            <a:r>
              <a:rPr lang="en-GB" sz="1500" smtClean="0">
                <a:latin typeface="Calibri" pitchFamily="34" charset="0"/>
              </a:rPr>
              <a:t>epoch</a:t>
            </a:r>
            <a:r>
              <a:rPr lang="en-GB" sz="1500" smtClean="0">
                <a:solidFill>
                  <a:srgbClr val="00CC00"/>
                </a:solidFill>
                <a:latin typeface="Calibri" pitchFamily="34" charset="0"/>
              </a:rPr>
              <a:t> 2010.0</a:t>
            </a:r>
            <a:r>
              <a:rPr lang="en-GB" sz="1500" smtClean="0">
                <a:latin typeface="Calibri" pitchFamily="34" charset="0"/>
              </a:rPr>
              <a:t> – NAD 83(</a:t>
            </a:r>
            <a:r>
              <a:rPr lang="en-GB" sz="1500" smtClean="0">
                <a:solidFill>
                  <a:srgbClr val="00B050"/>
                </a:solidFill>
                <a:latin typeface="Calibri" pitchFamily="34" charset="0"/>
              </a:rPr>
              <a:t>CORS96</a:t>
            </a:r>
            <a:r>
              <a:rPr lang="en-GB" sz="1500" smtClean="0">
                <a:latin typeface="Calibri" pitchFamily="34" charset="0"/>
              </a:rPr>
              <a:t>) epoch </a:t>
            </a:r>
            <a:r>
              <a:rPr lang="en-GB" sz="1500" smtClean="0">
                <a:solidFill>
                  <a:srgbClr val="00B050"/>
                </a:solidFill>
                <a:latin typeface="Calibri" pitchFamily="34" charset="0"/>
              </a:rPr>
              <a:t>2002.0</a:t>
            </a:r>
            <a:endParaRPr lang="en-US" sz="1500" smtClean="0">
              <a:solidFill>
                <a:srgbClr val="00B050"/>
              </a:solidFill>
              <a:latin typeface="Calibri" pitchFamily="34" charset="0"/>
            </a:endParaRPr>
          </a:p>
        </p:txBody>
      </p:sp>
      <p:sp>
        <p:nvSpPr>
          <p:cNvPr id="70659" name="Rectangle 3"/>
          <p:cNvSpPr>
            <a:spLocks noGrp="1" noChangeArrowheads="1"/>
          </p:cNvSpPr>
          <p:nvPr>
            <p:ph type="body" idx="1"/>
          </p:nvPr>
        </p:nvSpPr>
        <p:spPr>
          <a:xfrm>
            <a:off x="82550" y="758825"/>
            <a:ext cx="8978900" cy="1374775"/>
          </a:xfrm>
        </p:spPr>
        <p:txBody>
          <a:bodyPr/>
          <a:lstStyle/>
          <a:p>
            <a:pPr eaLnBrk="1" hangingPunct="1">
              <a:lnSpc>
                <a:spcPct val="90000"/>
              </a:lnSpc>
              <a:spcBef>
                <a:spcPct val="0"/>
              </a:spcBef>
              <a:spcAft>
                <a:spcPts val="300"/>
              </a:spcAft>
            </a:pPr>
            <a:r>
              <a:rPr lang="en-GB" smtClean="0">
                <a:latin typeface="Calibri" pitchFamily="34" charset="0"/>
              </a:rPr>
              <a:t>approx. 2 cm error expected @ 2005.0 (based on </a:t>
            </a:r>
            <a:r>
              <a:rPr lang="en-GB" smtClean="0">
                <a:latin typeface="Calibri" pitchFamily="34" charset="0"/>
                <a:sym typeface="Symbol" pitchFamily="18" charset="2"/>
              </a:rPr>
              <a:t> in </a:t>
            </a:r>
            <a:r>
              <a:rPr lang="en-GB" smtClean="0">
                <a:latin typeface="Calibri" pitchFamily="34" charset="0"/>
              </a:rPr>
              <a:t>old solution)</a:t>
            </a:r>
          </a:p>
          <a:p>
            <a:pPr eaLnBrk="1" hangingPunct="1">
              <a:lnSpc>
                <a:spcPct val="90000"/>
              </a:lnSpc>
              <a:spcBef>
                <a:spcPct val="0"/>
              </a:spcBef>
              <a:spcAft>
                <a:spcPts val="300"/>
              </a:spcAft>
            </a:pPr>
            <a:r>
              <a:rPr lang="en-GB" smtClean="0">
                <a:latin typeface="Calibri" pitchFamily="34" charset="0"/>
              </a:rPr>
              <a:t>avg. horizontal shifts:   </a:t>
            </a:r>
            <a:r>
              <a:rPr lang="en-GB" smtClean="0">
                <a:solidFill>
                  <a:srgbClr val="FF0000"/>
                </a:solidFill>
                <a:latin typeface="Calibri" pitchFamily="34" charset="0"/>
                <a:sym typeface="Symbol" pitchFamily="18" charset="2"/>
              </a:rPr>
              <a:t>E =</a:t>
            </a:r>
            <a:r>
              <a:rPr lang="en-GB" smtClean="0">
                <a:solidFill>
                  <a:srgbClr val="FF0000"/>
                </a:solidFill>
                <a:latin typeface="Calibri" pitchFamily="34" charset="0"/>
              </a:rPr>
              <a:t> 0.09 (</a:t>
            </a:r>
            <a:r>
              <a:rPr lang="en-GB" smtClean="0">
                <a:solidFill>
                  <a:srgbClr val="FF0000"/>
                </a:solidFill>
                <a:latin typeface="Calibri" pitchFamily="34" charset="0"/>
                <a:sym typeface="Symbol" pitchFamily="18" charset="2"/>
              </a:rPr>
              <a:t> 5.84</a:t>
            </a:r>
            <a:r>
              <a:rPr lang="en-GB" smtClean="0">
                <a:solidFill>
                  <a:srgbClr val="FF0000"/>
                </a:solidFill>
                <a:latin typeface="Calibri" pitchFamily="34" charset="0"/>
              </a:rPr>
              <a:t>) cm      </a:t>
            </a:r>
            <a:r>
              <a:rPr lang="en-GB" smtClean="0">
                <a:solidFill>
                  <a:srgbClr val="FF0000"/>
                </a:solidFill>
                <a:latin typeface="Calibri" pitchFamily="34" charset="0"/>
                <a:sym typeface="Symbol" pitchFamily="18" charset="2"/>
              </a:rPr>
              <a:t>N = 2.03 ( 5.98</a:t>
            </a:r>
            <a:r>
              <a:rPr lang="en-GB" smtClean="0">
                <a:solidFill>
                  <a:srgbClr val="FF0000"/>
                </a:solidFill>
                <a:latin typeface="Calibri" pitchFamily="34" charset="0"/>
              </a:rPr>
              <a:t>) cm</a:t>
            </a:r>
          </a:p>
          <a:p>
            <a:pPr lvl="1" eaLnBrk="1" hangingPunct="1">
              <a:lnSpc>
                <a:spcPct val="90000"/>
              </a:lnSpc>
              <a:spcBef>
                <a:spcPct val="0"/>
              </a:spcBef>
              <a:spcAft>
                <a:spcPts val="300"/>
              </a:spcAft>
            </a:pPr>
            <a:r>
              <a:rPr lang="en-GB" sz="1700" smtClean="0">
                <a:latin typeface="Calibri" pitchFamily="34" charset="0"/>
              </a:rPr>
              <a:t>combination of position and velocity differences</a:t>
            </a:r>
          </a:p>
          <a:p>
            <a:pPr lvl="1" eaLnBrk="1" hangingPunct="1">
              <a:lnSpc>
                <a:spcPct val="90000"/>
              </a:lnSpc>
              <a:spcBef>
                <a:spcPct val="0"/>
              </a:spcBef>
              <a:spcAft>
                <a:spcPts val="300"/>
              </a:spcAft>
            </a:pPr>
            <a:r>
              <a:rPr lang="en-GB" sz="1700" smtClean="0">
                <a:latin typeface="Calibri" pitchFamily="34" charset="0"/>
              </a:rPr>
              <a:t>due mostly to updated velocities (including up to 8 more years of data)</a:t>
            </a:r>
          </a:p>
        </p:txBody>
      </p:sp>
      <p:sp>
        <p:nvSpPr>
          <p:cNvPr id="6" name="TextBox 5"/>
          <p:cNvSpPr txBox="1"/>
          <p:nvPr/>
        </p:nvSpPr>
        <p:spPr>
          <a:xfrm>
            <a:off x="7696200" y="3733800"/>
            <a:ext cx="1212850" cy="862013"/>
          </a:xfrm>
          <a:prstGeom prst="rect">
            <a:avLst/>
          </a:prstGeom>
          <a:solidFill>
            <a:schemeClr val="bg1"/>
          </a:solidFill>
        </p:spPr>
        <p:txBody>
          <a:bodyPr>
            <a:spAutoFit/>
          </a:bodyPr>
          <a:lstStyle/>
          <a:p>
            <a:pPr>
              <a:defRPr/>
            </a:pPr>
            <a:r>
              <a:rPr lang="en-US" sz="1000" dirty="0">
                <a:solidFill>
                  <a:schemeClr val="accent4"/>
                </a:solidFill>
                <a:cs typeface="+mn-cs"/>
              </a:rPr>
              <a:t>~1270</a:t>
            </a:r>
          </a:p>
          <a:p>
            <a:pPr>
              <a:defRPr/>
            </a:pPr>
            <a:r>
              <a:rPr lang="en-US" sz="1000" dirty="0">
                <a:solidFill>
                  <a:schemeClr val="accent4"/>
                </a:solidFill>
                <a:cs typeface="+mn-cs"/>
              </a:rPr>
              <a:t>CORS w/ </a:t>
            </a:r>
            <a:r>
              <a:rPr lang="en-US" sz="1000" dirty="0" err="1">
                <a:solidFill>
                  <a:schemeClr val="accent4"/>
                </a:solidFill>
                <a:cs typeface="+mn-cs"/>
              </a:rPr>
              <a:t>suff</a:t>
            </a:r>
            <a:r>
              <a:rPr lang="en-US" sz="1000" dirty="0">
                <a:solidFill>
                  <a:schemeClr val="accent4"/>
                </a:solidFill>
                <a:cs typeface="+mn-cs"/>
              </a:rPr>
              <a:t>. data and linear velocities</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descr="diffs-10-02_up.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903413"/>
            <a:ext cx="77724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228600" y="14288"/>
            <a:ext cx="8610600" cy="800100"/>
          </a:xfrm>
          <a:solidFill>
            <a:schemeClr val="bg1"/>
          </a:solidFill>
        </p:spPr>
        <p:txBody>
          <a:bodyPr/>
          <a:lstStyle/>
          <a:p>
            <a:pPr eaLnBrk="1" hangingPunct="1"/>
            <a:r>
              <a:rPr lang="en-GB" sz="2800" smtClean="0">
                <a:solidFill>
                  <a:srgbClr val="0000FF"/>
                </a:solidFill>
                <a:latin typeface="Calibri" pitchFamily="34" charset="0"/>
              </a:rPr>
              <a:t>Changes in </a:t>
            </a:r>
            <a:r>
              <a:rPr lang="en-GB" sz="2800" i="1" smtClean="0">
                <a:solidFill>
                  <a:srgbClr val="0000FF"/>
                </a:solidFill>
                <a:latin typeface="Calibri" pitchFamily="34" charset="0"/>
              </a:rPr>
              <a:t>Vertical</a:t>
            </a:r>
            <a:r>
              <a:rPr lang="en-GB" sz="2800" smtClean="0">
                <a:solidFill>
                  <a:srgbClr val="0000FF"/>
                </a:solidFill>
                <a:latin typeface="Calibri" pitchFamily="34" charset="0"/>
              </a:rPr>
              <a:t> NAD 83 Positions</a:t>
            </a:r>
            <a:br>
              <a:rPr lang="en-GB" sz="2800" smtClean="0">
                <a:solidFill>
                  <a:srgbClr val="0000FF"/>
                </a:solidFill>
                <a:latin typeface="Calibri" pitchFamily="34" charset="0"/>
              </a:rPr>
            </a:br>
            <a:r>
              <a:rPr lang="en-GB" sz="1500" smtClean="0">
                <a:latin typeface="Calibri" pitchFamily="34" charset="0"/>
              </a:rPr>
              <a:t> NAD 83(</a:t>
            </a:r>
            <a:r>
              <a:rPr lang="en-GB" sz="1500" smtClean="0">
                <a:solidFill>
                  <a:srgbClr val="00CC00"/>
                </a:solidFill>
                <a:latin typeface="Calibri" pitchFamily="34" charset="0"/>
              </a:rPr>
              <a:t>2011</a:t>
            </a:r>
            <a:r>
              <a:rPr lang="en-GB" sz="1500" smtClean="0">
                <a:latin typeface="Calibri" pitchFamily="34" charset="0"/>
              </a:rPr>
              <a:t>)</a:t>
            </a:r>
            <a:r>
              <a:rPr lang="en-GB" sz="1500" smtClean="0">
                <a:solidFill>
                  <a:srgbClr val="00CC00"/>
                </a:solidFill>
                <a:latin typeface="Calibri" pitchFamily="34" charset="0"/>
              </a:rPr>
              <a:t> </a:t>
            </a:r>
            <a:r>
              <a:rPr lang="en-GB" sz="1500" smtClean="0">
                <a:latin typeface="Calibri" pitchFamily="34" charset="0"/>
              </a:rPr>
              <a:t>epoch</a:t>
            </a:r>
            <a:r>
              <a:rPr lang="en-GB" sz="1500" smtClean="0">
                <a:solidFill>
                  <a:srgbClr val="00CC00"/>
                </a:solidFill>
                <a:latin typeface="Calibri" pitchFamily="34" charset="0"/>
              </a:rPr>
              <a:t> 2010.0</a:t>
            </a:r>
            <a:r>
              <a:rPr lang="en-GB" sz="1500" smtClean="0">
                <a:latin typeface="Calibri" pitchFamily="34" charset="0"/>
              </a:rPr>
              <a:t> – NAD 83(</a:t>
            </a:r>
            <a:r>
              <a:rPr lang="en-GB" sz="1500" smtClean="0">
                <a:solidFill>
                  <a:srgbClr val="00B050"/>
                </a:solidFill>
                <a:latin typeface="Calibri" pitchFamily="34" charset="0"/>
              </a:rPr>
              <a:t>CORS96</a:t>
            </a:r>
            <a:r>
              <a:rPr lang="en-GB" sz="1500" smtClean="0">
                <a:latin typeface="Calibri" pitchFamily="34" charset="0"/>
              </a:rPr>
              <a:t>) epoch </a:t>
            </a:r>
            <a:r>
              <a:rPr lang="en-GB" sz="1500" smtClean="0">
                <a:solidFill>
                  <a:srgbClr val="00B050"/>
                </a:solidFill>
                <a:latin typeface="Calibri" pitchFamily="34" charset="0"/>
              </a:rPr>
              <a:t>2002.0</a:t>
            </a:r>
            <a:endParaRPr lang="en-US" sz="1500" smtClean="0">
              <a:latin typeface="Calibri" pitchFamily="34" charset="0"/>
            </a:endParaRPr>
          </a:p>
        </p:txBody>
      </p:sp>
      <p:sp>
        <p:nvSpPr>
          <p:cNvPr id="71683" name="Rectangle 3"/>
          <p:cNvSpPr>
            <a:spLocks noGrp="1" noChangeArrowheads="1"/>
          </p:cNvSpPr>
          <p:nvPr>
            <p:ph type="body" idx="1"/>
          </p:nvPr>
        </p:nvSpPr>
        <p:spPr>
          <a:xfrm>
            <a:off x="0" y="914400"/>
            <a:ext cx="8978900" cy="1060450"/>
          </a:xfrm>
        </p:spPr>
        <p:txBody>
          <a:bodyPr/>
          <a:lstStyle/>
          <a:p>
            <a:pPr eaLnBrk="1" hangingPunct="1">
              <a:lnSpc>
                <a:spcPct val="90000"/>
              </a:lnSpc>
              <a:spcBef>
                <a:spcPct val="0"/>
              </a:spcBef>
              <a:spcAft>
                <a:spcPts val="300"/>
              </a:spcAft>
            </a:pPr>
            <a:r>
              <a:rPr lang="en-GB" smtClean="0">
                <a:latin typeface="Calibri" pitchFamily="34" charset="0"/>
              </a:rPr>
              <a:t>avg. vertical shifts:   </a:t>
            </a:r>
            <a:r>
              <a:rPr lang="en-GB" smtClean="0">
                <a:solidFill>
                  <a:srgbClr val="FF0000"/>
                </a:solidFill>
                <a:latin typeface="Calibri" pitchFamily="34" charset="0"/>
                <a:sym typeface="Symbol" pitchFamily="18" charset="2"/>
              </a:rPr>
              <a:t>U =</a:t>
            </a:r>
            <a:r>
              <a:rPr lang="en-GB" smtClean="0">
                <a:solidFill>
                  <a:srgbClr val="FF0000"/>
                </a:solidFill>
                <a:latin typeface="Calibri" pitchFamily="34" charset="0"/>
              </a:rPr>
              <a:t> -0.79 (</a:t>
            </a:r>
            <a:r>
              <a:rPr lang="en-GB" smtClean="0">
                <a:solidFill>
                  <a:srgbClr val="FF0000"/>
                </a:solidFill>
                <a:latin typeface="Calibri" pitchFamily="34" charset="0"/>
                <a:sym typeface="Symbol" pitchFamily="18" charset="2"/>
              </a:rPr>
              <a:t> 2.09</a:t>
            </a:r>
            <a:r>
              <a:rPr lang="en-GB" smtClean="0">
                <a:solidFill>
                  <a:srgbClr val="FF0000"/>
                </a:solidFill>
                <a:latin typeface="Calibri" pitchFamily="34" charset="0"/>
              </a:rPr>
              <a:t>) cm</a:t>
            </a:r>
          </a:p>
          <a:p>
            <a:pPr lvl="1" eaLnBrk="1" hangingPunct="1">
              <a:lnSpc>
                <a:spcPct val="90000"/>
              </a:lnSpc>
              <a:spcBef>
                <a:spcPct val="0"/>
              </a:spcBef>
              <a:spcAft>
                <a:spcPts val="300"/>
              </a:spcAft>
            </a:pPr>
            <a:r>
              <a:rPr lang="en-GB" sz="1700" smtClean="0">
                <a:latin typeface="Calibri" pitchFamily="34" charset="0"/>
              </a:rPr>
              <a:t>combination of position and velocity differences from additional data, tectonics</a:t>
            </a:r>
          </a:p>
          <a:p>
            <a:pPr lvl="1" eaLnBrk="1" hangingPunct="1">
              <a:lnSpc>
                <a:spcPct val="90000"/>
              </a:lnSpc>
              <a:spcBef>
                <a:spcPct val="0"/>
              </a:spcBef>
              <a:spcAft>
                <a:spcPts val="300"/>
              </a:spcAft>
            </a:pPr>
            <a:r>
              <a:rPr lang="en-GB" sz="1700" smtClean="0">
                <a:latin typeface="Calibri" pitchFamily="34" charset="0"/>
              </a:rPr>
              <a:t>assuming vertical velocity ≈ 0.00 in NAD 83(CORS96)</a:t>
            </a:r>
          </a:p>
        </p:txBody>
      </p:sp>
      <p:sp>
        <p:nvSpPr>
          <p:cNvPr id="6" name="TextBox 5"/>
          <p:cNvSpPr txBox="1"/>
          <p:nvPr/>
        </p:nvSpPr>
        <p:spPr>
          <a:xfrm>
            <a:off x="7543800" y="3352800"/>
            <a:ext cx="1274763" cy="708025"/>
          </a:xfrm>
          <a:prstGeom prst="rect">
            <a:avLst/>
          </a:prstGeom>
          <a:solidFill>
            <a:schemeClr val="bg1"/>
          </a:solidFill>
        </p:spPr>
        <p:txBody>
          <a:bodyPr>
            <a:spAutoFit/>
          </a:bodyPr>
          <a:lstStyle/>
          <a:p>
            <a:pPr>
              <a:defRPr/>
            </a:pPr>
            <a:r>
              <a:rPr lang="en-US" sz="1000" dirty="0">
                <a:solidFill>
                  <a:schemeClr val="accent4"/>
                </a:solidFill>
                <a:cs typeface="+mn-cs"/>
              </a:rPr>
              <a:t>~1270</a:t>
            </a:r>
          </a:p>
          <a:p>
            <a:pPr>
              <a:defRPr/>
            </a:pPr>
            <a:r>
              <a:rPr lang="en-US" sz="1000" dirty="0">
                <a:solidFill>
                  <a:schemeClr val="accent4"/>
                </a:solidFill>
                <a:cs typeface="+mn-cs"/>
              </a:rPr>
              <a:t>CORS w/ </a:t>
            </a:r>
            <a:r>
              <a:rPr lang="en-US" sz="1000" dirty="0" err="1">
                <a:solidFill>
                  <a:schemeClr val="accent4"/>
                </a:solidFill>
                <a:cs typeface="+mn-cs"/>
              </a:rPr>
              <a:t>suff</a:t>
            </a:r>
            <a:r>
              <a:rPr lang="en-US" sz="1000" dirty="0">
                <a:solidFill>
                  <a:schemeClr val="accent4"/>
                </a:solidFill>
                <a:cs typeface="+mn-cs"/>
              </a:rPr>
              <a:t>. data and linear velocities</a:t>
            </a:r>
          </a:p>
        </p:txBody>
      </p:sp>
      <p:sp>
        <p:nvSpPr>
          <p:cNvPr id="8" name="Rectangle 7"/>
          <p:cNvSpPr>
            <a:spLocks noChangeArrowheads="1"/>
          </p:cNvSpPr>
          <p:nvPr/>
        </p:nvSpPr>
        <p:spPr bwMode="auto">
          <a:xfrm>
            <a:off x="381000" y="533400"/>
            <a:ext cx="8534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400">
                <a:latin typeface="Calibri" pitchFamily="34" charset="0"/>
              </a:rPr>
              <a:t> NAD 83(</a:t>
            </a:r>
            <a:r>
              <a:rPr lang="en-GB" sz="2400">
                <a:solidFill>
                  <a:srgbClr val="00CC00"/>
                </a:solidFill>
                <a:latin typeface="Calibri" pitchFamily="34" charset="0"/>
              </a:rPr>
              <a:t>2011</a:t>
            </a:r>
            <a:r>
              <a:rPr lang="en-GB" sz="2400">
                <a:latin typeface="Calibri" pitchFamily="34" charset="0"/>
              </a:rPr>
              <a:t>)</a:t>
            </a:r>
            <a:r>
              <a:rPr lang="en-GB" sz="2400">
                <a:solidFill>
                  <a:srgbClr val="00CC00"/>
                </a:solidFill>
                <a:latin typeface="Calibri" pitchFamily="34" charset="0"/>
              </a:rPr>
              <a:t> </a:t>
            </a:r>
            <a:r>
              <a:rPr lang="en-GB" sz="2400">
                <a:latin typeface="Calibri" pitchFamily="34" charset="0"/>
              </a:rPr>
              <a:t>epoch</a:t>
            </a:r>
            <a:r>
              <a:rPr lang="en-GB" sz="2400">
                <a:solidFill>
                  <a:srgbClr val="00CC00"/>
                </a:solidFill>
                <a:latin typeface="Calibri" pitchFamily="34" charset="0"/>
              </a:rPr>
              <a:t> 2010.0</a:t>
            </a:r>
            <a:r>
              <a:rPr lang="en-GB" sz="2400">
                <a:latin typeface="Calibri" pitchFamily="34" charset="0"/>
              </a:rPr>
              <a:t> – NAD 83(</a:t>
            </a:r>
            <a:r>
              <a:rPr lang="en-GB" sz="2400">
                <a:solidFill>
                  <a:srgbClr val="00B050"/>
                </a:solidFill>
                <a:latin typeface="Calibri" pitchFamily="34" charset="0"/>
              </a:rPr>
              <a:t>CORS96</a:t>
            </a:r>
            <a:r>
              <a:rPr lang="en-GB" sz="2400">
                <a:latin typeface="Calibri" pitchFamily="34" charset="0"/>
              </a:rPr>
              <a:t>) epoch </a:t>
            </a:r>
            <a:r>
              <a:rPr lang="en-GB" sz="2400">
                <a:solidFill>
                  <a:srgbClr val="00B050"/>
                </a:solidFill>
                <a:latin typeface="Calibri" pitchFamily="34" charset="0"/>
              </a:rPr>
              <a:t>2002.0</a:t>
            </a:r>
            <a:endParaRPr 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3"/>
          <p:cNvSpPr>
            <a:spLocks noGrp="1"/>
          </p:cNvSpPr>
          <p:nvPr>
            <p:ph type="title"/>
          </p:nvPr>
        </p:nvSpPr>
        <p:spPr>
          <a:xfrm>
            <a:off x="457200" y="457200"/>
            <a:ext cx="8458200" cy="609600"/>
          </a:xfrm>
        </p:spPr>
        <p:txBody>
          <a:bodyPr/>
          <a:lstStyle/>
          <a:p>
            <a:r>
              <a:rPr lang="en-US" smtClean="0"/>
              <a:t>THE ROLE OF NGS INTO THE FUTURE</a:t>
            </a:r>
          </a:p>
        </p:txBody>
      </p:sp>
      <p:sp>
        <p:nvSpPr>
          <p:cNvPr id="72706" name="Rectangle 4"/>
          <p:cNvSpPr>
            <a:spLocks noChangeArrowheads="1"/>
          </p:cNvSpPr>
          <p:nvPr/>
        </p:nvSpPr>
        <p:spPr bwMode="auto">
          <a:xfrm>
            <a:off x="304800" y="1143000"/>
            <a:ext cx="8534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70C0"/>
                </a:solidFill>
                <a:latin typeface="Arial" pitchFamily="34" charset="0"/>
              </a:rPr>
              <a:t>“NOAA’s National Geodetic Survey provides the framework for all positioning activities in the Nation. The foundational elements – </a:t>
            </a:r>
            <a:r>
              <a:rPr lang="en-US" sz="2000">
                <a:solidFill>
                  <a:srgbClr val="FF0000"/>
                </a:solidFill>
                <a:latin typeface="Arial" pitchFamily="34" charset="0"/>
              </a:rPr>
              <a:t>latitude, longitude, elevation, and shoreline information </a:t>
            </a:r>
            <a:r>
              <a:rPr lang="en-US" sz="2000">
                <a:solidFill>
                  <a:srgbClr val="0070C0"/>
                </a:solidFill>
                <a:latin typeface="Arial" pitchFamily="34" charset="0"/>
              </a:rPr>
              <a:t>– contribute to informed decision making and impact a wide range of important activities including mapping and charting, flood risk determination, transportation, land use and ecosystem management. NGS’ </a:t>
            </a:r>
            <a:r>
              <a:rPr lang="en-US" sz="2000">
                <a:solidFill>
                  <a:srgbClr val="FF0000"/>
                </a:solidFill>
                <a:latin typeface="Arial" pitchFamily="34" charset="0"/>
              </a:rPr>
              <a:t>authoritative spatial data, models, and tools</a:t>
            </a:r>
            <a:r>
              <a:rPr lang="en-US" sz="2000">
                <a:solidFill>
                  <a:srgbClr val="0070C0"/>
                </a:solidFill>
                <a:latin typeface="Arial" pitchFamily="34" charset="0"/>
              </a:rPr>
              <a:t> are vital for the protection and management of natural and manmade resources and support the economic prosperity and environmental health of the Nation.”</a:t>
            </a:r>
          </a:p>
        </p:txBody>
      </p:sp>
      <p:sp>
        <p:nvSpPr>
          <p:cNvPr id="72707" name="Rectangle 5"/>
          <p:cNvSpPr>
            <a:spLocks noChangeArrowheads="1"/>
          </p:cNvSpPr>
          <p:nvPr/>
        </p:nvSpPr>
        <p:spPr bwMode="auto">
          <a:xfrm>
            <a:off x="304800" y="4572000"/>
            <a:ext cx="838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9900"/>
                </a:solidFill>
                <a:latin typeface="Arial" pitchFamily="34" charset="0"/>
              </a:rPr>
              <a:t>This means that the geodetic latitude, longitude and height of points used in defining the </a:t>
            </a:r>
            <a:r>
              <a:rPr lang="en-US" sz="2000">
                <a:solidFill>
                  <a:srgbClr val="FF0000"/>
                </a:solidFill>
                <a:latin typeface="Arial" pitchFamily="34" charset="0"/>
              </a:rPr>
              <a:t>NSRS</a:t>
            </a:r>
            <a:r>
              <a:rPr lang="en-US" sz="2000">
                <a:solidFill>
                  <a:srgbClr val="009900"/>
                </a:solidFill>
                <a:latin typeface="Arial" pitchFamily="34" charset="0"/>
              </a:rPr>
              <a:t> should have an absolute accuracy of </a:t>
            </a:r>
            <a:r>
              <a:rPr lang="en-US" sz="2000">
                <a:solidFill>
                  <a:srgbClr val="FF0000"/>
                </a:solidFill>
                <a:latin typeface="Arial" pitchFamily="34" charset="0"/>
              </a:rPr>
              <a:t>1 millimeter</a:t>
            </a:r>
            <a:r>
              <a:rPr lang="en-US" sz="2000">
                <a:solidFill>
                  <a:srgbClr val="009900"/>
                </a:solidFill>
                <a:latin typeface="Arial" pitchFamily="34" charset="0"/>
              </a:rPr>
              <a:t> at any time. Obviously, such points will be actively monitored points, not passive monuments.</a:t>
            </a:r>
          </a:p>
        </p:txBody>
      </p:sp>
      <p:sp>
        <p:nvSpPr>
          <p:cNvPr id="72708" name="Rectangle 6"/>
          <p:cNvSpPr>
            <a:spLocks noChangeArrowheads="1"/>
          </p:cNvSpPr>
          <p:nvPr/>
        </p:nvSpPr>
        <p:spPr bwMode="auto">
          <a:xfrm>
            <a:off x="0" y="4419600"/>
            <a:ext cx="9144000" cy="16764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reeform 82"/>
          <p:cNvSpPr>
            <a:spLocks/>
          </p:cNvSpPr>
          <p:nvPr/>
        </p:nvSpPr>
        <p:spPr bwMode="auto">
          <a:xfrm>
            <a:off x="2933700" y="2774950"/>
            <a:ext cx="1012825" cy="954088"/>
          </a:xfrm>
          <a:custGeom>
            <a:avLst/>
            <a:gdLst>
              <a:gd name="T0" fmla="*/ 635988 w 1012703"/>
              <a:gd name="T1" fmla="*/ 0 h 954157"/>
              <a:gd name="T2" fmla="*/ 635988 w 1012703"/>
              <a:gd name="T3" fmla="*/ 0 h 954157"/>
              <a:gd name="T4" fmla="*/ 572377 w 1012703"/>
              <a:gd name="T5" fmla="*/ 79513 h 954157"/>
              <a:gd name="T6" fmla="*/ 548523 w 1012703"/>
              <a:gd name="T7" fmla="*/ 95416 h 954157"/>
              <a:gd name="T8" fmla="*/ 500815 w 1012703"/>
              <a:gd name="T9" fmla="*/ 143124 h 954157"/>
              <a:gd name="T10" fmla="*/ 476962 w 1012703"/>
              <a:gd name="T11" fmla="*/ 159026 h 954157"/>
              <a:gd name="T12" fmla="*/ 357692 w 1012703"/>
              <a:gd name="T13" fmla="*/ 166978 h 954157"/>
              <a:gd name="T14" fmla="*/ 150958 w 1012703"/>
              <a:gd name="T15" fmla="*/ 151075 h 954157"/>
              <a:gd name="T16" fmla="*/ 87348 w 1012703"/>
              <a:gd name="T17" fmla="*/ 159026 h 954157"/>
              <a:gd name="T18" fmla="*/ 47591 w 1012703"/>
              <a:gd name="T19" fmla="*/ 206734 h 954157"/>
              <a:gd name="T20" fmla="*/ 31689 w 1012703"/>
              <a:gd name="T21" fmla="*/ 254442 h 954157"/>
              <a:gd name="T22" fmla="*/ 23737 w 1012703"/>
              <a:gd name="T23" fmla="*/ 278296 h 954157"/>
              <a:gd name="T24" fmla="*/ 15786 w 1012703"/>
              <a:gd name="T25" fmla="*/ 333955 h 954157"/>
              <a:gd name="T26" fmla="*/ 15786 w 1012703"/>
              <a:gd name="T27" fmla="*/ 469127 h 954157"/>
              <a:gd name="T28" fmla="*/ 31689 w 1012703"/>
              <a:gd name="T29" fmla="*/ 492981 h 954157"/>
              <a:gd name="T30" fmla="*/ 55542 w 1012703"/>
              <a:gd name="T31" fmla="*/ 516835 h 954157"/>
              <a:gd name="T32" fmla="*/ 111202 w 1012703"/>
              <a:gd name="T33" fmla="*/ 532738 h 954157"/>
              <a:gd name="T34" fmla="*/ 135055 w 1012703"/>
              <a:gd name="T35" fmla="*/ 548640 h 954157"/>
              <a:gd name="T36" fmla="*/ 190715 w 1012703"/>
              <a:gd name="T37" fmla="*/ 556592 h 954157"/>
              <a:gd name="T38" fmla="*/ 238422 w 1012703"/>
              <a:gd name="T39" fmla="*/ 620202 h 954157"/>
              <a:gd name="T40" fmla="*/ 262276 w 1012703"/>
              <a:gd name="T41" fmla="*/ 723569 h 954157"/>
              <a:gd name="T42" fmla="*/ 270228 w 1012703"/>
              <a:gd name="T43" fmla="*/ 834887 h 954157"/>
              <a:gd name="T44" fmla="*/ 278179 w 1012703"/>
              <a:gd name="T45" fmla="*/ 858741 h 954157"/>
              <a:gd name="T46" fmla="*/ 286130 w 1012703"/>
              <a:gd name="T47" fmla="*/ 898498 h 954157"/>
              <a:gd name="T48" fmla="*/ 373595 w 1012703"/>
              <a:gd name="T49" fmla="*/ 946205 h 954157"/>
              <a:gd name="T50" fmla="*/ 421302 w 1012703"/>
              <a:gd name="T51" fmla="*/ 954157 h 954157"/>
              <a:gd name="T52" fmla="*/ 453108 w 1012703"/>
              <a:gd name="T53" fmla="*/ 938254 h 954157"/>
              <a:gd name="T54" fmla="*/ 516718 w 1012703"/>
              <a:gd name="T55" fmla="*/ 922352 h 954157"/>
              <a:gd name="T56" fmla="*/ 572377 w 1012703"/>
              <a:gd name="T57" fmla="*/ 906449 h 954157"/>
              <a:gd name="T58" fmla="*/ 604182 w 1012703"/>
              <a:gd name="T59" fmla="*/ 882595 h 954157"/>
              <a:gd name="T60" fmla="*/ 635988 w 1012703"/>
              <a:gd name="T61" fmla="*/ 866692 h 954157"/>
              <a:gd name="T62" fmla="*/ 651890 w 1012703"/>
              <a:gd name="T63" fmla="*/ 842838 h 954157"/>
              <a:gd name="T64" fmla="*/ 651890 w 1012703"/>
              <a:gd name="T65" fmla="*/ 739472 h 954157"/>
              <a:gd name="T66" fmla="*/ 635988 w 1012703"/>
              <a:gd name="T67" fmla="*/ 707666 h 954157"/>
              <a:gd name="T68" fmla="*/ 643939 w 1012703"/>
              <a:gd name="T69" fmla="*/ 628153 h 954157"/>
              <a:gd name="T70" fmla="*/ 675744 w 1012703"/>
              <a:gd name="T71" fmla="*/ 612251 h 954157"/>
              <a:gd name="T72" fmla="*/ 723452 w 1012703"/>
              <a:gd name="T73" fmla="*/ 596348 h 954157"/>
              <a:gd name="T74" fmla="*/ 755257 w 1012703"/>
              <a:gd name="T75" fmla="*/ 580445 h 954157"/>
              <a:gd name="T76" fmla="*/ 810916 w 1012703"/>
              <a:gd name="T77" fmla="*/ 572494 h 954157"/>
              <a:gd name="T78" fmla="*/ 969942 w 1012703"/>
              <a:gd name="T79" fmla="*/ 564543 h 954157"/>
              <a:gd name="T80" fmla="*/ 1001748 w 1012703"/>
              <a:gd name="T81" fmla="*/ 524786 h 954157"/>
              <a:gd name="T82" fmla="*/ 1009699 w 1012703"/>
              <a:gd name="T83" fmla="*/ 453225 h 954157"/>
              <a:gd name="T84" fmla="*/ 985845 w 1012703"/>
              <a:gd name="T85" fmla="*/ 326004 h 954157"/>
              <a:gd name="T86" fmla="*/ 961991 w 1012703"/>
              <a:gd name="T87" fmla="*/ 310101 h 954157"/>
              <a:gd name="T88" fmla="*/ 938137 w 1012703"/>
              <a:gd name="T89" fmla="*/ 270345 h 954157"/>
              <a:gd name="T90" fmla="*/ 922235 w 1012703"/>
              <a:gd name="T91" fmla="*/ 238539 h 954157"/>
              <a:gd name="T92" fmla="*/ 898381 w 1012703"/>
              <a:gd name="T93" fmla="*/ 206734 h 954157"/>
              <a:gd name="T94" fmla="*/ 866575 w 1012703"/>
              <a:gd name="T95" fmla="*/ 127221 h 954157"/>
              <a:gd name="T96" fmla="*/ 842722 w 1012703"/>
              <a:gd name="T97" fmla="*/ 95416 h 954157"/>
              <a:gd name="T98" fmla="*/ 795014 w 1012703"/>
              <a:gd name="T99" fmla="*/ 23854 h 954157"/>
              <a:gd name="T100" fmla="*/ 747306 w 1012703"/>
              <a:gd name="T101" fmla="*/ 7952 h 954157"/>
              <a:gd name="T102" fmla="*/ 723452 w 1012703"/>
              <a:gd name="T103" fmla="*/ 0 h 954157"/>
              <a:gd name="T104" fmla="*/ 635988 w 1012703"/>
              <a:gd name="T105" fmla="*/ 0 h 954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12703" h="954157">
                <a:moveTo>
                  <a:pt x="635988" y="0"/>
                </a:moveTo>
                <a:lnTo>
                  <a:pt x="635988" y="0"/>
                </a:lnTo>
                <a:cubicBezTo>
                  <a:pt x="613535" y="31434"/>
                  <a:pt x="600595" y="55998"/>
                  <a:pt x="572377" y="79513"/>
                </a:cubicBezTo>
                <a:cubicBezTo>
                  <a:pt x="565036" y="85631"/>
                  <a:pt x="555666" y="89067"/>
                  <a:pt x="548523" y="95416"/>
                </a:cubicBezTo>
                <a:cubicBezTo>
                  <a:pt x="531714" y="110357"/>
                  <a:pt x="519528" y="130649"/>
                  <a:pt x="500815" y="143124"/>
                </a:cubicBezTo>
                <a:cubicBezTo>
                  <a:pt x="492864" y="148425"/>
                  <a:pt x="486388" y="157455"/>
                  <a:pt x="476962" y="159026"/>
                </a:cubicBezTo>
                <a:cubicBezTo>
                  <a:pt x="437659" y="165577"/>
                  <a:pt x="397449" y="164327"/>
                  <a:pt x="357692" y="166978"/>
                </a:cubicBezTo>
                <a:cubicBezTo>
                  <a:pt x="288781" y="161677"/>
                  <a:pt x="220043" y="153107"/>
                  <a:pt x="150958" y="151075"/>
                </a:cubicBezTo>
                <a:cubicBezTo>
                  <a:pt x="129599" y="150447"/>
                  <a:pt x="107430" y="151724"/>
                  <a:pt x="87348" y="159026"/>
                </a:cubicBezTo>
                <a:cubicBezTo>
                  <a:pt x="73879" y="163924"/>
                  <a:pt x="55163" y="195376"/>
                  <a:pt x="47591" y="206734"/>
                </a:cubicBezTo>
                <a:lnTo>
                  <a:pt x="31689" y="254442"/>
                </a:lnTo>
                <a:lnTo>
                  <a:pt x="23737" y="278296"/>
                </a:lnTo>
                <a:cubicBezTo>
                  <a:pt x="21087" y="296849"/>
                  <a:pt x="18636" y="315432"/>
                  <a:pt x="15786" y="333955"/>
                </a:cubicBezTo>
                <a:cubicBezTo>
                  <a:pt x="6533" y="394099"/>
                  <a:pt x="0" y="395460"/>
                  <a:pt x="15786" y="469127"/>
                </a:cubicBezTo>
                <a:cubicBezTo>
                  <a:pt x="17788" y="478471"/>
                  <a:pt x="25571" y="485640"/>
                  <a:pt x="31689" y="492981"/>
                </a:cubicBezTo>
                <a:cubicBezTo>
                  <a:pt x="38888" y="501619"/>
                  <a:pt x="46186" y="510598"/>
                  <a:pt x="55542" y="516835"/>
                </a:cubicBezTo>
                <a:cubicBezTo>
                  <a:pt x="62384" y="521396"/>
                  <a:pt x="106964" y="531679"/>
                  <a:pt x="111202" y="532738"/>
                </a:cubicBezTo>
                <a:cubicBezTo>
                  <a:pt x="119153" y="538039"/>
                  <a:pt x="125902" y="545894"/>
                  <a:pt x="135055" y="548640"/>
                </a:cubicBezTo>
                <a:cubicBezTo>
                  <a:pt x="153006" y="554025"/>
                  <a:pt x="174262" y="547618"/>
                  <a:pt x="190715" y="556592"/>
                </a:cubicBezTo>
                <a:cubicBezTo>
                  <a:pt x="200611" y="561990"/>
                  <a:pt x="228805" y="605776"/>
                  <a:pt x="238422" y="620202"/>
                </a:cubicBezTo>
                <a:cubicBezTo>
                  <a:pt x="257603" y="696923"/>
                  <a:pt x="250039" y="662380"/>
                  <a:pt x="262276" y="723569"/>
                </a:cubicBezTo>
                <a:cubicBezTo>
                  <a:pt x="264927" y="760675"/>
                  <a:pt x="265881" y="797941"/>
                  <a:pt x="270228" y="834887"/>
                </a:cubicBezTo>
                <a:cubicBezTo>
                  <a:pt x="271207" y="843211"/>
                  <a:pt x="276146" y="850610"/>
                  <a:pt x="278179" y="858741"/>
                </a:cubicBezTo>
                <a:cubicBezTo>
                  <a:pt x="281457" y="871852"/>
                  <a:pt x="277833" y="887830"/>
                  <a:pt x="286130" y="898498"/>
                </a:cubicBezTo>
                <a:cubicBezTo>
                  <a:pt x="299628" y="915853"/>
                  <a:pt x="350509" y="939909"/>
                  <a:pt x="373595" y="946205"/>
                </a:cubicBezTo>
                <a:cubicBezTo>
                  <a:pt x="389149" y="950447"/>
                  <a:pt x="405400" y="951506"/>
                  <a:pt x="421302" y="954157"/>
                </a:cubicBezTo>
                <a:cubicBezTo>
                  <a:pt x="431904" y="948856"/>
                  <a:pt x="441863" y="942002"/>
                  <a:pt x="453108" y="938254"/>
                </a:cubicBezTo>
                <a:cubicBezTo>
                  <a:pt x="473842" y="931343"/>
                  <a:pt x="495984" y="929264"/>
                  <a:pt x="516718" y="922352"/>
                </a:cubicBezTo>
                <a:cubicBezTo>
                  <a:pt x="550939" y="910944"/>
                  <a:pt x="532441" y="916433"/>
                  <a:pt x="572377" y="906449"/>
                </a:cubicBezTo>
                <a:cubicBezTo>
                  <a:pt x="582979" y="898498"/>
                  <a:pt x="592944" y="889619"/>
                  <a:pt x="604182" y="882595"/>
                </a:cubicBezTo>
                <a:cubicBezTo>
                  <a:pt x="614234" y="876313"/>
                  <a:pt x="626882" y="874280"/>
                  <a:pt x="635988" y="866692"/>
                </a:cubicBezTo>
                <a:cubicBezTo>
                  <a:pt x="643329" y="860574"/>
                  <a:pt x="646589" y="850789"/>
                  <a:pt x="651890" y="842838"/>
                </a:cubicBezTo>
                <a:cubicBezTo>
                  <a:pt x="663328" y="797088"/>
                  <a:pt x="666177" y="801383"/>
                  <a:pt x="651890" y="739472"/>
                </a:cubicBezTo>
                <a:cubicBezTo>
                  <a:pt x="649225" y="727922"/>
                  <a:pt x="641289" y="718268"/>
                  <a:pt x="635988" y="707666"/>
                </a:cubicBezTo>
                <a:cubicBezTo>
                  <a:pt x="638638" y="681162"/>
                  <a:pt x="633694" y="652741"/>
                  <a:pt x="643939" y="628153"/>
                </a:cubicBezTo>
                <a:cubicBezTo>
                  <a:pt x="648498" y="617212"/>
                  <a:pt x="664739" y="616653"/>
                  <a:pt x="675744" y="612251"/>
                </a:cubicBezTo>
                <a:cubicBezTo>
                  <a:pt x="691308" y="606025"/>
                  <a:pt x="707888" y="602574"/>
                  <a:pt x="723452" y="596348"/>
                </a:cubicBezTo>
                <a:cubicBezTo>
                  <a:pt x="734457" y="591946"/>
                  <a:pt x="743822" y="583564"/>
                  <a:pt x="755257" y="580445"/>
                </a:cubicBezTo>
                <a:cubicBezTo>
                  <a:pt x="773338" y="575514"/>
                  <a:pt x="792226" y="573878"/>
                  <a:pt x="810916" y="572494"/>
                </a:cubicBezTo>
                <a:cubicBezTo>
                  <a:pt x="863846" y="568573"/>
                  <a:pt x="916933" y="567193"/>
                  <a:pt x="969942" y="564543"/>
                </a:cubicBezTo>
                <a:cubicBezTo>
                  <a:pt x="980544" y="551291"/>
                  <a:pt x="996040" y="540769"/>
                  <a:pt x="1001748" y="524786"/>
                </a:cubicBezTo>
                <a:cubicBezTo>
                  <a:pt x="1009820" y="502184"/>
                  <a:pt x="1009699" y="477225"/>
                  <a:pt x="1009699" y="453225"/>
                </a:cubicBezTo>
                <a:cubicBezTo>
                  <a:pt x="1009699" y="421717"/>
                  <a:pt x="1012703" y="358233"/>
                  <a:pt x="985845" y="326004"/>
                </a:cubicBezTo>
                <a:cubicBezTo>
                  <a:pt x="979727" y="318663"/>
                  <a:pt x="969942" y="315402"/>
                  <a:pt x="961991" y="310101"/>
                </a:cubicBezTo>
                <a:cubicBezTo>
                  <a:pt x="954040" y="296849"/>
                  <a:pt x="945642" y="283855"/>
                  <a:pt x="938137" y="270345"/>
                </a:cubicBezTo>
                <a:cubicBezTo>
                  <a:pt x="932381" y="259983"/>
                  <a:pt x="928517" y="248591"/>
                  <a:pt x="922235" y="238539"/>
                </a:cubicBezTo>
                <a:cubicBezTo>
                  <a:pt x="915211" y="227301"/>
                  <a:pt x="906332" y="217336"/>
                  <a:pt x="898381" y="206734"/>
                </a:cubicBezTo>
                <a:cubicBezTo>
                  <a:pt x="888183" y="176142"/>
                  <a:pt x="883290" y="153965"/>
                  <a:pt x="866575" y="127221"/>
                </a:cubicBezTo>
                <a:cubicBezTo>
                  <a:pt x="859552" y="115983"/>
                  <a:pt x="850673" y="106018"/>
                  <a:pt x="842722" y="95416"/>
                </a:cubicBezTo>
                <a:cubicBezTo>
                  <a:pt x="828348" y="52295"/>
                  <a:pt x="835707" y="44200"/>
                  <a:pt x="795014" y="23854"/>
                </a:cubicBezTo>
                <a:cubicBezTo>
                  <a:pt x="780021" y="16358"/>
                  <a:pt x="763209" y="13253"/>
                  <a:pt x="747306" y="7952"/>
                </a:cubicBezTo>
                <a:lnTo>
                  <a:pt x="723452" y="0"/>
                </a:lnTo>
                <a:cubicBezTo>
                  <a:pt x="641302" y="8216"/>
                  <a:pt x="650565" y="0"/>
                  <a:pt x="635988" y="0"/>
                </a:cubicBezTo>
                <a:close/>
              </a:path>
            </a:pathLst>
          </a:custGeom>
          <a:blipFill dpi="0" rotWithShape="1">
            <a:blip r:embed="rId2">
              <a:alphaModFix amt="63000"/>
            </a:blip>
            <a:srcRect/>
            <a:tile tx="0" ty="0" sx="100000" sy="100000" flip="none" algn="tl"/>
          </a:blipFill>
          <a:ln w="15875" cap="flat" cmpd="sng" algn="ctr">
            <a:solidFill>
              <a:srgbClr val="993366"/>
            </a:solidFill>
            <a:prstDash val="solid"/>
            <a:round/>
            <a:headEnd type="none" w="med" len="med"/>
            <a:tailEnd type="none" w="med" len="med"/>
          </a:ln>
        </p:spPr>
        <p:txBody>
          <a:bodyPr/>
          <a:lstStyle/>
          <a:p>
            <a:endParaRPr lang="en-US"/>
          </a:p>
        </p:txBody>
      </p:sp>
      <p:sp>
        <p:nvSpPr>
          <p:cNvPr id="29" name="TextBox 28"/>
          <p:cNvSpPr txBox="1">
            <a:spLocks noChangeArrowheads="1"/>
          </p:cNvSpPr>
          <p:nvPr/>
        </p:nvSpPr>
        <p:spPr bwMode="auto">
          <a:xfrm>
            <a:off x="304800" y="1143000"/>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0070C0"/>
                </a:solidFill>
              </a:rPr>
              <a:t>RTN ALIGNED TO CORS AT 1 CM IN EACH COMPONENT (X,Y,Z) &amp; 2 CM ORTHOMETRIC</a:t>
            </a:r>
          </a:p>
        </p:txBody>
      </p:sp>
      <p:sp>
        <p:nvSpPr>
          <p:cNvPr id="73731" name="Title 1"/>
          <p:cNvSpPr>
            <a:spLocks noGrp="1"/>
          </p:cNvSpPr>
          <p:nvPr>
            <p:ph type="title"/>
          </p:nvPr>
        </p:nvSpPr>
        <p:spPr>
          <a:xfrm>
            <a:off x="152400" y="457200"/>
            <a:ext cx="8991600" cy="533400"/>
          </a:xfrm>
        </p:spPr>
        <p:txBody>
          <a:bodyPr/>
          <a:lstStyle/>
          <a:p>
            <a:r>
              <a:rPr lang="en-US" smtClean="0">
                <a:solidFill>
                  <a:srgbClr val="0070C0"/>
                </a:solidFill>
              </a:rPr>
              <a:t>2022 NEW PROJECT CONTROL – ACCESS TO NSRS</a:t>
            </a:r>
          </a:p>
        </p:txBody>
      </p:sp>
      <p:sp>
        <p:nvSpPr>
          <p:cNvPr id="3" name="Isosceles Triangle 2"/>
          <p:cNvSpPr>
            <a:spLocks noChangeArrowheads="1"/>
          </p:cNvSpPr>
          <p:nvPr/>
        </p:nvSpPr>
        <p:spPr bwMode="auto">
          <a:xfrm>
            <a:off x="6172200" y="2133600"/>
            <a:ext cx="222250" cy="228600"/>
          </a:xfrm>
          <a:prstGeom prst="triangle">
            <a:avLst>
              <a:gd name="adj" fmla="val 50000"/>
            </a:avLst>
          </a:prstGeom>
          <a:solidFill>
            <a:srgbClr val="FF0000"/>
          </a:solidFill>
          <a:ln w="15875" algn="ctr">
            <a:solidFill>
              <a:schemeClr val="accent2"/>
            </a:solidFill>
            <a:round/>
            <a:headEnd/>
            <a:tailEnd/>
          </a:ln>
        </p:spPr>
        <p:txBody>
          <a:bodyPr/>
          <a:lstStyle/>
          <a:p>
            <a:pPr algn="ctr" eaLnBrk="0" hangingPunct="0"/>
            <a:endParaRPr lang="en-US"/>
          </a:p>
        </p:txBody>
      </p:sp>
      <p:sp>
        <p:nvSpPr>
          <p:cNvPr id="4" name="Flowchart: Or 3"/>
          <p:cNvSpPr>
            <a:spLocks noChangeArrowheads="1"/>
          </p:cNvSpPr>
          <p:nvPr/>
        </p:nvSpPr>
        <p:spPr bwMode="auto">
          <a:xfrm>
            <a:off x="3200400" y="990600"/>
            <a:ext cx="304800" cy="304800"/>
          </a:xfrm>
          <a:prstGeom prst="flowChartOr">
            <a:avLst/>
          </a:prstGeom>
          <a:solidFill>
            <a:srgbClr val="00B0F0"/>
          </a:solidFill>
          <a:ln w="15875" algn="ctr">
            <a:solidFill>
              <a:srgbClr val="FF0000"/>
            </a:solidFill>
            <a:round/>
            <a:headEnd/>
            <a:tailEnd/>
          </a:ln>
        </p:spPr>
        <p:txBody>
          <a:bodyPr/>
          <a:lstStyle/>
          <a:p>
            <a:pPr algn="ctr" eaLnBrk="0" hangingPunct="0"/>
            <a:endParaRPr lang="en-US"/>
          </a:p>
        </p:txBody>
      </p:sp>
      <p:sp>
        <p:nvSpPr>
          <p:cNvPr id="5" name="Flowchart: Or 4"/>
          <p:cNvSpPr>
            <a:spLocks noChangeArrowheads="1"/>
          </p:cNvSpPr>
          <p:nvPr/>
        </p:nvSpPr>
        <p:spPr bwMode="auto">
          <a:xfrm>
            <a:off x="8534400" y="2514600"/>
            <a:ext cx="304800" cy="304800"/>
          </a:xfrm>
          <a:prstGeom prst="flowChartOr">
            <a:avLst/>
          </a:prstGeom>
          <a:solidFill>
            <a:srgbClr val="00B0F0"/>
          </a:solidFill>
          <a:ln w="15875" algn="ctr">
            <a:solidFill>
              <a:srgbClr val="FF0000"/>
            </a:solidFill>
            <a:round/>
            <a:headEnd/>
            <a:tailEnd/>
          </a:ln>
        </p:spPr>
        <p:txBody>
          <a:bodyPr/>
          <a:lstStyle/>
          <a:p>
            <a:pPr algn="ctr" eaLnBrk="0" hangingPunct="0"/>
            <a:endParaRPr lang="en-US"/>
          </a:p>
        </p:txBody>
      </p:sp>
      <p:sp>
        <p:nvSpPr>
          <p:cNvPr id="6" name="Flowchart: Or 5"/>
          <p:cNvSpPr>
            <a:spLocks noChangeArrowheads="1"/>
          </p:cNvSpPr>
          <p:nvPr/>
        </p:nvSpPr>
        <p:spPr bwMode="auto">
          <a:xfrm>
            <a:off x="914400" y="5867400"/>
            <a:ext cx="304800" cy="304800"/>
          </a:xfrm>
          <a:prstGeom prst="flowChartOr">
            <a:avLst/>
          </a:prstGeom>
          <a:solidFill>
            <a:srgbClr val="00B0F0"/>
          </a:solidFill>
          <a:ln w="15875" algn="ctr">
            <a:solidFill>
              <a:srgbClr val="FF0000"/>
            </a:solidFill>
            <a:round/>
            <a:headEnd/>
            <a:tailEnd/>
          </a:ln>
        </p:spPr>
        <p:txBody>
          <a:bodyPr/>
          <a:lstStyle/>
          <a:p>
            <a:pPr algn="ctr" eaLnBrk="0" hangingPunct="0"/>
            <a:endParaRPr lang="en-US"/>
          </a:p>
        </p:txBody>
      </p:sp>
      <p:sp>
        <p:nvSpPr>
          <p:cNvPr id="7" name="Flowchart: Or 6"/>
          <p:cNvSpPr>
            <a:spLocks noChangeArrowheads="1"/>
          </p:cNvSpPr>
          <p:nvPr/>
        </p:nvSpPr>
        <p:spPr bwMode="auto">
          <a:xfrm>
            <a:off x="6781800" y="5562600"/>
            <a:ext cx="304800" cy="304800"/>
          </a:xfrm>
          <a:prstGeom prst="flowChartOr">
            <a:avLst/>
          </a:prstGeom>
          <a:solidFill>
            <a:srgbClr val="00B0F0"/>
          </a:solidFill>
          <a:ln w="15875" algn="ctr">
            <a:solidFill>
              <a:srgbClr val="FF0000"/>
            </a:solidFill>
            <a:round/>
            <a:headEnd/>
            <a:tailEnd/>
          </a:ln>
        </p:spPr>
        <p:txBody>
          <a:bodyPr/>
          <a:lstStyle/>
          <a:p>
            <a:pPr algn="ctr" eaLnBrk="0" hangingPunct="0"/>
            <a:endParaRPr lang="en-US"/>
          </a:p>
        </p:txBody>
      </p:sp>
      <p:sp>
        <p:nvSpPr>
          <p:cNvPr id="8" name="Flowchart: Or 7"/>
          <p:cNvSpPr>
            <a:spLocks noChangeArrowheads="1"/>
          </p:cNvSpPr>
          <p:nvPr/>
        </p:nvSpPr>
        <p:spPr bwMode="auto">
          <a:xfrm>
            <a:off x="7315200" y="1219200"/>
            <a:ext cx="304800" cy="304800"/>
          </a:xfrm>
          <a:prstGeom prst="flowChartOr">
            <a:avLst/>
          </a:prstGeom>
          <a:solidFill>
            <a:srgbClr val="00B0F0"/>
          </a:solidFill>
          <a:ln w="15875" algn="ctr">
            <a:solidFill>
              <a:srgbClr val="FF0000"/>
            </a:solidFill>
            <a:round/>
            <a:headEnd/>
            <a:tailEnd/>
          </a:ln>
        </p:spPr>
        <p:txBody>
          <a:bodyPr/>
          <a:lstStyle/>
          <a:p>
            <a:pPr algn="ctr" eaLnBrk="0" hangingPunct="0"/>
            <a:endParaRPr lang="en-US"/>
          </a:p>
        </p:txBody>
      </p:sp>
      <p:sp>
        <p:nvSpPr>
          <p:cNvPr id="9" name="Isosceles Triangle 8"/>
          <p:cNvSpPr>
            <a:spLocks noChangeArrowheads="1"/>
          </p:cNvSpPr>
          <p:nvPr/>
        </p:nvSpPr>
        <p:spPr bwMode="auto">
          <a:xfrm>
            <a:off x="7010400" y="4343400"/>
            <a:ext cx="222250" cy="228600"/>
          </a:xfrm>
          <a:prstGeom prst="triangle">
            <a:avLst>
              <a:gd name="adj" fmla="val 50000"/>
            </a:avLst>
          </a:prstGeom>
          <a:solidFill>
            <a:srgbClr val="FF0000"/>
          </a:solidFill>
          <a:ln w="15875" algn="ctr">
            <a:solidFill>
              <a:schemeClr val="accent2"/>
            </a:solidFill>
            <a:round/>
            <a:headEnd/>
            <a:tailEnd/>
          </a:ln>
        </p:spPr>
        <p:txBody>
          <a:bodyPr/>
          <a:lstStyle/>
          <a:p>
            <a:pPr algn="ctr" eaLnBrk="0" hangingPunct="0"/>
            <a:endParaRPr lang="en-US"/>
          </a:p>
        </p:txBody>
      </p:sp>
      <p:sp>
        <p:nvSpPr>
          <p:cNvPr id="10" name="Isosceles Triangle 9"/>
          <p:cNvSpPr>
            <a:spLocks noChangeArrowheads="1"/>
          </p:cNvSpPr>
          <p:nvPr/>
        </p:nvSpPr>
        <p:spPr bwMode="auto">
          <a:xfrm>
            <a:off x="1905000" y="1676400"/>
            <a:ext cx="222250" cy="228600"/>
          </a:xfrm>
          <a:prstGeom prst="triangle">
            <a:avLst>
              <a:gd name="adj" fmla="val 50000"/>
            </a:avLst>
          </a:prstGeom>
          <a:solidFill>
            <a:srgbClr val="FF0000"/>
          </a:solidFill>
          <a:ln w="15875" algn="ctr">
            <a:solidFill>
              <a:schemeClr val="accent2"/>
            </a:solidFill>
            <a:round/>
            <a:headEnd/>
            <a:tailEnd/>
          </a:ln>
        </p:spPr>
        <p:txBody>
          <a:bodyPr/>
          <a:lstStyle/>
          <a:p>
            <a:pPr algn="ctr" eaLnBrk="0" hangingPunct="0"/>
            <a:endParaRPr lang="en-US"/>
          </a:p>
        </p:txBody>
      </p:sp>
      <p:sp>
        <p:nvSpPr>
          <p:cNvPr id="11" name="Isosceles Triangle 10"/>
          <p:cNvSpPr>
            <a:spLocks noChangeArrowheads="1"/>
          </p:cNvSpPr>
          <p:nvPr/>
        </p:nvSpPr>
        <p:spPr bwMode="auto">
          <a:xfrm>
            <a:off x="2057400" y="5410200"/>
            <a:ext cx="222250" cy="228600"/>
          </a:xfrm>
          <a:prstGeom prst="triangle">
            <a:avLst>
              <a:gd name="adj" fmla="val 50000"/>
            </a:avLst>
          </a:prstGeom>
          <a:solidFill>
            <a:srgbClr val="FF0000"/>
          </a:solidFill>
          <a:ln w="15875" algn="ctr">
            <a:solidFill>
              <a:schemeClr val="accent2"/>
            </a:solidFill>
            <a:round/>
            <a:headEnd/>
            <a:tailEnd/>
          </a:ln>
        </p:spPr>
        <p:txBody>
          <a:bodyPr/>
          <a:lstStyle/>
          <a:p>
            <a:pPr algn="ctr" eaLnBrk="0" hangingPunct="0"/>
            <a:endParaRPr lang="en-US"/>
          </a:p>
        </p:txBody>
      </p:sp>
      <p:sp>
        <p:nvSpPr>
          <p:cNvPr id="12" name="Isosceles Triangle 11"/>
          <p:cNvSpPr>
            <a:spLocks noChangeArrowheads="1"/>
          </p:cNvSpPr>
          <p:nvPr/>
        </p:nvSpPr>
        <p:spPr bwMode="auto">
          <a:xfrm>
            <a:off x="8534400" y="1143000"/>
            <a:ext cx="222250" cy="228600"/>
          </a:xfrm>
          <a:prstGeom prst="triangle">
            <a:avLst>
              <a:gd name="adj" fmla="val 50000"/>
            </a:avLst>
          </a:prstGeom>
          <a:solidFill>
            <a:srgbClr val="FF0000"/>
          </a:solidFill>
          <a:ln w="15875" algn="ctr">
            <a:solidFill>
              <a:schemeClr val="accent2"/>
            </a:solidFill>
            <a:round/>
            <a:headEnd/>
            <a:tailEnd/>
          </a:ln>
        </p:spPr>
        <p:txBody>
          <a:bodyPr/>
          <a:lstStyle/>
          <a:p>
            <a:pPr algn="ctr" eaLnBrk="0" hangingPunct="0"/>
            <a:endParaRPr lang="en-US"/>
          </a:p>
        </p:txBody>
      </p:sp>
      <p:sp>
        <p:nvSpPr>
          <p:cNvPr id="13" name="Frame 12"/>
          <p:cNvSpPr/>
          <p:nvPr/>
        </p:nvSpPr>
        <p:spPr bwMode="auto">
          <a:xfrm>
            <a:off x="4419600" y="39624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a:lstStyle/>
          <a:p>
            <a:pPr algn="ctr" eaLnBrk="0" hangingPunct="0">
              <a:defRPr/>
            </a:pPr>
            <a:endParaRPr lang="en-US">
              <a:cs typeface="+mn-cs"/>
            </a:endParaRPr>
          </a:p>
        </p:txBody>
      </p:sp>
      <p:sp>
        <p:nvSpPr>
          <p:cNvPr id="14" name="Frame 13"/>
          <p:cNvSpPr/>
          <p:nvPr/>
        </p:nvSpPr>
        <p:spPr bwMode="auto">
          <a:xfrm>
            <a:off x="3810000" y="46482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a:lstStyle/>
          <a:p>
            <a:pPr algn="ctr" eaLnBrk="0" hangingPunct="0">
              <a:defRPr/>
            </a:pPr>
            <a:endParaRPr lang="en-US">
              <a:cs typeface="+mn-cs"/>
            </a:endParaRPr>
          </a:p>
        </p:txBody>
      </p:sp>
      <p:sp>
        <p:nvSpPr>
          <p:cNvPr id="15" name="Frame 14"/>
          <p:cNvSpPr/>
          <p:nvPr/>
        </p:nvSpPr>
        <p:spPr bwMode="auto">
          <a:xfrm>
            <a:off x="3048000" y="20574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a:lstStyle/>
          <a:p>
            <a:pPr algn="ctr" eaLnBrk="0" hangingPunct="0">
              <a:defRPr/>
            </a:pPr>
            <a:endParaRPr lang="en-US">
              <a:cs typeface="+mn-cs"/>
            </a:endParaRPr>
          </a:p>
        </p:txBody>
      </p:sp>
      <p:sp>
        <p:nvSpPr>
          <p:cNvPr id="16" name="Frame 15"/>
          <p:cNvSpPr/>
          <p:nvPr/>
        </p:nvSpPr>
        <p:spPr bwMode="auto">
          <a:xfrm>
            <a:off x="4572000" y="28194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a:lstStyle/>
          <a:p>
            <a:pPr algn="ctr" eaLnBrk="0" hangingPunct="0">
              <a:defRPr/>
            </a:pPr>
            <a:endParaRPr lang="en-US">
              <a:cs typeface="+mn-cs"/>
            </a:endParaRPr>
          </a:p>
        </p:txBody>
      </p:sp>
      <p:sp>
        <p:nvSpPr>
          <p:cNvPr id="19" name="Frame 18"/>
          <p:cNvSpPr/>
          <p:nvPr/>
        </p:nvSpPr>
        <p:spPr bwMode="auto">
          <a:xfrm>
            <a:off x="3124200" y="2514600"/>
            <a:ext cx="152400" cy="152400"/>
          </a:xfrm>
          <a:prstGeom prst="frame">
            <a:avLst/>
          </a:prstGeom>
          <a:solidFill>
            <a:srgbClr val="FF0000"/>
          </a:solidFill>
          <a:ln w="15875" cap="flat" cmpd="sng" algn="ctr">
            <a:solidFill>
              <a:srgbClr val="FF0000"/>
            </a:solidFill>
            <a:prstDash val="solid"/>
            <a:round/>
            <a:headEnd type="none" w="med" len="med"/>
            <a:tailEnd type="none" w="med" len="med"/>
          </a:ln>
          <a:effectLst/>
        </p:spPr>
        <p:txBody>
          <a:bodyPr/>
          <a:lstStyle/>
          <a:p>
            <a:pPr algn="ctr" eaLnBrk="0" hangingPunct="0">
              <a:defRPr/>
            </a:pPr>
            <a:endParaRPr lang="en-US">
              <a:cs typeface="+mn-cs"/>
            </a:endParaRPr>
          </a:p>
        </p:txBody>
      </p:sp>
      <p:sp>
        <p:nvSpPr>
          <p:cNvPr id="20" name="Frame 19"/>
          <p:cNvSpPr/>
          <p:nvPr/>
        </p:nvSpPr>
        <p:spPr bwMode="auto">
          <a:xfrm>
            <a:off x="4038600" y="3810000"/>
            <a:ext cx="152400" cy="152400"/>
          </a:xfrm>
          <a:prstGeom prst="frame">
            <a:avLst/>
          </a:prstGeom>
          <a:solidFill>
            <a:srgbClr val="FF0000"/>
          </a:solidFill>
          <a:ln w="15875" cap="flat" cmpd="sng" algn="ctr">
            <a:solidFill>
              <a:srgbClr val="FF0000"/>
            </a:solidFill>
            <a:prstDash val="solid"/>
            <a:round/>
            <a:headEnd type="none" w="med" len="med"/>
            <a:tailEnd type="none" w="med" len="med"/>
          </a:ln>
          <a:effectLst/>
        </p:spPr>
        <p:txBody>
          <a:bodyPr/>
          <a:lstStyle/>
          <a:p>
            <a:pPr algn="ctr" eaLnBrk="0" hangingPunct="0">
              <a:defRPr/>
            </a:pPr>
            <a:endParaRPr lang="en-US">
              <a:cs typeface="+mn-cs"/>
            </a:endParaRPr>
          </a:p>
        </p:txBody>
      </p:sp>
      <p:sp>
        <p:nvSpPr>
          <p:cNvPr id="21" name="Frame 20"/>
          <p:cNvSpPr/>
          <p:nvPr/>
        </p:nvSpPr>
        <p:spPr bwMode="auto">
          <a:xfrm>
            <a:off x="3200400" y="3886200"/>
            <a:ext cx="152400" cy="152400"/>
          </a:xfrm>
          <a:prstGeom prst="frame">
            <a:avLst/>
          </a:prstGeom>
          <a:solidFill>
            <a:srgbClr val="FF0000"/>
          </a:solidFill>
          <a:ln w="15875" cap="flat" cmpd="sng" algn="ctr">
            <a:solidFill>
              <a:srgbClr val="FF0000"/>
            </a:solidFill>
            <a:prstDash val="solid"/>
            <a:round/>
            <a:headEnd type="none" w="med" len="med"/>
            <a:tailEnd type="none" w="med" len="med"/>
          </a:ln>
          <a:effectLst/>
        </p:spPr>
        <p:txBody>
          <a:bodyPr/>
          <a:lstStyle/>
          <a:p>
            <a:pPr algn="ctr" eaLnBrk="0" hangingPunct="0">
              <a:defRPr/>
            </a:pPr>
            <a:endParaRPr lang="en-US">
              <a:cs typeface="+mn-cs"/>
            </a:endParaRPr>
          </a:p>
        </p:txBody>
      </p:sp>
      <p:sp>
        <p:nvSpPr>
          <p:cNvPr id="22" name="Frame 21"/>
          <p:cNvSpPr/>
          <p:nvPr/>
        </p:nvSpPr>
        <p:spPr bwMode="auto">
          <a:xfrm>
            <a:off x="2209800" y="38100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a:lstStyle/>
          <a:p>
            <a:pPr algn="ctr" eaLnBrk="0" hangingPunct="0">
              <a:defRPr/>
            </a:pPr>
            <a:endParaRPr lang="en-US">
              <a:cs typeface="+mn-cs"/>
            </a:endParaRPr>
          </a:p>
        </p:txBody>
      </p:sp>
      <p:sp>
        <p:nvSpPr>
          <p:cNvPr id="73750" name="Isosceles Triangle 22"/>
          <p:cNvSpPr>
            <a:spLocks noChangeArrowheads="1"/>
          </p:cNvSpPr>
          <p:nvPr/>
        </p:nvSpPr>
        <p:spPr bwMode="auto">
          <a:xfrm>
            <a:off x="3276600" y="3352800"/>
            <a:ext cx="222250" cy="228600"/>
          </a:xfrm>
          <a:prstGeom prst="triangle">
            <a:avLst>
              <a:gd name="adj" fmla="val 50000"/>
            </a:avLst>
          </a:prstGeom>
          <a:solidFill>
            <a:srgbClr val="00FF00"/>
          </a:solidFill>
          <a:ln w="15875" algn="ctr">
            <a:solidFill>
              <a:srgbClr val="993366"/>
            </a:solidFill>
            <a:round/>
            <a:headEnd/>
            <a:tailEnd/>
          </a:ln>
        </p:spPr>
        <p:txBody>
          <a:bodyPr/>
          <a:lstStyle/>
          <a:p>
            <a:pPr algn="ctr" eaLnBrk="0" hangingPunct="0"/>
            <a:endParaRPr lang="en-US"/>
          </a:p>
        </p:txBody>
      </p:sp>
      <p:sp>
        <p:nvSpPr>
          <p:cNvPr id="73751" name="Isosceles Triangle 23"/>
          <p:cNvSpPr>
            <a:spLocks noChangeArrowheads="1"/>
          </p:cNvSpPr>
          <p:nvPr/>
        </p:nvSpPr>
        <p:spPr bwMode="auto">
          <a:xfrm>
            <a:off x="3657600" y="3048000"/>
            <a:ext cx="222250" cy="228600"/>
          </a:xfrm>
          <a:prstGeom prst="triangle">
            <a:avLst>
              <a:gd name="adj" fmla="val 50000"/>
            </a:avLst>
          </a:prstGeom>
          <a:solidFill>
            <a:srgbClr val="00FF00"/>
          </a:solidFill>
          <a:ln w="15875" algn="ctr">
            <a:solidFill>
              <a:srgbClr val="993366"/>
            </a:solidFill>
            <a:round/>
            <a:headEnd/>
            <a:tailEnd/>
          </a:ln>
        </p:spPr>
        <p:txBody>
          <a:bodyPr/>
          <a:lstStyle/>
          <a:p>
            <a:pPr algn="ctr" eaLnBrk="0" hangingPunct="0"/>
            <a:endParaRPr lang="en-US"/>
          </a:p>
        </p:txBody>
      </p:sp>
      <p:sp>
        <p:nvSpPr>
          <p:cNvPr id="73752" name="Isosceles Triangle 24"/>
          <p:cNvSpPr>
            <a:spLocks noChangeArrowheads="1"/>
          </p:cNvSpPr>
          <p:nvPr/>
        </p:nvSpPr>
        <p:spPr bwMode="auto">
          <a:xfrm>
            <a:off x="3581400" y="2819400"/>
            <a:ext cx="222250" cy="228600"/>
          </a:xfrm>
          <a:prstGeom prst="triangle">
            <a:avLst>
              <a:gd name="adj" fmla="val 50000"/>
            </a:avLst>
          </a:prstGeom>
          <a:solidFill>
            <a:srgbClr val="00FF00"/>
          </a:solidFill>
          <a:ln w="15875" algn="ctr">
            <a:solidFill>
              <a:srgbClr val="993366"/>
            </a:solidFill>
            <a:round/>
            <a:headEnd/>
            <a:tailEnd/>
          </a:ln>
        </p:spPr>
        <p:txBody>
          <a:bodyPr/>
          <a:lstStyle/>
          <a:p>
            <a:pPr algn="ctr" eaLnBrk="0" hangingPunct="0"/>
            <a:endParaRPr lang="en-US"/>
          </a:p>
        </p:txBody>
      </p:sp>
      <p:sp>
        <p:nvSpPr>
          <p:cNvPr id="73753" name="Isosceles Triangle 25"/>
          <p:cNvSpPr>
            <a:spLocks noChangeArrowheads="1"/>
          </p:cNvSpPr>
          <p:nvPr/>
        </p:nvSpPr>
        <p:spPr bwMode="auto">
          <a:xfrm>
            <a:off x="2971800" y="2971800"/>
            <a:ext cx="222250" cy="228600"/>
          </a:xfrm>
          <a:prstGeom prst="triangle">
            <a:avLst>
              <a:gd name="adj" fmla="val 50000"/>
            </a:avLst>
          </a:prstGeom>
          <a:solidFill>
            <a:srgbClr val="00FF00"/>
          </a:solidFill>
          <a:ln w="15875" algn="ctr">
            <a:solidFill>
              <a:srgbClr val="993366"/>
            </a:solidFill>
            <a:round/>
            <a:headEnd/>
            <a:tailEnd/>
          </a:ln>
        </p:spPr>
        <p:txBody>
          <a:bodyPr/>
          <a:lstStyle/>
          <a:p>
            <a:pPr algn="ctr" eaLnBrk="0" hangingPunct="0"/>
            <a:endParaRPr lang="en-US"/>
          </a:p>
        </p:txBody>
      </p:sp>
      <p:sp>
        <p:nvSpPr>
          <p:cNvPr id="73754" name="Isosceles Triangle 26"/>
          <p:cNvSpPr>
            <a:spLocks noChangeArrowheads="1"/>
          </p:cNvSpPr>
          <p:nvPr/>
        </p:nvSpPr>
        <p:spPr bwMode="auto">
          <a:xfrm>
            <a:off x="3200400" y="3048000"/>
            <a:ext cx="222250" cy="228600"/>
          </a:xfrm>
          <a:prstGeom prst="triangle">
            <a:avLst>
              <a:gd name="adj" fmla="val 50000"/>
            </a:avLst>
          </a:prstGeom>
          <a:solidFill>
            <a:srgbClr val="00FF00"/>
          </a:solidFill>
          <a:ln w="15875" algn="ctr">
            <a:solidFill>
              <a:srgbClr val="993366"/>
            </a:solidFill>
            <a:round/>
            <a:headEnd/>
            <a:tailEnd/>
          </a:ln>
        </p:spPr>
        <p:txBody>
          <a:bodyPr/>
          <a:lstStyle/>
          <a:p>
            <a:pPr algn="ctr" eaLnBrk="0" hangingPunct="0"/>
            <a:endParaRPr lang="en-US"/>
          </a:p>
        </p:txBody>
      </p:sp>
      <p:sp>
        <p:nvSpPr>
          <p:cNvPr id="28" name="TextBox 27"/>
          <p:cNvSpPr txBox="1">
            <a:spLocks noChangeArrowheads="1"/>
          </p:cNvSpPr>
          <p:nvPr/>
        </p:nvSpPr>
        <p:spPr bwMode="auto">
          <a:xfrm>
            <a:off x="4495800" y="5181600"/>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r"/>
            <a:r>
              <a:rPr lang="en-US">
                <a:solidFill>
                  <a:srgbClr val="0070C0"/>
                </a:solidFill>
              </a:rPr>
              <a:t>NATIONAL CORS = GEOMETRICAL &amp; GEOPOTENTIAL TRUTH</a:t>
            </a:r>
          </a:p>
        </p:txBody>
      </p:sp>
      <p:sp>
        <p:nvSpPr>
          <p:cNvPr id="73756" name="TextBox 30"/>
          <p:cNvSpPr txBox="1">
            <a:spLocks noChangeArrowheads="1"/>
          </p:cNvSpPr>
          <p:nvPr/>
        </p:nvSpPr>
        <p:spPr bwMode="auto">
          <a:xfrm>
            <a:off x="4572000" y="3276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0070C0"/>
                </a:solidFill>
              </a:rPr>
              <a:t>EXISTING PASSIVE MARKS- HORIZONTAL WITH OR WITHOUT VERTICAL</a:t>
            </a:r>
          </a:p>
        </p:txBody>
      </p:sp>
      <p:sp>
        <p:nvSpPr>
          <p:cNvPr id="32" name="TextBox 31"/>
          <p:cNvSpPr txBox="1">
            <a:spLocks noChangeArrowheads="1"/>
          </p:cNvSpPr>
          <p:nvPr/>
        </p:nvSpPr>
        <p:spPr bwMode="auto">
          <a:xfrm>
            <a:off x="2286000" y="39624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a:solidFill>
                  <a:srgbClr val="0070C0"/>
                </a:solidFill>
              </a:rPr>
              <a:t>EXISTING PASSIVE BENCH MARKS</a:t>
            </a:r>
          </a:p>
        </p:txBody>
      </p:sp>
      <p:sp>
        <p:nvSpPr>
          <p:cNvPr id="33" name="Frame 32"/>
          <p:cNvSpPr/>
          <p:nvPr/>
        </p:nvSpPr>
        <p:spPr bwMode="auto">
          <a:xfrm>
            <a:off x="4724400" y="2590800"/>
            <a:ext cx="152400" cy="152400"/>
          </a:xfrm>
          <a:prstGeom prst="frame">
            <a:avLst/>
          </a:prstGeom>
          <a:solidFill>
            <a:srgbClr val="FF0000"/>
          </a:solidFill>
          <a:ln w="15875" cap="flat" cmpd="sng" algn="ctr">
            <a:solidFill>
              <a:srgbClr val="FF0000"/>
            </a:solidFill>
            <a:prstDash val="solid"/>
            <a:round/>
            <a:headEnd type="none" w="med" len="med"/>
            <a:tailEnd type="none" w="med" len="med"/>
          </a:ln>
          <a:effectLst/>
        </p:spPr>
        <p:txBody>
          <a:bodyPr/>
          <a:lstStyle/>
          <a:p>
            <a:pPr algn="ctr" eaLnBrk="0" hangingPunct="0">
              <a:defRPr/>
            </a:pPr>
            <a:endParaRPr lang="en-US">
              <a:cs typeface="+mn-cs"/>
            </a:endParaRPr>
          </a:p>
        </p:txBody>
      </p:sp>
      <p:cxnSp>
        <p:nvCxnSpPr>
          <p:cNvPr id="35" name="Straight Connector 34"/>
          <p:cNvCxnSpPr>
            <a:stCxn id="4" idx="6"/>
            <a:endCxn id="8" idx="6"/>
          </p:cNvCxnSpPr>
          <p:nvPr/>
        </p:nvCxnSpPr>
        <p:spPr bwMode="auto">
          <a:xfrm>
            <a:off x="3505200" y="1143000"/>
            <a:ext cx="4114800" cy="228600"/>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39" name="Straight Connector 38"/>
          <p:cNvCxnSpPr/>
          <p:nvPr/>
        </p:nvCxnSpPr>
        <p:spPr bwMode="auto">
          <a:xfrm rot="16200000" flipH="1">
            <a:off x="7429500" y="1409700"/>
            <a:ext cx="1295400" cy="1219200"/>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41" name="Straight Connector 40"/>
          <p:cNvCxnSpPr/>
          <p:nvPr/>
        </p:nvCxnSpPr>
        <p:spPr bwMode="auto">
          <a:xfrm rot="5400000">
            <a:off x="6286500" y="3314700"/>
            <a:ext cx="3048000" cy="1752600"/>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43" name="Straight Connector 42"/>
          <p:cNvCxnSpPr>
            <a:stCxn id="4" idx="4"/>
          </p:cNvCxnSpPr>
          <p:nvPr/>
        </p:nvCxnSpPr>
        <p:spPr bwMode="auto">
          <a:xfrm rot="5400000">
            <a:off x="-152400" y="2514600"/>
            <a:ext cx="4724400" cy="2286000"/>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45" name="Straight Connector 44"/>
          <p:cNvCxnSpPr>
            <a:stCxn id="6" idx="4"/>
            <a:endCxn id="7" idx="3"/>
          </p:cNvCxnSpPr>
          <p:nvPr/>
        </p:nvCxnSpPr>
        <p:spPr bwMode="auto">
          <a:xfrm rot="5400000" flipH="1" flipV="1">
            <a:off x="3771899" y="3117663"/>
            <a:ext cx="349437" cy="5759637"/>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47" name="Straight Connector 46"/>
          <p:cNvCxnSpPr>
            <a:endCxn id="3" idx="5"/>
          </p:cNvCxnSpPr>
          <p:nvPr/>
        </p:nvCxnSpPr>
        <p:spPr bwMode="auto">
          <a:xfrm>
            <a:off x="2057400" y="1905000"/>
            <a:ext cx="4281678" cy="342900"/>
          </a:xfrm>
          <a:prstGeom prst="line">
            <a:avLst/>
          </a:prstGeom>
          <a:solidFill>
            <a:schemeClr val="bg1"/>
          </a:solidFill>
          <a:ln w="15875" cap="rnd" cmpd="sng" algn="ct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a:gradFill>
            <a:prstDash val="sysDot"/>
            <a:round/>
            <a:headEnd type="none" w="med" len="med"/>
            <a:tailEnd type="none" w="med" len="med"/>
          </a:ln>
          <a:effectLst>
            <a:outerShdw dist="35921" dir="2700000" algn="ctr" rotWithShape="0">
              <a:srgbClr val="808080">
                <a:alpha val="80000"/>
              </a:srgbClr>
            </a:outerShdw>
          </a:effectLst>
        </p:spPr>
      </p:cxnSp>
      <p:cxnSp>
        <p:nvCxnSpPr>
          <p:cNvPr id="49" name="Straight Connector 48"/>
          <p:cNvCxnSpPr>
            <a:stCxn id="3" idx="1"/>
            <a:endCxn id="9" idx="3"/>
          </p:cNvCxnSpPr>
          <p:nvPr/>
        </p:nvCxnSpPr>
        <p:spPr bwMode="auto">
          <a:xfrm rot="10800000" flipH="1" flipV="1">
            <a:off x="6227826" y="2247900"/>
            <a:ext cx="893826" cy="2324100"/>
          </a:xfrm>
          <a:prstGeom prst="line">
            <a:avLst/>
          </a:prstGeom>
          <a:solidFill>
            <a:schemeClr val="bg1"/>
          </a:solidFill>
          <a:ln w="15875" cap="rnd" cmpd="sng" algn="ct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a:gradFill>
            <a:prstDash val="sysDot"/>
            <a:round/>
            <a:headEnd type="none" w="med" len="med"/>
            <a:tailEnd type="none" w="med" len="med"/>
          </a:ln>
          <a:effectLst>
            <a:outerShdw dist="35921" dir="2700000" algn="ctr" rotWithShape="0">
              <a:srgbClr val="808080">
                <a:alpha val="80000"/>
              </a:srgbClr>
            </a:outerShdw>
          </a:effectLst>
        </p:spPr>
      </p:cxnSp>
      <p:cxnSp>
        <p:nvCxnSpPr>
          <p:cNvPr id="51" name="Straight Connector 50"/>
          <p:cNvCxnSpPr>
            <a:stCxn id="9" idx="1"/>
            <a:endCxn id="11" idx="5"/>
          </p:cNvCxnSpPr>
          <p:nvPr/>
        </p:nvCxnSpPr>
        <p:spPr bwMode="auto">
          <a:xfrm rot="10800000" flipV="1">
            <a:off x="2224278" y="4457700"/>
            <a:ext cx="4841748" cy="1066800"/>
          </a:xfrm>
          <a:prstGeom prst="line">
            <a:avLst/>
          </a:prstGeom>
          <a:solidFill>
            <a:schemeClr val="bg1"/>
          </a:solidFill>
          <a:ln w="15875" cap="rnd" cmpd="sng" algn="ct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a:gradFill>
            <a:prstDash val="sysDot"/>
            <a:round/>
            <a:headEnd type="none" w="med" len="med"/>
            <a:tailEnd type="none" w="med" len="med"/>
          </a:ln>
          <a:effectLst>
            <a:outerShdw dist="35921" dir="2700000" algn="ctr" rotWithShape="0">
              <a:srgbClr val="808080">
                <a:alpha val="80000"/>
              </a:srgbClr>
            </a:outerShdw>
          </a:effectLst>
        </p:spPr>
      </p:cxnSp>
      <p:cxnSp>
        <p:nvCxnSpPr>
          <p:cNvPr id="53" name="Straight Connector 52"/>
          <p:cNvCxnSpPr>
            <a:stCxn id="11" idx="5"/>
          </p:cNvCxnSpPr>
          <p:nvPr/>
        </p:nvCxnSpPr>
        <p:spPr bwMode="auto">
          <a:xfrm flipH="1" flipV="1">
            <a:off x="1981200" y="1905000"/>
            <a:ext cx="243078" cy="3619500"/>
          </a:xfrm>
          <a:prstGeom prst="line">
            <a:avLst/>
          </a:prstGeom>
          <a:solidFill>
            <a:schemeClr val="bg1"/>
          </a:solidFill>
          <a:ln w="15875" cap="rnd" cmpd="sng" algn="ct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a:gradFill>
            <a:prstDash val="sysDot"/>
            <a:round/>
            <a:headEnd type="none" w="med" len="med"/>
            <a:tailEnd type="none" w="med" len="med"/>
          </a:ln>
          <a:effectLst>
            <a:outerShdw dist="35921" dir="2700000" algn="ctr" rotWithShape="0">
              <a:srgbClr val="808080">
                <a:alpha val="80000"/>
              </a:srgbClr>
            </a:outerShdw>
          </a:effectLst>
        </p:spPr>
      </p:cxnSp>
      <p:cxnSp>
        <p:nvCxnSpPr>
          <p:cNvPr id="73768" name="Straight Arrow Connector 54"/>
          <p:cNvCxnSpPr>
            <a:cxnSpLocks noChangeShapeType="1"/>
          </p:cNvCxnSpPr>
          <p:nvPr/>
        </p:nvCxnSpPr>
        <p:spPr bwMode="auto">
          <a:xfrm rot="16200000" flipH="1">
            <a:off x="3886200" y="1676400"/>
            <a:ext cx="152400" cy="1524000"/>
          </a:xfrm>
          <a:prstGeom prst="straightConnector1">
            <a:avLst/>
          </a:prstGeom>
          <a:noFill/>
          <a:ln w="25400" cap="rnd" algn="ctr">
            <a:solidFill>
              <a:schemeClr val="tx1"/>
            </a:solidFill>
            <a:prstDash val="sysDot"/>
            <a:round/>
            <a:headEnd type="arrow" w="med" len="med"/>
            <a:tailEnd type="arrow" w="med" len="med"/>
          </a:ln>
        </p:spPr>
      </p:cxnSp>
      <p:sp>
        <p:nvSpPr>
          <p:cNvPr id="73769" name="TextBox 56"/>
          <p:cNvSpPr txBox="1">
            <a:spLocks noChangeArrowheads="1"/>
          </p:cNvSpPr>
          <p:nvPr/>
        </p:nvSpPr>
        <p:spPr bwMode="auto">
          <a:xfrm rot="363857">
            <a:off x="3595688" y="210502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0070C0"/>
                </a:solidFill>
              </a:rPr>
              <a:t>20 KM</a:t>
            </a:r>
          </a:p>
        </p:txBody>
      </p:sp>
      <p:sp>
        <p:nvSpPr>
          <p:cNvPr id="58" name="TextBox 57"/>
          <p:cNvSpPr txBox="1">
            <a:spLocks noChangeArrowheads="1"/>
          </p:cNvSpPr>
          <p:nvPr/>
        </p:nvSpPr>
        <p:spPr bwMode="auto">
          <a:xfrm rot="155850">
            <a:off x="4046538" y="1295400"/>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0070C0"/>
                </a:solidFill>
              </a:rPr>
              <a:t>100 KM (NOT TO SCALE)</a:t>
            </a:r>
          </a:p>
        </p:txBody>
      </p:sp>
      <p:sp>
        <p:nvSpPr>
          <p:cNvPr id="59" name="TextBox 58"/>
          <p:cNvSpPr txBox="1">
            <a:spLocks noChangeArrowheads="1"/>
          </p:cNvSpPr>
          <p:nvPr/>
        </p:nvSpPr>
        <p:spPr bwMode="auto">
          <a:xfrm rot="-694838">
            <a:off x="3430588" y="4706938"/>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0070C0"/>
                </a:solidFill>
              </a:rPr>
              <a:t>70 KM (NOT TO SCALE)</a:t>
            </a:r>
          </a:p>
        </p:txBody>
      </p:sp>
      <p:cxnSp>
        <p:nvCxnSpPr>
          <p:cNvPr id="76" name="Straight Arrow Connector 75"/>
          <p:cNvCxnSpPr>
            <a:cxnSpLocks noChangeShapeType="1"/>
            <a:stCxn id="19" idx="3"/>
            <a:endCxn id="33" idx="1"/>
          </p:cNvCxnSpPr>
          <p:nvPr/>
        </p:nvCxnSpPr>
        <p:spPr bwMode="auto">
          <a:xfrm>
            <a:off x="3276600" y="2590800"/>
            <a:ext cx="1447800" cy="76200"/>
          </a:xfrm>
          <a:prstGeom prst="straightConnector1">
            <a:avLst/>
          </a:prstGeom>
          <a:noFill/>
          <a:ln w="25400" algn="ctr">
            <a:solidFill>
              <a:srgbClr val="FF0000"/>
            </a:solidFill>
            <a:round/>
            <a:headEnd type="arrow" w="med" len="med"/>
            <a:tailEnd type="arrow" w="med" len="med"/>
          </a:ln>
        </p:spPr>
      </p:cxnSp>
      <p:cxnSp>
        <p:nvCxnSpPr>
          <p:cNvPr id="78" name="Straight Arrow Connector 77"/>
          <p:cNvCxnSpPr>
            <a:cxnSpLocks noChangeShapeType="1"/>
            <a:stCxn id="33" idx="1"/>
            <a:endCxn id="20" idx="0"/>
          </p:cNvCxnSpPr>
          <p:nvPr/>
        </p:nvCxnSpPr>
        <p:spPr bwMode="auto">
          <a:xfrm rot="10800000" flipV="1">
            <a:off x="4114800" y="2667000"/>
            <a:ext cx="609600" cy="1143000"/>
          </a:xfrm>
          <a:prstGeom prst="straightConnector1">
            <a:avLst/>
          </a:prstGeom>
          <a:noFill/>
          <a:ln w="25400" algn="ctr">
            <a:solidFill>
              <a:srgbClr val="FF0000"/>
            </a:solidFill>
            <a:round/>
            <a:headEnd type="arrow" w="med" len="med"/>
            <a:tailEnd type="arrow" w="med" len="med"/>
          </a:ln>
        </p:spPr>
      </p:cxnSp>
      <p:cxnSp>
        <p:nvCxnSpPr>
          <p:cNvPr id="80" name="Straight Arrow Connector 79"/>
          <p:cNvCxnSpPr>
            <a:cxnSpLocks noChangeShapeType="1"/>
            <a:stCxn id="20" idx="1"/>
            <a:endCxn id="21" idx="3"/>
          </p:cNvCxnSpPr>
          <p:nvPr/>
        </p:nvCxnSpPr>
        <p:spPr bwMode="auto">
          <a:xfrm rot="10800000" flipV="1">
            <a:off x="3352800" y="3886200"/>
            <a:ext cx="685800" cy="76200"/>
          </a:xfrm>
          <a:prstGeom prst="straightConnector1">
            <a:avLst/>
          </a:prstGeom>
          <a:noFill/>
          <a:ln w="25400" algn="ctr">
            <a:solidFill>
              <a:srgbClr val="FF0000"/>
            </a:solidFill>
            <a:round/>
            <a:headEnd type="arrow" w="med" len="med"/>
            <a:tailEnd type="arrow" w="med" len="med"/>
          </a:ln>
        </p:spPr>
      </p:cxnSp>
      <p:cxnSp>
        <p:nvCxnSpPr>
          <p:cNvPr id="82" name="Straight Arrow Connector 81"/>
          <p:cNvCxnSpPr>
            <a:cxnSpLocks noChangeShapeType="1"/>
            <a:stCxn id="21" idx="0"/>
            <a:endCxn id="19" idx="2"/>
          </p:cNvCxnSpPr>
          <p:nvPr/>
        </p:nvCxnSpPr>
        <p:spPr bwMode="auto">
          <a:xfrm rot="16200000" flipV="1">
            <a:off x="2628900" y="3238500"/>
            <a:ext cx="1219200" cy="76200"/>
          </a:xfrm>
          <a:prstGeom prst="straightConnector1">
            <a:avLst/>
          </a:prstGeom>
          <a:noFill/>
          <a:ln w="25400" algn="ctr">
            <a:solidFill>
              <a:srgbClr val="FF0000"/>
            </a:solidFill>
            <a:round/>
            <a:headEnd type="arrow" w="med" len="med"/>
            <a:tailEnd type="arrow" w="med" len="med"/>
          </a:ln>
        </p:spPr>
      </p:cxnSp>
      <p:sp>
        <p:nvSpPr>
          <p:cNvPr id="73776" name="TextBox 29"/>
          <p:cNvSpPr txBox="1">
            <a:spLocks noChangeArrowheads="1"/>
          </p:cNvSpPr>
          <p:nvPr/>
        </p:nvSpPr>
        <p:spPr bwMode="auto">
          <a:xfrm>
            <a:off x="855663" y="2819400"/>
            <a:ext cx="2116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r"/>
            <a:r>
              <a:rPr lang="en-US">
                <a:solidFill>
                  <a:srgbClr val="FF0000"/>
                </a:solidFill>
              </a:rPr>
              <a:t>NEW PROJECT CONTROL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0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000"/>
                                        <p:tgtEl>
                                          <p:spTgt spid="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2000"/>
                                        <p:tgtEl>
                                          <p:spTgt spid="82"/>
                                        </p:tgtEl>
                                      </p:cBhvr>
                                    </p:animEffect>
                                  </p:childTnLst>
                                </p:cTn>
                              </p:par>
                              <p:par>
                                <p:cTn id="25" presetID="10"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2000"/>
                                        <p:tgtEl>
                                          <p:spTgt spid="80"/>
                                        </p:tgtEl>
                                      </p:cBhvr>
                                    </p:animEffect>
                                  </p:childTnLst>
                                </p:cTn>
                              </p:par>
                              <p:par>
                                <p:cTn id="28" presetID="10" presetClass="entr" presetSubtype="0" fill="hold"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2000"/>
                                        <p:tgtEl>
                                          <p:spTgt spid="78"/>
                                        </p:tgtEl>
                                      </p:cBhvr>
                                    </p:animEffect>
                                  </p:childTnLst>
                                </p:cTn>
                              </p:par>
                              <p:par>
                                <p:cTn id="31" presetID="10"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2000"/>
                                        <p:tgtEl>
                                          <p:spTgt spid="7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0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0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0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20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2000"/>
                                        <p:tgtEl>
                                          <p:spTgt spid="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2000"/>
                                        <p:tgtEl>
                                          <p:spTgt spid="7"/>
                                        </p:tgtEl>
                                      </p:cBhvr>
                                    </p:animEffect>
                                  </p:childTnLst>
                                </p:cTn>
                              </p:par>
                              <p:par>
                                <p:cTn id="57" presetID="10"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2000"/>
                                        <p:tgtEl>
                                          <p:spTgt spid="4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2000"/>
                                        <p:tgtEl>
                                          <p:spTgt spid="6"/>
                                        </p:tgtEl>
                                      </p:cBhvr>
                                    </p:animEffect>
                                  </p:childTnLst>
                                </p:cTn>
                              </p:par>
                              <p:par>
                                <p:cTn id="63" presetID="10"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20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20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2000"/>
                                        <p:tgtEl>
                                          <p:spTgt spid="5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childTnLst>
                                </p:cTn>
                              </p:par>
                              <p:par>
                                <p:cTn id="86" presetID="10" presetClass="entr" presetSubtype="0"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1000"/>
                                        <p:tgtEl>
                                          <p:spTgt spid="47"/>
                                        </p:tgtEl>
                                      </p:cBhvr>
                                    </p:animEffect>
                                  </p:childTnLst>
                                </p:cTn>
                              </p:par>
                              <p:par>
                                <p:cTn id="89" presetID="10" presetClass="entr" presetSubtype="0"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1000"/>
                                        <p:tgtEl>
                                          <p:spTgt spid="53"/>
                                        </p:tgtEl>
                                      </p:cBhvr>
                                    </p:animEffect>
                                  </p:childTnLst>
                                </p:cTn>
                              </p:par>
                              <p:par>
                                <p:cTn id="92" presetID="10" presetClass="entr" presetSubtype="0" fill="hold"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1000"/>
                                        <p:tgtEl>
                                          <p:spTgt spid="51"/>
                                        </p:tgtEl>
                                      </p:cBhvr>
                                    </p:animEffect>
                                  </p:childTnLst>
                                </p:cTn>
                              </p:par>
                              <p:par>
                                <p:cTn id="95" presetID="10" presetClass="entr" presetSubtype="0"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1000"/>
                                        <p:tgtEl>
                                          <p:spTgt spid="4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fade">
                                      <p:cBhvr>
                                        <p:cTn id="100" dur="1000"/>
                                        <p:tgtEl>
                                          <p:spTgt spid="5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28" grpId="0"/>
      <p:bldP spid="32" grpId="0"/>
      <p:bldP spid="58" grpId="0"/>
      <p:bldP spid="5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4"/>
          <p:cNvSpPr>
            <a:spLocks noGrp="1"/>
          </p:cNvSpPr>
          <p:nvPr>
            <p:ph type="title"/>
          </p:nvPr>
        </p:nvSpPr>
        <p:spPr>
          <a:xfrm>
            <a:off x="0" y="609600"/>
            <a:ext cx="9144000" cy="1600200"/>
          </a:xfrm>
        </p:spPr>
        <p:txBody>
          <a:bodyPr/>
          <a:lstStyle/>
          <a:p>
            <a:r>
              <a:rPr lang="en-US" sz="3200" smtClean="0">
                <a:solidFill>
                  <a:srgbClr val="0070C0"/>
                </a:solidFill>
              </a:rPr>
              <a:t>NECESSARY BACKGROUND </a:t>
            </a:r>
            <a:br>
              <a:rPr lang="en-US" sz="3200" smtClean="0">
                <a:solidFill>
                  <a:srgbClr val="0070C0"/>
                </a:solidFill>
              </a:rPr>
            </a:br>
            <a:r>
              <a:rPr lang="en-US" sz="3200" smtClean="0">
                <a:solidFill>
                  <a:srgbClr val="0070C0"/>
                </a:solidFill>
              </a:rPr>
              <a:t/>
            </a:r>
            <a:br>
              <a:rPr lang="en-US" sz="3200" smtClean="0">
                <a:solidFill>
                  <a:srgbClr val="0070C0"/>
                </a:solidFill>
              </a:rPr>
            </a:br>
            <a:r>
              <a:rPr lang="en-US" sz="2800" smtClean="0">
                <a:solidFill>
                  <a:srgbClr val="0070C0"/>
                </a:solidFill>
              </a:rPr>
              <a:t>(BUT KNOWLEDGE DOES ≠ WISDOM)</a:t>
            </a:r>
          </a:p>
        </p:txBody>
      </p:sp>
      <p:pic>
        <p:nvPicPr>
          <p:cNvPr id="74754" name="Picture 12" descr="C:\Documents and Settings\William.Henning\Local Settings\Temporary Internet Files\Content.IE5\6O7GU0CI\MC90029913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895600"/>
            <a:ext cx="12858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3" descr="C:\Documents and Settings\William.Henning\Local Settings\Temporary Internet Files\Content.IE5\3VS51X4K\MC90023345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819400"/>
            <a:ext cx="18891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5"/>
          <p:cNvSpPr txBox="1">
            <a:spLocks noChangeArrowheads="1"/>
          </p:cNvSpPr>
          <p:nvPr/>
        </p:nvSpPr>
        <p:spPr bwMode="auto">
          <a:xfrm>
            <a:off x="990600" y="5334000"/>
            <a:ext cx="769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000"/>
              <a:t>KNOW YOUR DATUM/ADJUSTMENT/EPOCH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gp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19200"/>
            <a:ext cx="39512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3" descr="galileo_satellite_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6350" y="2514600"/>
            <a:ext cx="27876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glonass_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514600"/>
            <a:ext cx="25146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4196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7"/>
          <p:cNvSpPr txBox="1">
            <a:spLocks noChangeArrowheads="1"/>
          </p:cNvSpPr>
          <p:nvPr/>
        </p:nvSpPr>
        <p:spPr bwMode="auto">
          <a:xfrm>
            <a:off x="838200" y="45720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1800"/>
              <a:t>GLONASS</a:t>
            </a:r>
          </a:p>
        </p:txBody>
      </p:sp>
      <p:sp>
        <p:nvSpPr>
          <p:cNvPr id="24582" name="TextBox 8"/>
          <p:cNvSpPr txBox="1">
            <a:spLocks noChangeArrowheads="1"/>
          </p:cNvSpPr>
          <p:nvPr/>
        </p:nvSpPr>
        <p:spPr bwMode="auto">
          <a:xfrm>
            <a:off x="3657600" y="3657600"/>
            <a:ext cx="2133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2000"/>
              <a:t>GPS</a:t>
            </a:r>
          </a:p>
        </p:txBody>
      </p:sp>
      <p:sp>
        <p:nvSpPr>
          <p:cNvPr id="24583" name="TextBox 9"/>
          <p:cNvSpPr txBox="1">
            <a:spLocks noChangeArrowheads="1"/>
          </p:cNvSpPr>
          <p:nvPr/>
        </p:nvSpPr>
        <p:spPr bwMode="auto">
          <a:xfrm>
            <a:off x="6781800" y="44196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1800"/>
              <a:t>GALILEO</a:t>
            </a:r>
          </a:p>
        </p:txBody>
      </p:sp>
      <p:sp>
        <p:nvSpPr>
          <p:cNvPr id="24584" name="TextBox 10"/>
          <p:cNvSpPr txBox="1">
            <a:spLocks noChangeArrowheads="1"/>
          </p:cNvSpPr>
          <p:nvPr/>
        </p:nvSpPr>
        <p:spPr bwMode="auto">
          <a:xfrm>
            <a:off x="3124200" y="6248400"/>
            <a:ext cx="3505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1800"/>
              <a:t>COMPASS (BEIDOU-2)</a:t>
            </a:r>
          </a:p>
        </p:txBody>
      </p:sp>
      <p:sp>
        <p:nvSpPr>
          <p:cNvPr id="24585" name="Title 4"/>
          <p:cNvSpPr>
            <a:spLocks noGrp="1"/>
          </p:cNvSpPr>
          <p:nvPr>
            <p:ph type="title"/>
          </p:nvPr>
        </p:nvSpPr>
        <p:spPr>
          <a:xfrm>
            <a:off x="228600" y="228600"/>
            <a:ext cx="8686800" cy="1143000"/>
          </a:xfrm>
          <a:solidFill>
            <a:schemeClr val="bg1"/>
          </a:solidFill>
        </p:spPr>
        <p:txBody>
          <a:bodyPr/>
          <a:lstStyle/>
          <a:p>
            <a:r>
              <a:rPr lang="en-US" smtClean="0">
                <a:solidFill>
                  <a:srgbClr val="0070C0"/>
                </a:solidFill>
              </a:rPr>
              <a:t>GNSS POSITIONING TECHNOLOGY-</a:t>
            </a:r>
            <a:br>
              <a:rPr lang="en-US" smtClean="0">
                <a:solidFill>
                  <a:srgbClr val="0070C0"/>
                </a:solidFill>
              </a:rPr>
            </a:br>
            <a:r>
              <a:rPr lang="en-US" smtClean="0">
                <a:solidFill>
                  <a:srgbClr val="0070C0"/>
                </a:solidFill>
              </a:rPr>
              <a:t>WHERE WE STAND NOW</a:t>
            </a:r>
            <a:br>
              <a:rPr lang="en-US" smtClean="0">
                <a:solidFill>
                  <a:srgbClr val="0070C0"/>
                </a:solidFill>
              </a:rPr>
            </a:br>
            <a:r>
              <a:rPr lang="en-US" smtClean="0">
                <a:solidFill>
                  <a:srgbClr val="0070C0"/>
                </a:solidFill>
              </a:rPr>
              <a:t>AND WHERE WE ARE HEADED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8" descr="trimble.tsc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3075"/>
            <a:ext cx="17526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body" idx="1"/>
          </p:nvPr>
        </p:nvSpPr>
        <p:spPr>
          <a:xfrm>
            <a:off x="1219200" y="1905000"/>
            <a:ext cx="7162800" cy="4419600"/>
          </a:xfrm>
        </p:spPr>
        <p:txBody>
          <a:bodyPr/>
          <a:lstStyle/>
          <a:p>
            <a:r>
              <a:rPr lang="en-US" sz="2400" b="1" smtClean="0">
                <a:solidFill>
                  <a:schemeClr val="accent2"/>
                </a:solidFill>
              </a:rPr>
              <a:t>GNSS ECEF X,Y,Z (WGS 84 &amp; PZ90)</a:t>
            </a:r>
          </a:p>
          <a:p>
            <a:pPr>
              <a:buFontTx/>
              <a:buNone/>
            </a:pPr>
            <a:r>
              <a:rPr lang="en-US" smtClean="0">
                <a:solidFill>
                  <a:schemeClr val="accent2"/>
                </a:solidFill>
              </a:rPr>
              <a:t>		 </a:t>
            </a:r>
            <a:r>
              <a:rPr lang="en-US" b="1" smtClean="0">
                <a:solidFill>
                  <a:schemeClr val="accent2"/>
                </a:solidFill>
              </a:rPr>
              <a:t>NAD 83</a:t>
            </a:r>
            <a:r>
              <a:rPr lang="en-US" smtClean="0">
                <a:solidFill>
                  <a:schemeClr val="accent2"/>
                </a:solidFill>
              </a:rPr>
              <a:t> </a:t>
            </a:r>
            <a:r>
              <a:rPr lang="en-US" b="1" smtClean="0">
                <a:solidFill>
                  <a:schemeClr val="accent2"/>
                </a:solidFill>
              </a:rPr>
              <a:t>(</a:t>
            </a:r>
            <a:r>
              <a:rPr lang="en-US" b="1" smtClean="0">
                <a:solidFill>
                  <a:schemeClr val="accent2"/>
                </a:solidFill>
                <a:sym typeface="Symbol" pitchFamily="18" charset="2"/>
              </a:rPr>
              <a:t>,,h)		SPC N,E,h</a:t>
            </a:r>
          </a:p>
          <a:p>
            <a:pPr>
              <a:buFontTx/>
              <a:buNone/>
            </a:pPr>
            <a:endParaRPr lang="en-US" b="1" smtClean="0">
              <a:solidFill>
                <a:schemeClr val="accent2"/>
              </a:solidFill>
              <a:sym typeface="Symbol" pitchFamily="18" charset="2"/>
            </a:endParaRPr>
          </a:p>
          <a:p>
            <a:pPr>
              <a:buFontTx/>
              <a:buNone/>
            </a:pPr>
            <a:r>
              <a:rPr lang="en-US" b="1" smtClean="0">
                <a:solidFill>
                  <a:schemeClr val="accent2"/>
                </a:solidFill>
                <a:sym typeface="Symbol" pitchFamily="18" charset="2"/>
              </a:rPr>
              <a:t>+ GEOID XX 			=  SPC N,E,H</a:t>
            </a:r>
          </a:p>
          <a:p>
            <a:pPr>
              <a:buFontTx/>
              <a:buNone/>
            </a:pPr>
            <a:endParaRPr lang="en-US" b="1" smtClean="0">
              <a:solidFill>
                <a:schemeClr val="accent2"/>
              </a:solidFill>
              <a:sym typeface="Symbol" pitchFamily="18" charset="2"/>
            </a:endParaRPr>
          </a:p>
          <a:p>
            <a:pPr algn="ctr">
              <a:buFontTx/>
              <a:buNone/>
            </a:pPr>
            <a:r>
              <a:rPr lang="en-US" b="1" smtClean="0">
                <a:solidFill>
                  <a:schemeClr val="accent2"/>
                </a:solidFill>
                <a:sym typeface="Symbol" pitchFamily="18" charset="2"/>
              </a:rPr>
              <a:t>OR</a:t>
            </a:r>
          </a:p>
          <a:p>
            <a:pPr>
              <a:buFontTx/>
              <a:buNone/>
            </a:pPr>
            <a:endParaRPr lang="en-US" b="1" smtClean="0">
              <a:solidFill>
                <a:schemeClr val="accent2"/>
              </a:solidFill>
              <a:sym typeface="Symbol" pitchFamily="18" charset="2"/>
            </a:endParaRPr>
          </a:p>
          <a:p>
            <a:pPr algn="ctr">
              <a:buFontTx/>
              <a:buNone/>
            </a:pPr>
            <a:r>
              <a:rPr lang="en-US" b="1" smtClean="0">
                <a:solidFill>
                  <a:schemeClr val="accent2"/>
                </a:solidFill>
                <a:sym typeface="Symbol" pitchFamily="18" charset="2"/>
              </a:rPr>
              <a:t>CALIBRATE TO 4-5 SITE POINTS IN THE DESIRED DATUM. THIS IS USED TO LOCK TO PASSIVE MONUMENTATION IN THE PROJECT AREA.</a:t>
            </a:r>
          </a:p>
        </p:txBody>
      </p:sp>
      <p:sp>
        <p:nvSpPr>
          <p:cNvPr id="75779" name="Rectangle 3"/>
          <p:cNvSpPr>
            <a:spLocks noGrp="1" noChangeArrowheads="1"/>
          </p:cNvSpPr>
          <p:nvPr>
            <p:ph type="title"/>
          </p:nvPr>
        </p:nvSpPr>
        <p:spPr>
          <a:xfrm>
            <a:off x="457200" y="457200"/>
            <a:ext cx="8458200" cy="685800"/>
          </a:xfrm>
        </p:spPr>
        <p:txBody>
          <a:bodyPr/>
          <a:lstStyle/>
          <a:p>
            <a:r>
              <a:rPr lang="en-US" i="1" u="sng" smtClean="0"/>
              <a:t>GNSS TO ANY DATUM</a:t>
            </a:r>
          </a:p>
        </p:txBody>
      </p:sp>
      <p:sp>
        <p:nvSpPr>
          <p:cNvPr id="75780" name="Line 4"/>
          <p:cNvSpPr>
            <a:spLocks noChangeShapeType="1"/>
          </p:cNvSpPr>
          <p:nvPr/>
        </p:nvSpPr>
        <p:spPr bwMode="auto">
          <a:xfrm>
            <a:off x="990600" y="2514600"/>
            <a:ext cx="1143000"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1" name="Line 5"/>
          <p:cNvSpPr>
            <a:spLocks noChangeShapeType="1"/>
          </p:cNvSpPr>
          <p:nvPr/>
        </p:nvSpPr>
        <p:spPr bwMode="auto">
          <a:xfrm>
            <a:off x="3276600" y="3200400"/>
            <a:ext cx="1524000"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2" name="Line 6"/>
          <p:cNvSpPr>
            <a:spLocks noChangeShapeType="1"/>
          </p:cNvSpPr>
          <p:nvPr/>
        </p:nvSpPr>
        <p:spPr bwMode="auto">
          <a:xfrm>
            <a:off x="4495800" y="2514600"/>
            <a:ext cx="1371600"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75783" name="Picture 6" descr="986_11382376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14800"/>
            <a:ext cx="16002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7" descr="leica.viva.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09600"/>
            <a:ext cx="933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9" descr="ashtech.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200400"/>
            <a:ext cx="9906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228600" y="381000"/>
            <a:ext cx="8686800" cy="609600"/>
          </a:xfrm>
        </p:spPr>
        <p:txBody>
          <a:bodyPr/>
          <a:lstStyle/>
          <a:p>
            <a:pPr eaLnBrk="1" hangingPunct="1"/>
            <a:r>
              <a:rPr lang="en-US" smtClean="0"/>
              <a:t>THE THREE BASE STATION OPTIONS FOR RT</a:t>
            </a:r>
          </a:p>
        </p:txBody>
      </p:sp>
      <p:pic>
        <p:nvPicPr>
          <p:cNvPr id="77826" name="Diagram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1060450"/>
            <a:ext cx="83947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4" descr="rover2B.jpg"/>
          <p:cNvPicPr>
            <a:picLocks noChangeAspect="1"/>
          </p:cNvPicPr>
          <p:nvPr/>
        </p:nvPicPr>
        <p:blipFill>
          <a:blip r:embed="rId3">
            <a:lum bright="10000" contrast="2000"/>
            <a:extLst>
              <a:ext uri="{28A0092B-C50C-407E-A947-70E740481C1C}">
                <a14:useLocalDpi xmlns:a14="http://schemas.microsoft.com/office/drawing/2010/main" val="0"/>
              </a:ext>
            </a:extLst>
          </a:blip>
          <a:srcRect/>
          <a:stretch>
            <a:fillRect/>
          </a:stretch>
        </p:blipFill>
        <p:spPr bwMode="auto">
          <a:xfrm>
            <a:off x="4191000" y="3124200"/>
            <a:ext cx="10302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smtClean="0">
                <a:solidFill>
                  <a:srgbClr val="0070C0"/>
                </a:solidFill>
              </a:rPr>
              <a:t>USING REAL TIME GNSS NETWORKS FOR POSITIONING</a:t>
            </a:r>
          </a:p>
        </p:txBody>
      </p:sp>
      <p:pic>
        <p:nvPicPr>
          <p:cNvPr id="76802" name="Picture 3" descr="3RT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60960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304800"/>
            <a:ext cx="8458200" cy="457200"/>
          </a:xfrm>
          <a:solidFill>
            <a:schemeClr val="bg1"/>
          </a:solidFill>
        </p:spPr>
        <p:txBody>
          <a:bodyPr/>
          <a:lstStyle/>
          <a:p>
            <a:r>
              <a:rPr lang="en-US" sz="3200" smtClean="0">
                <a:solidFill>
                  <a:srgbClr val="0000FF"/>
                </a:solidFill>
              </a:rPr>
              <a:t>THE TECHNOLOGY SWEET SPOT</a:t>
            </a:r>
            <a:endParaRPr lang="en-US" sz="3200" u="sng" smtClean="0">
              <a:solidFill>
                <a:srgbClr val="0000FF"/>
              </a:solidFill>
            </a:endParaRPr>
          </a:p>
        </p:txBody>
      </p:sp>
      <p:sp>
        <p:nvSpPr>
          <p:cNvPr id="78850" name="Content Placeholder 2"/>
          <p:cNvSpPr>
            <a:spLocks noGrp="1"/>
          </p:cNvSpPr>
          <p:nvPr>
            <p:ph idx="1"/>
          </p:nvPr>
        </p:nvSpPr>
        <p:spPr>
          <a:xfrm>
            <a:off x="152400" y="762000"/>
            <a:ext cx="8763000" cy="5867400"/>
          </a:xfrm>
          <a:solidFill>
            <a:schemeClr val="bg1"/>
          </a:solidFill>
        </p:spPr>
        <p:txBody>
          <a:bodyPr/>
          <a:lstStyle/>
          <a:p>
            <a:r>
              <a:rPr lang="en-US" sz="1800" smtClean="0"/>
              <a:t>SBAS: 2 M H, 6 M V, 0.3 M SMOOTHED H, CHEAP</a:t>
            </a:r>
          </a:p>
          <a:p>
            <a:r>
              <a:rPr lang="en-US" sz="1800" smtClean="0"/>
              <a:t>COMMERCIAL DGPS: FEW DM, $$</a:t>
            </a:r>
          </a:p>
          <a:p>
            <a:r>
              <a:rPr lang="en-US" sz="1800" smtClean="0"/>
              <a:t>USCG BEACON: METER+, CHEAP</a:t>
            </a:r>
          </a:p>
          <a:p>
            <a:r>
              <a:rPr lang="en-US" sz="1800" smtClean="0"/>
              <a:t>STATIC GNSS: SUB CM H, 2 CM V, TIME, PROCESSING INTENSIVE</a:t>
            </a:r>
          </a:p>
          <a:p>
            <a:r>
              <a:rPr lang="en-US" sz="1800" smtClean="0"/>
              <a:t>DIFFERENTIAL LEVELING: 2-4 CM, LABOR/TIME INTENSIVE, $$$</a:t>
            </a:r>
          </a:p>
          <a:p>
            <a:r>
              <a:rPr lang="en-US" sz="1800" smtClean="0"/>
              <a:t>GEODETIC LEVELING: mm, LABOR/TIME INTENSIVE, $$$$$</a:t>
            </a:r>
          </a:p>
          <a:p>
            <a:r>
              <a:rPr lang="en-US" sz="1800" smtClean="0"/>
              <a:t>USER BASE RTK: 2-4 CM H, 3-5 CM V, REQUIRES INITIAL INVESTMENT</a:t>
            </a:r>
          </a:p>
          <a:p>
            <a:r>
              <a:rPr lang="en-US" sz="1800" smtClean="0"/>
              <a:t>RTN: 3-4 CM H, 5-7 CM V, REQUIRES INITIAL INVESTMENT(BUT ½ OF RTK)</a:t>
            </a:r>
          </a:p>
          <a:p>
            <a:r>
              <a:rPr lang="en-US" sz="1800" smtClean="0"/>
              <a:t>AERIAL MAPPING: .10 M H, .20 M V, $$$</a:t>
            </a:r>
          </a:p>
          <a:p>
            <a:r>
              <a:rPr lang="en-US" sz="1800" smtClean="0"/>
              <a:t>LIDAR: 0.10 – 0.3 M V, $$$</a:t>
            </a:r>
          </a:p>
          <a:p>
            <a:r>
              <a:rPr lang="en-US" sz="1800" smtClean="0"/>
              <a:t>SATELLITE IMAGERY: 0.5 METER H RESOLUTION, 3 M LOCATION, $$$</a:t>
            </a:r>
          </a:p>
          <a:p>
            <a:r>
              <a:rPr lang="en-US" sz="1800" smtClean="0"/>
              <a:t>LOW ALTITUDE AERIAL IMAGERY: 2-4 CM H, 3-5 CM V, $$$</a:t>
            </a:r>
          </a:p>
          <a:p>
            <a:r>
              <a:rPr lang="en-US" sz="1800" smtClean="0"/>
              <a:t>TERRESTRIAL LASER SCANNING: PROJECT SITES ONLY, 0.015 M H, </a:t>
            </a:r>
            <a:br>
              <a:rPr lang="en-US" sz="1800" smtClean="0"/>
            </a:br>
            <a:r>
              <a:rPr lang="en-US" sz="1800" smtClean="0"/>
              <a:t>0.02 M V, REQUIRES $$$ INITIAL INVESTMENT</a:t>
            </a:r>
          </a:p>
          <a:p>
            <a:r>
              <a:rPr lang="en-US" sz="1800" smtClean="0"/>
              <a:t>MOBILE MAPPING YSTEMS: 2-4 CM H, 3-5 CM V, $$$$$$$</a:t>
            </a:r>
          </a:p>
        </p:txBody>
      </p:sp>
      <p:cxnSp>
        <p:nvCxnSpPr>
          <p:cNvPr id="6" name="Straight Connector 5"/>
          <p:cNvCxnSpPr>
            <a:cxnSpLocks noChangeShapeType="1"/>
          </p:cNvCxnSpPr>
          <p:nvPr/>
        </p:nvCxnSpPr>
        <p:spPr bwMode="auto">
          <a:xfrm>
            <a:off x="533400" y="3657600"/>
            <a:ext cx="8077200" cy="0"/>
          </a:xfrm>
          <a:prstGeom prst="line">
            <a:avLst/>
          </a:prstGeom>
          <a:noFill/>
          <a:ln w="38100" algn="ctr">
            <a:solidFill>
              <a:srgbClr val="00CC00"/>
            </a:solidFill>
            <a:round/>
            <a:headEnd/>
            <a:tailEnd/>
          </a:ln>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a:off x="457200" y="3962400"/>
            <a:ext cx="685800" cy="0"/>
          </a:xfrm>
          <a:prstGeom prst="line">
            <a:avLst/>
          </a:prstGeom>
          <a:noFill/>
          <a:ln w="38100" algn="ctr">
            <a:solidFill>
              <a:srgbClr val="00CC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9" descr="RTN.USA.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447800"/>
            <a:ext cx="5715000" cy="35099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9874" name="Title 1"/>
          <p:cNvSpPr>
            <a:spLocks noGrp="1"/>
          </p:cNvSpPr>
          <p:nvPr>
            <p:ph type="title"/>
          </p:nvPr>
        </p:nvSpPr>
        <p:spPr>
          <a:xfrm>
            <a:off x="228600" y="838200"/>
            <a:ext cx="2971800" cy="1371600"/>
          </a:xfrm>
        </p:spPr>
        <p:txBody>
          <a:bodyPr/>
          <a:lstStyle/>
          <a:p>
            <a:pPr algn="l"/>
            <a:r>
              <a:rPr lang="en-US" sz="2000" b="0" smtClean="0">
                <a:solidFill>
                  <a:srgbClr val="0070C0"/>
                </a:solidFill>
              </a:rPr>
              <a:t>≥200 RTN WORLDWIDE</a:t>
            </a:r>
            <a:br>
              <a:rPr lang="en-US" sz="2000" b="0" smtClean="0">
                <a:solidFill>
                  <a:srgbClr val="0070C0"/>
                </a:solidFill>
              </a:rPr>
            </a:br>
            <a:r>
              <a:rPr lang="en-US" sz="2000" b="0" smtClean="0">
                <a:solidFill>
                  <a:srgbClr val="0070C0"/>
                </a:solidFill>
              </a:rPr>
              <a:t>≥107 RTN USA</a:t>
            </a:r>
            <a:br>
              <a:rPr lang="en-US" sz="2000" b="0" smtClean="0">
                <a:solidFill>
                  <a:srgbClr val="0070C0"/>
                </a:solidFill>
              </a:rPr>
            </a:br>
            <a:r>
              <a:rPr lang="en-US" sz="2000" b="0" smtClean="0">
                <a:solidFill>
                  <a:srgbClr val="0070C0"/>
                </a:solidFill>
              </a:rPr>
              <a:t>≈35 DOT</a:t>
            </a:r>
          </a:p>
        </p:txBody>
      </p:sp>
      <p:sp>
        <p:nvSpPr>
          <p:cNvPr id="5" name="Rectangle 2"/>
          <p:cNvSpPr txBox="1">
            <a:spLocks noChangeArrowheads="1"/>
          </p:cNvSpPr>
          <p:nvPr/>
        </p:nvSpPr>
        <p:spPr>
          <a:xfrm>
            <a:off x="0" y="2362200"/>
            <a:ext cx="3733800" cy="3962400"/>
          </a:xfrm>
          <a:prstGeom prst="rect">
            <a:avLst/>
          </a:prstGeom>
          <a:solidFill>
            <a:schemeClr val="bg1"/>
          </a:solidFill>
        </p:spPr>
        <p:txBody>
          <a:bodyPr/>
          <a:lstStyle/>
          <a:p>
            <a:pPr marL="342900" indent="-342900">
              <a:spcBef>
                <a:spcPct val="20000"/>
              </a:spcBef>
              <a:buFontTx/>
              <a:buBlip>
                <a:blip r:embed="rId3"/>
              </a:buBlip>
              <a:defRPr/>
            </a:pPr>
            <a:r>
              <a:rPr lang="en-US" sz="1700" b="0" kern="0" dirty="0">
                <a:latin typeface="+mn-lt"/>
                <a:cs typeface="+mn-cs"/>
              </a:rPr>
              <a:t>ACADEMIC/SCIENTIFIC</a:t>
            </a:r>
          </a:p>
          <a:p>
            <a:pPr marL="342900" indent="-342900">
              <a:spcBef>
                <a:spcPct val="20000"/>
              </a:spcBef>
              <a:buFontTx/>
              <a:buBlip>
                <a:blip r:embed="rId3"/>
              </a:buBlip>
              <a:defRPr/>
            </a:pPr>
            <a:r>
              <a:rPr lang="en-US" sz="1700" b="0" kern="0" dirty="0">
                <a:latin typeface="+mn-lt"/>
                <a:cs typeface="+mn-cs"/>
              </a:rPr>
              <a:t>SPATIAL REFERENCE CENTERS</a:t>
            </a:r>
          </a:p>
          <a:p>
            <a:pPr marL="342900" indent="-342900">
              <a:spcBef>
                <a:spcPct val="20000"/>
              </a:spcBef>
              <a:buFontTx/>
              <a:buBlip>
                <a:blip r:embed="rId3"/>
              </a:buBlip>
              <a:defRPr/>
            </a:pPr>
            <a:r>
              <a:rPr lang="en-US" sz="1700" b="0" kern="0" dirty="0">
                <a:latin typeface="+mn-lt"/>
                <a:cs typeface="+mn-cs"/>
              </a:rPr>
              <a:t>VARIOUS DOTS + MACHINE GUIDANCE</a:t>
            </a:r>
          </a:p>
          <a:p>
            <a:pPr marL="342900" indent="-342900">
              <a:spcBef>
                <a:spcPct val="20000"/>
              </a:spcBef>
              <a:buFontTx/>
              <a:buBlip>
                <a:blip r:embed="rId3"/>
              </a:buBlip>
              <a:defRPr/>
            </a:pPr>
            <a:r>
              <a:rPr lang="en-US" sz="1700" b="0" kern="0" dirty="0">
                <a:latin typeface="+mn-lt"/>
                <a:cs typeface="+mn-cs"/>
              </a:rPr>
              <a:t>COUNTY</a:t>
            </a:r>
          </a:p>
          <a:p>
            <a:pPr marL="342900" indent="-342900">
              <a:spcBef>
                <a:spcPct val="20000"/>
              </a:spcBef>
              <a:buFontTx/>
              <a:buBlip>
                <a:blip r:embed="rId3"/>
              </a:buBlip>
              <a:defRPr/>
            </a:pPr>
            <a:r>
              <a:rPr lang="en-US" sz="1700" b="0" kern="0" dirty="0">
                <a:latin typeface="+mn-lt"/>
                <a:cs typeface="+mn-cs"/>
              </a:rPr>
              <a:t>CITY</a:t>
            </a:r>
          </a:p>
          <a:p>
            <a:pPr marL="342900" indent="-342900">
              <a:spcBef>
                <a:spcPct val="20000"/>
              </a:spcBef>
              <a:buFontTx/>
              <a:buBlip>
                <a:blip r:embed="rId3"/>
              </a:buBlip>
              <a:defRPr/>
            </a:pPr>
            <a:r>
              <a:rPr lang="en-US" sz="1700" b="0" kern="0" dirty="0">
                <a:latin typeface="+mn-lt"/>
                <a:cs typeface="+mn-cs"/>
              </a:rPr>
              <a:t>GEODETICSURVEYS(NC,SC)</a:t>
            </a:r>
          </a:p>
          <a:p>
            <a:pPr marL="342900" indent="-342900">
              <a:spcBef>
                <a:spcPct val="20000"/>
              </a:spcBef>
              <a:buFontTx/>
              <a:buBlip>
                <a:blip r:embed="rId3"/>
              </a:buBlip>
              <a:defRPr/>
            </a:pPr>
            <a:r>
              <a:rPr lang="en-US" sz="1700" b="0" kern="0" dirty="0">
                <a:latin typeface="+mn-lt"/>
                <a:cs typeface="+mn-cs"/>
              </a:rPr>
              <a:t>MANUFACTURERS</a:t>
            </a:r>
          </a:p>
          <a:p>
            <a:pPr marL="342900" indent="-342900">
              <a:spcBef>
                <a:spcPct val="20000"/>
              </a:spcBef>
              <a:buFontTx/>
              <a:buBlip>
                <a:blip r:embed="rId3"/>
              </a:buBlip>
              <a:defRPr/>
            </a:pPr>
            <a:r>
              <a:rPr lang="en-US" sz="1700" b="0" kern="0" dirty="0">
                <a:latin typeface="+mn-lt"/>
                <a:cs typeface="+mn-cs"/>
              </a:rPr>
              <a:t>VENDOR NETWORKS</a:t>
            </a:r>
          </a:p>
          <a:p>
            <a:pPr marL="342900" indent="-342900">
              <a:spcBef>
                <a:spcPct val="20000"/>
              </a:spcBef>
              <a:buFontTx/>
              <a:buBlip>
                <a:blip r:embed="rId3"/>
              </a:buBlip>
              <a:defRPr/>
            </a:pPr>
            <a:r>
              <a:rPr lang="en-US" sz="1700" b="0" kern="0" dirty="0">
                <a:latin typeface="+mn-lt"/>
                <a:cs typeface="+mn-cs"/>
              </a:rPr>
              <a:t>AGRICULTURE</a:t>
            </a:r>
          </a:p>
          <a:p>
            <a:pPr marL="342900" indent="-342900">
              <a:spcBef>
                <a:spcPct val="20000"/>
              </a:spcBef>
              <a:buFontTx/>
              <a:buBlip>
                <a:blip r:embed="rId3"/>
              </a:buBlip>
              <a:defRPr/>
            </a:pPr>
            <a:r>
              <a:rPr lang="en-US" sz="1700" b="0" kern="0" dirty="0">
                <a:latin typeface="+mn-lt"/>
                <a:cs typeface="+mn-cs"/>
              </a:rPr>
              <a:t>MA &amp; PA NETWORKS</a:t>
            </a:r>
          </a:p>
          <a:p>
            <a:pPr marL="342900" indent="-342900">
              <a:spcBef>
                <a:spcPct val="20000"/>
              </a:spcBef>
              <a:buFontTx/>
              <a:buBlip>
                <a:blip r:embed="rId3"/>
              </a:buBlip>
              <a:defRPr/>
            </a:pPr>
            <a:endParaRPr lang="en-US" sz="1700" b="0" kern="0" dirty="0">
              <a:latin typeface="+mn-lt"/>
              <a:cs typeface="+mn-cs"/>
            </a:endParaRPr>
          </a:p>
        </p:txBody>
      </p:sp>
      <p:sp>
        <p:nvSpPr>
          <p:cNvPr id="6" name="Title 1"/>
          <p:cNvSpPr txBox="1">
            <a:spLocks/>
          </p:cNvSpPr>
          <p:nvPr/>
        </p:nvSpPr>
        <p:spPr bwMode="auto">
          <a:xfrm>
            <a:off x="3722688" y="381000"/>
            <a:ext cx="4583112" cy="1219200"/>
          </a:xfrm>
          <a:prstGeom prst="rect">
            <a:avLst/>
          </a:prstGeom>
          <a:solidFill>
            <a:schemeClr val="bg1"/>
          </a:solidFill>
          <a:ln w="28575">
            <a:solidFill>
              <a:srgbClr val="FF0000"/>
            </a:solidFill>
            <a:miter lim="800000"/>
            <a:headEnd/>
            <a:tailEnd/>
          </a:ln>
          <a:effectLst/>
        </p:spPr>
        <p:txBody>
          <a:bodyPr anchor="ct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sz="2800">
                <a:solidFill>
                  <a:srgbClr val="0070C0"/>
                </a:solidFill>
              </a:rPr>
              <a:t>MAJOR RTN IN THE USA</a:t>
            </a:r>
          </a:p>
          <a:p>
            <a:pPr algn="ctr" eaLnBrk="0" hangingPunct="0"/>
            <a:r>
              <a:rPr lang="en-US" sz="2000">
                <a:solidFill>
                  <a:srgbClr val="0070C0"/>
                </a:solidFill>
              </a:rPr>
              <a:t>(DECEMBER 2011)</a:t>
            </a:r>
          </a:p>
        </p:txBody>
      </p:sp>
      <p:pic>
        <p:nvPicPr>
          <p:cNvPr id="79877" name="Picture 7" descr="KEY.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572000"/>
            <a:ext cx="4572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Freeform 16"/>
          <p:cNvSpPr>
            <a:spLocks/>
          </p:cNvSpPr>
          <p:nvPr/>
        </p:nvSpPr>
        <p:spPr bwMode="auto">
          <a:xfrm>
            <a:off x="3581400" y="6019800"/>
            <a:ext cx="422275" cy="176213"/>
          </a:xfrm>
          <a:custGeom>
            <a:avLst/>
            <a:gdLst>
              <a:gd name="T0" fmla="*/ 2959 w 422159"/>
              <a:gd name="T1" fmla="*/ 11483 h 176054"/>
              <a:gd name="T2" fmla="*/ 76939 w 422159"/>
              <a:gd name="T3" fmla="*/ 8524 h 176054"/>
              <a:gd name="T4" fmla="*/ 257452 w 422159"/>
              <a:gd name="T5" fmla="*/ 11483 h 176054"/>
              <a:gd name="T6" fmla="*/ 352147 w 422159"/>
              <a:gd name="T7" fmla="*/ 14442 h 176054"/>
              <a:gd name="T8" fmla="*/ 408372 w 422159"/>
              <a:gd name="T9" fmla="*/ 20361 h 176054"/>
              <a:gd name="T10" fmla="*/ 402454 w 422159"/>
              <a:gd name="T11" fmla="*/ 106178 h 176054"/>
              <a:gd name="T12" fmla="*/ 405413 w 422159"/>
              <a:gd name="T13" fmla="*/ 150566 h 176054"/>
              <a:gd name="T14" fmla="*/ 402454 w 422159"/>
              <a:gd name="T15" fmla="*/ 171281 h 176054"/>
              <a:gd name="T16" fmla="*/ 290003 w 422159"/>
              <a:gd name="T17" fmla="*/ 165362 h 176054"/>
              <a:gd name="T18" fmla="*/ 168675 w 422159"/>
              <a:gd name="T19" fmla="*/ 168322 h 176054"/>
              <a:gd name="T20" fmla="*/ 100613 w 422159"/>
              <a:gd name="T21" fmla="*/ 174240 h 176054"/>
              <a:gd name="T22" fmla="*/ 38469 w 422159"/>
              <a:gd name="T23" fmla="*/ 168322 h 176054"/>
              <a:gd name="T24" fmla="*/ 0 w 422159"/>
              <a:gd name="T25" fmla="*/ 162403 h 176054"/>
              <a:gd name="T26" fmla="*/ 2959 w 422159"/>
              <a:gd name="T27" fmla="*/ 11483 h 1760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2159" h="176054">
                <a:moveTo>
                  <a:pt x="2959" y="11483"/>
                </a:moveTo>
                <a:cubicBezTo>
                  <a:pt x="43145" y="0"/>
                  <a:pt x="10626" y="6845"/>
                  <a:pt x="76939" y="8524"/>
                </a:cubicBezTo>
                <a:lnTo>
                  <a:pt x="257452" y="11483"/>
                </a:lnTo>
                <a:lnTo>
                  <a:pt x="352147" y="14442"/>
                </a:lnTo>
                <a:cubicBezTo>
                  <a:pt x="370889" y="16415"/>
                  <a:pt x="399311" y="3837"/>
                  <a:pt x="408372" y="20361"/>
                </a:cubicBezTo>
                <a:cubicBezTo>
                  <a:pt x="422159" y="45502"/>
                  <a:pt x="403105" y="77512"/>
                  <a:pt x="402454" y="106178"/>
                </a:cubicBezTo>
                <a:cubicBezTo>
                  <a:pt x="402117" y="121003"/>
                  <a:pt x="404427" y="135770"/>
                  <a:pt x="405413" y="150566"/>
                </a:cubicBezTo>
                <a:cubicBezTo>
                  <a:pt x="404427" y="157471"/>
                  <a:pt x="409372" y="170394"/>
                  <a:pt x="402454" y="171281"/>
                </a:cubicBezTo>
                <a:cubicBezTo>
                  <a:pt x="365223" y="176054"/>
                  <a:pt x="327536" y="165837"/>
                  <a:pt x="290003" y="165362"/>
                </a:cubicBezTo>
                <a:cubicBezTo>
                  <a:pt x="249552" y="164850"/>
                  <a:pt x="209118" y="167335"/>
                  <a:pt x="168675" y="168322"/>
                </a:cubicBezTo>
                <a:cubicBezTo>
                  <a:pt x="149160" y="170490"/>
                  <a:pt x="118591" y="174240"/>
                  <a:pt x="100613" y="174240"/>
                </a:cubicBezTo>
                <a:cubicBezTo>
                  <a:pt x="73278" y="174240"/>
                  <a:pt x="62284" y="171498"/>
                  <a:pt x="38469" y="168322"/>
                </a:cubicBezTo>
                <a:cubicBezTo>
                  <a:pt x="6231" y="164023"/>
                  <a:pt x="24855" y="167374"/>
                  <a:pt x="0" y="162403"/>
                </a:cubicBezTo>
                <a:cubicBezTo>
                  <a:pt x="3069" y="24307"/>
                  <a:pt x="2959" y="73637"/>
                  <a:pt x="2959" y="11483"/>
                </a:cubicBezTo>
                <a:close/>
              </a:path>
            </a:pathLst>
          </a:custGeom>
          <a:solidFill>
            <a:srgbClr val="FFFFB9"/>
          </a:solidFill>
          <a:ln>
            <a:noFill/>
          </a:ln>
          <a:extLst>
            <a:ext uri="{91240B29-F687-4F45-9708-019B960494DF}">
              <a14:hiddenLine xmlns:a14="http://schemas.microsoft.com/office/drawing/2010/main" w="15875" cap="flat" cmpd="sng" algn="ctr">
                <a:solidFill>
                  <a:srgbClr val="000000"/>
                </a:solidFill>
                <a:prstDash val="solid"/>
                <a:round/>
                <a:headEnd type="none" w="med" len="med"/>
                <a:tailEnd type="none" w="med" len="med"/>
              </a14:hiddenLine>
            </a:ext>
          </a:extLst>
        </p:spPr>
        <p:txBody>
          <a:bodyPr/>
          <a:lstStyle/>
          <a:p>
            <a:endParaRPr lang="en-US"/>
          </a:p>
        </p:txBody>
      </p:sp>
      <p:sp>
        <p:nvSpPr>
          <p:cNvPr id="79888" name="Line 16"/>
          <p:cNvSpPr>
            <a:spLocks noChangeShapeType="1"/>
          </p:cNvSpPr>
          <p:nvPr/>
        </p:nvSpPr>
        <p:spPr bwMode="auto">
          <a:xfrm flipV="1">
            <a:off x="7391400" y="2667000"/>
            <a:ext cx="22860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9" name="Line 17"/>
          <p:cNvSpPr>
            <a:spLocks noChangeShapeType="1"/>
          </p:cNvSpPr>
          <p:nvPr/>
        </p:nvSpPr>
        <p:spPr bwMode="auto">
          <a:xfrm flipV="1">
            <a:off x="7543800" y="2667000"/>
            <a:ext cx="22860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0" name="Line 18"/>
          <p:cNvSpPr>
            <a:spLocks noChangeShapeType="1"/>
          </p:cNvSpPr>
          <p:nvPr/>
        </p:nvSpPr>
        <p:spPr bwMode="auto">
          <a:xfrm flipV="1">
            <a:off x="7467600" y="2667000"/>
            <a:ext cx="22860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2" name="Line 20"/>
          <p:cNvSpPr>
            <a:spLocks noChangeShapeType="1"/>
          </p:cNvSpPr>
          <p:nvPr/>
        </p:nvSpPr>
        <p:spPr bwMode="auto">
          <a:xfrm flipV="1">
            <a:off x="7620000" y="2667000"/>
            <a:ext cx="22860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3" name="Line 21"/>
          <p:cNvSpPr>
            <a:spLocks noChangeShapeType="1"/>
          </p:cNvSpPr>
          <p:nvPr/>
        </p:nvSpPr>
        <p:spPr bwMode="auto">
          <a:xfrm flipV="1">
            <a:off x="7696200" y="2743200"/>
            <a:ext cx="152400" cy="152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4" name="Line 22"/>
          <p:cNvSpPr>
            <a:spLocks noChangeShapeType="1"/>
          </p:cNvSpPr>
          <p:nvPr/>
        </p:nvSpPr>
        <p:spPr bwMode="auto">
          <a:xfrm flipV="1">
            <a:off x="7391400" y="2667000"/>
            <a:ext cx="22860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5" name="Line 23"/>
          <p:cNvSpPr>
            <a:spLocks noChangeShapeType="1"/>
          </p:cNvSpPr>
          <p:nvPr/>
        </p:nvSpPr>
        <p:spPr bwMode="auto">
          <a:xfrm flipV="1">
            <a:off x="7391400" y="2667000"/>
            <a:ext cx="152400" cy="152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6" name="Line 24"/>
          <p:cNvSpPr>
            <a:spLocks noChangeShapeType="1"/>
          </p:cNvSpPr>
          <p:nvPr/>
        </p:nvSpPr>
        <p:spPr bwMode="auto">
          <a:xfrm flipV="1">
            <a:off x="7467600" y="2667000"/>
            <a:ext cx="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sz="quarter"/>
          </p:nvPr>
        </p:nvSpPr>
        <p:spPr>
          <a:xfrm>
            <a:off x="457200" y="457200"/>
            <a:ext cx="8458200" cy="838200"/>
          </a:xfrm>
        </p:spPr>
        <p:txBody>
          <a:bodyPr/>
          <a:lstStyle/>
          <a:p>
            <a:pPr eaLnBrk="1" hangingPunct="1"/>
            <a:r>
              <a:rPr lang="en-US" sz="3200" smtClean="0">
                <a:solidFill>
                  <a:srgbClr val="0070C0"/>
                </a:solidFill>
              </a:rPr>
              <a:t>RTK VS. RTN</a:t>
            </a:r>
          </a:p>
        </p:txBody>
      </p:sp>
      <p:pic>
        <p:nvPicPr>
          <p:cNvPr id="80898" name="Picture 3" descr="Image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609600" y="1295400"/>
            <a:ext cx="3098800" cy="2324100"/>
          </a:xfrm>
        </p:spPr>
      </p:pic>
      <p:pic>
        <p:nvPicPr>
          <p:cNvPr id="80899" name="Picture 4" descr="Image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257800" y="1809750"/>
            <a:ext cx="3708400" cy="2781300"/>
          </a:xfrm>
        </p:spPr>
      </p:pic>
      <p:pic>
        <p:nvPicPr>
          <p:cNvPr id="80900" name="Picture 5" descr="Image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90600" y="3352800"/>
            <a:ext cx="3276600" cy="2457450"/>
          </a:xfrm>
        </p:spPr>
      </p:pic>
      <p:sp>
        <p:nvSpPr>
          <p:cNvPr id="80901" name="Line 6"/>
          <p:cNvSpPr>
            <a:spLocks noChangeShapeType="1"/>
          </p:cNvSpPr>
          <p:nvPr/>
        </p:nvSpPr>
        <p:spPr bwMode="auto">
          <a:xfrm>
            <a:off x="3505200" y="3505200"/>
            <a:ext cx="1752600" cy="0"/>
          </a:xfrm>
          <a:prstGeom prst="line">
            <a:avLst/>
          </a:prstGeom>
          <a:noFill/>
          <a:ln w="28575">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2" name="Text Box 7"/>
          <p:cNvSpPr txBox="1">
            <a:spLocks noChangeArrowheads="1"/>
          </p:cNvSpPr>
          <p:nvPr/>
        </p:nvSpPr>
        <p:spPr bwMode="auto">
          <a:xfrm>
            <a:off x="1447800" y="5486400"/>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2000">
                <a:solidFill>
                  <a:srgbClr val="FF3300"/>
                </a:solidFill>
              </a:rPr>
              <a:t>RTK</a:t>
            </a:r>
          </a:p>
        </p:txBody>
      </p:sp>
      <p:sp>
        <p:nvSpPr>
          <p:cNvPr id="80903" name="Text Box 8"/>
          <p:cNvSpPr txBox="1">
            <a:spLocks noChangeArrowheads="1"/>
          </p:cNvSpPr>
          <p:nvPr/>
        </p:nvSpPr>
        <p:spPr bwMode="auto">
          <a:xfrm>
            <a:off x="5867400" y="4191000"/>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2000">
                <a:solidFill>
                  <a:srgbClr val="FF3300"/>
                </a:solidFill>
              </a:rPr>
              <a:t>RTN</a:t>
            </a:r>
          </a:p>
        </p:txBody>
      </p:sp>
      <p:pic>
        <p:nvPicPr>
          <p:cNvPr id="80904" name="Picture 9" descr="AGPS BABYSIT3"/>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429000" y="2114550"/>
            <a:ext cx="1676400" cy="1042988"/>
          </a:xfrm>
        </p:spPr>
      </p:pic>
      <p:sp>
        <p:nvSpPr>
          <p:cNvPr id="80905" name="TextBox 9"/>
          <p:cNvSpPr txBox="1">
            <a:spLocks noChangeArrowheads="1"/>
          </p:cNvSpPr>
          <p:nvPr/>
        </p:nvSpPr>
        <p:spPr bwMode="auto">
          <a:xfrm>
            <a:off x="2971800" y="4572000"/>
            <a:ext cx="3276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a:t>Plus:</a:t>
            </a:r>
          </a:p>
          <a:p>
            <a:pPr algn="ctr" eaLnBrk="0" hangingPunct="0"/>
            <a:r>
              <a:rPr lang="en-US"/>
              <a:t>Easy alignment to the NSRS</a:t>
            </a:r>
          </a:p>
          <a:p>
            <a:pPr algn="ctr" eaLnBrk="0" hangingPunct="0"/>
            <a:r>
              <a:rPr lang="en-US"/>
              <a:t>No ppm (1</a:t>
            </a:r>
            <a:r>
              <a:rPr lang="en-US" baseline="30000"/>
              <a:t>ST</a:t>
            </a:r>
            <a:r>
              <a:rPr lang="en-US"/>
              <a:t> ORDER) ERROR</a:t>
            </a:r>
          </a:p>
          <a:p>
            <a:pPr algn="ctr" eaLnBrk="0" hangingPunct="0"/>
            <a:r>
              <a:rPr lang="en-US"/>
              <a:t>Extended range</a:t>
            </a:r>
          </a:p>
          <a:p>
            <a:pPr algn="ctr" eaLnBrk="0" hangingPunct="0"/>
            <a:r>
              <a:rPr lang="en-US"/>
              <a:t>Homogeneous Data</a:t>
            </a:r>
          </a:p>
          <a:p>
            <a:pPr algn="ctr" eaLnBrk="0" hangingPunct="0"/>
            <a:r>
              <a:rPr lang="en-US"/>
              <a:t>Easy datum updates</a:t>
            </a:r>
          </a:p>
        </p:txBody>
      </p:sp>
      <p:sp>
        <p:nvSpPr>
          <p:cNvPr id="80906" name="TextBox 10"/>
          <p:cNvSpPr txBox="1">
            <a:spLocks noChangeArrowheads="1"/>
          </p:cNvSpPr>
          <p:nvPr/>
        </p:nvSpPr>
        <p:spPr bwMode="auto">
          <a:xfrm>
            <a:off x="6553200" y="1981200"/>
            <a:ext cx="1828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a:t>Cell technology</a:t>
            </a:r>
          </a:p>
        </p:txBody>
      </p:sp>
      <p:sp>
        <p:nvSpPr>
          <p:cNvPr id="80907" name="TextBox 11"/>
          <p:cNvSpPr txBox="1">
            <a:spLocks noChangeArrowheads="1"/>
          </p:cNvSpPr>
          <p:nvPr/>
        </p:nvSpPr>
        <p:spPr bwMode="auto">
          <a:xfrm>
            <a:off x="5410200" y="2667000"/>
            <a:ext cx="685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endParaRPr lang="en-US"/>
          </a:p>
        </p:txBody>
      </p:sp>
      <p:sp>
        <p:nvSpPr>
          <p:cNvPr id="80908" name="TextBox 12"/>
          <p:cNvSpPr txBox="1">
            <a:spLocks noChangeArrowheads="1"/>
          </p:cNvSpPr>
          <p:nvPr/>
        </p:nvSpPr>
        <p:spPr bwMode="auto">
          <a:xfrm>
            <a:off x="6629400" y="3581400"/>
            <a:ext cx="2286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r>
              <a:rPr lang="en-US"/>
              <a:t>-Half the equipment or double the production</a:t>
            </a:r>
          </a:p>
          <a:p>
            <a:pPr eaLnBrk="0" hangingPunct="0"/>
            <a:r>
              <a:rPr lang="en-US"/>
              <a:t>-No monument  reconnaissance/</a:t>
            </a:r>
          </a:p>
          <a:p>
            <a:pPr eaLnBrk="0" hangingPunct="0"/>
            <a:r>
              <a:rPr lang="en-US"/>
              <a:t>recovery</a:t>
            </a:r>
          </a:p>
          <a:p>
            <a:pPr eaLnBrk="0" hangingPunct="0"/>
            <a:r>
              <a:rPr lang="en-US"/>
              <a:t>- No set/break down time</a:t>
            </a:r>
          </a:p>
          <a:p>
            <a:pPr eaLnBrk="0" hangingPunct="0"/>
            <a:r>
              <a:rPr lang="en-US"/>
              <a:t>-No base baby sitting</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Title 3"/>
          <p:cNvSpPr>
            <a:spLocks noGrp="1"/>
          </p:cNvSpPr>
          <p:nvPr>
            <p:ph type="title" idx="4294967295"/>
          </p:nvPr>
        </p:nvSpPr>
        <p:spPr>
          <a:xfrm>
            <a:off x="457200" y="457200"/>
            <a:ext cx="8458200" cy="685800"/>
          </a:xfrm>
        </p:spPr>
        <p:txBody>
          <a:bodyPr/>
          <a:lstStyle/>
          <a:p>
            <a:r>
              <a:rPr lang="en-US" smtClean="0"/>
              <a:t>DIFFERENT RTN METHODOLOGIES</a:t>
            </a:r>
          </a:p>
        </p:txBody>
      </p:sp>
      <p:pic>
        <p:nvPicPr>
          <p:cNvPr id="1137667" name="Picture 4" descr="VR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4114800" cy="303371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137668" name="Picture 5" descr="MAC.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71600"/>
            <a:ext cx="4449763" cy="304641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137669" name="TextBox 8"/>
          <p:cNvSpPr txBox="1">
            <a:spLocks noChangeArrowheads="1"/>
          </p:cNvSpPr>
          <p:nvPr/>
        </p:nvSpPr>
        <p:spPr bwMode="auto">
          <a:xfrm>
            <a:off x="381000" y="4572000"/>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a:t>NON-PHYSICAL REFERENCE STATION</a:t>
            </a:r>
          </a:p>
        </p:txBody>
      </p:sp>
      <p:sp>
        <p:nvSpPr>
          <p:cNvPr id="1137670" name="TextBox 9"/>
          <p:cNvSpPr txBox="1">
            <a:spLocks noChangeArrowheads="1"/>
          </p:cNvSpPr>
          <p:nvPr/>
        </p:nvSpPr>
        <p:spPr bwMode="auto">
          <a:xfrm>
            <a:off x="4419600" y="4572000"/>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a:t>MASTER-AUXILLIARY CONCEPT</a:t>
            </a:r>
          </a:p>
          <a:p>
            <a:pPr algn="ctr" eaLnBrk="0" hangingPunct="0"/>
            <a:r>
              <a:rPr lang="en-US"/>
              <a:t>(DUPLEX COMMUNICATION)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304800" y="685800"/>
            <a:ext cx="8458200" cy="1143000"/>
          </a:xfrm>
        </p:spPr>
        <p:txBody>
          <a:bodyPr/>
          <a:lstStyle/>
          <a:p>
            <a:r>
              <a:rPr lang="en-US" sz="2800" smtClean="0"/>
              <a:t>SO – WHAT CAN I EXPECT FROM An RTN?</a:t>
            </a:r>
          </a:p>
        </p:txBody>
      </p:sp>
      <p:sp>
        <p:nvSpPr>
          <p:cNvPr id="81922" name="TextBox 2"/>
          <p:cNvSpPr txBox="1">
            <a:spLocks noChangeArrowheads="1"/>
          </p:cNvSpPr>
          <p:nvPr/>
        </p:nvSpPr>
        <p:spPr bwMode="auto">
          <a:xfrm>
            <a:off x="533400" y="1752600"/>
            <a:ext cx="80772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0070C0"/>
                </a:solidFill>
              </a:rPr>
              <a:t>MOST RTN PRODUCE “GOOD” HORIZONTAL VALUES – TO A FEW CM. OUR HORIZONTAL SYSTEM IS BASED ON ACTIVE REFERENCE STATIONS (NGS CORS), AS ARE THE RTN STATIONS. </a:t>
            </a:r>
          </a:p>
          <a:p>
            <a:endParaRPr lang="en-US" sz="2000">
              <a:solidFill>
                <a:srgbClr val="0070C0"/>
              </a:solidFill>
            </a:endParaRPr>
          </a:p>
          <a:p>
            <a:r>
              <a:rPr lang="en-US" sz="2000">
                <a:solidFill>
                  <a:srgbClr val="0070C0"/>
                </a:solidFill>
              </a:rPr>
              <a:t>BECAUSE ORTHOMETRIC HEIGHTS (‘ELEVATIONS’) ARE BASED ON PASSIVE MONUMENTS WITH NAVD 88, THE RTN USER SHOULD, FOR THE MOST PART, CONSTRAIN THE PASSIVE MARK VALUES IN A LOCALIZATION.</a:t>
            </a:r>
          </a:p>
          <a:p>
            <a:endParaRPr lang="en-US" sz="2000">
              <a:solidFill>
                <a:srgbClr val="0070C0"/>
              </a:solidFill>
            </a:endParaRPr>
          </a:p>
          <a:p>
            <a:r>
              <a:rPr lang="en-US" sz="2000">
                <a:solidFill>
                  <a:srgbClr val="0070C0"/>
                </a:solidFill>
              </a:rPr>
              <a:t>CHOOSE THE RTN WITH A BUSINESS MODEL THAT BEST FITS YOUR NEEDS.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57200" y="457200"/>
            <a:ext cx="8458200" cy="533400"/>
          </a:xfrm>
        </p:spPr>
        <p:txBody>
          <a:bodyPr/>
          <a:lstStyle/>
          <a:p>
            <a:pPr eaLnBrk="1" hangingPunct="1"/>
            <a:r>
              <a:rPr lang="en-US" sz="2800" smtClean="0">
                <a:solidFill>
                  <a:schemeClr val="accent2"/>
                </a:solidFill>
              </a:rPr>
              <a:t>SOME RTN ADMINISTRATOR CONCERNS</a:t>
            </a:r>
          </a:p>
        </p:txBody>
      </p:sp>
      <p:sp>
        <p:nvSpPr>
          <p:cNvPr id="82946" name="Rectangle 3"/>
          <p:cNvSpPr>
            <a:spLocks noGrp="1" noChangeArrowheads="1"/>
          </p:cNvSpPr>
          <p:nvPr>
            <p:ph type="body" idx="1"/>
          </p:nvPr>
        </p:nvSpPr>
        <p:spPr>
          <a:xfrm>
            <a:off x="609600" y="1066800"/>
            <a:ext cx="7772400" cy="4953000"/>
          </a:xfrm>
        </p:spPr>
        <p:txBody>
          <a:bodyPr/>
          <a:lstStyle/>
          <a:p>
            <a:pPr eaLnBrk="1" hangingPunct="1">
              <a:lnSpc>
                <a:spcPct val="80000"/>
              </a:lnSpc>
            </a:pPr>
            <a:r>
              <a:rPr lang="en-US" sz="2400" smtClean="0"/>
              <a:t>$$$$$$$$$$$$$$$/ Business Model</a:t>
            </a:r>
          </a:p>
          <a:p>
            <a:pPr eaLnBrk="1" hangingPunct="1">
              <a:lnSpc>
                <a:spcPct val="80000"/>
              </a:lnSpc>
            </a:pPr>
            <a:r>
              <a:rPr lang="en-US" sz="2400" smtClean="0"/>
              <a:t>Seasonal movement</a:t>
            </a:r>
          </a:p>
          <a:p>
            <a:pPr eaLnBrk="1" hangingPunct="1">
              <a:lnSpc>
                <a:spcPct val="80000"/>
              </a:lnSpc>
            </a:pPr>
            <a:r>
              <a:rPr lang="en-US" sz="2400" smtClean="0"/>
              <a:t>Integrity Monitoring</a:t>
            </a:r>
          </a:p>
          <a:p>
            <a:pPr eaLnBrk="1" hangingPunct="1">
              <a:lnSpc>
                <a:spcPct val="80000"/>
              </a:lnSpc>
            </a:pPr>
            <a:r>
              <a:rPr lang="en-US" sz="2400" smtClean="0"/>
              <a:t>Spacing</a:t>
            </a:r>
            <a:endParaRPr lang="en-US" sz="3200" smtClean="0">
              <a:solidFill>
                <a:srgbClr val="FF0000"/>
              </a:solidFill>
            </a:endParaRPr>
          </a:p>
          <a:p>
            <a:pPr eaLnBrk="1" hangingPunct="1">
              <a:lnSpc>
                <a:spcPct val="80000"/>
              </a:lnSpc>
            </a:pPr>
            <a:r>
              <a:rPr lang="en-US" sz="2400" smtClean="0"/>
              <a:t>Communication</a:t>
            </a:r>
          </a:p>
          <a:p>
            <a:pPr eaLnBrk="1" hangingPunct="1">
              <a:lnSpc>
                <a:spcPct val="80000"/>
              </a:lnSpc>
            </a:pPr>
            <a:r>
              <a:rPr lang="en-US" sz="2400" smtClean="0"/>
              <a:t>OPUS vs. CORS RTN adjustment</a:t>
            </a:r>
          </a:p>
          <a:p>
            <a:pPr eaLnBrk="1" hangingPunct="1">
              <a:lnSpc>
                <a:spcPct val="80000"/>
              </a:lnSpc>
            </a:pPr>
            <a:r>
              <a:rPr lang="en-US" sz="2400" smtClean="0"/>
              <a:t>Upgrade? GNSS?</a:t>
            </a:r>
          </a:p>
          <a:p>
            <a:pPr eaLnBrk="1" hangingPunct="1">
              <a:lnSpc>
                <a:spcPct val="80000"/>
              </a:lnSpc>
            </a:pPr>
            <a:r>
              <a:rPr lang="en-US" sz="2400" smtClean="0"/>
              <a:t>Velocity models for RTN stations (not CORS)</a:t>
            </a:r>
          </a:p>
          <a:p>
            <a:pPr eaLnBrk="1" hangingPunct="1">
              <a:lnSpc>
                <a:spcPct val="80000"/>
              </a:lnSpc>
            </a:pPr>
            <a:r>
              <a:rPr lang="en-US" sz="2400" smtClean="0"/>
              <a:t>Velocity for CORS-HTDP, monthly CORS or wait till tolerance exceeded?</a:t>
            </a:r>
          </a:p>
          <a:p>
            <a:pPr eaLnBrk="1" hangingPunct="1">
              <a:lnSpc>
                <a:spcPct val="80000"/>
              </a:lnSpc>
            </a:pPr>
            <a:r>
              <a:rPr lang="en-US" sz="2400" smtClean="0"/>
              <a:t>Orthos?</a:t>
            </a:r>
          </a:p>
          <a:p>
            <a:pPr eaLnBrk="1" hangingPunct="1">
              <a:lnSpc>
                <a:spcPct val="80000"/>
              </a:lnSpc>
            </a:pPr>
            <a:r>
              <a:rPr lang="en-US" sz="2400" smtClean="0"/>
              <a:t>Datum/adjustment</a:t>
            </a:r>
          </a:p>
          <a:p>
            <a:pPr eaLnBrk="1" hangingPunct="1">
              <a:lnSpc>
                <a:spcPct val="80000"/>
              </a:lnSpc>
            </a:pPr>
            <a:r>
              <a:rPr lang="en-US" sz="2400" smtClean="0"/>
              <a:t>Weather sensors ($2K) for tropo (humidity) modeling (not upper atmosphere)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ChangeArrowheads="1"/>
          </p:cNvSpPr>
          <p:nvPr/>
        </p:nvSpPr>
        <p:spPr bwMode="auto">
          <a:xfrm>
            <a:off x="609600" y="914400"/>
            <a:ext cx="81534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200" b="0"/>
          </a:p>
          <a:p>
            <a:pPr>
              <a:buFont typeface="Arial" pitchFamily="34" charset="0"/>
              <a:buChar char="•"/>
            </a:pPr>
            <a:r>
              <a:rPr lang="en-US" sz="2200" b="0"/>
              <a:t>What Datum is the RTN using? </a:t>
            </a:r>
          </a:p>
          <a:p>
            <a:endParaRPr lang="en-US" sz="2200" b="0"/>
          </a:p>
          <a:p>
            <a:pPr>
              <a:buFont typeface="Arial" pitchFamily="34" charset="0"/>
              <a:buChar char="•"/>
            </a:pPr>
            <a:r>
              <a:rPr lang="en-US" sz="2200" b="0"/>
              <a:t>What adjustment of the Datum is the RTN using?</a:t>
            </a:r>
            <a:br>
              <a:rPr lang="en-US" sz="2200" b="0"/>
            </a:br>
            <a:endParaRPr lang="en-US" sz="2200" b="0"/>
          </a:p>
          <a:p>
            <a:pPr>
              <a:buFont typeface="Arial" pitchFamily="34" charset="0"/>
              <a:buChar char="•"/>
            </a:pPr>
            <a:r>
              <a:rPr lang="en-US" sz="2200" b="0"/>
              <a:t>What epoch of the Datum adjustment is the RTN using?</a:t>
            </a:r>
            <a:br>
              <a:rPr lang="en-US" sz="2200" b="0"/>
            </a:br>
            <a:endParaRPr lang="en-US" sz="2200" b="0"/>
          </a:p>
          <a:p>
            <a:pPr>
              <a:buFont typeface="Arial" pitchFamily="34" charset="0"/>
              <a:buChar char="•"/>
            </a:pPr>
            <a:r>
              <a:rPr lang="en-US" sz="2200" b="0"/>
              <a:t>How Does The RTN Align To The NSRS? </a:t>
            </a:r>
            <a:br>
              <a:rPr lang="en-US" sz="2200" b="0"/>
            </a:br>
            <a:endParaRPr lang="en-US" sz="2200" b="0"/>
          </a:p>
          <a:p>
            <a:pPr>
              <a:buFont typeface="Arial" pitchFamily="34" charset="0"/>
              <a:buChar char="•"/>
            </a:pPr>
            <a:r>
              <a:rPr lang="en-US" sz="2200" b="0"/>
              <a:t>Can Users Use Any Manufacturers’ Equipment In The RTN? </a:t>
            </a:r>
            <a:br>
              <a:rPr lang="en-US" sz="2200" b="0"/>
            </a:br>
            <a:endParaRPr lang="en-US" sz="2200" b="0"/>
          </a:p>
          <a:p>
            <a:pPr>
              <a:buFont typeface="Arial" pitchFamily="34" charset="0"/>
              <a:buChar char="•"/>
            </a:pPr>
            <a:r>
              <a:rPr lang="en-US" sz="2200" b="0"/>
              <a:t>Do Overlapping Networks Give The Same Coordinates? </a:t>
            </a:r>
            <a:br>
              <a:rPr lang="en-US" sz="2200" b="0"/>
            </a:br>
            <a:endParaRPr lang="en-US" sz="2200" b="0"/>
          </a:p>
          <a:p>
            <a:pPr>
              <a:buFont typeface="Arial" pitchFamily="34" charset="0"/>
              <a:buChar char="•"/>
            </a:pPr>
            <a:r>
              <a:rPr lang="en-US" sz="2200" b="0"/>
              <a:t>What Are The Field Accuracies?</a:t>
            </a:r>
          </a:p>
        </p:txBody>
      </p:sp>
      <p:sp>
        <p:nvSpPr>
          <p:cNvPr id="83970" name="TextBox 2"/>
          <p:cNvSpPr txBox="1">
            <a:spLocks noChangeArrowheads="1"/>
          </p:cNvSpPr>
          <p:nvPr/>
        </p:nvSpPr>
        <p:spPr bwMode="auto">
          <a:xfrm>
            <a:off x="685800" y="4572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a:r>
              <a:rPr lang="en-US" sz="3200">
                <a:solidFill>
                  <a:srgbClr val="0070C0"/>
                </a:solidFill>
              </a:rPr>
              <a:t>USERS CONCERNS WITH RTN</a:t>
            </a:r>
          </a:p>
        </p:txBody>
      </p:sp>
      <p:cxnSp>
        <p:nvCxnSpPr>
          <p:cNvPr id="83971" name="Straight Connector 4"/>
          <p:cNvCxnSpPr>
            <a:cxnSpLocks noChangeShapeType="1"/>
          </p:cNvCxnSpPr>
          <p:nvPr/>
        </p:nvCxnSpPr>
        <p:spPr bwMode="auto">
          <a:xfrm>
            <a:off x="762000" y="3657600"/>
            <a:ext cx="5410200" cy="0"/>
          </a:xfrm>
          <a:prstGeom prst="line">
            <a:avLst/>
          </a:prstGeom>
          <a:noFill/>
          <a:ln w="34925" cap="rnd" algn="ctr">
            <a:solidFill>
              <a:srgbClr val="FF0000"/>
            </a:solidFill>
            <a:round/>
            <a:headEnd/>
            <a:tailEn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28600" y="457200"/>
          <a:ext cx="89154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25602" name="TextBox 2"/>
          <p:cNvSpPr txBox="1">
            <a:spLocks noChangeArrowheads="1"/>
          </p:cNvSpPr>
          <p:nvPr/>
        </p:nvSpPr>
        <p:spPr bwMode="auto">
          <a:xfrm>
            <a:off x="838200" y="3886200"/>
            <a:ext cx="3352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a:t>THE CHANGE FROM LABOR INTENSIVE TO TECHNOLOGY!</a:t>
            </a:r>
          </a:p>
        </p:txBody>
      </p:sp>
      <p:cxnSp>
        <p:nvCxnSpPr>
          <p:cNvPr id="25603" name="Straight Arrow Connector 4"/>
          <p:cNvCxnSpPr>
            <a:cxnSpLocks noChangeShapeType="1"/>
          </p:cNvCxnSpPr>
          <p:nvPr/>
        </p:nvCxnSpPr>
        <p:spPr bwMode="auto">
          <a:xfrm>
            <a:off x="4114800" y="4267200"/>
            <a:ext cx="1447800" cy="3048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7" name="Diagram 6"/>
          <p:cNvGraphicFramePr/>
          <p:nvPr/>
        </p:nvGraphicFramePr>
        <p:xfrm>
          <a:off x="381000" y="1295400"/>
          <a:ext cx="40386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5605" name="Straight Connector 7"/>
          <p:cNvCxnSpPr>
            <a:cxnSpLocks noChangeShapeType="1"/>
          </p:cNvCxnSpPr>
          <p:nvPr/>
        </p:nvCxnSpPr>
        <p:spPr bwMode="auto">
          <a:xfrm rot="5400000">
            <a:off x="4572000" y="5334000"/>
            <a:ext cx="2286000" cy="0"/>
          </a:xfrm>
          <a:prstGeom prst="line">
            <a:avLst/>
          </a:prstGeom>
          <a:noFill/>
          <a:ln w="28575" algn="ctr">
            <a:solidFill>
              <a:srgbClr val="00FF00"/>
            </a:solidFill>
            <a:round/>
            <a:headEnd/>
            <a:tailEnd/>
          </a:ln>
          <a:extLst>
            <a:ext uri="{909E8E84-426E-40DD-AFC4-6F175D3DCCD1}">
              <a14:hiddenFill xmlns:a14="http://schemas.microsoft.com/office/drawing/2010/main">
                <a:noFill/>
              </a14:hiddenFill>
            </a:ext>
          </a:extLst>
        </p:spPr>
      </p:cxnSp>
      <p:pic>
        <p:nvPicPr>
          <p:cNvPr id="5" name="Picture 4" descr="lloydsEDI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143000"/>
            <a:ext cx="3481388"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REGION.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457200"/>
            <a:ext cx="6997700" cy="594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00400" y="1828800"/>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LEICA</a:t>
            </a:r>
          </a:p>
        </p:txBody>
      </p:sp>
      <p:sp>
        <p:nvSpPr>
          <p:cNvPr id="5" name="Rectangle 4"/>
          <p:cNvSpPr/>
          <p:nvPr/>
        </p:nvSpPr>
        <p:spPr>
          <a:xfrm>
            <a:off x="3810000" y="30480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TRIMBLE</a:t>
            </a:r>
          </a:p>
        </p:txBody>
      </p:sp>
      <p:sp>
        <p:nvSpPr>
          <p:cNvPr id="6" name="Rectangle 5"/>
          <p:cNvSpPr/>
          <p:nvPr/>
        </p:nvSpPr>
        <p:spPr>
          <a:xfrm>
            <a:off x="2514600" y="5334000"/>
            <a:ext cx="12954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TOPCON</a:t>
            </a:r>
          </a:p>
        </p:txBody>
      </p:sp>
      <p:sp>
        <p:nvSpPr>
          <p:cNvPr id="7" name="Rectangle 6"/>
          <p:cNvSpPr/>
          <p:nvPr/>
        </p:nvSpPr>
        <p:spPr>
          <a:xfrm rot="18391399">
            <a:off x="5350281" y="4148745"/>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LEICA</a:t>
            </a:r>
          </a:p>
        </p:txBody>
      </p:sp>
      <p:sp>
        <p:nvSpPr>
          <p:cNvPr id="8" name="Rectangle 7"/>
          <p:cNvSpPr/>
          <p:nvPr/>
        </p:nvSpPr>
        <p:spPr>
          <a:xfrm rot="18302843">
            <a:off x="5955205" y="3226028"/>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TRIMBLE</a:t>
            </a:r>
          </a:p>
        </p:txBody>
      </p:sp>
      <p:sp>
        <p:nvSpPr>
          <p:cNvPr id="9" name="Rectangle 8"/>
          <p:cNvSpPr/>
          <p:nvPr/>
        </p:nvSpPr>
        <p:spPr>
          <a:xfrm rot="18391646">
            <a:off x="5829808" y="3950922"/>
            <a:ext cx="12954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TOPCON</a:t>
            </a:r>
          </a:p>
        </p:txBody>
      </p:sp>
      <p:sp>
        <p:nvSpPr>
          <p:cNvPr id="10" name="Rectangle 9"/>
          <p:cNvSpPr/>
          <p:nvPr/>
        </p:nvSpPr>
        <p:spPr>
          <a:xfrm>
            <a:off x="6096000" y="2057400"/>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LEICA</a:t>
            </a:r>
          </a:p>
        </p:txBody>
      </p:sp>
      <p:sp>
        <p:nvSpPr>
          <p:cNvPr id="11" name="Rectangle 10"/>
          <p:cNvSpPr/>
          <p:nvPr/>
        </p:nvSpPr>
        <p:spPr>
          <a:xfrm>
            <a:off x="2971800" y="45720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TRIMBLE</a:t>
            </a:r>
          </a:p>
        </p:txBody>
      </p:sp>
      <p:sp>
        <p:nvSpPr>
          <p:cNvPr id="12" name="Rectangle 11"/>
          <p:cNvSpPr/>
          <p:nvPr/>
        </p:nvSpPr>
        <p:spPr>
          <a:xfrm>
            <a:off x="0" y="6096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TRIMBLE</a:t>
            </a:r>
          </a:p>
        </p:txBody>
      </p:sp>
      <p:sp>
        <p:nvSpPr>
          <p:cNvPr id="13" name="Rectangle 12"/>
          <p:cNvSpPr/>
          <p:nvPr/>
        </p:nvSpPr>
        <p:spPr>
          <a:xfrm>
            <a:off x="1066800" y="10668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TRIMBLE</a:t>
            </a:r>
          </a:p>
        </p:txBody>
      </p:sp>
      <p:sp>
        <p:nvSpPr>
          <p:cNvPr id="14" name="Rectangle 13"/>
          <p:cNvSpPr/>
          <p:nvPr/>
        </p:nvSpPr>
        <p:spPr>
          <a:xfrm>
            <a:off x="2590800" y="3276600"/>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LEICA</a:t>
            </a:r>
          </a:p>
        </p:txBody>
      </p:sp>
      <p:sp>
        <p:nvSpPr>
          <p:cNvPr id="15" name="Rectangle 14"/>
          <p:cNvSpPr/>
          <p:nvPr/>
        </p:nvSpPr>
        <p:spPr>
          <a:xfrm>
            <a:off x="228600" y="2438400"/>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LEICA</a:t>
            </a:r>
          </a:p>
        </p:txBody>
      </p:sp>
      <p:sp>
        <p:nvSpPr>
          <p:cNvPr id="16" name="Rectangle 15"/>
          <p:cNvSpPr/>
          <p:nvPr/>
        </p:nvSpPr>
        <p:spPr>
          <a:xfrm rot="18759916">
            <a:off x="1600200" y="2971800"/>
            <a:ext cx="12954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TOPCON</a:t>
            </a:r>
          </a:p>
        </p:txBody>
      </p:sp>
      <p:sp>
        <p:nvSpPr>
          <p:cNvPr id="17" name="Rectangle 16"/>
          <p:cNvSpPr/>
          <p:nvPr/>
        </p:nvSpPr>
        <p:spPr>
          <a:xfrm rot="18777645">
            <a:off x="1059715" y="3033867"/>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TRIMBLE</a:t>
            </a:r>
          </a:p>
        </p:txBody>
      </p:sp>
      <p:cxnSp>
        <p:nvCxnSpPr>
          <p:cNvPr id="85008" name="Straight Connector 18"/>
          <p:cNvCxnSpPr>
            <a:cxnSpLocks noChangeShapeType="1"/>
          </p:cNvCxnSpPr>
          <p:nvPr/>
        </p:nvCxnSpPr>
        <p:spPr bwMode="auto">
          <a:xfrm>
            <a:off x="3657600" y="2743200"/>
            <a:ext cx="457200" cy="0"/>
          </a:xfrm>
          <a:prstGeom prst="line">
            <a:avLst/>
          </a:prstGeom>
          <a:noFill/>
          <a:ln w="53975" algn="ctr">
            <a:solidFill>
              <a:srgbClr val="FF0000"/>
            </a:solidFill>
            <a:round/>
            <a:headEnd/>
            <a:tailEnd/>
          </a:ln>
          <a:extLst>
            <a:ext uri="{909E8E84-426E-40DD-AFC4-6F175D3DCCD1}">
              <a14:hiddenFill xmlns:a14="http://schemas.microsoft.com/office/drawing/2010/main">
                <a:noFill/>
              </a14:hiddenFill>
            </a:ext>
          </a:extLst>
        </p:spPr>
      </p:cxnSp>
      <p:cxnSp>
        <p:nvCxnSpPr>
          <p:cNvPr id="85009" name="Straight Connector 19"/>
          <p:cNvCxnSpPr>
            <a:cxnSpLocks noChangeShapeType="1"/>
          </p:cNvCxnSpPr>
          <p:nvPr/>
        </p:nvCxnSpPr>
        <p:spPr bwMode="auto">
          <a:xfrm rot="5400000">
            <a:off x="2971800" y="3429000"/>
            <a:ext cx="1371600" cy="0"/>
          </a:xfrm>
          <a:prstGeom prst="line">
            <a:avLst/>
          </a:prstGeom>
          <a:noFill/>
          <a:ln w="53975" algn="ctr">
            <a:solidFill>
              <a:srgbClr val="FF0000"/>
            </a:solidFill>
            <a:round/>
            <a:headEnd/>
            <a:tailEnd/>
          </a:ln>
          <a:extLst>
            <a:ext uri="{909E8E84-426E-40DD-AFC4-6F175D3DCCD1}">
              <a14:hiddenFill xmlns:a14="http://schemas.microsoft.com/office/drawing/2010/main">
                <a:noFill/>
              </a14:hiddenFill>
            </a:ext>
          </a:extLst>
        </p:spPr>
      </p:cxnSp>
      <p:sp>
        <p:nvSpPr>
          <p:cNvPr id="85010" name="Freeform 22"/>
          <p:cNvSpPr>
            <a:spLocks/>
          </p:cNvSpPr>
          <p:nvPr/>
        </p:nvSpPr>
        <p:spPr bwMode="auto">
          <a:xfrm>
            <a:off x="3695700" y="2495550"/>
            <a:ext cx="1714500" cy="1762125"/>
          </a:xfrm>
          <a:custGeom>
            <a:avLst/>
            <a:gdLst>
              <a:gd name="T0" fmla="*/ 0 w 1714500"/>
              <a:gd name="T1" fmla="*/ 1619250 h 1762125"/>
              <a:gd name="T2" fmla="*/ 295275 w 1714500"/>
              <a:gd name="T3" fmla="*/ 1628775 h 1762125"/>
              <a:gd name="T4" fmla="*/ 342900 w 1714500"/>
              <a:gd name="T5" fmla="*/ 1704975 h 1762125"/>
              <a:gd name="T6" fmla="*/ 400050 w 1714500"/>
              <a:gd name="T7" fmla="*/ 1743075 h 1762125"/>
              <a:gd name="T8" fmla="*/ 438150 w 1714500"/>
              <a:gd name="T9" fmla="*/ 1762125 h 1762125"/>
              <a:gd name="T10" fmla="*/ 619125 w 1714500"/>
              <a:gd name="T11" fmla="*/ 1752600 h 1762125"/>
              <a:gd name="T12" fmla="*/ 657225 w 1714500"/>
              <a:gd name="T13" fmla="*/ 1743075 h 1762125"/>
              <a:gd name="T14" fmla="*/ 962025 w 1714500"/>
              <a:gd name="T15" fmla="*/ 1733550 h 1762125"/>
              <a:gd name="T16" fmla="*/ 1152525 w 1714500"/>
              <a:gd name="T17" fmla="*/ 1600200 h 1762125"/>
              <a:gd name="T18" fmla="*/ 1181100 w 1714500"/>
              <a:gd name="T19" fmla="*/ 1571625 h 1762125"/>
              <a:gd name="T20" fmla="*/ 1228725 w 1714500"/>
              <a:gd name="T21" fmla="*/ 1466850 h 1762125"/>
              <a:gd name="T22" fmla="*/ 1247775 w 1714500"/>
              <a:gd name="T23" fmla="*/ 1390650 h 1762125"/>
              <a:gd name="T24" fmla="*/ 1257300 w 1714500"/>
              <a:gd name="T25" fmla="*/ 1362075 h 1762125"/>
              <a:gd name="T26" fmla="*/ 1314450 w 1714500"/>
              <a:gd name="T27" fmla="*/ 1343025 h 1762125"/>
              <a:gd name="T28" fmla="*/ 1343025 w 1714500"/>
              <a:gd name="T29" fmla="*/ 1333500 h 1762125"/>
              <a:gd name="T30" fmla="*/ 1428750 w 1714500"/>
              <a:gd name="T31" fmla="*/ 1314450 h 1762125"/>
              <a:gd name="T32" fmla="*/ 1495425 w 1714500"/>
              <a:gd name="T33" fmla="*/ 1266825 h 1762125"/>
              <a:gd name="T34" fmla="*/ 1571625 w 1714500"/>
              <a:gd name="T35" fmla="*/ 1209675 h 1762125"/>
              <a:gd name="T36" fmla="*/ 1590675 w 1714500"/>
              <a:gd name="T37" fmla="*/ 1171575 h 1762125"/>
              <a:gd name="T38" fmla="*/ 1600200 w 1714500"/>
              <a:gd name="T39" fmla="*/ 1133475 h 1762125"/>
              <a:gd name="T40" fmla="*/ 1619250 w 1714500"/>
              <a:gd name="T41" fmla="*/ 1028700 h 1762125"/>
              <a:gd name="T42" fmla="*/ 1638300 w 1714500"/>
              <a:gd name="T43" fmla="*/ 981075 h 1762125"/>
              <a:gd name="T44" fmla="*/ 1657350 w 1714500"/>
              <a:gd name="T45" fmla="*/ 914400 h 1762125"/>
              <a:gd name="T46" fmla="*/ 1685925 w 1714500"/>
              <a:gd name="T47" fmla="*/ 819150 h 1762125"/>
              <a:gd name="T48" fmla="*/ 1695450 w 1714500"/>
              <a:gd name="T49" fmla="*/ 685800 h 1762125"/>
              <a:gd name="T50" fmla="*/ 1704975 w 1714500"/>
              <a:gd name="T51" fmla="*/ 657225 h 1762125"/>
              <a:gd name="T52" fmla="*/ 1714500 w 1714500"/>
              <a:gd name="T53" fmla="*/ 619125 h 1762125"/>
              <a:gd name="T54" fmla="*/ 1685925 w 1714500"/>
              <a:gd name="T55" fmla="*/ 457200 h 1762125"/>
              <a:gd name="T56" fmla="*/ 1676400 w 1714500"/>
              <a:gd name="T57" fmla="*/ 419100 h 1762125"/>
              <a:gd name="T58" fmla="*/ 1657350 w 1714500"/>
              <a:gd name="T59" fmla="*/ 381000 h 1762125"/>
              <a:gd name="T60" fmla="*/ 1647825 w 1714500"/>
              <a:gd name="T61" fmla="*/ 352425 h 1762125"/>
              <a:gd name="T62" fmla="*/ 1638300 w 1714500"/>
              <a:gd name="T63" fmla="*/ 314325 h 1762125"/>
              <a:gd name="T64" fmla="*/ 1600200 w 1714500"/>
              <a:gd name="T65" fmla="*/ 238125 h 1762125"/>
              <a:gd name="T66" fmla="*/ 1581150 w 1714500"/>
              <a:gd name="T67" fmla="*/ 209550 h 1762125"/>
              <a:gd name="T68" fmla="*/ 1581150 w 1714500"/>
              <a:gd name="T69" fmla="*/ 0 h 1762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4500"/>
              <a:gd name="T106" fmla="*/ 0 h 1762125"/>
              <a:gd name="T107" fmla="*/ 1714500 w 1714500"/>
              <a:gd name="T108" fmla="*/ 1762125 h 17621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4500" h="1762125">
                <a:moveTo>
                  <a:pt x="0" y="1619250"/>
                </a:moveTo>
                <a:lnTo>
                  <a:pt x="295275" y="1628775"/>
                </a:lnTo>
                <a:cubicBezTo>
                  <a:pt x="311249" y="1631124"/>
                  <a:pt x="335641" y="1694813"/>
                  <a:pt x="342900" y="1704975"/>
                </a:cubicBezTo>
                <a:cubicBezTo>
                  <a:pt x="369324" y="1741969"/>
                  <a:pt x="365590" y="1728307"/>
                  <a:pt x="400050" y="1743075"/>
                </a:cubicBezTo>
                <a:cubicBezTo>
                  <a:pt x="413101" y="1748668"/>
                  <a:pt x="425450" y="1755775"/>
                  <a:pt x="438150" y="1762125"/>
                </a:cubicBezTo>
                <a:cubicBezTo>
                  <a:pt x="498475" y="1758950"/>
                  <a:pt x="558944" y="1757833"/>
                  <a:pt x="619125" y="1752600"/>
                </a:cubicBezTo>
                <a:cubicBezTo>
                  <a:pt x="632167" y="1751466"/>
                  <a:pt x="644154" y="1743801"/>
                  <a:pt x="657225" y="1743075"/>
                </a:cubicBezTo>
                <a:cubicBezTo>
                  <a:pt x="758718" y="1737436"/>
                  <a:pt x="860425" y="1736725"/>
                  <a:pt x="962025" y="1733550"/>
                </a:cubicBezTo>
                <a:cubicBezTo>
                  <a:pt x="1097341" y="1647440"/>
                  <a:pt x="1034123" y="1692290"/>
                  <a:pt x="1152525" y="1600200"/>
                </a:cubicBezTo>
                <a:cubicBezTo>
                  <a:pt x="1163158" y="1591930"/>
                  <a:pt x="1173018" y="1582401"/>
                  <a:pt x="1181100" y="1571625"/>
                </a:cubicBezTo>
                <a:cubicBezTo>
                  <a:pt x="1206533" y="1537715"/>
                  <a:pt x="1218435" y="1508011"/>
                  <a:pt x="1228725" y="1466850"/>
                </a:cubicBezTo>
                <a:cubicBezTo>
                  <a:pt x="1235075" y="1441450"/>
                  <a:pt x="1240886" y="1415909"/>
                  <a:pt x="1247775" y="1390650"/>
                </a:cubicBezTo>
                <a:cubicBezTo>
                  <a:pt x="1250417" y="1380964"/>
                  <a:pt x="1249130" y="1367911"/>
                  <a:pt x="1257300" y="1362075"/>
                </a:cubicBezTo>
                <a:cubicBezTo>
                  <a:pt x="1273640" y="1350403"/>
                  <a:pt x="1295400" y="1349375"/>
                  <a:pt x="1314450" y="1343025"/>
                </a:cubicBezTo>
                <a:cubicBezTo>
                  <a:pt x="1323975" y="1339850"/>
                  <a:pt x="1333285" y="1335935"/>
                  <a:pt x="1343025" y="1333500"/>
                </a:cubicBezTo>
                <a:cubicBezTo>
                  <a:pt x="1396831" y="1320048"/>
                  <a:pt x="1368288" y="1326542"/>
                  <a:pt x="1428750" y="1314450"/>
                </a:cubicBezTo>
                <a:cubicBezTo>
                  <a:pt x="1502158" y="1277746"/>
                  <a:pt x="1434744" y="1316473"/>
                  <a:pt x="1495425" y="1266825"/>
                </a:cubicBezTo>
                <a:cubicBezTo>
                  <a:pt x="1519998" y="1246720"/>
                  <a:pt x="1571625" y="1209675"/>
                  <a:pt x="1571625" y="1209675"/>
                </a:cubicBezTo>
                <a:cubicBezTo>
                  <a:pt x="1577975" y="1196975"/>
                  <a:pt x="1585689" y="1184870"/>
                  <a:pt x="1590675" y="1171575"/>
                </a:cubicBezTo>
                <a:cubicBezTo>
                  <a:pt x="1595272" y="1159318"/>
                  <a:pt x="1597633" y="1146312"/>
                  <a:pt x="1600200" y="1133475"/>
                </a:cubicBezTo>
                <a:cubicBezTo>
                  <a:pt x="1603818" y="1115387"/>
                  <a:pt x="1613121" y="1049131"/>
                  <a:pt x="1619250" y="1028700"/>
                </a:cubicBezTo>
                <a:cubicBezTo>
                  <a:pt x="1624163" y="1012323"/>
                  <a:pt x="1632297" y="997084"/>
                  <a:pt x="1638300" y="981075"/>
                </a:cubicBezTo>
                <a:cubicBezTo>
                  <a:pt x="1654305" y="938394"/>
                  <a:pt x="1642338" y="964440"/>
                  <a:pt x="1657350" y="914400"/>
                </a:cubicBezTo>
                <a:cubicBezTo>
                  <a:pt x="1692135" y="798452"/>
                  <a:pt x="1663971" y="906967"/>
                  <a:pt x="1685925" y="819150"/>
                </a:cubicBezTo>
                <a:cubicBezTo>
                  <a:pt x="1689100" y="774700"/>
                  <a:pt x="1690243" y="730058"/>
                  <a:pt x="1695450" y="685800"/>
                </a:cubicBezTo>
                <a:cubicBezTo>
                  <a:pt x="1696623" y="675829"/>
                  <a:pt x="1702217" y="666879"/>
                  <a:pt x="1704975" y="657225"/>
                </a:cubicBezTo>
                <a:cubicBezTo>
                  <a:pt x="1708571" y="644638"/>
                  <a:pt x="1711325" y="631825"/>
                  <a:pt x="1714500" y="619125"/>
                </a:cubicBezTo>
                <a:cubicBezTo>
                  <a:pt x="1678873" y="369739"/>
                  <a:pt x="1713038" y="552096"/>
                  <a:pt x="1685925" y="457200"/>
                </a:cubicBezTo>
                <a:cubicBezTo>
                  <a:pt x="1682329" y="444613"/>
                  <a:pt x="1680997" y="431357"/>
                  <a:pt x="1676400" y="419100"/>
                </a:cubicBezTo>
                <a:cubicBezTo>
                  <a:pt x="1671414" y="405805"/>
                  <a:pt x="1662943" y="394051"/>
                  <a:pt x="1657350" y="381000"/>
                </a:cubicBezTo>
                <a:cubicBezTo>
                  <a:pt x="1653395" y="371772"/>
                  <a:pt x="1650583" y="362079"/>
                  <a:pt x="1647825" y="352425"/>
                </a:cubicBezTo>
                <a:cubicBezTo>
                  <a:pt x="1644229" y="339838"/>
                  <a:pt x="1643335" y="326409"/>
                  <a:pt x="1638300" y="314325"/>
                </a:cubicBezTo>
                <a:cubicBezTo>
                  <a:pt x="1627378" y="288111"/>
                  <a:pt x="1612900" y="263525"/>
                  <a:pt x="1600200" y="238125"/>
                </a:cubicBezTo>
                <a:cubicBezTo>
                  <a:pt x="1595080" y="227886"/>
                  <a:pt x="1582063" y="220961"/>
                  <a:pt x="1581150" y="209550"/>
                </a:cubicBezTo>
                <a:cubicBezTo>
                  <a:pt x="1575580" y="139922"/>
                  <a:pt x="1581150" y="69850"/>
                  <a:pt x="1581150" y="0"/>
                </a:cubicBezTo>
              </a:path>
            </a:pathLst>
          </a:custGeom>
          <a:noFill/>
          <a:ln w="44450" cap="flat" cmpd="sng" algn="ctr">
            <a:solidFill>
              <a:srgbClr val="00FF00"/>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Rectangle 23"/>
          <p:cNvSpPr/>
          <p:nvPr/>
        </p:nvSpPr>
        <p:spPr>
          <a:xfrm>
            <a:off x="4876800" y="56388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TRIMBLE</a:t>
            </a:r>
          </a:p>
        </p:txBody>
      </p:sp>
      <p:sp>
        <p:nvSpPr>
          <p:cNvPr id="85012" name="TextBox 24"/>
          <p:cNvSpPr txBox="1">
            <a:spLocks noChangeArrowheads="1"/>
          </p:cNvSpPr>
          <p:nvPr/>
        </p:nvSpPr>
        <p:spPr bwMode="auto">
          <a:xfrm>
            <a:off x="4419600" y="228600"/>
            <a:ext cx="36576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t>OVERLAPPING RTN-</a:t>
            </a:r>
          </a:p>
          <a:p>
            <a:r>
              <a:rPr lang="en-US" sz="2000"/>
              <a:t>NSRS?, HOMOGENEOUS?, USES ALL GNSS GEAR?</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8690" name="Picture 3" descr="trans rot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57200"/>
            <a:ext cx="1920875"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1" name="Rectangle 3"/>
          <p:cNvSpPr>
            <a:spLocks noChangeArrowheads="1"/>
          </p:cNvSpPr>
          <p:nvPr/>
        </p:nvSpPr>
        <p:spPr bwMode="auto">
          <a:xfrm>
            <a:off x="304800" y="685800"/>
            <a:ext cx="8610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a:solidFill>
                  <a:schemeClr val="accent2"/>
                </a:solidFill>
              </a:rPr>
              <a:t/>
            </a:r>
            <a:br>
              <a:rPr lang="en-US" sz="2400">
                <a:solidFill>
                  <a:schemeClr val="accent2"/>
                </a:solidFill>
              </a:rPr>
            </a:br>
            <a:r>
              <a:rPr lang="en-US" sz="2000">
                <a:solidFill>
                  <a:schemeClr val="accent2"/>
                </a:solidFill>
              </a:rPr>
              <a:t>ALL CORS FIXED</a:t>
            </a:r>
            <a:br>
              <a:rPr lang="en-US" sz="2000">
                <a:solidFill>
                  <a:schemeClr val="accent2"/>
                </a:solidFill>
              </a:rPr>
            </a:br>
            <a:r>
              <a:rPr lang="en-US" sz="2000">
                <a:solidFill>
                  <a:schemeClr val="accent2"/>
                </a:solidFill>
              </a:rPr>
              <a:t/>
            </a:r>
            <a:br>
              <a:rPr lang="en-US" sz="2000">
                <a:solidFill>
                  <a:schemeClr val="accent2"/>
                </a:solidFill>
              </a:rPr>
            </a:br>
            <a:r>
              <a:rPr lang="en-US" sz="2000">
                <a:solidFill>
                  <a:schemeClr val="accent2"/>
                </a:solidFill>
              </a:rPr>
              <a:t>ALL CORS WEIGHTED</a:t>
            </a:r>
            <a:br>
              <a:rPr lang="en-US" sz="2000">
                <a:solidFill>
                  <a:schemeClr val="accent2"/>
                </a:solidFill>
              </a:rPr>
            </a:br>
            <a:r>
              <a:rPr lang="en-US" sz="2000">
                <a:solidFill>
                  <a:schemeClr val="accent2"/>
                </a:solidFill>
              </a:rPr>
              <a:t/>
            </a:r>
            <a:br>
              <a:rPr lang="en-US" sz="2000">
                <a:solidFill>
                  <a:schemeClr val="accent2"/>
                </a:solidFill>
              </a:rPr>
            </a:br>
            <a:r>
              <a:rPr lang="en-US" sz="2000">
                <a:solidFill>
                  <a:schemeClr val="accent2"/>
                </a:solidFill>
              </a:rPr>
              <a:t>OPUS (Average of 10 days of 24 hour data sets)</a:t>
            </a:r>
            <a:br>
              <a:rPr lang="en-US" sz="2000">
                <a:solidFill>
                  <a:schemeClr val="accent2"/>
                </a:solidFill>
              </a:rPr>
            </a:br>
            <a:r>
              <a:rPr lang="en-US" sz="2000">
                <a:solidFill>
                  <a:schemeClr val="accent2"/>
                </a:solidFill>
              </a:rPr>
              <a:t/>
            </a:r>
            <a:br>
              <a:rPr lang="en-US" sz="2000">
                <a:solidFill>
                  <a:schemeClr val="accent2"/>
                </a:solidFill>
              </a:rPr>
            </a:br>
            <a:r>
              <a:rPr lang="en-US" sz="2000">
                <a:solidFill>
                  <a:schemeClr val="accent2"/>
                </a:solidFill>
              </a:rPr>
              <a:t>OPUS + HARN</a:t>
            </a:r>
            <a:br>
              <a:rPr lang="en-US" sz="2000">
                <a:solidFill>
                  <a:schemeClr val="accent2"/>
                </a:solidFill>
              </a:rPr>
            </a:br>
            <a:r>
              <a:rPr lang="en-US" sz="2000">
                <a:solidFill>
                  <a:schemeClr val="accent2"/>
                </a:solidFill>
              </a:rPr>
              <a:t/>
            </a:r>
            <a:br>
              <a:rPr lang="en-US" sz="2000">
                <a:solidFill>
                  <a:schemeClr val="accent2"/>
                </a:solidFill>
              </a:rPr>
            </a:br>
            <a:r>
              <a:rPr lang="en-US" sz="2000">
                <a:solidFill>
                  <a:schemeClr val="accent2"/>
                </a:solidFill>
              </a:rPr>
              <a:t>BEST FIT TO ONE MASTER STATION</a:t>
            </a:r>
            <a:br>
              <a:rPr lang="en-US" sz="2000">
                <a:solidFill>
                  <a:schemeClr val="accent2"/>
                </a:solidFill>
              </a:rPr>
            </a:br>
            <a:endParaRPr lang="en-US" sz="2000">
              <a:solidFill>
                <a:schemeClr val="accent2"/>
              </a:solidFill>
            </a:endParaRPr>
          </a:p>
          <a:p>
            <a:r>
              <a:rPr lang="en-US" sz="2400" u="sng">
                <a:solidFill>
                  <a:schemeClr val="accent2"/>
                </a:solidFill>
              </a:rPr>
              <a:t>THE NGS RECOMMENDATION</a:t>
            </a:r>
            <a:r>
              <a:rPr lang="en-US" sz="2400">
                <a:solidFill>
                  <a:schemeClr val="accent2"/>
                </a:solidFill>
              </a:rPr>
              <a:t>: Process at least 10 days of GPS data from all RTN stations using a simultaneous network adjustment while “constraining” several CORS coordinates with weights of 1 cm in each horizontal dimension and 2 cm in the vertical dimension. </a:t>
            </a:r>
            <a:r>
              <a:rPr lang="en-US" sz="2400">
                <a:solidFill>
                  <a:srgbClr val="FF0000"/>
                </a:solidFill>
              </a:rPr>
              <a:t>USE OF OPUS-PROJECTS?</a:t>
            </a:r>
            <a:r>
              <a:rPr lang="en-US" sz="2400">
                <a:solidFill>
                  <a:schemeClr val="accent2"/>
                </a:solidFill>
              </a:rPr>
              <a:t/>
            </a:r>
            <a:br>
              <a:rPr lang="en-US" sz="2400">
                <a:solidFill>
                  <a:schemeClr val="accent2"/>
                </a:solidFill>
              </a:rPr>
            </a:br>
            <a:endParaRPr lang="en-US" sz="2400">
              <a:solidFill>
                <a:schemeClr val="accent2"/>
              </a:solidFill>
            </a:endParaRPr>
          </a:p>
        </p:txBody>
      </p:sp>
      <p:sp>
        <p:nvSpPr>
          <p:cNvPr id="1138692" name="Rectangle 2"/>
          <p:cNvSpPr>
            <a:spLocks noGrp="1" noChangeArrowheads="1"/>
          </p:cNvSpPr>
          <p:nvPr>
            <p:ph type="title" idx="4294967295"/>
          </p:nvPr>
        </p:nvSpPr>
        <p:spPr>
          <a:xfrm>
            <a:off x="228600" y="0"/>
            <a:ext cx="8763000" cy="685800"/>
          </a:xfrm>
          <a:solidFill>
            <a:schemeClr val="bg1"/>
          </a:solidFill>
        </p:spPr>
        <p:txBody>
          <a:bodyPr/>
          <a:lstStyle/>
          <a:p>
            <a:pPr eaLnBrk="1" hangingPunct="1"/>
            <a:r>
              <a:rPr lang="en-US" smtClean="0"/>
              <a:t>REFERENCE STATION COORDINATE DERIVATION: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ctrTitle"/>
          </p:nvPr>
        </p:nvSpPr>
        <p:spPr>
          <a:xfrm>
            <a:off x="228600" y="152400"/>
            <a:ext cx="8763000" cy="1371600"/>
          </a:xfrm>
          <a:solidFill>
            <a:schemeClr val="bg1"/>
          </a:solidFill>
        </p:spPr>
        <p:txBody>
          <a:bodyPr/>
          <a:lstStyle/>
          <a:p>
            <a:r>
              <a:rPr lang="en-US" sz="2800" smtClean="0">
                <a:solidFill>
                  <a:srgbClr val="0070C0"/>
                </a:solidFill>
              </a:rPr>
              <a:t>NATIONAL SPATIAL REFERENCE SYSTEM</a:t>
            </a:r>
            <a:br>
              <a:rPr lang="en-US" sz="2800" smtClean="0">
                <a:solidFill>
                  <a:srgbClr val="0070C0"/>
                </a:solidFill>
              </a:rPr>
            </a:br>
            <a:r>
              <a:rPr lang="en-US" sz="2800" smtClean="0">
                <a:solidFill>
                  <a:srgbClr val="0070C0"/>
                </a:solidFill>
              </a:rPr>
              <a:t>(NSRS)</a:t>
            </a:r>
          </a:p>
        </p:txBody>
      </p:sp>
      <p:sp>
        <p:nvSpPr>
          <p:cNvPr id="86018" name="Rectangle 3"/>
          <p:cNvSpPr>
            <a:spLocks noGrp="1" noChangeArrowheads="1"/>
          </p:cNvSpPr>
          <p:nvPr>
            <p:ph type="subTitle" idx="1"/>
          </p:nvPr>
        </p:nvSpPr>
        <p:spPr>
          <a:xfrm>
            <a:off x="0" y="1295400"/>
            <a:ext cx="6400800" cy="4652963"/>
          </a:xfrm>
          <a:solidFill>
            <a:schemeClr val="bg1"/>
          </a:solidFill>
        </p:spPr>
        <p:txBody>
          <a:bodyPr>
            <a:spAutoFit/>
          </a:bodyPr>
          <a:lstStyle/>
          <a:p>
            <a:pPr>
              <a:buClr>
                <a:schemeClr val="tx1"/>
              </a:buClr>
            </a:pPr>
            <a:r>
              <a:rPr lang="en-US" sz="2600" smtClean="0"/>
              <a:t>Consistent National Coordinate System</a:t>
            </a:r>
          </a:p>
          <a:p>
            <a:pPr>
              <a:buClr>
                <a:schemeClr val="tx1"/>
              </a:buClr>
              <a:buFontTx/>
              <a:buChar char="•"/>
            </a:pPr>
            <a:r>
              <a:rPr lang="en-US" sz="2600" smtClean="0"/>
              <a:t> Latitude </a:t>
            </a:r>
          </a:p>
          <a:p>
            <a:pPr>
              <a:buClr>
                <a:schemeClr val="tx1"/>
              </a:buClr>
              <a:buFontTx/>
              <a:buChar char="•"/>
            </a:pPr>
            <a:r>
              <a:rPr lang="en-US" sz="2600" smtClean="0"/>
              <a:t> Longitude </a:t>
            </a:r>
          </a:p>
          <a:p>
            <a:pPr>
              <a:buClr>
                <a:schemeClr val="tx1"/>
              </a:buClr>
              <a:buFontTx/>
              <a:buChar char="•"/>
            </a:pPr>
            <a:r>
              <a:rPr lang="en-US" sz="2600" smtClean="0"/>
              <a:t> Height </a:t>
            </a:r>
          </a:p>
          <a:p>
            <a:pPr>
              <a:buClr>
                <a:schemeClr val="tx1"/>
              </a:buClr>
              <a:buFontTx/>
              <a:buChar char="•"/>
            </a:pPr>
            <a:r>
              <a:rPr lang="en-US" sz="2600" smtClean="0"/>
              <a:t> Scale </a:t>
            </a:r>
          </a:p>
          <a:p>
            <a:pPr>
              <a:buClr>
                <a:schemeClr val="tx1"/>
              </a:buClr>
              <a:buFontTx/>
              <a:buChar char="•"/>
            </a:pPr>
            <a:r>
              <a:rPr lang="en-US" sz="2600" smtClean="0"/>
              <a:t> Gravity</a:t>
            </a:r>
          </a:p>
          <a:p>
            <a:pPr>
              <a:buClr>
                <a:schemeClr val="tx1"/>
              </a:buClr>
              <a:buFontTx/>
              <a:buChar char="•"/>
            </a:pPr>
            <a:r>
              <a:rPr lang="en-US" sz="2600" smtClean="0"/>
              <a:t> Orientation </a:t>
            </a:r>
          </a:p>
          <a:p>
            <a:pPr>
              <a:buClr>
                <a:schemeClr val="tx1"/>
              </a:buClr>
            </a:pPr>
            <a:r>
              <a:rPr lang="en-US" sz="2600" smtClean="0"/>
              <a:t>and how these values change with time</a:t>
            </a:r>
          </a:p>
        </p:txBody>
      </p:sp>
      <p:pic>
        <p:nvPicPr>
          <p:cNvPr id="86019" name="Picture 4" descr="g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066800"/>
            <a:ext cx="2522538"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6" descr="rtnuser.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4792663"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itle 1"/>
          <p:cNvSpPr>
            <a:spLocks noGrp="1"/>
          </p:cNvSpPr>
          <p:nvPr>
            <p:ph type="title"/>
          </p:nvPr>
        </p:nvSpPr>
        <p:spPr>
          <a:xfrm>
            <a:off x="4724400" y="457200"/>
            <a:ext cx="4191000" cy="3276600"/>
          </a:xfrm>
        </p:spPr>
        <p:txBody>
          <a:bodyPr/>
          <a:lstStyle/>
          <a:p>
            <a:r>
              <a:rPr lang="en-US" smtClean="0">
                <a:solidFill>
                  <a:srgbClr val="0070C0"/>
                </a:solidFill>
              </a:rPr>
              <a:t>RTN GUIDELINES FOR GNSS POSITIONING</a:t>
            </a:r>
            <a:r>
              <a:rPr lang="en-US" smtClean="0"/>
              <a:t>–</a:t>
            </a:r>
            <a:br>
              <a:rPr lang="en-US" smtClean="0"/>
            </a:br>
            <a:r>
              <a:rPr lang="en-US" sz="1800" smtClean="0"/>
              <a:t>WILL NOT SPECIFY OR DEFINE A STANDARD, BUT WILL HELP ADMINISTRATORS AND USERS TO BE AWARE OF ALL THE ISSUES INVOLVED WITH THIS NEW TECHNOLOGY</a:t>
            </a:r>
          </a:p>
        </p:txBody>
      </p:sp>
      <p:sp>
        <p:nvSpPr>
          <p:cNvPr id="88067" name="TextBox 3"/>
          <p:cNvSpPr txBox="1">
            <a:spLocks noChangeArrowheads="1"/>
          </p:cNvSpPr>
          <p:nvPr/>
        </p:nvSpPr>
        <p:spPr bwMode="auto">
          <a:xfrm>
            <a:off x="6019800" y="3581400"/>
            <a:ext cx="3124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sz="1800" b="0" u="sng">
                <a:solidFill>
                  <a:srgbClr val="0070C0"/>
                </a:solidFill>
              </a:rPr>
              <a:t>60+ CONTRIBUTORS</a:t>
            </a:r>
            <a:r>
              <a:rPr lang="en-US" sz="1800" b="0">
                <a:solidFill>
                  <a:srgbClr val="0070C0"/>
                </a:solidFill>
              </a:rPr>
              <a:t>:</a:t>
            </a:r>
          </a:p>
          <a:p>
            <a:pPr algn="ctr" eaLnBrk="0" hangingPunct="0"/>
            <a:endParaRPr lang="en-US" sz="1800" b="0">
              <a:solidFill>
                <a:srgbClr val="0070C0"/>
              </a:solidFill>
            </a:endParaRPr>
          </a:p>
          <a:p>
            <a:pPr algn="ctr" eaLnBrk="0" hangingPunct="0">
              <a:buFont typeface="Arial" pitchFamily="34" charset="0"/>
              <a:buChar char="•"/>
            </a:pPr>
            <a:r>
              <a:rPr lang="en-US" sz="1800" b="0">
                <a:solidFill>
                  <a:srgbClr val="0070C0"/>
                </a:solidFill>
              </a:rPr>
              <a:t>NGS ADVISORS</a:t>
            </a:r>
          </a:p>
          <a:p>
            <a:pPr algn="ctr" eaLnBrk="0" hangingPunct="0">
              <a:buFont typeface="Arial" pitchFamily="34" charset="0"/>
              <a:buChar char="•"/>
            </a:pPr>
            <a:r>
              <a:rPr lang="en-US" sz="1800" b="0">
                <a:solidFill>
                  <a:srgbClr val="0070C0"/>
                </a:solidFill>
              </a:rPr>
              <a:t>DOT</a:t>
            </a:r>
          </a:p>
          <a:p>
            <a:pPr algn="ctr" eaLnBrk="0" hangingPunct="0">
              <a:buFont typeface="Arial" pitchFamily="34" charset="0"/>
              <a:buChar char="•"/>
            </a:pPr>
            <a:r>
              <a:rPr lang="en-US" sz="1800" b="0">
                <a:solidFill>
                  <a:srgbClr val="0070C0"/>
                </a:solidFill>
              </a:rPr>
              <a:t>STATE GEODETIC SURVEYS</a:t>
            </a:r>
          </a:p>
          <a:p>
            <a:pPr algn="ctr" eaLnBrk="0" hangingPunct="0">
              <a:buFont typeface="Arial" pitchFamily="34" charset="0"/>
              <a:buChar char="•"/>
            </a:pPr>
            <a:r>
              <a:rPr lang="en-US" sz="1800" b="0">
                <a:solidFill>
                  <a:srgbClr val="0070C0"/>
                </a:solidFill>
              </a:rPr>
              <a:t>GNSS MANUFACTURERS</a:t>
            </a:r>
          </a:p>
          <a:p>
            <a:pPr algn="ctr" eaLnBrk="0" hangingPunct="0">
              <a:buFont typeface="Arial" pitchFamily="34" charset="0"/>
              <a:buChar char="•"/>
            </a:pPr>
            <a:r>
              <a:rPr lang="en-US" sz="1800" b="0">
                <a:solidFill>
                  <a:srgbClr val="0070C0"/>
                </a:solidFill>
              </a:rPr>
              <a:t>SRCs</a:t>
            </a:r>
          </a:p>
          <a:p>
            <a:pPr algn="ctr" eaLnBrk="0" hangingPunct="0">
              <a:buFont typeface="Arial" pitchFamily="34" charset="0"/>
              <a:buChar char="•"/>
            </a:pPr>
            <a:r>
              <a:rPr lang="en-US" sz="1800" b="0">
                <a:solidFill>
                  <a:srgbClr val="0070C0"/>
                </a:solidFill>
              </a:rPr>
              <a:t>BLM, NPS</a:t>
            </a:r>
          </a:p>
        </p:txBody>
      </p:sp>
      <p:sp>
        <p:nvSpPr>
          <p:cNvPr id="88068" name="Rectangle 4"/>
          <p:cNvSpPr>
            <a:spLocks noChangeArrowheads="1"/>
          </p:cNvSpPr>
          <p:nvPr/>
        </p:nvSpPr>
        <p:spPr bwMode="auto">
          <a:xfrm>
            <a:off x="0" y="4953000"/>
            <a:ext cx="6629400" cy="307975"/>
          </a:xfrm>
          <a:prstGeom prst="rect">
            <a:avLst/>
          </a:prstGeom>
          <a:solidFill>
            <a:schemeClr val="bg1"/>
          </a:solidFill>
          <a:ln w="9525">
            <a:solidFill>
              <a:srgbClr val="FF0000"/>
            </a:solidFill>
            <a:miter lim="800000"/>
            <a:headEnd/>
            <a:tailEnd/>
          </a:ln>
        </p:spPr>
        <p:txBody>
          <a:bodyPr>
            <a:spAutoFit/>
          </a:bodyPr>
          <a:lstStyle/>
          <a:p>
            <a:r>
              <a:rPr lang="en-US"/>
              <a:t>http://www.ngs.noaa.gov/PUBS_LIB/NGS.RTN.Public.v2.0.pdf</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chapv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4960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pvi.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0"/>
            <a:ext cx="516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p:cNvSpPr>
            <a:spLocks noGrp="1"/>
          </p:cNvSpPr>
          <p:nvPr>
            <p:ph type="title"/>
          </p:nvPr>
        </p:nvSpPr>
        <p:spPr>
          <a:xfrm>
            <a:off x="381000" y="457200"/>
            <a:ext cx="8458200" cy="609600"/>
          </a:xfrm>
        </p:spPr>
        <p:txBody>
          <a:bodyPr/>
          <a:lstStyle/>
          <a:p>
            <a:r>
              <a:rPr lang="en-US" smtClean="0">
                <a:solidFill>
                  <a:srgbClr val="0070C0"/>
                </a:solidFill>
              </a:rPr>
              <a:t>HOW WILL NGS HELP THE USER OF RTN?</a:t>
            </a:r>
          </a:p>
        </p:txBody>
      </p:sp>
      <p:sp>
        <p:nvSpPr>
          <p:cNvPr id="90114" name="TextBox 4"/>
          <p:cNvSpPr txBox="1">
            <a:spLocks noChangeArrowheads="1"/>
          </p:cNvSpPr>
          <p:nvPr/>
        </p:nvSpPr>
        <p:spPr bwMode="auto">
          <a:xfrm>
            <a:off x="1905000" y="2209800"/>
            <a:ext cx="693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t>1. TOP DOWN: OPUS POSITIONS ON RTN REFERENCE STATIONS AT APPROPRIATE INTERVALS COULD PRODUCE GRAPHICS THAT WOULD SHOW BIASES AT A GLANCE.  </a:t>
            </a:r>
          </a:p>
        </p:txBody>
      </p:sp>
      <p:sp>
        <p:nvSpPr>
          <p:cNvPr id="90115" name="TextBox 5"/>
          <p:cNvSpPr txBox="1">
            <a:spLocks noChangeArrowheads="1"/>
          </p:cNvSpPr>
          <p:nvPr/>
        </p:nvSpPr>
        <p:spPr bwMode="auto">
          <a:xfrm>
            <a:off x="2057400" y="4191000"/>
            <a:ext cx="6781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t>2. USER UP: PHYSICAL MONUMENTATION, ESTABLISHED WITH BEST TECHNOLOGY, COULD BE USED AS FIDUCIAL STATIONS TO HELP THE USER VERIFY THAT RTN ARE PRODUCING ACCURATE COORDINATES,  </a:t>
            </a:r>
          </a:p>
        </p:txBody>
      </p:sp>
      <p:pic>
        <p:nvPicPr>
          <p:cNvPr id="90116" name="Picture 4" descr="MCPE0299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133600"/>
            <a:ext cx="1676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WordArt 8"/>
          <p:cNvSpPr>
            <a:spLocks noChangeArrowheads="1" noChangeShapeType="1" noTextEdit="1"/>
          </p:cNvSpPr>
          <p:nvPr/>
        </p:nvSpPr>
        <p:spPr bwMode="auto">
          <a:xfrm>
            <a:off x="914400" y="3276600"/>
            <a:ext cx="457200" cy="219075"/>
          </a:xfrm>
          <a:prstGeom prst="rect">
            <a:avLst/>
          </a:prstGeom>
        </p:spPr>
        <p:txBody>
          <a:bodyPr spcFirstLastPara="1" wrap="none" fromWordArt="1">
            <a:prstTxWarp prst="textArchUp">
              <a:avLst>
                <a:gd name="adj" fmla="val 10800004"/>
              </a:avLst>
            </a:prstTxWarp>
          </a:bodyPr>
          <a:lstStyle/>
          <a:p>
            <a:r>
              <a:rPr lang="en-US" sz="1200" kern="10">
                <a:ln w="9525">
                  <a:solidFill>
                    <a:srgbClr val="000000"/>
                  </a:solidFill>
                  <a:round/>
                  <a:headEnd/>
                  <a:tailEnd/>
                </a:ln>
                <a:solidFill>
                  <a:srgbClr val="000000"/>
                </a:solidFill>
                <a:latin typeface="Arial Black"/>
              </a:rPr>
              <a:t>RTN</a:t>
            </a:r>
          </a:p>
        </p:txBody>
      </p:sp>
      <p:pic>
        <p:nvPicPr>
          <p:cNvPr id="90118" name="Picture 5" descr="MCj015197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038600"/>
            <a:ext cx="12922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Oval 6"/>
          <p:cNvSpPr>
            <a:spLocks noChangeArrowheads="1"/>
          </p:cNvSpPr>
          <p:nvPr/>
        </p:nvSpPr>
        <p:spPr bwMode="auto">
          <a:xfrm>
            <a:off x="1676400" y="3962400"/>
            <a:ext cx="3810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90120" name="Rectangle 7"/>
          <p:cNvSpPr>
            <a:spLocks noChangeArrowheads="1"/>
          </p:cNvSpPr>
          <p:nvPr/>
        </p:nvSpPr>
        <p:spPr bwMode="auto">
          <a:xfrm>
            <a:off x="1828800" y="4648200"/>
            <a:ext cx="152400" cy="2286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90121" name="Rectangle 11"/>
          <p:cNvSpPr>
            <a:spLocks noChangeArrowheads="1"/>
          </p:cNvSpPr>
          <p:nvPr/>
        </p:nvSpPr>
        <p:spPr bwMode="auto">
          <a:xfrm>
            <a:off x="228600" y="9906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 “Develop guidelines for both the administration and use of real-time GNSS networks and especially for ensuring that these networks are compatible with the NSRS.” </a:t>
            </a:r>
          </a:p>
        </p:txBody>
      </p:sp>
      <p:cxnSp>
        <p:nvCxnSpPr>
          <p:cNvPr id="90122" name="Straight Connector 13"/>
          <p:cNvCxnSpPr>
            <a:cxnSpLocks noChangeShapeType="1"/>
          </p:cNvCxnSpPr>
          <p:nvPr/>
        </p:nvCxnSpPr>
        <p:spPr bwMode="auto">
          <a:xfrm>
            <a:off x="6019800" y="1600200"/>
            <a:ext cx="25146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90123" name="Straight Connector 14"/>
          <p:cNvCxnSpPr>
            <a:cxnSpLocks noChangeShapeType="1"/>
          </p:cNvCxnSpPr>
          <p:nvPr/>
        </p:nvCxnSpPr>
        <p:spPr bwMode="auto">
          <a:xfrm>
            <a:off x="304800" y="1905000"/>
            <a:ext cx="51816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33400"/>
            <a:ext cx="8305800" cy="255454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dirty="0">
                <a:solidFill>
                  <a:srgbClr val="009900"/>
                </a:solidFill>
                <a:cs typeface="+mn-cs"/>
              </a:rPr>
              <a:t>(NEAR) REAL TIME GNSS POSITIONING –</a:t>
            </a:r>
          </a:p>
          <a:p>
            <a:pPr algn="ctr">
              <a:defRPr/>
            </a:pPr>
            <a:r>
              <a:rPr lang="en-US" sz="4000" dirty="0">
                <a:ln w="11430"/>
                <a:solidFill>
                  <a:srgbClr val="009900"/>
                </a:solidFill>
                <a:effectLst>
                  <a:outerShdw blurRad="50800" dist="39000" dir="5460000" algn="tl">
                    <a:srgbClr val="000000">
                      <a:alpha val="38000"/>
                    </a:srgbClr>
                  </a:outerShdw>
                </a:effectLst>
                <a:cs typeface="+mn-cs"/>
              </a:rPr>
              <a:t>AMAZING WORK FROM YOUR ROVER</a:t>
            </a:r>
            <a:endParaRPr lang="en-US"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endParaRPr>
          </a:p>
        </p:txBody>
      </p:sp>
      <p:pic>
        <p:nvPicPr>
          <p:cNvPr id="91138" name="Picture 6" descr="daveycrocket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438400"/>
            <a:ext cx="25146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848600" y="6400800"/>
            <a:ext cx="838200" cy="307975"/>
          </a:xfrm>
          <a:prstGeom prst="rect">
            <a:avLst/>
          </a:prstGeom>
          <a:noFill/>
        </p:spPr>
        <p:txBody>
          <a:bodyPr>
            <a:spAutoFit/>
          </a:bodyPr>
          <a:lstStyle/>
          <a:p>
            <a:pPr>
              <a:defRPr/>
            </a:pPr>
            <a:r>
              <a:rPr lang="en-US" dirty="0">
                <a:solidFill>
                  <a:schemeClr val="bg1">
                    <a:lumMod val="65000"/>
                  </a:schemeClr>
                </a:solidFill>
                <a:cs typeface="+mn-cs"/>
              </a:rPr>
              <a:t>28</a:t>
            </a:r>
            <a:endParaRPr lang="en-US" dirty="0">
              <a:solidFill>
                <a:schemeClr val="bg1">
                  <a:lumMod val="65000"/>
                </a:schemeClr>
              </a:solidFill>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3"/>
          <p:cNvSpPr>
            <a:spLocks noGrp="1" noChangeArrowheads="1"/>
          </p:cNvSpPr>
          <p:nvPr>
            <p:ph type="body" idx="1"/>
          </p:nvPr>
        </p:nvSpPr>
        <p:spPr>
          <a:xfrm>
            <a:off x="457200" y="1066800"/>
            <a:ext cx="8305800" cy="5105400"/>
          </a:xfrm>
        </p:spPr>
        <p:txBody>
          <a:bodyPr/>
          <a:lstStyle/>
          <a:p>
            <a:pPr eaLnBrk="1" hangingPunct="1">
              <a:lnSpc>
                <a:spcPct val="80000"/>
              </a:lnSpc>
            </a:pPr>
            <a:r>
              <a:rPr lang="en-US" smtClean="0"/>
              <a:t>∆ X,Y,Z FROM BASE (REMEMBER “GIGO” FOR SINGLE BASE)</a:t>
            </a:r>
            <a:br>
              <a:rPr lang="en-US" smtClean="0"/>
            </a:br>
            <a:endParaRPr lang="en-US" smtClean="0"/>
          </a:p>
          <a:p>
            <a:pPr eaLnBrk="1" hangingPunct="1">
              <a:lnSpc>
                <a:spcPct val="80000"/>
              </a:lnSpc>
            </a:pPr>
            <a:r>
              <a:rPr lang="en-US" smtClean="0"/>
              <a:t>MULTILATERATION - TIME (SEC.)</a:t>
            </a:r>
            <a:r>
              <a:rPr lang="en-US" b="1" smtClean="0"/>
              <a:t> · </a:t>
            </a:r>
            <a:r>
              <a:rPr lang="en-US" b="1" i="1" smtClean="0"/>
              <a:t>C</a:t>
            </a:r>
            <a:r>
              <a:rPr lang="en-US" i="1" smtClean="0"/>
              <a:t> (SPEED OF LIGHT) </a:t>
            </a:r>
            <a:r>
              <a:rPr lang="en-US" smtClean="0"/>
              <a:t>(M/SEC.</a:t>
            </a:r>
            <a:r>
              <a:rPr lang="en-US" i="1" smtClean="0"/>
              <a:t>)= DISTANCE from satellite</a:t>
            </a:r>
            <a:br>
              <a:rPr lang="en-US" i="1" smtClean="0"/>
            </a:br>
            <a:endParaRPr lang="en-US" b="1" i="1" smtClean="0"/>
          </a:p>
          <a:p>
            <a:pPr eaLnBrk="1" hangingPunct="1">
              <a:lnSpc>
                <a:spcPct val="80000"/>
              </a:lnSpc>
            </a:pPr>
            <a:r>
              <a:rPr lang="en-US" smtClean="0"/>
              <a:t>MUST RESOLVE CARRIER CYCLE INTEGER COUNT AMBIGUITIES (# cycles </a:t>
            </a:r>
            <a:r>
              <a:rPr lang="en-US" b="1" smtClean="0"/>
              <a:t>·</a:t>
            </a:r>
            <a:r>
              <a:rPr lang="en-US" smtClean="0"/>
              <a:t> wave length + partial cycle = distance)</a:t>
            </a:r>
            <a:br>
              <a:rPr lang="en-US" smtClean="0"/>
            </a:br>
            <a:endParaRPr lang="en-US" smtClean="0"/>
          </a:p>
          <a:p>
            <a:pPr eaLnBrk="1" hangingPunct="1">
              <a:lnSpc>
                <a:spcPct val="80000"/>
              </a:lnSpc>
            </a:pPr>
            <a:r>
              <a:rPr lang="en-US" smtClean="0"/>
              <a:t>MUST ACCOUNT FOR FACTORS AFFECTING THE PATH OF THE SIGNAL</a:t>
            </a:r>
            <a:br>
              <a:rPr lang="en-US" smtClean="0"/>
            </a:br>
            <a:endParaRPr lang="en-US" smtClean="0"/>
          </a:p>
          <a:p>
            <a:pPr eaLnBrk="1" hangingPunct="1">
              <a:lnSpc>
                <a:spcPct val="80000"/>
              </a:lnSpc>
            </a:pPr>
            <a:r>
              <a:rPr lang="en-US" smtClean="0"/>
              <a:t>DUAL FREQUENCY ENABLES “ON THE FLY” RESOLUTION OF THE AMBIGUITIES &amp; EASIER CYCLE SLIP DETECTION</a:t>
            </a:r>
            <a:br>
              <a:rPr lang="en-US" smtClean="0"/>
            </a:br>
            <a:r>
              <a:rPr lang="en-US" smtClean="0"/>
              <a:t>THAN L1 ONLY</a:t>
            </a:r>
            <a:br>
              <a:rPr lang="en-US" smtClean="0"/>
            </a:br>
            <a:endParaRPr lang="en-US" smtClean="0"/>
          </a:p>
          <a:p>
            <a:pPr eaLnBrk="1" hangingPunct="1">
              <a:lnSpc>
                <a:spcPct val="80000"/>
              </a:lnSpc>
            </a:pPr>
            <a:r>
              <a:rPr lang="en-US" smtClean="0"/>
              <a:t>FREQUENCY COMBINATIONS AND DIFFERENCING CONTRIBUTE TO MITIGATING THE ERROR BUDGET</a:t>
            </a:r>
          </a:p>
        </p:txBody>
      </p:sp>
      <p:sp>
        <p:nvSpPr>
          <p:cNvPr id="92162" name="Rectangle 2"/>
          <p:cNvSpPr>
            <a:spLocks noGrp="1" noChangeArrowheads="1"/>
          </p:cNvSpPr>
          <p:nvPr>
            <p:ph type="title"/>
          </p:nvPr>
        </p:nvSpPr>
        <p:spPr>
          <a:xfrm>
            <a:off x="457200" y="457200"/>
            <a:ext cx="8458200" cy="457200"/>
          </a:xfrm>
        </p:spPr>
        <p:txBody>
          <a:bodyPr/>
          <a:lstStyle/>
          <a:p>
            <a:pPr eaLnBrk="1" hangingPunct="1"/>
            <a:r>
              <a:rPr lang="en-US" sz="2800" smtClean="0">
                <a:solidFill>
                  <a:schemeClr val="accent2"/>
                </a:solidFill>
              </a:rPr>
              <a:t>HOW DOES RT WORK?</a:t>
            </a:r>
          </a:p>
        </p:txBody>
      </p:sp>
      <p:sp>
        <p:nvSpPr>
          <p:cNvPr id="4" name="TextBox 3"/>
          <p:cNvSpPr txBox="1"/>
          <p:nvPr/>
        </p:nvSpPr>
        <p:spPr>
          <a:xfrm>
            <a:off x="7543800" y="6400800"/>
            <a:ext cx="609600" cy="307975"/>
          </a:xfrm>
          <a:prstGeom prst="rect">
            <a:avLst/>
          </a:prstGeom>
          <a:noFill/>
        </p:spPr>
        <p:txBody>
          <a:bodyPr>
            <a:spAutoFit/>
          </a:bodyPr>
          <a:lstStyle/>
          <a:p>
            <a:pPr>
              <a:defRPr/>
            </a:pPr>
            <a:r>
              <a:rPr lang="en-US" dirty="0">
                <a:solidFill>
                  <a:schemeClr val="bg1">
                    <a:lumMod val="65000"/>
                  </a:schemeClr>
                </a:solidFill>
                <a:cs typeface="+mn-cs"/>
              </a:rPr>
              <a:t>20</a:t>
            </a:r>
            <a:endParaRPr lang="en-US" dirty="0">
              <a:solidFill>
                <a:schemeClr val="bg1">
                  <a:lumMod val="65000"/>
                </a:schemeClr>
              </a:solidFill>
              <a:cs typeface="+mn-cs"/>
            </a:endParaRPr>
          </a:p>
        </p:txBody>
      </p:sp>
      <p:sp>
        <p:nvSpPr>
          <p:cNvPr id="5" name="Rectangle 2"/>
          <p:cNvSpPr txBox="1">
            <a:spLocks noChangeArrowheads="1"/>
          </p:cNvSpPr>
          <p:nvPr/>
        </p:nvSpPr>
        <p:spPr bwMode="auto">
          <a:xfrm>
            <a:off x="609600" y="1676400"/>
            <a:ext cx="8305800" cy="1828800"/>
          </a:xfrm>
          <a:prstGeom prst="rect">
            <a:avLst/>
          </a:prstGeom>
          <a:solidFill>
            <a:schemeClr val="bg1"/>
          </a:solidFill>
          <a:ln w="9525">
            <a:noFill/>
            <a:miter lim="800000"/>
            <a:headEnd/>
            <a:tailEnd/>
          </a:ln>
        </p:spPr>
        <p:txBody>
          <a:bodyPr/>
          <a:lstStyle/>
          <a:p>
            <a:pPr marL="342900" indent="-342900" eaLnBrk="0" hangingPunct="0">
              <a:spcBef>
                <a:spcPct val="20000"/>
              </a:spcBef>
              <a:buFontTx/>
              <a:buChar char="•"/>
              <a:defRPr/>
            </a:pPr>
            <a:r>
              <a:rPr lang="en-US" sz="2400" kern="0" dirty="0">
                <a:latin typeface="+mn-lt"/>
                <a:cs typeface="+mn-cs"/>
              </a:rPr>
              <a:t>GNSS ECEF X,Y,Z (WGS 84 &amp; PZ90)</a:t>
            </a:r>
          </a:p>
          <a:p>
            <a:pPr marL="342900" indent="-342900" eaLnBrk="0" hangingPunct="0">
              <a:spcBef>
                <a:spcPct val="20000"/>
              </a:spcBef>
              <a:defRPr/>
            </a:pPr>
            <a:r>
              <a:rPr lang="en-US" sz="2000" b="0" kern="0" dirty="0">
                <a:latin typeface="+mn-lt"/>
                <a:cs typeface="+mn-cs"/>
              </a:rPr>
              <a:t>		 </a:t>
            </a:r>
            <a:r>
              <a:rPr lang="en-US" sz="2000" kern="0" dirty="0">
                <a:latin typeface="+mn-lt"/>
                <a:cs typeface="+mn-cs"/>
              </a:rPr>
              <a:t>NAD 83</a:t>
            </a:r>
            <a:r>
              <a:rPr lang="en-US" sz="2000" b="0" kern="0" dirty="0">
                <a:latin typeface="+mn-lt"/>
                <a:cs typeface="+mn-cs"/>
              </a:rPr>
              <a:t> </a:t>
            </a:r>
            <a:r>
              <a:rPr lang="en-US" sz="2000" kern="0" dirty="0">
                <a:latin typeface="+mn-lt"/>
                <a:cs typeface="+mn-cs"/>
              </a:rPr>
              <a:t>(</a:t>
            </a:r>
            <a:r>
              <a:rPr lang="en-US" sz="2000" kern="0" dirty="0">
                <a:latin typeface="+mn-lt"/>
                <a:cs typeface="+mn-cs"/>
                <a:sym typeface="Symbol" pitchFamily="18" charset="2"/>
              </a:rPr>
              <a:t>,,h)		SPC </a:t>
            </a:r>
            <a:r>
              <a:rPr lang="en-US" sz="2000" kern="0" dirty="0" err="1">
                <a:latin typeface="+mn-lt"/>
                <a:cs typeface="+mn-cs"/>
                <a:sym typeface="Symbol" pitchFamily="18" charset="2"/>
              </a:rPr>
              <a:t>N,E,h</a:t>
            </a:r>
            <a:endParaRPr lang="en-US" sz="2000" kern="0" dirty="0">
              <a:latin typeface="+mn-lt"/>
              <a:cs typeface="+mn-cs"/>
              <a:sym typeface="Symbol" pitchFamily="18" charset="2"/>
            </a:endParaRPr>
          </a:p>
          <a:p>
            <a:pPr marL="342900" indent="-342900" eaLnBrk="0" hangingPunct="0">
              <a:spcBef>
                <a:spcPct val="20000"/>
              </a:spcBef>
              <a:defRPr/>
            </a:pPr>
            <a:endParaRPr lang="en-US" sz="2000" kern="0" dirty="0">
              <a:latin typeface="+mn-lt"/>
              <a:cs typeface="+mn-cs"/>
              <a:sym typeface="Symbol" pitchFamily="18" charset="2"/>
            </a:endParaRPr>
          </a:p>
          <a:p>
            <a:pPr marL="342900" indent="-342900" eaLnBrk="0" hangingPunct="0">
              <a:spcBef>
                <a:spcPct val="20000"/>
              </a:spcBef>
              <a:defRPr/>
            </a:pPr>
            <a:r>
              <a:rPr lang="en-US" sz="2000" kern="0" dirty="0">
                <a:latin typeface="+mn-lt"/>
                <a:cs typeface="+mn-cs"/>
                <a:sym typeface="Symbol" pitchFamily="18" charset="2"/>
              </a:rPr>
              <a:t>+ GEOID XX 			=  SPC N,E,H</a:t>
            </a:r>
          </a:p>
          <a:p>
            <a:pPr marL="342900" indent="-342900" eaLnBrk="0" hangingPunct="0">
              <a:spcBef>
                <a:spcPct val="20000"/>
              </a:spcBef>
              <a:defRPr/>
            </a:pPr>
            <a:endParaRPr lang="en-US" sz="2000" kern="0" dirty="0">
              <a:latin typeface="+mn-lt"/>
              <a:cs typeface="+mn-cs"/>
              <a:sym typeface="Symbol" pitchFamily="18" charset="2"/>
            </a:endParaRPr>
          </a:p>
        </p:txBody>
      </p:sp>
      <p:cxnSp>
        <p:nvCxnSpPr>
          <p:cNvPr id="7" name="Straight Connector 6"/>
          <p:cNvCxnSpPr>
            <a:cxnSpLocks noChangeShapeType="1"/>
          </p:cNvCxnSpPr>
          <p:nvPr/>
        </p:nvCxnSpPr>
        <p:spPr bwMode="auto">
          <a:xfrm>
            <a:off x="914400" y="2057400"/>
            <a:ext cx="2819400" cy="0"/>
          </a:xfrm>
          <a:prstGeom prst="line">
            <a:avLst/>
          </a:prstGeom>
          <a:noFill/>
          <a:ln w="34925" cap="rnd" algn="ctr">
            <a:solidFill>
              <a:srgbClr val="FF0000"/>
            </a:solidFill>
            <a:round/>
            <a:headEnd/>
            <a:tailEnd/>
          </a:ln>
        </p:spPr>
      </p:cxnSp>
      <p:cxnSp>
        <p:nvCxnSpPr>
          <p:cNvPr id="9" name="Straight Arrow Connector 8"/>
          <p:cNvCxnSpPr>
            <a:cxnSpLocks noChangeShapeType="1"/>
          </p:cNvCxnSpPr>
          <p:nvPr/>
        </p:nvCxnSpPr>
        <p:spPr bwMode="auto">
          <a:xfrm>
            <a:off x="914400" y="2286000"/>
            <a:ext cx="685800" cy="0"/>
          </a:xfrm>
          <a:prstGeom prst="straightConnector1">
            <a:avLst/>
          </a:prstGeom>
          <a:noFill/>
          <a:ln w="34925" cap="rnd" algn="ctr">
            <a:solidFill>
              <a:srgbClr val="FF0000"/>
            </a:solidFill>
            <a:round/>
            <a:headEnd/>
            <a:tailEnd type="arrow" w="med" len="med"/>
          </a:ln>
        </p:spPr>
      </p:cxnSp>
      <p:cxnSp>
        <p:nvCxnSpPr>
          <p:cNvPr id="11" name="Straight Arrow Connector 10"/>
          <p:cNvCxnSpPr>
            <a:cxnSpLocks noChangeShapeType="1"/>
          </p:cNvCxnSpPr>
          <p:nvPr/>
        </p:nvCxnSpPr>
        <p:spPr bwMode="auto">
          <a:xfrm>
            <a:off x="3810000" y="2286000"/>
            <a:ext cx="1295400" cy="0"/>
          </a:xfrm>
          <a:prstGeom prst="straightConnector1">
            <a:avLst/>
          </a:prstGeom>
          <a:noFill/>
          <a:ln w="34925" cap="rnd" algn="ctr">
            <a:solidFill>
              <a:srgbClr val="FF0000"/>
            </a:solidFill>
            <a:round/>
            <a:headEnd/>
            <a:tailEnd type="arrow" w="med" len="med"/>
          </a:ln>
        </p:spPr>
      </p:cxnSp>
      <p:cxnSp>
        <p:nvCxnSpPr>
          <p:cNvPr id="13" name="Straight Arrow Connector 12"/>
          <p:cNvCxnSpPr>
            <a:cxnSpLocks noChangeShapeType="1"/>
          </p:cNvCxnSpPr>
          <p:nvPr/>
        </p:nvCxnSpPr>
        <p:spPr bwMode="auto">
          <a:xfrm>
            <a:off x="2438400" y="3048000"/>
            <a:ext cx="1752600" cy="0"/>
          </a:xfrm>
          <a:prstGeom prst="straightConnector1">
            <a:avLst/>
          </a:prstGeom>
          <a:noFill/>
          <a:ln w="34925" cap="rnd" algn="ctr">
            <a:solidFill>
              <a:srgbClr val="FF0000"/>
            </a:solidFill>
            <a:round/>
            <a:headEnd/>
            <a:tailEnd type="arrow" w="med" len="med"/>
          </a:ln>
        </p:spPr>
      </p:cxnSp>
      <p:cxnSp>
        <p:nvCxnSpPr>
          <p:cNvPr id="92169" name="Straight Arrow Connector 14"/>
          <p:cNvCxnSpPr>
            <a:cxnSpLocks noChangeShapeType="1"/>
          </p:cNvCxnSpPr>
          <p:nvPr/>
        </p:nvCxnSpPr>
        <p:spPr bwMode="auto">
          <a:xfrm flipV="1">
            <a:off x="609600" y="1447800"/>
            <a:ext cx="76200" cy="4267200"/>
          </a:xfrm>
          <a:prstGeom prst="straightConnector1">
            <a:avLst/>
          </a:prstGeom>
          <a:noFill/>
          <a:ln w="34925" cap="rnd" algn="ctr">
            <a:solidFill>
              <a:srgbClr val="FF00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Oval 2"/>
          <p:cNvSpPr>
            <a:spLocks noChangeArrowheads="1"/>
          </p:cNvSpPr>
          <p:nvPr/>
        </p:nvSpPr>
        <p:spPr bwMode="auto">
          <a:xfrm>
            <a:off x="1023938" y="5783263"/>
            <a:ext cx="3044825" cy="1074737"/>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3186" name="Rectangle 3"/>
          <p:cNvSpPr>
            <a:spLocks noGrp="1" noChangeArrowheads="1"/>
          </p:cNvSpPr>
          <p:nvPr>
            <p:ph type="title"/>
          </p:nvPr>
        </p:nvSpPr>
        <p:spPr>
          <a:xfrm>
            <a:off x="457200" y="457200"/>
            <a:ext cx="8458200" cy="685800"/>
          </a:xfrm>
        </p:spPr>
        <p:txBody>
          <a:bodyPr lIns="92075" tIns="46038" rIns="92075" bIns="46038"/>
          <a:lstStyle/>
          <a:p>
            <a:pPr eaLnBrk="1" hangingPunct="1"/>
            <a:r>
              <a:rPr lang="en-US" smtClean="0"/>
              <a:t>THE INTEGER AMBIGUITY</a:t>
            </a:r>
          </a:p>
        </p:txBody>
      </p:sp>
      <p:grpSp>
        <p:nvGrpSpPr>
          <p:cNvPr id="2" name="Group 4"/>
          <p:cNvGrpSpPr>
            <a:grpSpLocks/>
          </p:cNvGrpSpPr>
          <p:nvPr/>
        </p:nvGrpSpPr>
        <p:grpSpPr bwMode="auto">
          <a:xfrm>
            <a:off x="1924050" y="3752850"/>
            <a:ext cx="538163" cy="561975"/>
            <a:chOff x="1212" y="2364"/>
            <a:chExt cx="339" cy="354"/>
          </a:xfrm>
        </p:grpSpPr>
        <p:grpSp>
          <p:nvGrpSpPr>
            <p:cNvPr id="93450" name="Group 5"/>
            <p:cNvGrpSpPr>
              <a:grpSpLocks/>
            </p:cNvGrpSpPr>
            <p:nvPr/>
          </p:nvGrpSpPr>
          <p:grpSpPr bwMode="auto">
            <a:xfrm>
              <a:off x="1369" y="2605"/>
              <a:ext cx="127" cy="113"/>
              <a:chOff x="1344" y="2605"/>
              <a:chExt cx="177" cy="113"/>
            </a:xfrm>
          </p:grpSpPr>
          <p:sp>
            <p:nvSpPr>
              <p:cNvPr id="93452" name="Line 6"/>
              <p:cNvSpPr>
                <a:spLocks noChangeShapeType="1"/>
              </p:cNvSpPr>
              <p:nvPr/>
            </p:nvSpPr>
            <p:spPr bwMode="auto">
              <a:xfrm flipH="1" flipV="1">
                <a:off x="1344" y="2684"/>
                <a:ext cx="16" cy="34"/>
              </a:xfrm>
              <a:prstGeom prst="line">
                <a:avLst/>
              </a:prstGeom>
              <a:noFill/>
              <a:ln w="25400">
                <a:solidFill>
                  <a:srgbClr val="46CE57"/>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53" name="Line 7"/>
              <p:cNvSpPr>
                <a:spLocks noChangeShapeType="1"/>
              </p:cNvSpPr>
              <p:nvPr/>
            </p:nvSpPr>
            <p:spPr bwMode="auto">
              <a:xfrm flipV="1">
                <a:off x="1344" y="2609"/>
                <a:ext cx="154" cy="76"/>
              </a:xfrm>
              <a:prstGeom prst="line">
                <a:avLst/>
              </a:prstGeom>
              <a:noFill/>
              <a:ln w="25400">
                <a:solidFill>
                  <a:srgbClr val="46CE57"/>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54" name="Line 8"/>
              <p:cNvSpPr>
                <a:spLocks noChangeShapeType="1"/>
              </p:cNvSpPr>
              <p:nvPr/>
            </p:nvSpPr>
            <p:spPr bwMode="auto">
              <a:xfrm flipH="1" flipV="1">
                <a:off x="1498" y="2605"/>
                <a:ext cx="23" cy="41"/>
              </a:xfrm>
              <a:prstGeom prst="line">
                <a:avLst/>
              </a:prstGeom>
              <a:noFill/>
              <a:ln w="25400">
                <a:solidFill>
                  <a:srgbClr val="46CE57"/>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55" name="Line 9"/>
              <p:cNvSpPr>
                <a:spLocks noChangeShapeType="1"/>
              </p:cNvSpPr>
              <p:nvPr/>
            </p:nvSpPr>
            <p:spPr bwMode="auto">
              <a:xfrm flipH="1" flipV="1">
                <a:off x="1402" y="2607"/>
                <a:ext cx="16" cy="34"/>
              </a:xfrm>
              <a:prstGeom prst="line">
                <a:avLst/>
              </a:prstGeom>
              <a:noFill/>
              <a:ln w="25400">
                <a:solidFill>
                  <a:srgbClr val="46CE57"/>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93451" name="Rectangle 10"/>
            <p:cNvSpPr>
              <a:spLocks noChangeArrowheads="1"/>
            </p:cNvSpPr>
            <p:nvPr/>
          </p:nvSpPr>
          <p:spPr bwMode="auto">
            <a:xfrm rot="-1620000">
              <a:off x="1212" y="2364"/>
              <a:ext cx="3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400">
                  <a:solidFill>
                    <a:srgbClr val="009900"/>
                  </a:solidFill>
                  <a:latin typeface="Symbol" pitchFamily="18" charset="2"/>
                </a:rPr>
                <a:t>Dl</a:t>
              </a:r>
              <a:endParaRPr lang="en-US" sz="2400">
                <a:solidFill>
                  <a:schemeClr val="tx2"/>
                </a:solidFill>
                <a:latin typeface="Symbol" pitchFamily="18" charset="2"/>
              </a:endParaRPr>
            </a:p>
          </p:txBody>
        </p:sp>
      </p:grpSp>
      <p:sp>
        <p:nvSpPr>
          <p:cNvPr id="856075" name="Rectangle 11"/>
          <p:cNvSpPr>
            <a:spLocks noChangeArrowheads="1"/>
          </p:cNvSpPr>
          <p:nvPr/>
        </p:nvSpPr>
        <p:spPr bwMode="auto">
          <a:xfrm>
            <a:off x="193675" y="2465388"/>
            <a:ext cx="435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400">
                <a:solidFill>
                  <a:srgbClr val="009900"/>
                </a:solidFill>
                <a:latin typeface="Symbol" pitchFamily="18" charset="2"/>
              </a:rPr>
              <a:t>Dl</a:t>
            </a:r>
            <a:r>
              <a:rPr lang="en-US" sz="2400">
                <a:solidFill>
                  <a:srgbClr val="FF0000"/>
                </a:solidFill>
                <a:latin typeface="Arial" pitchFamily="34" charset="0"/>
              </a:rPr>
              <a:t> = First Partial Wavelength</a:t>
            </a:r>
          </a:p>
        </p:txBody>
      </p:sp>
      <p:grpSp>
        <p:nvGrpSpPr>
          <p:cNvPr id="4" name="Group 12"/>
          <p:cNvGrpSpPr>
            <a:grpSpLocks/>
          </p:cNvGrpSpPr>
          <p:nvPr/>
        </p:nvGrpSpPr>
        <p:grpSpPr bwMode="auto">
          <a:xfrm>
            <a:off x="2349500" y="1227138"/>
            <a:ext cx="6026150" cy="2916237"/>
            <a:chOff x="1504" y="845"/>
            <a:chExt cx="3612" cy="1759"/>
          </a:xfrm>
        </p:grpSpPr>
        <p:sp>
          <p:nvSpPr>
            <p:cNvPr id="93446" name="Line 13"/>
            <p:cNvSpPr>
              <a:spLocks noChangeShapeType="1"/>
            </p:cNvSpPr>
            <p:nvPr/>
          </p:nvSpPr>
          <p:spPr bwMode="auto">
            <a:xfrm flipH="1" flipV="1">
              <a:off x="5100" y="845"/>
              <a:ext cx="16" cy="34"/>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47" name="Line 14"/>
            <p:cNvSpPr>
              <a:spLocks noChangeShapeType="1"/>
            </p:cNvSpPr>
            <p:nvPr/>
          </p:nvSpPr>
          <p:spPr bwMode="auto">
            <a:xfrm flipV="1">
              <a:off x="1504" y="852"/>
              <a:ext cx="3598" cy="1752"/>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48" name="Line 15"/>
            <p:cNvSpPr>
              <a:spLocks noChangeShapeType="1"/>
            </p:cNvSpPr>
            <p:nvPr/>
          </p:nvSpPr>
          <p:spPr bwMode="auto">
            <a:xfrm flipH="1" flipV="1">
              <a:off x="3410" y="1621"/>
              <a:ext cx="23" cy="41"/>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49" name="Rectangle 16"/>
            <p:cNvSpPr>
              <a:spLocks noChangeArrowheads="1"/>
            </p:cNvSpPr>
            <p:nvPr/>
          </p:nvSpPr>
          <p:spPr bwMode="auto">
            <a:xfrm rot="-1560000">
              <a:off x="3202" y="1383"/>
              <a:ext cx="343"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400">
                  <a:solidFill>
                    <a:srgbClr val="FF0000"/>
                  </a:solidFill>
                  <a:latin typeface="Arial" pitchFamily="34" charset="0"/>
                </a:rPr>
                <a:t>N</a:t>
              </a:r>
              <a:r>
                <a:rPr lang="en-US" sz="2400">
                  <a:solidFill>
                    <a:srgbClr val="FF0000"/>
                  </a:solidFill>
                  <a:latin typeface="Symbol" pitchFamily="18" charset="2"/>
                </a:rPr>
                <a:t>l</a:t>
              </a:r>
            </a:p>
          </p:txBody>
        </p:sp>
      </p:grpSp>
      <p:sp>
        <p:nvSpPr>
          <p:cNvPr id="856081" name="Rectangle 17"/>
          <p:cNvSpPr>
            <a:spLocks noChangeArrowheads="1"/>
          </p:cNvSpPr>
          <p:nvPr/>
        </p:nvSpPr>
        <p:spPr bwMode="auto">
          <a:xfrm>
            <a:off x="403225" y="2946400"/>
            <a:ext cx="3506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400">
                <a:solidFill>
                  <a:srgbClr val="FF0000"/>
                </a:solidFill>
                <a:latin typeface="Arial" pitchFamily="34" charset="0"/>
              </a:rPr>
              <a:t>N</a:t>
            </a:r>
            <a:r>
              <a:rPr lang="en-US" sz="2400">
                <a:solidFill>
                  <a:srgbClr val="FF0000"/>
                </a:solidFill>
                <a:latin typeface="Symbol" pitchFamily="18" charset="2"/>
              </a:rPr>
              <a:t>l</a:t>
            </a:r>
            <a:r>
              <a:rPr lang="en-US" sz="2400">
                <a:solidFill>
                  <a:srgbClr val="FF0000"/>
                </a:solidFill>
                <a:latin typeface="Arial" pitchFamily="34" charset="0"/>
              </a:rPr>
              <a:t> = Integer Ambiguity</a:t>
            </a:r>
          </a:p>
        </p:txBody>
      </p:sp>
      <p:grpSp>
        <p:nvGrpSpPr>
          <p:cNvPr id="5" name="Group 18"/>
          <p:cNvGrpSpPr>
            <a:grpSpLocks/>
          </p:cNvGrpSpPr>
          <p:nvPr/>
        </p:nvGrpSpPr>
        <p:grpSpPr bwMode="auto">
          <a:xfrm>
            <a:off x="2501900" y="1885950"/>
            <a:ext cx="6189663" cy="3101975"/>
            <a:chOff x="1576" y="1260"/>
            <a:chExt cx="3731" cy="1882"/>
          </a:xfrm>
        </p:grpSpPr>
        <p:sp>
          <p:nvSpPr>
            <p:cNvPr id="93441" name="Line 19"/>
            <p:cNvSpPr>
              <a:spLocks noChangeShapeType="1"/>
            </p:cNvSpPr>
            <p:nvPr/>
          </p:nvSpPr>
          <p:spPr bwMode="auto">
            <a:xfrm flipV="1">
              <a:off x="1589" y="1294"/>
              <a:ext cx="3718" cy="1848"/>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42" name="Line 20"/>
            <p:cNvSpPr>
              <a:spLocks noChangeShapeType="1"/>
            </p:cNvSpPr>
            <p:nvPr/>
          </p:nvSpPr>
          <p:spPr bwMode="auto">
            <a:xfrm flipH="1" flipV="1">
              <a:off x="5289" y="1260"/>
              <a:ext cx="13" cy="28"/>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43" name="Line 21"/>
            <p:cNvSpPr>
              <a:spLocks noChangeShapeType="1"/>
            </p:cNvSpPr>
            <p:nvPr/>
          </p:nvSpPr>
          <p:spPr bwMode="auto">
            <a:xfrm flipH="1" flipV="1">
              <a:off x="1576" y="3114"/>
              <a:ext cx="13" cy="28"/>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44" name="Line 22"/>
            <p:cNvSpPr>
              <a:spLocks noChangeShapeType="1"/>
            </p:cNvSpPr>
            <p:nvPr/>
          </p:nvSpPr>
          <p:spPr bwMode="auto">
            <a:xfrm flipH="1" flipV="1">
              <a:off x="3419" y="2235"/>
              <a:ext cx="13" cy="28"/>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445" name="Rectangle 23"/>
            <p:cNvSpPr>
              <a:spLocks noChangeArrowheads="1"/>
            </p:cNvSpPr>
            <p:nvPr/>
          </p:nvSpPr>
          <p:spPr bwMode="auto">
            <a:xfrm rot="-1620000">
              <a:off x="3049" y="2223"/>
              <a:ext cx="87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400">
                  <a:solidFill>
                    <a:srgbClr val="FF0000"/>
                  </a:solidFill>
                  <a:latin typeface="Arial" pitchFamily="34" charset="0"/>
                </a:rPr>
                <a:t>Distance</a:t>
              </a:r>
              <a:endParaRPr lang="en-US" sz="2400">
                <a:solidFill>
                  <a:schemeClr val="hlink"/>
                </a:solidFill>
                <a:latin typeface="Arial" pitchFamily="34" charset="0"/>
              </a:endParaRPr>
            </a:p>
          </p:txBody>
        </p:sp>
      </p:grpSp>
      <p:sp>
        <p:nvSpPr>
          <p:cNvPr id="93192" name="Text Box 24"/>
          <p:cNvSpPr txBox="1">
            <a:spLocks noChangeArrowheads="1"/>
          </p:cNvSpPr>
          <p:nvPr/>
        </p:nvSpPr>
        <p:spPr bwMode="auto">
          <a:xfrm>
            <a:off x="228600" y="990600"/>
            <a:ext cx="7099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r>
              <a:rPr lang="en-US" sz="2800">
                <a:solidFill>
                  <a:srgbClr val="FF0000"/>
                </a:solidFill>
                <a:latin typeface="Times New Roman" pitchFamily="18" charset="0"/>
              </a:rPr>
              <a:t>Resolving the integer ambiguity allows phase </a:t>
            </a:r>
          </a:p>
          <a:p>
            <a:pPr eaLnBrk="0" hangingPunct="0"/>
            <a:r>
              <a:rPr lang="en-US" sz="2800">
                <a:solidFill>
                  <a:srgbClr val="FF0000"/>
                </a:solidFill>
                <a:latin typeface="Times New Roman" pitchFamily="18" charset="0"/>
              </a:rPr>
              <a:t>measurements to be related to distances</a:t>
            </a:r>
            <a:endParaRPr lang="en-US" sz="800">
              <a:solidFill>
                <a:srgbClr val="FF0000"/>
              </a:solidFill>
              <a:latin typeface="Times New Roman" pitchFamily="18" charset="0"/>
            </a:endParaRPr>
          </a:p>
        </p:txBody>
      </p:sp>
      <p:sp>
        <p:nvSpPr>
          <p:cNvPr id="856089" name="Rectangle 25"/>
          <p:cNvSpPr>
            <a:spLocks noChangeArrowheads="1"/>
          </p:cNvSpPr>
          <p:nvPr/>
        </p:nvSpPr>
        <p:spPr bwMode="auto">
          <a:xfrm>
            <a:off x="4419600" y="4267200"/>
            <a:ext cx="424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3600">
                <a:solidFill>
                  <a:srgbClr val="000000"/>
                </a:solidFill>
                <a:latin typeface="Arial" pitchFamily="34" charset="0"/>
              </a:rPr>
              <a:t>Distance = N</a:t>
            </a:r>
            <a:r>
              <a:rPr lang="en-US" sz="3600">
                <a:solidFill>
                  <a:srgbClr val="000000"/>
                </a:solidFill>
                <a:latin typeface="Symbol" pitchFamily="18" charset="2"/>
              </a:rPr>
              <a:t>l</a:t>
            </a:r>
            <a:r>
              <a:rPr lang="en-US" sz="3600">
                <a:solidFill>
                  <a:srgbClr val="000000"/>
                </a:solidFill>
                <a:latin typeface="Arial" pitchFamily="34" charset="0"/>
              </a:rPr>
              <a:t> + </a:t>
            </a:r>
            <a:r>
              <a:rPr lang="en-US" sz="3600">
                <a:solidFill>
                  <a:srgbClr val="000000"/>
                </a:solidFill>
                <a:latin typeface="Symbol" pitchFamily="18" charset="2"/>
              </a:rPr>
              <a:t>Dl</a:t>
            </a:r>
          </a:p>
        </p:txBody>
      </p:sp>
      <p:grpSp>
        <p:nvGrpSpPr>
          <p:cNvPr id="93194" name="Group 26"/>
          <p:cNvGrpSpPr>
            <a:grpSpLocks/>
          </p:cNvGrpSpPr>
          <p:nvPr/>
        </p:nvGrpSpPr>
        <p:grpSpPr bwMode="auto">
          <a:xfrm rot="3721636">
            <a:off x="8425656" y="1404144"/>
            <a:ext cx="587375" cy="331788"/>
            <a:chOff x="1008" y="1344"/>
            <a:chExt cx="1227" cy="540"/>
          </a:xfrm>
        </p:grpSpPr>
        <p:sp>
          <p:nvSpPr>
            <p:cNvPr id="856091" name="Rectangle 27"/>
            <p:cNvSpPr>
              <a:spLocks noChangeArrowheads="1"/>
            </p:cNvSpPr>
            <p:nvPr/>
          </p:nvSpPr>
          <p:spPr bwMode="auto">
            <a:xfrm>
              <a:off x="1432" y="1336"/>
              <a:ext cx="358" cy="442"/>
            </a:xfrm>
            <a:prstGeom prst="rect">
              <a:avLst/>
            </a:prstGeom>
            <a:gradFill rotWithShape="0">
              <a:gsLst>
                <a:gs pos="0">
                  <a:schemeClr val="tx2"/>
                </a:gs>
                <a:gs pos="50000">
                  <a:schemeClr val="bg2"/>
                </a:gs>
                <a:gs pos="100000">
                  <a:schemeClr val="tx2"/>
                </a:gs>
              </a:gsLst>
              <a:lin ang="2700000" scaled="1"/>
            </a:gradFill>
            <a:ln w="9525">
              <a:solidFill>
                <a:schemeClr val="tx1"/>
              </a:solidFill>
              <a:miter lim="800000"/>
              <a:headEnd/>
              <a:tailEnd/>
            </a:ln>
            <a:effectLst/>
          </p:spPr>
          <p:txBody>
            <a:bodyPr wrap="none" anchor="ctr"/>
            <a:lstStyle/>
            <a:p>
              <a:pPr algn="ctr" eaLnBrk="0" hangingPunct="0">
                <a:defRPr/>
              </a:pPr>
              <a:endParaRPr lang="en-US">
                <a:cs typeface="+mn-cs"/>
              </a:endParaRPr>
            </a:p>
          </p:txBody>
        </p:sp>
        <p:sp>
          <p:nvSpPr>
            <p:cNvPr id="93432" name="Line 28"/>
            <p:cNvSpPr>
              <a:spLocks noChangeShapeType="1"/>
            </p:cNvSpPr>
            <p:nvPr/>
          </p:nvSpPr>
          <p:spPr bwMode="auto">
            <a:xfrm flipH="1">
              <a:off x="1008" y="1569"/>
              <a:ext cx="44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33" name="Line 29"/>
            <p:cNvSpPr>
              <a:spLocks noChangeShapeType="1"/>
            </p:cNvSpPr>
            <p:nvPr/>
          </p:nvSpPr>
          <p:spPr bwMode="auto">
            <a:xfrm flipH="1">
              <a:off x="1794" y="1554"/>
              <a:ext cx="44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34" name="Rectangle 30"/>
            <p:cNvSpPr>
              <a:spLocks noChangeArrowheads="1"/>
            </p:cNvSpPr>
            <p:nvPr/>
          </p:nvSpPr>
          <p:spPr bwMode="auto">
            <a:xfrm>
              <a:off x="1230" y="1464"/>
              <a:ext cx="207" cy="207"/>
            </a:xfrm>
            <a:prstGeom prst="rect">
              <a:avLst/>
            </a:prstGeom>
            <a:gradFill rotWithShape="0">
              <a:gsLst>
                <a:gs pos="0">
                  <a:schemeClr val="hlink"/>
                </a:gs>
                <a:gs pos="100000">
                  <a:schemeClr val="bg2"/>
                </a:gs>
              </a:gsLst>
              <a:lin ang="2700000" scaled="1"/>
            </a:gradFill>
            <a:ln w="9525">
              <a:solidFill>
                <a:schemeClr val="tx1"/>
              </a:solidFill>
              <a:miter lim="800000"/>
              <a:headEnd/>
              <a:tailEnd/>
            </a:ln>
          </p:spPr>
          <p:txBody>
            <a:bodyPr wrap="none" anchor="ctr"/>
            <a:lstStyle/>
            <a:p>
              <a:pPr algn="ctr" eaLnBrk="0" hangingPunct="0"/>
              <a:endParaRPr lang="en-US"/>
            </a:p>
          </p:txBody>
        </p:sp>
        <p:sp>
          <p:nvSpPr>
            <p:cNvPr id="93435" name="Rectangle 31"/>
            <p:cNvSpPr>
              <a:spLocks noChangeArrowheads="1"/>
            </p:cNvSpPr>
            <p:nvPr/>
          </p:nvSpPr>
          <p:spPr bwMode="auto">
            <a:xfrm>
              <a:off x="1011" y="1464"/>
              <a:ext cx="207" cy="207"/>
            </a:xfrm>
            <a:prstGeom prst="rect">
              <a:avLst/>
            </a:prstGeom>
            <a:gradFill rotWithShape="0">
              <a:gsLst>
                <a:gs pos="0">
                  <a:schemeClr val="hlink"/>
                </a:gs>
                <a:gs pos="100000">
                  <a:schemeClr val="bg2"/>
                </a:gs>
              </a:gsLst>
              <a:lin ang="2700000" scaled="1"/>
            </a:gradFill>
            <a:ln w="9525">
              <a:solidFill>
                <a:schemeClr val="tx1"/>
              </a:solidFill>
              <a:miter lim="800000"/>
              <a:headEnd/>
              <a:tailEnd/>
            </a:ln>
          </p:spPr>
          <p:txBody>
            <a:bodyPr wrap="none" anchor="ctr"/>
            <a:lstStyle/>
            <a:p>
              <a:pPr algn="ctr" eaLnBrk="0" hangingPunct="0"/>
              <a:endParaRPr lang="en-US"/>
            </a:p>
          </p:txBody>
        </p:sp>
        <p:sp>
          <p:nvSpPr>
            <p:cNvPr id="93436" name="Rectangle 32"/>
            <p:cNvSpPr>
              <a:spLocks noChangeArrowheads="1"/>
            </p:cNvSpPr>
            <p:nvPr/>
          </p:nvSpPr>
          <p:spPr bwMode="auto">
            <a:xfrm>
              <a:off x="2028" y="1458"/>
              <a:ext cx="207" cy="207"/>
            </a:xfrm>
            <a:prstGeom prst="rect">
              <a:avLst/>
            </a:prstGeom>
            <a:gradFill rotWithShape="0">
              <a:gsLst>
                <a:gs pos="0">
                  <a:schemeClr val="hlink"/>
                </a:gs>
                <a:gs pos="100000">
                  <a:schemeClr val="bg2"/>
                </a:gs>
              </a:gsLst>
              <a:lin ang="2700000" scaled="1"/>
            </a:gradFill>
            <a:ln w="9525">
              <a:solidFill>
                <a:schemeClr val="tx1"/>
              </a:solidFill>
              <a:miter lim="800000"/>
              <a:headEnd/>
              <a:tailEnd/>
            </a:ln>
          </p:spPr>
          <p:txBody>
            <a:bodyPr wrap="none" anchor="ctr"/>
            <a:lstStyle/>
            <a:p>
              <a:pPr algn="ctr" eaLnBrk="0" hangingPunct="0"/>
              <a:endParaRPr lang="en-US"/>
            </a:p>
          </p:txBody>
        </p:sp>
        <p:sp>
          <p:nvSpPr>
            <p:cNvPr id="93437" name="Rectangle 33"/>
            <p:cNvSpPr>
              <a:spLocks noChangeArrowheads="1"/>
            </p:cNvSpPr>
            <p:nvPr/>
          </p:nvSpPr>
          <p:spPr bwMode="auto">
            <a:xfrm>
              <a:off x="1809" y="1458"/>
              <a:ext cx="207" cy="207"/>
            </a:xfrm>
            <a:prstGeom prst="rect">
              <a:avLst/>
            </a:prstGeom>
            <a:gradFill rotWithShape="0">
              <a:gsLst>
                <a:gs pos="0">
                  <a:schemeClr val="hlink"/>
                </a:gs>
                <a:gs pos="100000">
                  <a:schemeClr val="bg2"/>
                </a:gs>
              </a:gsLst>
              <a:lin ang="2700000" scaled="1"/>
            </a:gradFill>
            <a:ln w="9525">
              <a:solidFill>
                <a:schemeClr val="tx1"/>
              </a:solidFill>
              <a:miter lim="800000"/>
              <a:headEnd/>
              <a:tailEnd/>
            </a:ln>
          </p:spPr>
          <p:txBody>
            <a:bodyPr wrap="none" anchor="ctr"/>
            <a:lstStyle/>
            <a:p>
              <a:pPr algn="ctr" eaLnBrk="0" hangingPunct="0"/>
              <a:endParaRPr lang="en-US"/>
            </a:p>
          </p:txBody>
        </p:sp>
        <p:sp>
          <p:nvSpPr>
            <p:cNvPr id="93438" name="Rectangle 34"/>
            <p:cNvSpPr>
              <a:spLocks noChangeArrowheads="1"/>
            </p:cNvSpPr>
            <p:nvPr/>
          </p:nvSpPr>
          <p:spPr bwMode="auto">
            <a:xfrm>
              <a:off x="1485" y="1788"/>
              <a:ext cx="47" cy="96"/>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a:p>
          </p:txBody>
        </p:sp>
        <p:sp>
          <p:nvSpPr>
            <p:cNvPr id="93439" name="Rectangle 35"/>
            <p:cNvSpPr>
              <a:spLocks noChangeArrowheads="1"/>
            </p:cNvSpPr>
            <p:nvPr/>
          </p:nvSpPr>
          <p:spPr bwMode="auto">
            <a:xfrm>
              <a:off x="1599" y="1788"/>
              <a:ext cx="47" cy="96"/>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a:p>
          </p:txBody>
        </p:sp>
        <p:sp>
          <p:nvSpPr>
            <p:cNvPr id="93440" name="Rectangle 36"/>
            <p:cNvSpPr>
              <a:spLocks noChangeArrowheads="1"/>
            </p:cNvSpPr>
            <p:nvPr/>
          </p:nvSpPr>
          <p:spPr bwMode="auto">
            <a:xfrm>
              <a:off x="1710" y="1788"/>
              <a:ext cx="47" cy="96"/>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a:p>
          </p:txBody>
        </p:sp>
      </p:grpSp>
      <p:grpSp>
        <p:nvGrpSpPr>
          <p:cNvPr id="93195" name="Group 37"/>
          <p:cNvGrpSpPr>
            <a:grpSpLocks/>
          </p:cNvGrpSpPr>
          <p:nvPr/>
        </p:nvGrpSpPr>
        <p:grpSpPr bwMode="auto">
          <a:xfrm>
            <a:off x="1792288" y="4606925"/>
            <a:ext cx="1192212" cy="2198688"/>
            <a:chOff x="3186" y="1962"/>
            <a:chExt cx="1023" cy="2113"/>
          </a:xfrm>
        </p:grpSpPr>
        <p:grpSp>
          <p:nvGrpSpPr>
            <p:cNvPr id="93401" name="Group 38"/>
            <p:cNvGrpSpPr>
              <a:grpSpLocks/>
            </p:cNvGrpSpPr>
            <p:nvPr/>
          </p:nvGrpSpPr>
          <p:grpSpPr bwMode="auto">
            <a:xfrm rot="-2603188">
              <a:off x="4134" y="3342"/>
              <a:ext cx="75" cy="93"/>
              <a:chOff x="4146" y="3351"/>
              <a:chExt cx="75" cy="93"/>
            </a:xfrm>
          </p:grpSpPr>
          <p:sp>
            <p:nvSpPr>
              <p:cNvPr id="93429" name="Line 39"/>
              <p:cNvSpPr>
                <a:spLocks noChangeShapeType="1"/>
              </p:cNvSpPr>
              <p:nvPr/>
            </p:nvSpPr>
            <p:spPr bwMode="auto">
              <a:xfrm flipH="1">
                <a:off x="4164" y="3399"/>
                <a:ext cx="18" cy="45"/>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430" name="Rectangle 40"/>
              <p:cNvSpPr>
                <a:spLocks noChangeArrowheads="1"/>
              </p:cNvSpPr>
              <p:nvPr/>
            </p:nvSpPr>
            <p:spPr bwMode="auto">
              <a:xfrm rot="957455">
                <a:off x="4146" y="3351"/>
                <a:ext cx="75" cy="66"/>
              </a:xfrm>
              <a:prstGeom prst="rect">
                <a:avLst/>
              </a:prstGeom>
              <a:solidFill>
                <a:schemeClr val="bg1"/>
              </a:solidFill>
              <a:ln w="9525">
                <a:solidFill>
                  <a:schemeClr val="bg1"/>
                </a:solidFill>
                <a:miter lim="800000"/>
                <a:headEnd/>
                <a:tailEnd/>
              </a:ln>
            </p:spPr>
            <p:txBody>
              <a:bodyPr wrap="none" anchor="ctr"/>
              <a:lstStyle/>
              <a:p>
                <a:pPr algn="ctr" eaLnBrk="0" hangingPunct="0"/>
                <a:endParaRPr lang="en-US"/>
              </a:p>
            </p:txBody>
          </p:sp>
        </p:grpSp>
        <p:sp>
          <p:nvSpPr>
            <p:cNvPr id="93402" name="Line 41"/>
            <p:cNvSpPr>
              <a:spLocks noChangeShapeType="1"/>
            </p:cNvSpPr>
            <p:nvPr/>
          </p:nvSpPr>
          <p:spPr bwMode="auto">
            <a:xfrm flipH="1">
              <a:off x="3204" y="3387"/>
              <a:ext cx="18" cy="45"/>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403" name="Rectangle 42"/>
            <p:cNvSpPr>
              <a:spLocks noChangeArrowheads="1"/>
            </p:cNvSpPr>
            <p:nvPr/>
          </p:nvSpPr>
          <p:spPr bwMode="auto">
            <a:xfrm rot="957455">
              <a:off x="3186" y="3339"/>
              <a:ext cx="75" cy="66"/>
            </a:xfrm>
            <a:prstGeom prst="rect">
              <a:avLst/>
            </a:prstGeom>
            <a:solidFill>
              <a:schemeClr val="bg1"/>
            </a:solidFill>
            <a:ln w="9525">
              <a:solidFill>
                <a:schemeClr val="bg1"/>
              </a:solidFill>
              <a:miter lim="800000"/>
              <a:headEnd/>
              <a:tailEnd/>
            </a:ln>
          </p:spPr>
          <p:txBody>
            <a:bodyPr wrap="none" anchor="ctr"/>
            <a:lstStyle/>
            <a:p>
              <a:pPr algn="ctr" eaLnBrk="0" hangingPunct="0"/>
              <a:endParaRPr lang="en-US"/>
            </a:p>
          </p:txBody>
        </p:sp>
        <p:sp>
          <p:nvSpPr>
            <p:cNvPr id="93404" name="Oval 43"/>
            <p:cNvSpPr>
              <a:spLocks noChangeArrowheads="1"/>
            </p:cNvSpPr>
            <p:nvPr/>
          </p:nvSpPr>
          <p:spPr bwMode="auto">
            <a:xfrm>
              <a:off x="3360" y="1962"/>
              <a:ext cx="672" cy="198"/>
            </a:xfrm>
            <a:prstGeom prst="ellipse">
              <a:avLst/>
            </a:prstGeom>
            <a:solidFill>
              <a:schemeClr val="bg1"/>
            </a:solidFill>
            <a:ln w="9525">
              <a:solidFill>
                <a:schemeClr val="tx1"/>
              </a:solidFill>
              <a:round/>
              <a:headEnd/>
              <a:tailEnd/>
            </a:ln>
          </p:spPr>
          <p:txBody>
            <a:bodyPr wrap="none" anchor="ctr"/>
            <a:lstStyle/>
            <a:p>
              <a:pPr algn="ctr" eaLnBrk="0" hangingPunct="0"/>
              <a:endParaRPr lang="en-US"/>
            </a:p>
          </p:txBody>
        </p:sp>
        <p:sp>
          <p:nvSpPr>
            <p:cNvPr id="93405" name="Freeform 44"/>
            <p:cNvSpPr>
              <a:spLocks/>
            </p:cNvSpPr>
            <p:nvPr/>
          </p:nvSpPr>
          <p:spPr bwMode="auto">
            <a:xfrm>
              <a:off x="3648" y="2243"/>
              <a:ext cx="57" cy="506"/>
            </a:xfrm>
            <a:custGeom>
              <a:avLst/>
              <a:gdLst>
                <a:gd name="T0" fmla="*/ 0 w 57"/>
                <a:gd name="T1" fmla="*/ 505 h 506"/>
                <a:gd name="T2" fmla="*/ 0 w 57"/>
                <a:gd name="T3" fmla="*/ 0 h 506"/>
                <a:gd name="T4" fmla="*/ 56 w 57"/>
                <a:gd name="T5" fmla="*/ 0 h 506"/>
                <a:gd name="T6" fmla="*/ 56 w 57"/>
                <a:gd name="T7" fmla="*/ 498 h 506"/>
                <a:gd name="T8" fmla="*/ 0 w 57"/>
                <a:gd name="T9" fmla="*/ 505 h 506"/>
                <a:gd name="T10" fmla="*/ 0 60000 65536"/>
                <a:gd name="T11" fmla="*/ 0 60000 65536"/>
                <a:gd name="T12" fmla="*/ 0 60000 65536"/>
                <a:gd name="T13" fmla="*/ 0 60000 65536"/>
                <a:gd name="T14" fmla="*/ 0 60000 65536"/>
                <a:gd name="T15" fmla="*/ 0 w 57"/>
                <a:gd name="T16" fmla="*/ 0 h 506"/>
                <a:gd name="T17" fmla="*/ 57 w 57"/>
                <a:gd name="T18" fmla="*/ 506 h 506"/>
              </a:gdLst>
              <a:ahLst/>
              <a:cxnLst>
                <a:cxn ang="T10">
                  <a:pos x="T0" y="T1"/>
                </a:cxn>
                <a:cxn ang="T11">
                  <a:pos x="T2" y="T3"/>
                </a:cxn>
                <a:cxn ang="T12">
                  <a:pos x="T4" y="T5"/>
                </a:cxn>
                <a:cxn ang="T13">
                  <a:pos x="T6" y="T7"/>
                </a:cxn>
                <a:cxn ang="T14">
                  <a:pos x="T8" y="T9"/>
                </a:cxn>
              </a:cxnLst>
              <a:rect l="T15" t="T16" r="T17" b="T18"/>
              <a:pathLst>
                <a:path w="57" h="506">
                  <a:moveTo>
                    <a:pt x="0" y="505"/>
                  </a:moveTo>
                  <a:lnTo>
                    <a:pt x="0" y="0"/>
                  </a:lnTo>
                  <a:lnTo>
                    <a:pt x="56" y="0"/>
                  </a:lnTo>
                  <a:lnTo>
                    <a:pt x="56" y="498"/>
                  </a:lnTo>
                  <a:lnTo>
                    <a:pt x="0" y="505"/>
                  </a:lnTo>
                </a:path>
              </a:pathLst>
            </a:custGeom>
            <a:solidFill>
              <a:srgbClr val="FFCC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nvGrpSpPr>
            <p:cNvPr id="93406" name="Group 45"/>
            <p:cNvGrpSpPr>
              <a:grpSpLocks/>
            </p:cNvGrpSpPr>
            <p:nvPr/>
          </p:nvGrpSpPr>
          <p:grpSpPr bwMode="auto">
            <a:xfrm>
              <a:off x="3552" y="2016"/>
              <a:ext cx="261" cy="246"/>
              <a:chOff x="3572" y="2016"/>
              <a:chExt cx="261" cy="246"/>
            </a:xfrm>
          </p:grpSpPr>
          <p:sp>
            <p:nvSpPr>
              <p:cNvPr id="93415" name="Freeform 46"/>
              <p:cNvSpPr>
                <a:spLocks/>
              </p:cNvSpPr>
              <p:nvPr/>
            </p:nvSpPr>
            <p:spPr bwMode="auto">
              <a:xfrm>
                <a:off x="3572" y="2016"/>
                <a:ext cx="249" cy="216"/>
              </a:xfrm>
              <a:custGeom>
                <a:avLst/>
                <a:gdLst>
                  <a:gd name="T0" fmla="*/ 110 w 249"/>
                  <a:gd name="T1" fmla="*/ 215 h 216"/>
                  <a:gd name="T2" fmla="*/ 110 w 249"/>
                  <a:gd name="T3" fmla="*/ 191 h 216"/>
                  <a:gd name="T4" fmla="*/ 117 w 249"/>
                  <a:gd name="T5" fmla="*/ 188 h 216"/>
                  <a:gd name="T6" fmla="*/ 127 w 249"/>
                  <a:gd name="T7" fmla="*/ 188 h 216"/>
                  <a:gd name="T8" fmla="*/ 103 w 249"/>
                  <a:gd name="T9" fmla="*/ 171 h 216"/>
                  <a:gd name="T10" fmla="*/ 103 w 249"/>
                  <a:gd name="T11" fmla="*/ 63 h 216"/>
                  <a:gd name="T12" fmla="*/ 99 w 249"/>
                  <a:gd name="T13" fmla="*/ 87 h 216"/>
                  <a:gd name="T14" fmla="*/ 89 w 249"/>
                  <a:gd name="T15" fmla="*/ 87 h 216"/>
                  <a:gd name="T16" fmla="*/ 103 w 249"/>
                  <a:gd name="T17" fmla="*/ 97 h 216"/>
                  <a:gd name="T18" fmla="*/ 103 w 249"/>
                  <a:gd name="T19" fmla="*/ 107 h 216"/>
                  <a:gd name="T20" fmla="*/ 75 w 249"/>
                  <a:gd name="T21" fmla="*/ 87 h 216"/>
                  <a:gd name="T22" fmla="*/ 58 w 249"/>
                  <a:gd name="T23" fmla="*/ 43 h 216"/>
                  <a:gd name="T24" fmla="*/ 0 w 249"/>
                  <a:gd name="T25" fmla="*/ 36 h 216"/>
                  <a:gd name="T26" fmla="*/ 6 w 249"/>
                  <a:gd name="T27" fmla="*/ 23 h 216"/>
                  <a:gd name="T28" fmla="*/ 17 w 249"/>
                  <a:gd name="T29" fmla="*/ 20 h 216"/>
                  <a:gd name="T30" fmla="*/ 24 w 249"/>
                  <a:gd name="T31" fmla="*/ 13 h 216"/>
                  <a:gd name="T32" fmla="*/ 99 w 249"/>
                  <a:gd name="T33" fmla="*/ 0 h 216"/>
                  <a:gd name="T34" fmla="*/ 141 w 249"/>
                  <a:gd name="T35" fmla="*/ 0 h 216"/>
                  <a:gd name="T36" fmla="*/ 223 w 249"/>
                  <a:gd name="T37" fmla="*/ 13 h 216"/>
                  <a:gd name="T38" fmla="*/ 230 w 249"/>
                  <a:gd name="T39" fmla="*/ 20 h 216"/>
                  <a:gd name="T40" fmla="*/ 241 w 249"/>
                  <a:gd name="T41" fmla="*/ 23 h 216"/>
                  <a:gd name="T42" fmla="*/ 248 w 249"/>
                  <a:gd name="T43" fmla="*/ 36 h 216"/>
                  <a:gd name="T44" fmla="*/ 223 w 249"/>
                  <a:gd name="T45" fmla="*/ 53 h 216"/>
                  <a:gd name="T46" fmla="*/ 196 w 249"/>
                  <a:gd name="T47" fmla="*/ 53 h 216"/>
                  <a:gd name="T48" fmla="*/ 189 w 249"/>
                  <a:gd name="T49" fmla="*/ 77 h 216"/>
                  <a:gd name="T50" fmla="*/ 158 w 249"/>
                  <a:gd name="T51" fmla="*/ 141 h 216"/>
                  <a:gd name="T52" fmla="*/ 158 w 249"/>
                  <a:gd name="T53" fmla="*/ 131 h 216"/>
                  <a:gd name="T54" fmla="*/ 179 w 249"/>
                  <a:gd name="T55" fmla="*/ 80 h 216"/>
                  <a:gd name="T56" fmla="*/ 165 w 249"/>
                  <a:gd name="T57" fmla="*/ 87 h 216"/>
                  <a:gd name="T58" fmla="*/ 144 w 249"/>
                  <a:gd name="T59" fmla="*/ 90 h 216"/>
                  <a:gd name="T60" fmla="*/ 137 w 249"/>
                  <a:gd name="T61" fmla="*/ 114 h 216"/>
                  <a:gd name="T62" fmla="*/ 155 w 249"/>
                  <a:gd name="T63" fmla="*/ 124 h 216"/>
                  <a:gd name="T64" fmla="*/ 161 w 249"/>
                  <a:gd name="T65" fmla="*/ 151 h 216"/>
                  <a:gd name="T66" fmla="*/ 148 w 249"/>
                  <a:gd name="T67" fmla="*/ 154 h 216"/>
                  <a:gd name="T68" fmla="*/ 134 w 249"/>
                  <a:gd name="T69" fmla="*/ 188 h 216"/>
                  <a:gd name="T70" fmla="*/ 155 w 249"/>
                  <a:gd name="T71" fmla="*/ 188 h 216"/>
                  <a:gd name="T72" fmla="*/ 155 w 249"/>
                  <a:gd name="T73" fmla="*/ 215 h 216"/>
                  <a:gd name="T74" fmla="*/ 130 w 249"/>
                  <a:gd name="T75" fmla="*/ 215 h 216"/>
                  <a:gd name="T76" fmla="*/ 110 w 249"/>
                  <a:gd name="T77" fmla="*/ 215 h 2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9"/>
                  <a:gd name="T118" fmla="*/ 0 h 216"/>
                  <a:gd name="T119" fmla="*/ 249 w 249"/>
                  <a:gd name="T120" fmla="*/ 216 h 2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9" h="216">
                    <a:moveTo>
                      <a:pt x="110" y="215"/>
                    </a:moveTo>
                    <a:lnTo>
                      <a:pt x="110" y="191"/>
                    </a:lnTo>
                    <a:lnTo>
                      <a:pt x="117" y="188"/>
                    </a:lnTo>
                    <a:lnTo>
                      <a:pt x="127" y="188"/>
                    </a:lnTo>
                    <a:lnTo>
                      <a:pt x="103" y="171"/>
                    </a:lnTo>
                    <a:lnTo>
                      <a:pt x="103" y="63"/>
                    </a:lnTo>
                    <a:lnTo>
                      <a:pt x="99" y="87"/>
                    </a:lnTo>
                    <a:lnTo>
                      <a:pt x="89" y="87"/>
                    </a:lnTo>
                    <a:lnTo>
                      <a:pt x="103" y="97"/>
                    </a:lnTo>
                    <a:lnTo>
                      <a:pt x="103" y="107"/>
                    </a:lnTo>
                    <a:lnTo>
                      <a:pt x="75" y="87"/>
                    </a:lnTo>
                    <a:lnTo>
                      <a:pt x="58" y="43"/>
                    </a:lnTo>
                    <a:lnTo>
                      <a:pt x="0" y="36"/>
                    </a:lnTo>
                    <a:lnTo>
                      <a:pt x="6" y="23"/>
                    </a:lnTo>
                    <a:lnTo>
                      <a:pt x="17" y="20"/>
                    </a:lnTo>
                    <a:lnTo>
                      <a:pt x="24" y="13"/>
                    </a:lnTo>
                    <a:lnTo>
                      <a:pt x="99" y="0"/>
                    </a:lnTo>
                    <a:lnTo>
                      <a:pt x="141" y="0"/>
                    </a:lnTo>
                    <a:lnTo>
                      <a:pt x="223" y="13"/>
                    </a:lnTo>
                    <a:lnTo>
                      <a:pt x="230" y="20"/>
                    </a:lnTo>
                    <a:lnTo>
                      <a:pt x="241" y="23"/>
                    </a:lnTo>
                    <a:lnTo>
                      <a:pt x="248" y="36"/>
                    </a:lnTo>
                    <a:lnTo>
                      <a:pt x="223" y="53"/>
                    </a:lnTo>
                    <a:lnTo>
                      <a:pt x="196" y="53"/>
                    </a:lnTo>
                    <a:lnTo>
                      <a:pt x="189" y="77"/>
                    </a:lnTo>
                    <a:lnTo>
                      <a:pt x="158" y="141"/>
                    </a:lnTo>
                    <a:lnTo>
                      <a:pt x="158" y="131"/>
                    </a:lnTo>
                    <a:lnTo>
                      <a:pt x="179" y="80"/>
                    </a:lnTo>
                    <a:lnTo>
                      <a:pt x="165" y="87"/>
                    </a:lnTo>
                    <a:lnTo>
                      <a:pt x="144" y="90"/>
                    </a:lnTo>
                    <a:lnTo>
                      <a:pt x="137" y="114"/>
                    </a:lnTo>
                    <a:lnTo>
                      <a:pt x="155" y="124"/>
                    </a:lnTo>
                    <a:lnTo>
                      <a:pt x="161" y="151"/>
                    </a:lnTo>
                    <a:lnTo>
                      <a:pt x="148" y="154"/>
                    </a:lnTo>
                    <a:lnTo>
                      <a:pt x="134" y="188"/>
                    </a:lnTo>
                    <a:lnTo>
                      <a:pt x="155" y="188"/>
                    </a:lnTo>
                    <a:lnTo>
                      <a:pt x="155" y="215"/>
                    </a:lnTo>
                    <a:lnTo>
                      <a:pt x="130" y="215"/>
                    </a:lnTo>
                    <a:lnTo>
                      <a:pt x="110" y="215"/>
                    </a:lnTo>
                  </a:path>
                </a:pathLst>
              </a:custGeom>
              <a:solidFill>
                <a:srgbClr val="E5E5E5"/>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16" name="Freeform 47"/>
              <p:cNvSpPr>
                <a:spLocks/>
              </p:cNvSpPr>
              <p:nvPr/>
            </p:nvSpPr>
            <p:spPr bwMode="auto">
              <a:xfrm>
                <a:off x="3777" y="2043"/>
                <a:ext cx="56" cy="54"/>
              </a:xfrm>
              <a:custGeom>
                <a:avLst/>
                <a:gdLst>
                  <a:gd name="T0" fmla="*/ 10 w 56"/>
                  <a:gd name="T1" fmla="*/ 53 h 54"/>
                  <a:gd name="T2" fmla="*/ 55 w 56"/>
                  <a:gd name="T3" fmla="*/ 16 h 54"/>
                  <a:gd name="T4" fmla="*/ 48 w 56"/>
                  <a:gd name="T5" fmla="*/ 0 h 54"/>
                  <a:gd name="T6" fmla="*/ 0 w 56"/>
                  <a:gd name="T7" fmla="*/ 33 h 54"/>
                  <a:gd name="T8" fmla="*/ 10 w 56"/>
                  <a:gd name="T9" fmla="*/ 53 h 54"/>
                  <a:gd name="T10" fmla="*/ 0 60000 65536"/>
                  <a:gd name="T11" fmla="*/ 0 60000 65536"/>
                  <a:gd name="T12" fmla="*/ 0 60000 65536"/>
                  <a:gd name="T13" fmla="*/ 0 60000 65536"/>
                  <a:gd name="T14" fmla="*/ 0 60000 65536"/>
                  <a:gd name="T15" fmla="*/ 0 w 56"/>
                  <a:gd name="T16" fmla="*/ 0 h 54"/>
                  <a:gd name="T17" fmla="*/ 56 w 56"/>
                  <a:gd name="T18" fmla="*/ 54 h 54"/>
                </a:gdLst>
                <a:ahLst/>
                <a:cxnLst>
                  <a:cxn ang="T10">
                    <a:pos x="T0" y="T1"/>
                  </a:cxn>
                  <a:cxn ang="T11">
                    <a:pos x="T2" y="T3"/>
                  </a:cxn>
                  <a:cxn ang="T12">
                    <a:pos x="T4" y="T5"/>
                  </a:cxn>
                  <a:cxn ang="T13">
                    <a:pos x="T6" y="T7"/>
                  </a:cxn>
                  <a:cxn ang="T14">
                    <a:pos x="T8" y="T9"/>
                  </a:cxn>
                </a:cxnLst>
                <a:rect l="T15" t="T16" r="T17" b="T18"/>
                <a:pathLst>
                  <a:path w="56" h="54">
                    <a:moveTo>
                      <a:pt x="10" y="53"/>
                    </a:moveTo>
                    <a:lnTo>
                      <a:pt x="55" y="16"/>
                    </a:lnTo>
                    <a:lnTo>
                      <a:pt x="48" y="0"/>
                    </a:lnTo>
                    <a:lnTo>
                      <a:pt x="0" y="33"/>
                    </a:lnTo>
                    <a:lnTo>
                      <a:pt x="10" y="53"/>
                    </a:lnTo>
                  </a:path>
                </a:pathLst>
              </a:custGeom>
              <a:solidFill>
                <a:srgbClr val="99999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17" name="Freeform 48"/>
              <p:cNvSpPr>
                <a:spLocks/>
              </p:cNvSpPr>
              <p:nvPr/>
            </p:nvSpPr>
            <p:spPr bwMode="auto">
              <a:xfrm>
                <a:off x="3663" y="2143"/>
                <a:ext cx="55" cy="54"/>
              </a:xfrm>
              <a:custGeom>
                <a:avLst/>
                <a:gdLst>
                  <a:gd name="T0" fmla="*/ 0 w 55"/>
                  <a:gd name="T1" fmla="*/ 53 h 54"/>
                  <a:gd name="T2" fmla="*/ 54 w 55"/>
                  <a:gd name="T3" fmla="*/ 49 h 54"/>
                  <a:gd name="T4" fmla="*/ 40 w 55"/>
                  <a:gd name="T5" fmla="*/ 0 h 54"/>
                  <a:gd name="T6" fmla="*/ 0 w 55"/>
                  <a:gd name="T7" fmla="*/ 53 h 54"/>
                  <a:gd name="T8" fmla="*/ 0 60000 65536"/>
                  <a:gd name="T9" fmla="*/ 0 60000 65536"/>
                  <a:gd name="T10" fmla="*/ 0 60000 65536"/>
                  <a:gd name="T11" fmla="*/ 0 60000 65536"/>
                  <a:gd name="T12" fmla="*/ 0 w 55"/>
                  <a:gd name="T13" fmla="*/ 0 h 54"/>
                  <a:gd name="T14" fmla="*/ 55 w 55"/>
                  <a:gd name="T15" fmla="*/ 54 h 54"/>
                </a:gdLst>
                <a:ahLst/>
                <a:cxnLst>
                  <a:cxn ang="T8">
                    <a:pos x="T0" y="T1"/>
                  </a:cxn>
                  <a:cxn ang="T9">
                    <a:pos x="T2" y="T3"/>
                  </a:cxn>
                  <a:cxn ang="T10">
                    <a:pos x="T4" y="T5"/>
                  </a:cxn>
                  <a:cxn ang="T11">
                    <a:pos x="T6" y="T7"/>
                  </a:cxn>
                </a:cxnLst>
                <a:rect l="T12" t="T13" r="T14" b="T15"/>
                <a:pathLst>
                  <a:path w="55" h="54">
                    <a:moveTo>
                      <a:pt x="0" y="53"/>
                    </a:moveTo>
                    <a:lnTo>
                      <a:pt x="54" y="49"/>
                    </a:lnTo>
                    <a:lnTo>
                      <a:pt x="40" y="0"/>
                    </a:lnTo>
                    <a:lnTo>
                      <a:pt x="0" y="53"/>
                    </a:lnTo>
                  </a:path>
                </a:pathLst>
              </a:custGeom>
              <a:solidFill>
                <a:srgbClr val="666666"/>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18" name="Freeform 49"/>
              <p:cNvSpPr>
                <a:spLocks/>
              </p:cNvSpPr>
              <p:nvPr/>
            </p:nvSpPr>
            <p:spPr bwMode="auto">
              <a:xfrm>
                <a:off x="3684" y="2208"/>
                <a:ext cx="56" cy="54"/>
              </a:xfrm>
              <a:custGeom>
                <a:avLst/>
                <a:gdLst>
                  <a:gd name="T0" fmla="*/ 55 w 56"/>
                  <a:gd name="T1" fmla="*/ 53 h 54"/>
                  <a:gd name="T2" fmla="*/ 55 w 56"/>
                  <a:gd name="T3" fmla="*/ 0 h 54"/>
                  <a:gd name="T4" fmla="*/ 0 w 56"/>
                  <a:gd name="T5" fmla="*/ 9 h 54"/>
                  <a:gd name="T6" fmla="*/ 0 w 56"/>
                  <a:gd name="T7" fmla="*/ 39 h 54"/>
                  <a:gd name="T8" fmla="*/ 55 w 56"/>
                  <a:gd name="T9" fmla="*/ 53 h 54"/>
                  <a:gd name="T10" fmla="*/ 0 60000 65536"/>
                  <a:gd name="T11" fmla="*/ 0 60000 65536"/>
                  <a:gd name="T12" fmla="*/ 0 60000 65536"/>
                  <a:gd name="T13" fmla="*/ 0 60000 65536"/>
                  <a:gd name="T14" fmla="*/ 0 60000 65536"/>
                  <a:gd name="T15" fmla="*/ 0 w 56"/>
                  <a:gd name="T16" fmla="*/ 0 h 54"/>
                  <a:gd name="T17" fmla="*/ 56 w 56"/>
                  <a:gd name="T18" fmla="*/ 54 h 54"/>
                </a:gdLst>
                <a:ahLst/>
                <a:cxnLst>
                  <a:cxn ang="T10">
                    <a:pos x="T0" y="T1"/>
                  </a:cxn>
                  <a:cxn ang="T11">
                    <a:pos x="T2" y="T3"/>
                  </a:cxn>
                  <a:cxn ang="T12">
                    <a:pos x="T4" y="T5"/>
                  </a:cxn>
                  <a:cxn ang="T13">
                    <a:pos x="T6" y="T7"/>
                  </a:cxn>
                  <a:cxn ang="T14">
                    <a:pos x="T8" y="T9"/>
                  </a:cxn>
                </a:cxnLst>
                <a:rect l="T15" t="T16" r="T17" b="T18"/>
                <a:pathLst>
                  <a:path w="56" h="54">
                    <a:moveTo>
                      <a:pt x="55" y="53"/>
                    </a:moveTo>
                    <a:lnTo>
                      <a:pt x="55" y="0"/>
                    </a:lnTo>
                    <a:lnTo>
                      <a:pt x="0" y="9"/>
                    </a:lnTo>
                    <a:lnTo>
                      <a:pt x="0" y="39"/>
                    </a:lnTo>
                    <a:lnTo>
                      <a:pt x="55" y="53"/>
                    </a:lnTo>
                  </a:path>
                </a:pathLst>
              </a:custGeom>
              <a:solidFill>
                <a:srgbClr val="666666"/>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19" name="Freeform 50"/>
              <p:cNvSpPr>
                <a:spLocks/>
              </p:cNvSpPr>
              <p:nvPr/>
            </p:nvSpPr>
            <p:spPr bwMode="auto">
              <a:xfrm>
                <a:off x="3599" y="2021"/>
                <a:ext cx="151" cy="53"/>
              </a:xfrm>
              <a:custGeom>
                <a:avLst/>
                <a:gdLst>
                  <a:gd name="T0" fmla="*/ 143 w 151"/>
                  <a:gd name="T1" fmla="*/ 29 h 53"/>
                  <a:gd name="T2" fmla="*/ 112 w 151"/>
                  <a:gd name="T3" fmla="*/ 0 h 53"/>
                  <a:gd name="T4" fmla="*/ 71 w 151"/>
                  <a:gd name="T5" fmla="*/ 0 h 53"/>
                  <a:gd name="T6" fmla="*/ 0 w 151"/>
                  <a:gd name="T7" fmla="*/ 22 h 53"/>
                  <a:gd name="T8" fmla="*/ 0 w 151"/>
                  <a:gd name="T9" fmla="*/ 26 h 53"/>
                  <a:gd name="T10" fmla="*/ 150 w 151"/>
                  <a:gd name="T11" fmla="*/ 52 h 53"/>
                  <a:gd name="T12" fmla="*/ 143 w 151"/>
                  <a:gd name="T13" fmla="*/ 29 h 53"/>
                  <a:gd name="T14" fmla="*/ 0 60000 65536"/>
                  <a:gd name="T15" fmla="*/ 0 60000 65536"/>
                  <a:gd name="T16" fmla="*/ 0 60000 65536"/>
                  <a:gd name="T17" fmla="*/ 0 60000 65536"/>
                  <a:gd name="T18" fmla="*/ 0 60000 65536"/>
                  <a:gd name="T19" fmla="*/ 0 60000 65536"/>
                  <a:gd name="T20" fmla="*/ 0 60000 65536"/>
                  <a:gd name="T21" fmla="*/ 0 w 151"/>
                  <a:gd name="T22" fmla="*/ 0 h 53"/>
                  <a:gd name="T23" fmla="*/ 151 w 15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53">
                    <a:moveTo>
                      <a:pt x="143" y="29"/>
                    </a:moveTo>
                    <a:lnTo>
                      <a:pt x="112" y="0"/>
                    </a:lnTo>
                    <a:lnTo>
                      <a:pt x="71" y="0"/>
                    </a:lnTo>
                    <a:lnTo>
                      <a:pt x="0" y="22"/>
                    </a:lnTo>
                    <a:lnTo>
                      <a:pt x="0" y="26"/>
                    </a:lnTo>
                    <a:lnTo>
                      <a:pt x="150" y="52"/>
                    </a:lnTo>
                    <a:lnTo>
                      <a:pt x="143" y="29"/>
                    </a:lnTo>
                  </a:path>
                </a:pathLst>
              </a:custGeom>
              <a:solidFill>
                <a:srgbClr val="99999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0" name="Freeform 51"/>
              <p:cNvSpPr>
                <a:spLocks/>
              </p:cNvSpPr>
              <p:nvPr/>
            </p:nvSpPr>
            <p:spPr bwMode="auto">
              <a:xfrm>
                <a:off x="3656" y="2073"/>
                <a:ext cx="56" cy="54"/>
              </a:xfrm>
              <a:custGeom>
                <a:avLst/>
                <a:gdLst>
                  <a:gd name="T0" fmla="*/ 55 w 56"/>
                  <a:gd name="T1" fmla="*/ 53 h 54"/>
                  <a:gd name="T2" fmla="*/ 55 w 56"/>
                  <a:gd name="T3" fmla="*/ 0 h 54"/>
                  <a:gd name="T4" fmla="*/ 0 w 56"/>
                  <a:gd name="T5" fmla="*/ 43 h 54"/>
                  <a:gd name="T6" fmla="*/ 55 w 56"/>
                  <a:gd name="T7" fmla="*/ 53 h 54"/>
                  <a:gd name="T8" fmla="*/ 0 60000 65536"/>
                  <a:gd name="T9" fmla="*/ 0 60000 65536"/>
                  <a:gd name="T10" fmla="*/ 0 60000 65536"/>
                  <a:gd name="T11" fmla="*/ 0 60000 65536"/>
                  <a:gd name="T12" fmla="*/ 0 w 56"/>
                  <a:gd name="T13" fmla="*/ 0 h 54"/>
                  <a:gd name="T14" fmla="*/ 56 w 56"/>
                  <a:gd name="T15" fmla="*/ 54 h 54"/>
                </a:gdLst>
                <a:ahLst/>
                <a:cxnLst>
                  <a:cxn ang="T8">
                    <a:pos x="T0" y="T1"/>
                  </a:cxn>
                  <a:cxn ang="T9">
                    <a:pos x="T2" y="T3"/>
                  </a:cxn>
                  <a:cxn ang="T10">
                    <a:pos x="T4" y="T5"/>
                  </a:cxn>
                  <a:cxn ang="T11">
                    <a:pos x="T6" y="T7"/>
                  </a:cxn>
                </a:cxnLst>
                <a:rect l="T12" t="T13" r="T14" b="T15"/>
                <a:pathLst>
                  <a:path w="56" h="54">
                    <a:moveTo>
                      <a:pt x="55" y="53"/>
                    </a:moveTo>
                    <a:lnTo>
                      <a:pt x="55" y="0"/>
                    </a:lnTo>
                    <a:lnTo>
                      <a:pt x="0" y="43"/>
                    </a:lnTo>
                    <a:lnTo>
                      <a:pt x="55" y="53"/>
                    </a:lnTo>
                  </a:path>
                </a:pathLst>
              </a:custGeom>
              <a:solidFill>
                <a:srgbClr val="666666"/>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1" name="Freeform 52"/>
              <p:cNvSpPr>
                <a:spLocks/>
              </p:cNvSpPr>
              <p:nvPr/>
            </p:nvSpPr>
            <p:spPr bwMode="auto">
              <a:xfrm>
                <a:off x="3643" y="2067"/>
                <a:ext cx="56" cy="54"/>
              </a:xfrm>
              <a:custGeom>
                <a:avLst/>
                <a:gdLst>
                  <a:gd name="T0" fmla="*/ 20 w 56"/>
                  <a:gd name="T1" fmla="*/ 53 h 54"/>
                  <a:gd name="T2" fmla="*/ 55 w 56"/>
                  <a:gd name="T3" fmla="*/ 6 h 54"/>
                  <a:gd name="T4" fmla="*/ 10 w 56"/>
                  <a:gd name="T5" fmla="*/ 0 h 54"/>
                  <a:gd name="T6" fmla="*/ 0 w 56"/>
                  <a:gd name="T7" fmla="*/ 19 h 54"/>
                  <a:gd name="T8" fmla="*/ 20 w 56"/>
                  <a:gd name="T9" fmla="*/ 53 h 54"/>
                  <a:gd name="T10" fmla="*/ 0 60000 65536"/>
                  <a:gd name="T11" fmla="*/ 0 60000 65536"/>
                  <a:gd name="T12" fmla="*/ 0 60000 65536"/>
                  <a:gd name="T13" fmla="*/ 0 60000 65536"/>
                  <a:gd name="T14" fmla="*/ 0 60000 65536"/>
                  <a:gd name="T15" fmla="*/ 0 w 56"/>
                  <a:gd name="T16" fmla="*/ 0 h 54"/>
                  <a:gd name="T17" fmla="*/ 56 w 56"/>
                  <a:gd name="T18" fmla="*/ 54 h 54"/>
                </a:gdLst>
                <a:ahLst/>
                <a:cxnLst>
                  <a:cxn ang="T10">
                    <a:pos x="T0" y="T1"/>
                  </a:cxn>
                  <a:cxn ang="T11">
                    <a:pos x="T2" y="T3"/>
                  </a:cxn>
                  <a:cxn ang="T12">
                    <a:pos x="T4" y="T5"/>
                  </a:cxn>
                  <a:cxn ang="T13">
                    <a:pos x="T6" y="T7"/>
                  </a:cxn>
                  <a:cxn ang="T14">
                    <a:pos x="T8" y="T9"/>
                  </a:cxn>
                </a:cxnLst>
                <a:rect l="T15" t="T16" r="T17" b="T18"/>
                <a:pathLst>
                  <a:path w="56" h="54">
                    <a:moveTo>
                      <a:pt x="20" y="53"/>
                    </a:moveTo>
                    <a:lnTo>
                      <a:pt x="55" y="6"/>
                    </a:lnTo>
                    <a:lnTo>
                      <a:pt x="10" y="0"/>
                    </a:lnTo>
                    <a:lnTo>
                      <a:pt x="0" y="19"/>
                    </a:lnTo>
                    <a:lnTo>
                      <a:pt x="20" y="53"/>
                    </a:lnTo>
                  </a:path>
                </a:pathLst>
              </a:custGeom>
              <a:solidFill>
                <a:srgbClr val="666666"/>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2" name="Freeform 53"/>
              <p:cNvSpPr>
                <a:spLocks/>
              </p:cNvSpPr>
              <p:nvPr/>
            </p:nvSpPr>
            <p:spPr bwMode="auto">
              <a:xfrm>
                <a:off x="3726" y="2077"/>
                <a:ext cx="55" cy="54"/>
              </a:xfrm>
              <a:custGeom>
                <a:avLst/>
                <a:gdLst>
                  <a:gd name="T0" fmla="*/ 30 w 55"/>
                  <a:gd name="T1" fmla="*/ 43 h 54"/>
                  <a:gd name="T2" fmla="*/ 54 w 55"/>
                  <a:gd name="T3" fmla="*/ 0 h 54"/>
                  <a:gd name="T4" fmla="*/ 10 w 55"/>
                  <a:gd name="T5" fmla="*/ 0 h 54"/>
                  <a:gd name="T6" fmla="*/ 0 w 55"/>
                  <a:gd name="T7" fmla="*/ 53 h 54"/>
                  <a:gd name="T8" fmla="*/ 30 w 55"/>
                  <a:gd name="T9" fmla="*/ 43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30" y="43"/>
                    </a:moveTo>
                    <a:lnTo>
                      <a:pt x="54" y="0"/>
                    </a:lnTo>
                    <a:lnTo>
                      <a:pt x="10" y="0"/>
                    </a:lnTo>
                    <a:lnTo>
                      <a:pt x="0" y="53"/>
                    </a:lnTo>
                    <a:lnTo>
                      <a:pt x="30" y="43"/>
                    </a:lnTo>
                  </a:path>
                </a:pathLst>
              </a:custGeom>
              <a:solidFill>
                <a:srgbClr val="666666"/>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3" name="Freeform 54"/>
              <p:cNvSpPr>
                <a:spLocks/>
              </p:cNvSpPr>
              <p:nvPr/>
            </p:nvSpPr>
            <p:spPr bwMode="auto">
              <a:xfrm>
                <a:off x="3599" y="2033"/>
                <a:ext cx="195" cy="54"/>
              </a:xfrm>
              <a:custGeom>
                <a:avLst/>
                <a:gdLst>
                  <a:gd name="T0" fmla="*/ 194 w 195"/>
                  <a:gd name="T1" fmla="*/ 0 h 54"/>
                  <a:gd name="T2" fmla="*/ 194 w 195"/>
                  <a:gd name="T3" fmla="*/ 9 h 54"/>
                  <a:gd name="T4" fmla="*/ 163 w 195"/>
                  <a:gd name="T5" fmla="*/ 53 h 54"/>
                  <a:gd name="T6" fmla="*/ 0 w 195"/>
                  <a:gd name="T7" fmla="*/ 36 h 54"/>
                  <a:gd name="T8" fmla="*/ 6 w 195"/>
                  <a:gd name="T9" fmla="*/ 23 h 54"/>
                  <a:gd name="T10" fmla="*/ 156 w 195"/>
                  <a:gd name="T11" fmla="*/ 43 h 54"/>
                  <a:gd name="T12" fmla="*/ 194 w 195"/>
                  <a:gd name="T13" fmla="*/ 0 h 54"/>
                  <a:gd name="T14" fmla="*/ 0 60000 65536"/>
                  <a:gd name="T15" fmla="*/ 0 60000 65536"/>
                  <a:gd name="T16" fmla="*/ 0 60000 65536"/>
                  <a:gd name="T17" fmla="*/ 0 60000 65536"/>
                  <a:gd name="T18" fmla="*/ 0 60000 65536"/>
                  <a:gd name="T19" fmla="*/ 0 60000 65536"/>
                  <a:gd name="T20" fmla="*/ 0 60000 65536"/>
                  <a:gd name="T21" fmla="*/ 0 w 195"/>
                  <a:gd name="T22" fmla="*/ 0 h 54"/>
                  <a:gd name="T23" fmla="*/ 195 w 195"/>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54">
                    <a:moveTo>
                      <a:pt x="194" y="0"/>
                    </a:moveTo>
                    <a:lnTo>
                      <a:pt x="194" y="9"/>
                    </a:lnTo>
                    <a:lnTo>
                      <a:pt x="163" y="53"/>
                    </a:lnTo>
                    <a:lnTo>
                      <a:pt x="0" y="36"/>
                    </a:lnTo>
                    <a:lnTo>
                      <a:pt x="6" y="23"/>
                    </a:lnTo>
                    <a:lnTo>
                      <a:pt x="156" y="43"/>
                    </a:lnTo>
                    <a:lnTo>
                      <a:pt x="194" y="0"/>
                    </a:lnTo>
                  </a:path>
                </a:pathLst>
              </a:custGeom>
              <a:solidFill>
                <a:srgbClr val="B2B2B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4" name="Freeform 55"/>
              <p:cNvSpPr>
                <a:spLocks/>
              </p:cNvSpPr>
              <p:nvPr/>
            </p:nvSpPr>
            <p:spPr bwMode="auto">
              <a:xfrm>
                <a:off x="3688" y="2140"/>
                <a:ext cx="56" cy="62"/>
              </a:xfrm>
              <a:custGeom>
                <a:avLst/>
                <a:gdLst>
                  <a:gd name="T0" fmla="*/ 55 w 56"/>
                  <a:gd name="T1" fmla="*/ 3 h 62"/>
                  <a:gd name="T2" fmla="*/ 0 w 56"/>
                  <a:gd name="T3" fmla="*/ 61 h 62"/>
                  <a:gd name="T4" fmla="*/ 0 w 56"/>
                  <a:gd name="T5" fmla="*/ 47 h 62"/>
                  <a:gd name="T6" fmla="*/ 44 w 56"/>
                  <a:gd name="T7" fmla="*/ 0 h 62"/>
                  <a:gd name="T8" fmla="*/ 55 w 56"/>
                  <a:gd name="T9" fmla="*/ 3 h 62"/>
                  <a:gd name="T10" fmla="*/ 0 60000 65536"/>
                  <a:gd name="T11" fmla="*/ 0 60000 65536"/>
                  <a:gd name="T12" fmla="*/ 0 60000 65536"/>
                  <a:gd name="T13" fmla="*/ 0 60000 65536"/>
                  <a:gd name="T14" fmla="*/ 0 60000 65536"/>
                  <a:gd name="T15" fmla="*/ 0 w 56"/>
                  <a:gd name="T16" fmla="*/ 0 h 62"/>
                  <a:gd name="T17" fmla="*/ 56 w 56"/>
                  <a:gd name="T18" fmla="*/ 62 h 62"/>
                </a:gdLst>
                <a:ahLst/>
                <a:cxnLst>
                  <a:cxn ang="T10">
                    <a:pos x="T0" y="T1"/>
                  </a:cxn>
                  <a:cxn ang="T11">
                    <a:pos x="T2" y="T3"/>
                  </a:cxn>
                  <a:cxn ang="T12">
                    <a:pos x="T4" y="T5"/>
                  </a:cxn>
                  <a:cxn ang="T13">
                    <a:pos x="T6" y="T7"/>
                  </a:cxn>
                  <a:cxn ang="T14">
                    <a:pos x="T8" y="T9"/>
                  </a:cxn>
                </a:cxnLst>
                <a:rect l="T15" t="T16" r="T17" b="T18"/>
                <a:pathLst>
                  <a:path w="56" h="62">
                    <a:moveTo>
                      <a:pt x="55" y="3"/>
                    </a:moveTo>
                    <a:lnTo>
                      <a:pt x="0" y="61"/>
                    </a:lnTo>
                    <a:lnTo>
                      <a:pt x="0" y="47"/>
                    </a:lnTo>
                    <a:lnTo>
                      <a:pt x="44" y="0"/>
                    </a:lnTo>
                    <a:lnTo>
                      <a:pt x="55" y="3"/>
                    </a:lnTo>
                  </a:path>
                </a:pathLst>
              </a:custGeom>
              <a:solidFill>
                <a:srgbClr val="B2B2B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5" name="Freeform 56"/>
              <p:cNvSpPr>
                <a:spLocks/>
              </p:cNvSpPr>
              <p:nvPr/>
            </p:nvSpPr>
            <p:spPr bwMode="auto">
              <a:xfrm>
                <a:off x="3698" y="2070"/>
                <a:ext cx="56" cy="53"/>
              </a:xfrm>
              <a:custGeom>
                <a:avLst/>
                <a:gdLst>
                  <a:gd name="T0" fmla="*/ 55 w 56"/>
                  <a:gd name="T1" fmla="*/ 0 h 53"/>
                  <a:gd name="T2" fmla="*/ 55 w 56"/>
                  <a:gd name="T3" fmla="*/ 22 h 53"/>
                  <a:gd name="T4" fmla="*/ 17 w 56"/>
                  <a:gd name="T5" fmla="*/ 19 h 53"/>
                  <a:gd name="T6" fmla="*/ 17 w 56"/>
                  <a:gd name="T7" fmla="*/ 48 h 53"/>
                  <a:gd name="T8" fmla="*/ 0 w 56"/>
                  <a:gd name="T9" fmla="*/ 52 h 53"/>
                  <a:gd name="T10" fmla="*/ 0 w 56"/>
                  <a:gd name="T11" fmla="*/ 16 h 53"/>
                  <a:gd name="T12" fmla="*/ 44 w 56"/>
                  <a:gd name="T13" fmla="*/ 16 h 53"/>
                  <a:gd name="T14" fmla="*/ 55 w 56"/>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3"/>
                  <a:gd name="T26" fmla="*/ 56 w 56"/>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3">
                    <a:moveTo>
                      <a:pt x="55" y="0"/>
                    </a:moveTo>
                    <a:lnTo>
                      <a:pt x="55" y="22"/>
                    </a:lnTo>
                    <a:lnTo>
                      <a:pt x="17" y="19"/>
                    </a:lnTo>
                    <a:lnTo>
                      <a:pt x="17" y="48"/>
                    </a:lnTo>
                    <a:lnTo>
                      <a:pt x="0" y="52"/>
                    </a:lnTo>
                    <a:lnTo>
                      <a:pt x="0" y="16"/>
                    </a:lnTo>
                    <a:lnTo>
                      <a:pt x="44" y="16"/>
                    </a:lnTo>
                    <a:lnTo>
                      <a:pt x="55" y="0"/>
                    </a:lnTo>
                  </a:path>
                </a:pathLst>
              </a:custGeom>
              <a:solidFill>
                <a:srgbClr val="B2B2B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6" name="Freeform 57"/>
              <p:cNvSpPr>
                <a:spLocks/>
              </p:cNvSpPr>
              <p:nvPr/>
            </p:nvSpPr>
            <p:spPr bwMode="auto">
              <a:xfrm>
                <a:off x="3661" y="2070"/>
                <a:ext cx="55" cy="71"/>
              </a:xfrm>
              <a:custGeom>
                <a:avLst/>
                <a:gdLst>
                  <a:gd name="T0" fmla="*/ 54 w 55"/>
                  <a:gd name="T1" fmla="*/ 0 h 71"/>
                  <a:gd name="T2" fmla="*/ 47 w 55"/>
                  <a:gd name="T3" fmla="*/ 60 h 71"/>
                  <a:gd name="T4" fmla="*/ 40 w 55"/>
                  <a:gd name="T5" fmla="*/ 70 h 71"/>
                  <a:gd name="T6" fmla="*/ 40 w 55"/>
                  <a:gd name="T7" fmla="*/ 6 h 71"/>
                  <a:gd name="T8" fmla="*/ 6 w 55"/>
                  <a:gd name="T9" fmla="*/ 3 h 71"/>
                  <a:gd name="T10" fmla="*/ 0 w 55"/>
                  <a:gd name="T11" fmla="*/ 0 h 71"/>
                  <a:gd name="T12" fmla="*/ 54 w 55"/>
                  <a:gd name="T13" fmla="*/ 0 h 71"/>
                  <a:gd name="T14" fmla="*/ 0 60000 65536"/>
                  <a:gd name="T15" fmla="*/ 0 60000 65536"/>
                  <a:gd name="T16" fmla="*/ 0 60000 65536"/>
                  <a:gd name="T17" fmla="*/ 0 60000 65536"/>
                  <a:gd name="T18" fmla="*/ 0 60000 65536"/>
                  <a:gd name="T19" fmla="*/ 0 60000 65536"/>
                  <a:gd name="T20" fmla="*/ 0 60000 65536"/>
                  <a:gd name="T21" fmla="*/ 0 w 55"/>
                  <a:gd name="T22" fmla="*/ 0 h 71"/>
                  <a:gd name="T23" fmla="*/ 55 w 55"/>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71">
                    <a:moveTo>
                      <a:pt x="54" y="0"/>
                    </a:moveTo>
                    <a:lnTo>
                      <a:pt x="47" y="60"/>
                    </a:lnTo>
                    <a:lnTo>
                      <a:pt x="40" y="70"/>
                    </a:lnTo>
                    <a:lnTo>
                      <a:pt x="40" y="6"/>
                    </a:lnTo>
                    <a:lnTo>
                      <a:pt x="6" y="3"/>
                    </a:lnTo>
                    <a:lnTo>
                      <a:pt x="0" y="0"/>
                    </a:lnTo>
                    <a:lnTo>
                      <a:pt x="54" y="0"/>
                    </a:lnTo>
                  </a:path>
                </a:pathLst>
              </a:custGeom>
              <a:solidFill>
                <a:srgbClr val="B2B2B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7" name="Freeform 58"/>
              <p:cNvSpPr>
                <a:spLocks/>
              </p:cNvSpPr>
              <p:nvPr/>
            </p:nvSpPr>
            <p:spPr bwMode="auto">
              <a:xfrm>
                <a:off x="3619" y="2063"/>
                <a:ext cx="55" cy="53"/>
              </a:xfrm>
              <a:custGeom>
                <a:avLst/>
                <a:gdLst>
                  <a:gd name="T0" fmla="*/ 54 w 55"/>
                  <a:gd name="T1" fmla="*/ 48 h 53"/>
                  <a:gd name="T2" fmla="*/ 54 w 55"/>
                  <a:gd name="T3" fmla="*/ 52 h 53"/>
                  <a:gd name="T4" fmla="*/ 27 w 55"/>
                  <a:gd name="T5" fmla="*/ 39 h 53"/>
                  <a:gd name="T6" fmla="*/ 0 w 55"/>
                  <a:gd name="T7" fmla="*/ 0 h 53"/>
                  <a:gd name="T8" fmla="*/ 10 w 55"/>
                  <a:gd name="T9" fmla="*/ 0 h 53"/>
                  <a:gd name="T10" fmla="*/ 30 w 55"/>
                  <a:gd name="T11" fmla="*/ 32 h 53"/>
                  <a:gd name="T12" fmla="*/ 54 w 55"/>
                  <a:gd name="T13" fmla="*/ 48 h 53"/>
                  <a:gd name="T14" fmla="*/ 0 60000 65536"/>
                  <a:gd name="T15" fmla="*/ 0 60000 65536"/>
                  <a:gd name="T16" fmla="*/ 0 60000 65536"/>
                  <a:gd name="T17" fmla="*/ 0 60000 65536"/>
                  <a:gd name="T18" fmla="*/ 0 60000 65536"/>
                  <a:gd name="T19" fmla="*/ 0 60000 65536"/>
                  <a:gd name="T20" fmla="*/ 0 60000 65536"/>
                  <a:gd name="T21" fmla="*/ 0 w 55"/>
                  <a:gd name="T22" fmla="*/ 0 h 53"/>
                  <a:gd name="T23" fmla="*/ 55 w 55"/>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3">
                    <a:moveTo>
                      <a:pt x="54" y="48"/>
                    </a:moveTo>
                    <a:lnTo>
                      <a:pt x="54" y="52"/>
                    </a:lnTo>
                    <a:lnTo>
                      <a:pt x="27" y="39"/>
                    </a:lnTo>
                    <a:lnTo>
                      <a:pt x="0" y="0"/>
                    </a:lnTo>
                    <a:lnTo>
                      <a:pt x="10" y="0"/>
                    </a:lnTo>
                    <a:lnTo>
                      <a:pt x="30" y="32"/>
                    </a:lnTo>
                    <a:lnTo>
                      <a:pt x="54" y="48"/>
                    </a:lnTo>
                  </a:path>
                </a:pathLst>
              </a:custGeom>
              <a:solidFill>
                <a:srgbClr val="B2B2B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28" name="Freeform 59"/>
              <p:cNvSpPr>
                <a:spLocks/>
              </p:cNvSpPr>
              <p:nvPr/>
            </p:nvSpPr>
            <p:spPr bwMode="auto">
              <a:xfrm>
                <a:off x="3667" y="2060"/>
                <a:ext cx="57" cy="105"/>
              </a:xfrm>
              <a:custGeom>
                <a:avLst/>
                <a:gdLst>
                  <a:gd name="T0" fmla="*/ 56 w 57"/>
                  <a:gd name="T1" fmla="*/ 3 h 105"/>
                  <a:gd name="T2" fmla="*/ 56 w 57"/>
                  <a:gd name="T3" fmla="*/ 87 h 105"/>
                  <a:gd name="T4" fmla="*/ 38 w 57"/>
                  <a:gd name="T5" fmla="*/ 104 h 105"/>
                  <a:gd name="T6" fmla="*/ 45 w 57"/>
                  <a:gd name="T7" fmla="*/ 6 h 105"/>
                  <a:gd name="T8" fmla="*/ 3 w 57"/>
                  <a:gd name="T9" fmla="*/ 6 h 105"/>
                  <a:gd name="T10" fmla="*/ 0 w 57"/>
                  <a:gd name="T11" fmla="*/ 0 h 105"/>
                  <a:gd name="T12" fmla="*/ 56 w 57"/>
                  <a:gd name="T13" fmla="*/ 3 h 105"/>
                  <a:gd name="T14" fmla="*/ 0 60000 65536"/>
                  <a:gd name="T15" fmla="*/ 0 60000 65536"/>
                  <a:gd name="T16" fmla="*/ 0 60000 65536"/>
                  <a:gd name="T17" fmla="*/ 0 60000 65536"/>
                  <a:gd name="T18" fmla="*/ 0 60000 65536"/>
                  <a:gd name="T19" fmla="*/ 0 60000 65536"/>
                  <a:gd name="T20" fmla="*/ 0 60000 65536"/>
                  <a:gd name="T21" fmla="*/ 0 w 57"/>
                  <a:gd name="T22" fmla="*/ 0 h 105"/>
                  <a:gd name="T23" fmla="*/ 57 w 57"/>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05">
                    <a:moveTo>
                      <a:pt x="56" y="3"/>
                    </a:moveTo>
                    <a:lnTo>
                      <a:pt x="56" y="87"/>
                    </a:lnTo>
                    <a:lnTo>
                      <a:pt x="38" y="104"/>
                    </a:lnTo>
                    <a:lnTo>
                      <a:pt x="45" y="6"/>
                    </a:lnTo>
                    <a:lnTo>
                      <a:pt x="3" y="6"/>
                    </a:lnTo>
                    <a:lnTo>
                      <a:pt x="0" y="0"/>
                    </a:lnTo>
                    <a:lnTo>
                      <a:pt x="56" y="3"/>
                    </a:lnTo>
                  </a:path>
                </a:pathLst>
              </a:custGeom>
              <a:solidFill>
                <a:srgbClr val="B2B2B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93407" name="Freeform 60"/>
            <p:cNvSpPr>
              <a:spLocks/>
            </p:cNvSpPr>
            <p:nvPr/>
          </p:nvSpPr>
          <p:spPr bwMode="auto">
            <a:xfrm>
              <a:off x="3648" y="2784"/>
              <a:ext cx="57" cy="1007"/>
            </a:xfrm>
            <a:custGeom>
              <a:avLst/>
              <a:gdLst>
                <a:gd name="T0" fmla="*/ 35 w 57"/>
                <a:gd name="T1" fmla="*/ 83 h 1007"/>
                <a:gd name="T2" fmla="*/ 28 w 57"/>
                <a:gd name="T3" fmla="*/ 83 h 1007"/>
                <a:gd name="T4" fmla="*/ 28 w 57"/>
                <a:gd name="T5" fmla="*/ 40 h 1007"/>
                <a:gd name="T6" fmla="*/ 35 w 57"/>
                <a:gd name="T7" fmla="*/ 30 h 1007"/>
                <a:gd name="T8" fmla="*/ 35 w 57"/>
                <a:gd name="T9" fmla="*/ 83 h 1007"/>
                <a:gd name="T10" fmla="*/ 56 w 57"/>
                <a:gd name="T11" fmla="*/ 0 h 1007"/>
                <a:gd name="T12" fmla="*/ 56 w 57"/>
                <a:gd name="T13" fmla="*/ 100 h 1007"/>
                <a:gd name="T14" fmla="*/ 42 w 57"/>
                <a:gd name="T15" fmla="*/ 97 h 1007"/>
                <a:gd name="T16" fmla="*/ 38 w 57"/>
                <a:gd name="T17" fmla="*/ 90 h 1007"/>
                <a:gd name="T18" fmla="*/ 28 w 57"/>
                <a:gd name="T19" fmla="*/ 87 h 1007"/>
                <a:gd name="T20" fmla="*/ 31 w 57"/>
                <a:gd name="T21" fmla="*/ 891 h 1007"/>
                <a:gd name="T22" fmla="*/ 24 w 57"/>
                <a:gd name="T23" fmla="*/ 1006 h 1007"/>
                <a:gd name="T24" fmla="*/ 3 w 57"/>
                <a:gd name="T25" fmla="*/ 1006 h 1007"/>
                <a:gd name="T26" fmla="*/ 0 w 57"/>
                <a:gd name="T27" fmla="*/ 888 h 1007"/>
                <a:gd name="T28" fmla="*/ 0 w 57"/>
                <a:gd name="T29" fmla="*/ 57 h 1007"/>
                <a:gd name="T30" fmla="*/ 38 w 57"/>
                <a:gd name="T31" fmla="*/ 16 h 1007"/>
                <a:gd name="T32" fmla="*/ 35 w 57"/>
                <a:gd name="T33" fmla="*/ 10 h 1007"/>
                <a:gd name="T34" fmla="*/ 56 w 57"/>
                <a:gd name="T35" fmla="*/ 0 h 1007"/>
                <a:gd name="T36" fmla="*/ 35 w 57"/>
                <a:gd name="T37" fmla="*/ 83 h 10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1007"/>
                <a:gd name="T59" fmla="*/ 57 w 57"/>
                <a:gd name="T60" fmla="*/ 1007 h 10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1007">
                  <a:moveTo>
                    <a:pt x="35" y="83"/>
                  </a:moveTo>
                  <a:lnTo>
                    <a:pt x="28" y="83"/>
                  </a:lnTo>
                  <a:lnTo>
                    <a:pt x="28" y="40"/>
                  </a:lnTo>
                  <a:lnTo>
                    <a:pt x="35" y="30"/>
                  </a:lnTo>
                  <a:lnTo>
                    <a:pt x="35" y="83"/>
                  </a:lnTo>
                  <a:lnTo>
                    <a:pt x="56" y="0"/>
                  </a:lnTo>
                  <a:lnTo>
                    <a:pt x="56" y="100"/>
                  </a:lnTo>
                  <a:lnTo>
                    <a:pt x="42" y="97"/>
                  </a:lnTo>
                  <a:lnTo>
                    <a:pt x="38" y="90"/>
                  </a:lnTo>
                  <a:lnTo>
                    <a:pt x="28" y="87"/>
                  </a:lnTo>
                  <a:lnTo>
                    <a:pt x="31" y="891"/>
                  </a:lnTo>
                  <a:lnTo>
                    <a:pt x="24" y="1006"/>
                  </a:lnTo>
                  <a:lnTo>
                    <a:pt x="3" y="1006"/>
                  </a:lnTo>
                  <a:lnTo>
                    <a:pt x="0" y="888"/>
                  </a:lnTo>
                  <a:lnTo>
                    <a:pt x="0" y="57"/>
                  </a:lnTo>
                  <a:lnTo>
                    <a:pt x="38" y="16"/>
                  </a:lnTo>
                  <a:lnTo>
                    <a:pt x="35" y="10"/>
                  </a:lnTo>
                  <a:lnTo>
                    <a:pt x="56" y="0"/>
                  </a:lnTo>
                  <a:lnTo>
                    <a:pt x="35" y="83"/>
                  </a:lnTo>
                </a:path>
              </a:pathLst>
            </a:custGeom>
            <a:solidFill>
              <a:srgbClr val="FFCC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3408" name="Line 61"/>
            <p:cNvSpPr>
              <a:spLocks noChangeShapeType="1"/>
            </p:cNvSpPr>
            <p:nvPr/>
          </p:nvSpPr>
          <p:spPr bwMode="auto">
            <a:xfrm>
              <a:off x="3677" y="2268"/>
              <a:ext cx="0" cy="1536"/>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09" name="Line 62"/>
            <p:cNvSpPr>
              <a:spLocks noChangeShapeType="1"/>
            </p:cNvSpPr>
            <p:nvPr/>
          </p:nvSpPr>
          <p:spPr bwMode="auto">
            <a:xfrm>
              <a:off x="3696" y="2256"/>
              <a:ext cx="480" cy="1152"/>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10" name="Line 63"/>
            <p:cNvSpPr>
              <a:spLocks noChangeShapeType="1"/>
            </p:cNvSpPr>
            <p:nvPr/>
          </p:nvSpPr>
          <p:spPr bwMode="auto">
            <a:xfrm flipH="1">
              <a:off x="3216" y="2256"/>
              <a:ext cx="432" cy="1152"/>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11" name="Line 64"/>
            <p:cNvSpPr>
              <a:spLocks noChangeShapeType="1"/>
            </p:cNvSpPr>
            <p:nvPr/>
          </p:nvSpPr>
          <p:spPr bwMode="auto">
            <a:xfrm>
              <a:off x="3696" y="2256"/>
              <a:ext cx="240" cy="1776"/>
            </a:xfrm>
            <a:prstGeom prst="line">
              <a:avLst/>
            </a:prstGeom>
            <a:noFill/>
            <a:ln w="7620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12" name="Rectangle 65"/>
            <p:cNvSpPr>
              <a:spLocks noChangeArrowheads="1"/>
            </p:cNvSpPr>
            <p:nvPr/>
          </p:nvSpPr>
          <p:spPr bwMode="auto">
            <a:xfrm rot="361712">
              <a:off x="3553" y="2077"/>
              <a:ext cx="192" cy="66"/>
            </a:xfrm>
            <a:prstGeom prst="rect">
              <a:avLst/>
            </a:prstGeom>
            <a:solidFill>
              <a:schemeClr val="bg1"/>
            </a:solidFill>
            <a:ln w="9525">
              <a:solidFill>
                <a:schemeClr val="bg1"/>
              </a:solidFill>
              <a:miter lim="800000"/>
              <a:headEnd/>
              <a:tailEnd/>
            </a:ln>
          </p:spPr>
          <p:txBody>
            <a:bodyPr wrap="none" anchor="ctr"/>
            <a:lstStyle/>
            <a:p>
              <a:pPr algn="ctr" eaLnBrk="0" hangingPunct="0"/>
              <a:endParaRPr lang="en-US"/>
            </a:p>
          </p:txBody>
        </p:sp>
        <p:sp>
          <p:nvSpPr>
            <p:cNvPr id="93413" name="AutoShape 66"/>
            <p:cNvSpPr>
              <a:spLocks noChangeArrowheads="1"/>
            </p:cNvSpPr>
            <p:nvPr/>
          </p:nvSpPr>
          <p:spPr bwMode="auto">
            <a:xfrm flipV="1">
              <a:off x="3909" y="4028"/>
              <a:ext cx="47" cy="47"/>
            </a:xfrm>
            <a:prstGeom prst="triangle">
              <a:avLst>
                <a:gd name="adj" fmla="val 50000"/>
              </a:avLst>
            </a:prstGeom>
            <a:solidFill>
              <a:schemeClr val="tx1"/>
            </a:solidFill>
            <a:ln w="9525">
              <a:solidFill>
                <a:schemeClr val="tx1"/>
              </a:solidFill>
              <a:miter lim="800000"/>
              <a:headEnd/>
              <a:tailEnd/>
            </a:ln>
          </p:spPr>
          <p:txBody>
            <a:bodyPr wrap="none" anchor="ctr"/>
            <a:lstStyle/>
            <a:p>
              <a:pPr algn="ctr" eaLnBrk="0" hangingPunct="0"/>
              <a:endParaRPr lang="en-US"/>
            </a:p>
          </p:txBody>
        </p:sp>
        <p:sp>
          <p:nvSpPr>
            <p:cNvPr id="93414" name="AutoShape 67"/>
            <p:cNvSpPr>
              <a:spLocks noChangeArrowheads="1"/>
            </p:cNvSpPr>
            <p:nvPr/>
          </p:nvSpPr>
          <p:spPr bwMode="auto">
            <a:xfrm flipV="1">
              <a:off x="3648" y="3788"/>
              <a:ext cx="47" cy="47"/>
            </a:xfrm>
            <a:prstGeom prst="triangle">
              <a:avLst>
                <a:gd name="adj" fmla="val 50000"/>
              </a:avLst>
            </a:prstGeom>
            <a:solidFill>
              <a:schemeClr val="tx1"/>
            </a:solidFill>
            <a:ln w="9525">
              <a:solidFill>
                <a:schemeClr val="tx1"/>
              </a:solidFill>
              <a:miter lim="800000"/>
              <a:headEnd/>
              <a:tailEnd/>
            </a:ln>
          </p:spPr>
          <p:txBody>
            <a:bodyPr wrap="none" anchor="ctr"/>
            <a:lstStyle/>
            <a:p>
              <a:pPr algn="ctr" eaLnBrk="0" hangingPunct="0"/>
              <a:endParaRPr lang="en-US"/>
            </a:p>
          </p:txBody>
        </p:sp>
      </p:grpSp>
      <p:grpSp>
        <p:nvGrpSpPr>
          <p:cNvPr id="10" name="Group 68"/>
          <p:cNvGrpSpPr>
            <a:grpSpLocks/>
          </p:cNvGrpSpPr>
          <p:nvPr/>
        </p:nvGrpSpPr>
        <p:grpSpPr bwMode="auto">
          <a:xfrm rot="20060312" flipV="1">
            <a:off x="2189163" y="2919413"/>
            <a:ext cx="6689725" cy="382587"/>
            <a:chOff x="1408" y="1725"/>
            <a:chExt cx="1385" cy="47"/>
          </a:xfrm>
        </p:grpSpPr>
        <p:grpSp>
          <p:nvGrpSpPr>
            <p:cNvPr id="93205" name="Group 69"/>
            <p:cNvGrpSpPr>
              <a:grpSpLocks/>
            </p:cNvGrpSpPr>
            <p:nvPr/>
          </p:nvGrpSpPr>
          <p:grpSpPr bwMode="auto">
            <a:xfrm flipV="1">
              <a:off x="2449" y="1725"/>
              <a:ext cx="344" cy="47"/>
              <a:chOff x="1798" y="950"/>
              <a:chExt cx="3509" cy="579"/>
            </a:xfrm>
          </p:grpSpPr>
          <p:sp>
            <p:nvSpPr>
              <p:cNvPr id="93353" name="Freeform 70"/>
              <p:cNvSpPr>
                <a:spLocks/>
              </p:cNvSpPr>
              <p:nvPr/>
            </p:nvSpPr>
            <p:spPr bwMode="auto">
              <a:xfrm>
                <a:off x="3666" y="1247"/>
                <a:ext cx="110" cy="282"/>
              </a:xfrm>
              <a:custGeom>
                <a:avLst/>
                <a:gdLst>
                  <a:gd name="T0" fmla="*/ 105 w 110"/>
                  <a:gd name="T1" fmla="*/ 281 h 282"/>
                  <a:gd name="T2" fmla="*/ 97 w 110"/>
                  <a:gd name="T3" fmla="*/ 278 h 282"/>
                  <a:gd name="T4" fmla="*/ 93 w 110"/>
                  <a:gd name="T5" fmla="*/ 272 h 282"/>
                  <a:gd name="T6" fmla="*/ 87 w 110"/>
                  <a:gd name="T7" fmla="*/ 272 h 282"/>
                  <a:gd name="T8" fmla="*/ 82 w 110"/>
                  <a:gd name="T9" fmla="*/ 272 h 282"/>
                  <a:gd name="T10" fmla="*/ 78 w 110"/>
                  <a:gd name="T11" fmla="*/ 269 h 282"/>
                  <a:gd name="T12" fmla="*/ 72 w 110"/>
                  <a:gd name="T13" fmla="*/ 266 h 282"/>
                  <a:gd name="T14" fmla="*/ 70 w 110"/>
                  <a:gd name="T15" fmla="*/ 263 h 282"/>
                  <a:gd name="T16" fmla="*/ 68 w 110"/>
                  <a:gd name="T17" fmla="*/ 255 h 282"/>
                  <a:gd name="T18" fmla="*/ 65 w 110"/>
                  <a:gd name="T19" fmla="*/ 249 h 282"/>
                  <a:gd name="T20" fmla="*/ 65 w 110"/>
                  <a:gd name="T21" fmla="*/ 243 h 282"/>
                  <a:gd name="T22" fmla="*/ 65 w 110"/>
                  <a:gd name="T23" fmla="*/ 240 h 282"/>
                  <a:gd name="T24" fmla="*/ 59 w 110"/>
                  <a:gd name="T25" fmla="*/ 235 h 282"/>
                  <a:gd name="T26" fmla="*/ 55 w 110"/>
                  <a:gd name="T27" fmla="*/ 229 h 282"/>
                  <a:gd name="T28" fmla="*/ 53 w 110"/>
                  <a:gd name="T29" fmla="*/ 229 h 282"/>
                  <a:gd name="T30" fmla="*/ 49 w 110"/>
                  <a:gd name="T31" fmla="*/ 226 h 282"/>
                  <a:gd name="T32" fmla="*/ 47 w 110"/>
                  <a:gd name="T33" fmla="*/ 215 h 282"/>
                  <a:gd name="T34" fmla="*/ 42 w 110"/>
                  <a:gd name="T35" fmla="*/ 203 h 282"/>
                  <a:gd name="T36" fmla="*/ 38 w 110"/>
                  <a:gd name="T37" fmla="*/ 192 h 282"/>
                  <a:gd name="T38" fmla="*/ 34 w 110"/>
                  <a:gd name="T39" fmla="*/ 180 h 282"/>
                  <a:gd name="T40" fmla="*/ 28 w 110"/>
                  <a:gd name="T41" fmla="*/ 169 h 282"/>
                  <a:gd name="T42" fmla="*/ 26 w 110"/>
                  <a:gd name="T43" fmla="*/ 154 h 282"/>
                  <a:gd name="T44" fmla="*/ 24 w 110"/>
                  <a:gd name="T45" fmla="*/ 143 h 282"/>
                  <a:gd name="T46" fmla="*/ 19 w 110"/>
                  <a:gd name="T47" fmla="*/ 134 h 282"/>
                  <a:gd name="T48" fmla="*/ 15 w 110"/>
                  <a:gd name="T49" fmla="*/ 114 h 282"/>
                  <a:gd name="T50" fmla="*/ 13 w 110"/>
                  <a:gd name="T51" fmla="*/ 103 h 282"/>
                  <a:gd name="T52" fmla="*/ 11 w 110"/>
                  <a:gd name="T53" fmla="*/ 88 h 282"/>
                  <a:gd name="T54" fmla="*/ 9 w 110"/>
                  <a:gd name="T55" fmla="*/ 74 h 282"/>
                  <a:gd name="T56" fmla="*/ 3 w 110"/>
                  <a:gd name="T57" fmla="*/ 60 h 282"/>
                  <a:gd name="T58" fmla="*/ 5 w 110"/>
                  <a:gd name="T59" fmla="*/ 43 h 282"/>
                  <a:gd name="T60" fmla="*/ 3 w 110"/>
                  <a:gd name="T61" fmla="*/ 28 h 282"/>
                  <a:gd name="T62" fmla="*/ 1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5" y="275"/>
                    </a:lnTo>
                    <a:lnTo>
                      <a:pt x="93" y="272"/>
                    </a:lnTo>
                    <a:lnTo>
                      <a:pt x="91" y="275"/>
                    </a:lnTo>
                    <a:lnTo>
                      <a:pt x="87" y="272"/>
                    </a:lnTo>
                    <a:lnTo>
                      <a:pt x="84" y="269"/>
                    </a:lnTo>
                    <a:lnTo>
                      <a:pt x="82" y="272"/>
                    </a:lnTo>
                    <a:lnTo>
                      <a:pt x="82" y="269"/>
                    </a:lnTo>
                    <a:lnTo>
                      <a:pt x="78" y="269"/>
                    </a:lnTo>
                    <a:lnTo>
                      <a:pt x="76" y="269"/>
                    </a:lnTo>
                    <a:lnTo>
                      <a:pt x="72" y="266"/>
                    </a:lnTo>
                    <a:lnTo>
                      <a:pt x="72" y="260"/>
                    </a:lnTo>
                    <a:lnTo>
                      <a:pt x="70" y="263"/>
                    </a:lnTo>
                    <a:lnTo>
                      <a:pt x="70" y="258"/>
                    </a:lnTo>
                    <a:lnTo>
                      <a:pt x="68" y="255"/>
                    </a:lnTo>
                    <a:lnTo>
                      <a:pt x="66" y="255"/>
                    </a:lnTo>
                    <a:lnTo>
                      <a:pt x="65" y="249"/>
                    </a:lnTo>
                    <a:lnTo>
                      <a:pt x="66" y="246"/>
                    </a:lnTo>
                    <a:lnTo>
                      <a:pt x="65" y="243"/>
                    </a:lnTo>
                    <a:lnTo>
                      <a:pt x="65" y="240"/>
                    </a:lnTo>
                    <a:lnTo>
                      <a:pt x="61" y="237"/>
                    </a:lnTo>
                    <a:lnTo>
                      <a:pt x="59" y="235"/>
                    </a:lnTo>
                    <a:lnTo>
                      <a:pt x="57" y="232"/>
                    </a:lnTo>
                    <a:lnTo>
                      <a:pt x="55" y="229"/>
                    </a:lnTo>
                    <a:lnTo>
                      <a:pt x="53" y="229"/>
                    </a:lnTo>
                    <a:lnTo>
                      <a:pt x="53" y="223"/>
                    </a:lnTo>
                    <a:lnTo>
                      <a:pt x="49" y="226"/>
                    </a:lnTo>
                    <a:lnTo>
                      <a:pt x="47" y="215"/>
                    </a:lnTo>
                    <a:lnTo>
                      <a:pt x="43" y="209"/>
                    </a:lnTo>
                    <a:lnTo>
                      <a:pt x="42" y="203"/>
                    </a:lnTo>
                    <a:lnTo>
                      <a:pt x="38" y="200"/>
                    </a:lnTo>
                    <a:lnTo>
                      <a:pt x="38" y="192"/>
                    </a:lnTo>
                    <a:lnTo>
                      <a:pt x="36" y="183"/>
                    </a:lnTo>
                    <a:lnTo>
                      <a:pt x="34" y="180"/>
                    </a:lnTo>
                    <a:lnTo>
                      <a:pt x="30" y="177"/>
                    </a:lnTo>
                    <a:lnTo>
                      <a:pt x="28" y="169"/>
                    </a:lnTo>
                    <a:lnTo>
                      <a:pt x="24" y="166"/>
                    </a:lnTo>
                    <a:lnTo>
                      <a:pt x="26" y="154"/>
                    </a:lnTo>
                    <a:lnTo>
                      <a:pt x="26" y="149"/>
                    </a:lnTo>
                    <a:lnTo>
                      <a:pt x="24" y="143"/>
                    </a:lnTo>
                    <a:lnTo>
                      <a:pt x="22" y="137"/>
                    </a:lnTo>
                    <a:lnTo>
                      <a:pt x="19" y="134"/>
                    </a:lnTo>
                    <a:lnTo>
                      <a:pt x="17" y="129"/>
                    </a:lnTo>
                    <a:lnTo>
                      <a:pt x="15" y="114"/>
                    </a:lnTo>
                    <a:lnTo>
                      <a:pt x="13" y="111"/>
                    </a:lnTo>
                    <a:lnTo>
                      <a:pt x="13" y="103"/>
                    </a:lnTo>
                    <a:lnTo>
                      <a:pt x="11" y="94"/>
                    </a:lnTo>
                    <a:lnTo>
                      <a:pt x="11" y="88"/>
                    </a:lnTo>
                    <a:lnTo>
                      <a:pt x="9" y="88"/>
                    </a:lnTo>
                    <a:lnTo>
                      <a:pt x="9" y="74"/>
                    </a:lnTo>
                    <a:lnTo>
                      <a:pt x="7" y="68"/>
                    </a:lnTo>
                    <a:lnTo>
                      <a:pt x="3" y="60"/>
                    </a:lnTo>
                    <a:lnTo>
                      <a:pt x="5" y="51"/>
                    </a:lnTo>
                    <a:lnTo>
                      <a:pt x="5" y="43"/>
                    </a:lnTo>
                    <a:lnTo>
                      <a:pt x="0" y="40"/>
                    </a:lnTo>
                    <a:lnTo>
                      <a:pt x="3" y="28"/>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4" name="Freeform 71"/>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49 w 109"/>
                  <a:gd name="T27" fmla="*/ 235 h 282"/>
                  <a:gd name="T28" fmla="*/ 53 w 109"/>
                  <a:gd name="T29" fmla="*/ 229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2 w 109"/>
                  <a:gd name="T59" fmla="*/ 43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49" y="235"/>
                    </a:lnTo>
                    <a:lnTo>
                      <a:pt x="49" y="232"/>
                    </a:lnTo>
                    <a:lnTo>
                      <a:pt x="53" y="229"/>
                    </a:lnTo>
                    <a:lnTo>
                      <a:pt x="53" y="223"/>
                    </a:lnTo>
                    <a:lnTo>
                      <a:pt x="54" y="220"/>
                    </a:lnTo>
                    <a:lnTo>
                      <a:pt x="56" y="215"/>
                    </a:lnTo>
                    <a:lnTo>
                      <a:pt x="62" y="209"/>
                    </a:lnTo>
                    <a:lnTo>
                      <a:pt x="65" y="209"/>
                    </a:lnTo>
                    <a:lnTo>
                      <a:pt x="64" y="200"/>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0" y="57"/>
                    </a:lnTo>
                    <a:lnTo>
                      <a:pt x="102" y="43"/>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5" name="Freeform 72"/>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51 w 109"/>
                  <a:gd name="T27" fmla="*/ 232 h 282"/>
                  <a:gd name="T28" fmla="*/ 53 w 109"/>
                  <a:gd name="T29" fmla="*/ 226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4 w 109"/>
                  <a:gd name="T59" fmla="*/ 45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51" y="232"/>
                    </a:lnTo>
                    <a:lnTo>
                      <a:pt x="49" y="232"/>
                    </a:lnTo>
                    <a:lnTo>
                      <a:pt x="53" y="226"/>
                    </a:lnTo>
                    <a:lnTo>
                      <a:pt x="54" y="220"/>
                    </a:lnTo>
                    <a:lnTo>
                      <a:pt x="56" y="220"/>
                    </a:lnTo>
                    <a:lnTo>
                      <a:pt x="56" y="215"/>
                    </a:lnTo>
                    <a:lnTo>
                      <a:pt x="62" y="209"/>
                    </a:lnTo>
                    <a:lnTo>
                      <a:pt x="65" y="209"/>
                    </a:lnTo>
                    <a:lnTo>
                      <a:pt x="65" y="197"/>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2" y="54"/>
                    </a:lnTo>
                    <a:lnTo>
                      <a:pt x="104" y="45"/>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6" name="Freeform 73"/>
              <p:cNvSpPr>
                <a:spLocks/>
              </p:cNvSpPr>
              <p:nvPr/>
            </p:nvSpPr>
            <p:spPr bwMode="auto">
              <a:xfrm>
                <a:off x="3666" y="1247"/>
                <a:ext cx="110" cy="282"/>
              </a:xfrm>
              <a:custGeom>
                <a:avLst/>
                <a:gdLst>
                  <a:gd name="T0" fmla="*/ 105 w 110"/>
                  <a:gd name="T1" fmla="*/ 281 h 282"/>
                  <a:gd name="T2" fmla="*/ 97 w 110"/>
                  <a:gd name="T3" fmla="*/ 278 h 282"/>
                  <a:gd name="T4" fmla="*/ 94 w 110"/>
                  <a:gd name="T5" fmla="*/ 272 h 282"/>
                  <a:gd name="T6" fmla="*/ 88 w 110"/>
                  <a:gd name="T7" fmla="*/ 272 h 282"/>
                  <a:gd name="T8" fmla="*/ 83 w 110"/>
                  <a:gd name="T9" fmla="*/ 272 h 282"/>
                  <a:gd name="T10" fmla="*/ 79 w 110"/>
                  <a:gd name="T11" fmla="*/ 269 h 282"/>
                  <a:gd name="T12" fmla="*/ 72 w 110"/>
                  <a:gd name="T13" fmla="*/ 263 h 282"/>
                  <a:gd name="T14" fmla="*/ 72 w 110"/>
                  <a:gd name="T15" fmla="*/ 263 h 282"/>
                  <a:gd name="T16" fmla="*/ 70 w 110"/>
                  <a:gd name="T17" fmla="*/ 255 h 282"/>
                  <a:gd name="T18" fmla="*/ 66 w 110"/>
                  <a:gd name="T19" fmla="*/ 249 h 282"/>
                  <a:gd name="T20" fmla="*/ 66 w 110"/>
                  <a:gd name="T21" fmla="*/ 243 h 282"/>
                  <a:gd name="T22" fmla="*/ 62 w 110"/>
                  <a:gd name="T23" fmla="*/ 240 h 282"/>
                  <a:gd name="T24" fmla="*/ 60 w 110"/>
                  <a:gd name="T25" fmla="*/ 235 h 282"/>
                  <a:gd name="T26" fmla="*/ 57 w 110"/>
                  <a:gd name="T27" fmla="*/ 229 h 282"/>
                  <a:gd name="T28" fmla="*/ 55 w 110"/>
                  <a:gd name="T29" fmla="*/ 229 h 282"/>
                  <a:gd name="T30" fmla="*/ 51 w 110"/>
                  <a:gd name="T31" fmla="*/ 226 h 282"/>
                  <a:gd name="T32" fmla="*/ 49 w 110"/>
                  <a:gd name="T33" fmla="*/ 215 h 282"/>
                  <a:gd name="T34" fmla="*/ 42 w 110"/>
                  <a:gd name="T35" fmla="*/ 203 h 282"/>
                  <a:gd name="T36" fmla="*/ 40 w 110"/>
                  <a:gd name="T37" fmla="*/ 189 h 282"/>
                  <a:gd name="T38" fmla="*/ 35 w 110"/>
                  <a:gd name="T39" fmla="*/ 177 h 282"/>
                  <a:gd name="T40" fmla="*/ 31 w 110"/>
                  <a:gd name="T41" fmla="*/ 166 h 282"/>
                  <a:gd name="T42" fmla="*/ 29 w 110"/>
                  <a:gd name="T43" fmla="*/ 151 h 282"/>
                  <a:gd name="T44" fmla="*/ 27 w 110"/>
                  <a:gd name="T45" fmla="*/ 140 h 282"/>
                  <a:gd name="T46" fmla="*/ 22 w 110"/>
                  <a:gd name="T47" fmla="*/ 134 h 282"/>
                  <a:gd name="T48" fmla="*/ 18 w 110"/>
                  <a:gd name="T49" fmla="*/ 114 h 282"/>
                  <a:gd name="T50" fmla="*/ 16 w 110"/>
                  <a:gd name="T51" fmla="*/ 103 h 282"/>
                  <a:gd name="T52" fmla="*/ 14 w 110"/>
                  <a:gd name="T53" fmla="*/ 88 h 282"/>
                  <a:gd name="T54" fmla="*/ 12 w 110"/>
                  <a:gd name="T55" fmla="*/ 74 h 282"/>
                  <a:gd name="T56" fmla="*/ 7 w 110"/>
                  <a:gd name="T57" fmla="*/ 57 h 282"/>
                  <a:gd name="T58" fmla="*/ 9 w 110"/>
                  <a:gd name="T59" fmla="*/ 40 h 282"/>
                  <a:gd name="T60" fmla="*/ 7 w 110"/>
                  <a:gd name="T61" fmla="*/ 25 h 282"/>
                  <a:gd name="T62" fmla="*/ 3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6" y="275"/>
                    </a:lnTo>
                    <a:lnTo>
                      <a:pt x="94" y="272"/>
                    </a:lnTo>
                    <a:lnTo>
                      <a:pt x="92" y="272"/>
                    </a:lnTo>
                    <a:lnTo>
                      <a:pt x="88" y="272"/>
                    </a:lnTo>
                    <a:lnTo>
                      <a:pt x="84" y="269"/>
                    </a:lnTo>
                    <a:lnTo>
                      <a:pt x="83" y="272"/>
                    </a:lnTo>
                    <a:lnTo>
                      <a:pt x="83" y="269"/>
                    </a:lnTo>
                    <a:lnTo>
                      <a:pt x="79" y="269"/>
                    </a:lnTo>
                    <a:lnTo>
                      <a:pt x="77" y="269"/>
                    </a:lnTo>
                    <a:lnTo>
                      <a:pt x="72" y="263"/>
                    </a:lnTo>
                    <a:lnTo>
                      <a:pt x="73" y="260"/>
                    </a:lnTo>
                    <a:lnTo>
                      <a:pt x="72" y="263"/>
                    </a:lnTo>
                    <a:lnTo>
                      <a:pt x="72" y="258"/>
                    </a:lnTo>
                    <a:lnTo>
                      <a:pt x="70" y="255"/>
                    </a:lnTo>
                    <a:lnTo>
                      <a:pt x="68" y="255"/>
                    </a:lnTo>
                    <a:lnTo>
                      <a:pt x="66" y="249"/>
                    </a:lnTo>
                    <a:lnTo>
                      <a:pt x="68" y="246"/>
                    </a:lnTo>
                    <a:lnTo>
                      <a:pt x="66" y="243"/>
                    </a:lnTo>
                    <a:lnTo>
                      <a:pt x="66" y="240"/>
                    </a:lnTo>
                    <a:lnTo>
                      <a:pt x="62" y="240"/>
                    </a:lnTo>
                    <a:lnTo>
                      <a:pt x="62" y="237"/>
                    </a:lnTo>
                    <a:lnTo>
                      <a:pt x="60" y="235"/>
                    </a:lnTo>
                    <a:lnTo>
                      <a:pt x="59" y="232"/>
                    </a:lnTo>
                    <a:lnTo>
                      <a:pt x="57" y="229"/>
                    </a:lnTo>
                    <a:lnTo>
                      <a:pt x="55" y="229"/>
                    </a:lnTo>
                    <a:lnTo>
                      <a:pt x="53" y="226"/>
                    </a:lnTo>
                    <a:lnTo>
                      <a:pt x="51" y="226"/>
                    </a:lnTo>
                    <a:lnTo>
                      <a:pt x="49" y="215"/>
                    </a:lnTo>
                    <a:lnTo>
                      <a:pt x="44" y="209"/>
                    </a:lnTo>
                    <a:lnTo>
                      <a:pt x="42" y="203"/>
                    </a:lnTo>
                    <a:lnTo>
                      <a:pt x="40" y="197"/>
                    </a:lnTo>
                    <a:lnTo>
                      <a:pt x="40" y="189"/>
                    </a:lnTo>
                    <a:lnTo>
                      <a:pt x="35" y="183"/>
                    </a:lnTo>
                    <a:lnTo>
                      <a:pt x="35" y="177"/>
                    </a:lnTo>
                    <a:lnTo>
                      <a:pt x="33" y="174"/>
                    </a:lnTo>
                    <a:lnTo>
                      <a:pt x="31" y="166"/>
                    </a:lnTo>
                    <a:lnTo>
                      <a:pt x="27" y="163"/>
                    </a:lnTo>
                    <a:lnTo>
                      <a:pt x="29" y="151"/>
                    </a:lnTo>
                    <a:lnTo>
                      <a:pt x="29" y="146"/>
                    </a:lnTo>
                    <a:lnTo>
                      <a:pt x="27" y="140"/>
                    </a:lnTo>
                    <a:lnTo>
                      <a:pt x="24" y="134"/>
                    </a:lnTo>
                    <a:lnTo>
                      <a:pt x="22" y="134"/>
                    </a:lnTo>
                    <a:lnTo>
                      <a:pt x="18" y="126"/>
                    </a:lnTo>
                    <a:lnTo>
                      <a:pt x="18" y="114"/>
                    </a:lnTo>
                    <a:lnTo>
                      <a:pt x="16" y="111"/>
                    </a:lnTo>
                    <a:lnTo>
                      <a:pt x="16" y="103"/>
                    </a:lnTo>
                    <a:lnTo>
                      <a:pt x="14" y="94"/>
                    </a:lnTo>
                    <a:lnTo>
                      <a:pt x="14" y="88"/>
                    </a:lnTo>
                    <a:lnTo>
                      <a:pt x="12" y="88"/>
                    </a:lnTo>
                    <a:lnTo>
                      <a:pt x="12" y="74"/>
                    </a:lnTo>
                    <a:lnTo>
                      <a:pt x="11" y="65"/>
                    </a:lnTo>
                    <a:lnTo>
                      <a:pt x="7" y="57"/>
                    </a:lnTo>
                    <a:lnTo>
                      <a:pt x="9" y="48"/>
                    </a:lnTo>
                    <a:lnTo>
                      <a:pt x="9" y="40"/>
                    </a:lnTo>
                    <a:lnTo>
                      <a:pt x="3" y="37"/>
                    </a:lnTo>
                    <a:lnTo>
                      <a:pt x="7"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7" name="Freeform 74"/>
              <p:cNvSpPr>
                <a:spLocks/>
              </p:cNvSpPr>
              <p:nvPr/>
            </p:nvSpPr>
            <p:spPr bwMode="auto">
              <a:xfrm>
                <a:off x="3560" y="965"/>
                <a:ext cx="107" cy="283"/>
              </a:xfrm>
              <a:custGeom>
                <a:avLst/>
                <a:gdLst>
                  <a:gd name="T0" fmla="*/ 1 w 107"/>
                  <a:gd name="T1" fmla="*/ 2 h 283"/>
                  <a:gd name="T2" fmla="*/ 7 w 107"/>
                  <a:gd name="T3" fmla="*/ 2 h 283"/>
                  <a:gd name="T4" fmla="*/ 13 w 107"/>
                  <a:gd name="T5" fmla="*/ 5 h 283"/>
                  <a:gd name="T6" fmla="*/ 19 w 107"/>
                  <a:gd name="T7" fmla="*/ 8 h 283"/>
                  <a:gd name="T8" fmla="*/ 25 w 107"/>
                  <a:gd name="T9" fmla="*/ 11 h 283"/>
                  <a:gd name="T10" fmla="*/ 26 w 107"/>
                  <a:gd name="T11" fmla="*/ 14 h 283"/>
                  <a:gd name="T12" fmla="*/ 29 w 107"/>
                  <a:gd name="T13" fmla="*/ 17 h 283"/>
                  <a:gd name="T14" fmla="*/ 35 w 107"/>
                  <a:gd name="T15" fmla="*/ 19 h 283"/>
                  <a:gd name="T16" fmla="*/ 39 w 107"/>
                  <a:gd name="T17" fmla="*/ 25 h 283"/>
                  <a:gd name="T18" fmla="*/ 37 w 107"/>
                  <a:gd name="T19" fmla="*/ 28 h 283"/>
                  <a:gd name="T20" fmla="*/ 41 w 107"/>
                  <a:gd name="T21" fmla="*/ 34 h 283"/>
                  <a:gd name="T22" fmla="*/ 47 w 107"/>
                  <a:gd name="T23" fmla="*/ 39 h 283"/>
                  <a:gd name="T24" fmla="*/ 47 w 107"/>
                  <a:gd name="T25" fmla="*/ 45 h 283"/>
                  <a:gd name="T26" fmla="*/ 49 w 107"/>
                  <a:gd name="T27" fmla="*/ 51 h 283"/>
                  <a:gd name="T28" fmla="*/ 53 w 107"/>
                  <a:gd name="T29" fmla="*/ 54 h 283"/>
                  <a:gd name="T30" fmla="*/ 56 w 107"/>
                  <a:gd name="T31" fmla="*/ 56 h 283"/>
                  <a:gd name="T32" fmla="*/ 58 w 107"/>
                  <a:gd name="T33" fmla="*/ 65 h 283"/>
                  <a:gd name="T34" fmla="*/ 62 w 107"/>
                  <a:gd name="T35" fmla="*/ 76 h 283"/>
                  <a:gd name="T36" fmla="*/ 66 w 107"/>
                  <a:gd name="T37" fmla="*/ 88 h 283"/>
                  <a:gd name="T38" fmla="*/ 72 w 107"/>
                  <a:gd name="T39" fmla="*/ 102 h 283"/>
                  <a:gd name="T40" fmla="*/ 76 w 107"/>
                  <a:gd name="T41" fmla="*/ 111 h 283"/>
                  <a:gd name="T42" fmla="*/ 80 w 107"/>
                  <a:gd name="T43" fmla="*/ 125 h 283"/>
                  <a:gd name="T44" fmla="*/ 82 w 107"/>
                  <a:gd name="T45" fmla="*/ 139 h 283"/>
                  <a:gd name="T46" fmla="*/ 88 w 107"/>
                  <a:gd name="T47" fmla="*/ 150 h 283"/>
                  <a:gd name="T48" fmla="*/ 88 w 107"/>
                  <a:gd name="T49" fmla="*/ 162 h 283"/>
                  <a:gd name="T50" fmla="*/ 90 w 107"/>
                  <a:gd name="T51" fmla="*/ 179 h 283"/>
                  <a:gd name="T52" fmla="*/ 94 w 107"/>
                  <a:gd name="T53" fmla="*/ 190 h 283"/>
                  <a:gd name="T54" fmla="*/ 94 w 107"/>
                  <a:gd name="T55" fmla="*/ 205 h 283"/>
                  <a:gd name="T56" fmla="*/ 98 w 107"/>
                  <a:gd name="T57" fmla="*/ 225 h 283"/>
                  <a:gd name="T58" fmla="*/ 98 w 107"/>
                  <a:gd name="T59" fmla="*/ 236 h 283"/>
                  <a:gd name="T60" fmla="*/ 104 w 107"/>
                  <a:gd name="T61" fmla="*/ 256 h 283"/>
                  <a:gd name="T62" fmla="*/ 104 w 107"/>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83"/>
                  <a:gd name="T98" fmla="*/ 107 w 10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83">
                    <a:moveTo>
                      <a:pt x="0" y="0"/>
                    </a:moveTo>
                    <a:lnTo>
                      <a:pt x="1" y="2"/>
                    </a:lnTo>
                    <a:lnTo>
                      <a:pt x="3" y="0"/>
                    </a:lnTo>
                    <a:lnTo>
                      <a:pt x="7" y="2"/>
                    </a:lnTo>
                    <a:lnTo>
                      <a:pt x="9" y="8"/>
                    </a:lnTo>
                    <a:lnTo>
                      <a:pt x="13" y="5"/>
                    </a:lnTo>
                    <a:lnTo>
                      <a:pt x="17" y="5"/>
                    </a:lnTo>
                    <a:lnTo>
                      <a:pt x="19" y="8"/>
                    </a:lnTo>
                    <a:lnTo>
                      <a:pt x="21" y="8"/>
                    </a:lnTo>
                    <a:lnTo>
                      <a:pt x="25" y="11"/>
                    </a:lnTo>
                    <a:lnTo>
                      <a:pt x="26" y="14"/>
                    </a:lnTo>
                    <a:lnTo>
                      <a:pt x="29" y="17"/>
                    </a:lnTo>
                    <a:lnTo>
                      <a:pt x="31" y="17"/>
                    </a:lnTo>
                    <a:lnTo>
                      <a:pt x="35" y="19"/>
                    </a:lnTo>
                    <a:lnTo>
                      <a:pt x="37" y="22"/>
                    </a:lnTo>
                    <a:lnTo>
                      <a:pt x="39" y="25"/>
                    </a:lnTo>
                    <a:lnTo>
                      <a:pt x="37" y="25"/>
                    </a:lnTo>
                    <a:lnTo>
                      <a:pt x="37" y="28"/>
                    </a:lnTo>
                    <a:lnTo>
                      <a:pt x="39" y="31"/>
                    </a:lnTo>
                    <a:lnTo>
                      <a:pt x="41" y="34"/>
                    </a:lnTo>
                    <a:lnTo>
                      <a:pt x="43" y="37"/>
                    </a:lnTo>
                    <a:lnTo>
                      <a:pt x="47" y="39"/>
                    </a:lnTo>
                    <a:lnTo>
                      <a:pt x="47" y="45"/>
                    </a:lnTo>
                    <a:lnTo>
                      <a:pt x="49" y="51"/>
                    </a:lnTo>
                    <a:lnTo>
                      <a:pt x="51" y="51"/>
                    </a:lnTo>
                    <a:lnTo>
                      <a:pt x="53" y="54"/>
                    </a:lnTo>
                    <a:lnTo>
                      <a:pt x="54" y="56"/>
                    </a:lnTo>
                    <a:lnTo>
                      <a:pt x="56" y="56"/>
                    </a:lnTo>
                    <a:lnTo>
                      <a:pt x="56" y="62"/>
                    </a:lnTo>
                    <a:lnTo>
                      <a:pt x="58" y="65"/>
                    </a:lnTo>
                    <a:lnTo>
                      <a:pt x="58" y="71"/>
                    </a:lnTo>
                    <a:lnTo>
                      <a:pt x="62" y="76"/>
                    </a:lnTo>
                    <a:lnTo>
                      <a:pt x="66" y="82"/>
                    </a:lnTo>
                    <a:lnTo>
                      <a:pt x="66" y="88"/>
                    </a:lnTo>
                    <a:lnTo>
                      <a:pt x="68" y="99"/>
                    </a:lnTo>
                    <a:lnTo>
                      <a:pt x="72" y="102"/>
                    </a:lnTo>
                    <a:lnTo>
                      <a:pt x="78" y="108"/>
                    </a:lnTo>
                    <a:lnTo>
                      <a:pt x="76" y="111"/>
                    </a:lnTo>
                    <a:lnTo>
                      <a:pt x="79" y="119"/>
                    </a:lnTo>
                    <a:lnTo>
                      <a:pt x="80" y="125"/>
                    </a:lnTo>
                    <a:lnTo>
                      <a:pt x="82" y="133"/>
                    </a:lnTo>
                    <a:lnTo>
                      <a:pt x="82" y="139"/>
                    </a:lnTo>
                    <a:lnTo>
                      <a:pt x="82" y="148"/>
                    </a:lnTo>
                    <a:lnTo>
                      <a:pt x="88" y="150"/>
                    </a:lnTo>
                    <a:lnTo>
                      <a:pt x="88" y="156"/>
                    </a:lnTo>
                    <a:lnTo>
                      <a:pt x="88" y="162"/>
                    </a:lnTo>
                    <a:lnTo>
                      <a:pt x="88" y="165"/>
                    </a:lnTo>
                    <a:lnTo>
                      <a:pt x="90" y="179"/>
                    </a:lnTo>
                    <a:lnTo>
                      <a:pt x="90" y="185"/>
                    </a:lnTo>
                    <a:lnTo>
                      <a:pt x="94" y="190"/>
                    </a:lnTo>
                    <a:lnTo>
                      <a:pt x="94" y="196"/>
                    </a:lnTo>
                    <a:lnTo>
                      <a:pt x="94" y="205"/>
                    </a:lnTo>
                    <a:lnTo>
                      <a:pt x="96" y="213"/>
                    </a:lnTo>
                    <a:lnTo>
                      <a:pt x="98" y="225"/>
                    </a:lnTo>
                    <a:lnTo>
                      <a:pt x="100" y="230"/>
                    </a:lnTo>
                    <a:lnTo>
                      <a:pt x="98" y="236"/>
                    </a:lnTo>
                    <a:lnTo>
                      <a:pt x="102" y="244"/>
                    </a:lnTo>
                    <a:lnTo>
                      <a:pt x="104" y="256"/>
                    </a:lnTo>
                    <a:lnTo>
                      <a:pt x="104" y="262"/>
                    </a:lnTo>
                    <a:lnTo>
                      <a:pt x="104" y="273"/>
                    </a:lnTo>
                    <a:lnTo>
                      <a:pt x="106" y="282"/>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8" name="Freeform 75"/>
              <p:cNvSpPr>
                <a:spLocks/>
              </p:cNvSpPr>
              <p:nvPr/>
            </p:nvSpPr>
            <p:spPr bwMode="auto">
              <a:xfrm>
                <a:off x="3447" y="965"/>
                <a:ext cx="112" cy="283"/>
              </a:xfrm>
              <a:custGeom>
                <a:avLst/>
                <a:gdLst>
                  <a:gd name="T0" fmla="*/ 107 w 112"/>
                  <a:gd name="T1" fmla="*/ 0 h 283"/>
                  <a:gd name="T2" fmla="*/ 101 w 112"/>
                  <a:gd name="T3" fmla="*/ 2 h 283"/>
                  <a:gd name="T4" fmla="*/ 93 w 112"/>
                  <a:gd name="T5" fmla="*/ 2 h 283"/>
                  <a:gd name="T6" fmla="*/ 88 w 112"/>
                  <a:gd name="T7" fmla="*/ 5 h 283"/>
                  <a:gd name="T8" fmla="*/ 86 w 112"/>
                  <a:gd name="T9" fmla="*/ 11 h 283"/>
                  <a:gd name="T10" fmla="*/ 82 w 112"/>
                  <a:gd name="T11" fmla="*/ 14 h 283"/>
                  <a:gd name="T12" fmla="*/ 76 w 112"/>
                  <a:gd name="T13" fmla="*/ 14 h 283"/>
                  <a:gd name="T14" fmla="*/ 74 w 112"/>
                  <a:gd name="T15" fmla="*/ 19 h 283"/>
                  <a:gd name="T16" fmla="*/ 70 w 112"/>
                  <a:gd name="T17" fmla="*/ 22 h 283"/>
                  <a:gd name="T18" fmla="*/ 66 w 112"/>
                  <a:gd name="T19" fmla="*/ 25 h 283"/>
                  <a:gd name="T20" fmla="*/ 65 w 112"/>
                  <a:gd name="T21" fmla="*/ 31 h 283"/>
                  <a:gd name="T22" fmla="*/ 63 w 112"/>
                  <a:gd name="T23" fmla="*/ 34 h 283"/>
                  <a:gd name="T24" fmla="*/ 63 w 112"/>
                  <a:gd name="T25" fmla="*/ 42 h 283"/>
                  <a:gd name="T26" fmla="*/ 59 w 112"/>
                  <a:gd name="T27" fmla="*/ 45 h 283"/>
                  <a:gd name="T28" fmla="*/ 57 w 112"/>
                  <a:gd name="T29" fmla="*/ 48 h 283"/>
                  <a:gd name="T30" fmla="*/ 53 w 112"/>
                  <a:gd name="T31" fmla="*/ 54 h 283"/>
                  <a:gd name="T32" fmla="*/ 47 w 112"/>
                  <a:gd name="T33" fmla="*/ 62 h 283"/>
                  <a:gd name="T34" fmla="*/ 45 w 112"/>
                  <a:gd name="T35" fmla="*/ 74 h 283"/>
                  <a:gd name="T36" fmla="*/ 40 w 112"/>
                  <a:gd name="T37" fmla="*/ 88 h 283"/>
                  <a:gd name="T38" fmla="*/ 36 w 112"/>
                  <a:gd name="T39" fmla="*/ 96 h 283"/>
                  <a:gd name="T40" fmla="*/ 30 w 112"/>
                  <a:gd name="T41" fmla="*/ 113 h 283"/>
                  <a:gd name="T42" fmla="*/ 28 w 112"/>
                  <a:gd name="T43" fmla="*/ 119 h 283"/>
                  <a:gd name="T44" fmla="*/ 21 w 112"/>
                  <a:gd name="T45" fmla="*/ 133 h 283"/>
                  <a:gd name="T46" fmla="*/ 24 w 112"/>
                  <a:gd name="T47" fmla="*/ 150 h 283"/>
                  <a:gd name="T48" fmla="*/ 17 w 112"/>
                  <a:gd name="T49" fmla="*/ 165 h 283"/>
                  <a:gd name="T50" fmla="*/ 15 w 112"/>
                  <a:gd name="T51" fmla="*/ 176 h 283"/>
                  <a:gd name="T52" fmla="*/ 13 w 112"/>
                  <a:gd name="T53" fmla="*/ 190 h 283"/>
                  <a:gd name="T54" fmla="*/ 9 w 112"/>
                  <a:gd name="T55" fmla="*/ 207 h 283"/>
                  <a:gd name="T56" fmla="*/ 9 w 112"/>
                  <a:gd name="T57" fmla="*/ 222 h 283"/>
                  <a:gd name="T58" fmla="*/ 7 w 112"/>
                  <a:gd name="T59" fmla="*/ 239 h 283"/>
                  <a:gd name="T60" fmla="*/ 3 w 112"/>
                  <a:gd name="T61" fmla="*/ 259 h 283"/>
                  <a:gd name="T62" fmla="*/ 0 w 112"/>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3"/>
                  <a:gd name="T98" fmla="*/ 112 w 112"/>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3">
                    <a:moveTo>
                      <a:pt x="111" y="0"/>
                    </a:moveTo>
                    <a:lnTo>
                      <a:pt x="107" y="0"/>
                    </a:lnTo>
                    <a:lnTo>
                      <a:pt x="103" y="2"/>
                    </a:lnTo>
                    <a:lnTo>
                      <a:pt x="101" y="2"/>
                    </a:lnTo>
                    <a:lnTo>
                      <a:pt x="97" y="0"/>
                    </a:lnTo>
                    <a:lnTo>
                      <a:pt x="93" y="2"/>
                    </a:lnTo>
                    <a:lnTo>
                      <a:pt x="91" y="5"/>
                    </a:lnTo>
                    <a:lnTo>
                      <a:pt x="88" y="5"/>
                    </a:lnTo>
                    <a:lnTo>
                      <a:pt x="88" y="8"/>
                    </a:lnTo>
                    <a:lnTo>
                      <a:pt x="86" y="11"/>
                    </a:lnTo>
                    <a:lnTo>
                      <a:pt x="82" y="14"/>
                    </a:lnTo>
                    <a:lnTo>
                      <a:pt x="80" y="11"/>
                    </a:lnTo>
                    <a:lnTo>
                      <a:pt x="76" y="14"/>
                    </a:lnTo>
                    <a:lnTo>
                      <a:pt x="74" y="17"/>
                    </a:lnTo>
                    <a:lnTo>
                      <a:pt x="74" y="19"/>
                    </a:lnTo>
                    <a:lnTo>
                      <a:pt x="72" y="22"/>
                    </a:lnTo>
                    <a:lnTo>
                      <a:pt x="70" y="22"/>
                    </a:lnTo>
                    <a:lnTo>
                      <a:pt x="70" y="25"/>
                    </a:lnTo>
                    <a:lnTo>
                      <a:pt x="66" y="25"/>
                    </a:lnTo>
                    <a:lnTo>
                      <a:pt x="68" y="31"/>
                    </a:lnTo>
                    <a:lnTo>
                      <a:pt x="65" y="31"/>
                    </a:lnTo>
                    <a:lnTo>
                      <a:pt x="66" y="37"/>
                    </a:lnTo>
                    <a:lnTo>
                      <a:pt x="63" y="34"/>
                    </a:lnTo>
                    <a:lnTo>
                      <a:pt x="63" y="37"/>
                    </a:lnTo>
                    <a:lnTo>
                      <a:pt x="63" y="42"/>
                    </a:lnTo>
                    <a:lnTo>
                      <a:pt x="61" y="39"/>
                    </a:lnTo>
                    <a:lnTo>
                      <a:pt x="59" y="45"/>
                    </a:lnTo>
                    <a:lnTo>
                      <a:pt x="55" y="48"/>
                    </a:lnTo>
                    <a:lnTo>
                      <a:pt x="57" y="48"/>
                    </a:lnTo>
                    <a:lnTo>
                      <a:pt x="55" y="48"/>
                    </a:lnTo>
                    <a:lnTo>
                      <a:pt x="53" y="54"/>
                    </a:lnTo>
                    <a:lnTo>
                      <a:pt x="51" y="59"/>
                    </a:lnTo>
                    <a:lnTo>
                      <a:pt x="47" y="62"/>
                    </a:lnTo>
                    <a:lnTo>
                      <a:pt x="45" y="68"/>
                    </a:lnTo>
                    <a:lnTo>
                      <a:pt x="45" y="74"/>
                    </a:lnTo>
                    <a:lnTo>
                      <a:pt x="42" y="82"/>
                    </a:lnTo>
                    <a:lnTo>
                      <a:pt x="40" y="88"/>
                    </a:lnTo>
                    <a:lnTo>
                      <a:pt x="38" y="91"/>
                    </a:lnTo>
                    <a:lnTo>
                      <a:pt x="36" y="96"/>
                    </a:lnTo>
                    <a:lnTo>
                      <a:pt x="32" y="102"/>
                    </a:lnTo>
                    <a:lnTo>
                      <a:pt x="30" y="113"/>
                    </a:lnTo>
                    <a:lnTo>
                      <a:pt x="28" y="119"/>
                    </a:lnTo>
                    <a:lnTo>
                      <a:pt x="26" y="131"/>
                    </a:lnTo>
                    <a:lnTo>
                      <a:pt x="21" y="133"/>
                    </a:lnTo>
                    <a:lnTo>
                      <a:pt x="24" y="145"/>
                    </a:lnTo>
                    <a:lnTo>
                      <a:pt x="24" y="150"/>
                    </a:lnTo>
                    <a:lnTo>
                      <a:pt x="21" y="156"/>
                    </a:lnTo>
                    <a:lnTo>
                      <a:pt x="17" y="165"/>
                    </a:lnTo>
                    <a:lnTo>
                      <a:pt x="17" y="173"/>
                    </a:lnTo>
                    <a:lnTo>
                      <a:pt x="15" y="176"/>
                    </a:lnTo>
                    <a:lnTo>
                      <a:pt x="13" y="182"/>
                    </a:lnTo>
                    <a:lnTo>
                      <a:pt x="13" y="190"/>
                    </a:lnTo>
                    <a:lnTo>
                      <a:pt x="13" y="199"/>
                    </a:lnTo>
                    <a:lnTo>
                      <a:pt x="9" y="207"/>
                    </a:lnTo>
                    <a:lnTo>
                      <a:pt x="11" y="216"/>
                    </a:lnTo>
                    <a:lnTo>
                      <a:pt x="9" y="222"/>
                    </a:lnTo>
                    <a:lnTo>
                      <a:pt x="7" y="227"/>
                    </a:lnTo>
                    <a:lnTo>
                      <a:pt x="7" y="239"/>
                    </a:lnTo>
                    <a:lnTo>
                      <a:pt x="5" y="244"/>
                    </a:lnTo>
                    <a:lnTo>
                      <a:pt x="3" y="259"/>
                    </a:lnTo>
                    <a:lnTo>
                      <a:pt x="0" y="273"/>
                    </a:lnTo>
                    <a:lnTo>
                      <a:pt x="0" y="282"/>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9" name="Freeform 76"/>
              <p:cNvSpPr>
                <a:spLocks/>
              </p:cNvSpPr>
              <p:nvPr/>
            </p:nvSpPr>
            <p:spPr bwMode="auto">
              <a:xfrm>
                <a:off x="5197" y="950"/>
                <a:ext cx="110" cy="284"/>
              </a:xfrm>
              <a:custGeom>
                <a:avLst/>
                <a:gdLst>
                  <a:gd name="T0" fmla="*/ 107 w 110"/>
                  <a:gd name="T1" fmla="*/ 0 h 284"/>
                  <a:gd name="T2" fmla="*/ 101 w 110"/>
                  <a:gd name="T3" fmla="*/ 0 h 284"/>
                  <a:gd name="T4" fmla="*/ 93 w 110"/>
                  <a:gd name="T5" fmla="*/ 0 h 284"/>
                  <a:gd name="T6" fmla="*/ 90 w 110"/>
                  <a:gd name="T7" fmla="*/ 2 h 284"/>
                  <a:gd name="T8" fmla="*/ 86 w 110"/>
                  <a:gd name="T9" fmla="*/ 8 h 284"/>
                  <a:gd name="T10" fmla="*/ 79 w 110"/>
                  <a:gd name="T11" fmla="*/ 11 h 284"/>
                  <a:gd name="T12" fmla="*/ 76 w 110"/>
                  <a:gd name="T13" fmla="*/ 17 h 284"/>
                  <a:gd name="T14" fmla="*/ 72 w 110"/>
                  <a:gd name="T15" fmla="*/ 17 h 284"/>
                  <a:gd name="T16" fmla="*/ 72 w 110"/>
                  <a:gd name="T17" fmla="*/ 20 h 284"/>
                  <a:gd name="T18" fmla="*/ 66 w 110"/>
                  <a:gd name="T19" fmla="*/ 25 h 284"/>
                  <a:gd name="T20" fmla="*/ 62 w 110"/>
                  <a:gd name="T21" fmla="*/ 31 h 284"/>
                  <a:gd name="T22" fmla="*/ 62 w 110"/>
                  <a:gd name="T23" fmla="*/ 34 h 284"/>
                  <a:gd name="T24" fmla="*/ 61 w 110"/>
                  <a:gd name="T25" fmla="*/ 40 h 284"/>
                  <a:gd name="T26" fmla="*/ 59 w 110"/>
                  <a:gd name="T27" fmla="*/ 42 h 284"/>
                  <a:gd name="T28" fmla="*/ 55 w 110"/>
                  <a:gd name="T29" fmla="*/ 48 h 284"/>
                  <a:gd name="T30" fmla="*/ 53 w 110"/>
                  <a:gd name="T31" fmla="*/ 54 h 284"/>
                  <a:gd name="T32" fmla="*/ 51 w 110"/>
                  <a:gd name="T33" fmla="*/ 60 h 284"/>
                  <a:gd name="T34" fmla="*/ 44 w 110"/>
                  <a:gd name="T35" fmla="*/ 77 h 284"/>
                  <a:gd name="T36" fmla="*/ 40 w 110"/>
                  <a:gd name="T37" fmla="*/ 82 h 284"/>
                  <a:gd name="T38" fmla="*/ 34 w 110"/>
                  <a:gd name="T39" fmla="*/ 97 h 284"/>
                  <a:gd name="T40" fmla="*/ 29 w 110"/>
                  <a:gd name="T41" fmla="*/ 111 h 284"/>
                  <a:gd name="T42" fmla="*/ 26 w 110"/>
                  <a:gd name="T43" fmla="*/ 122 h 284"/>
                  <a:gd name="T44" fmla="*/ 24 w 110"/>
                  <a:gd name="T45" fmla="*/ 137 h 284"/>
                  <a:gd name="T46" fmla="*/ 22 w 110"/>
                  <a:gd name="T47" fmla="*/ 148 h 284"/>
                  <a:gd name="T48" fmla="*/ 18 w 110"/>
                  <a:gd name="T49" fmla="*/ 160 h 284"/>
                  <a:gd name="T50" fmla="*/ 11 w 110"/>
                  <a:gd name="T51" fmla="*/ 177 h 284"/>
                  <a:gd name="T52" fmla="*/ 13 w 110"/>
                  <a:gd name="T53" fmla="*/ 191 h 284"/>
                  <a:gd name="T54" fmla="*/ 11 w 110"/>
                  <a:gd name="T55" fmla="*/ 208 h 284"/>
                  <a:gd name="T56" fmla="*/ 7 w 110"/>
                  <a:gd name="T57" fmla="*/ 217 h 284"/>
                  <a:gd name="T58" fmla="*/ 7 w 110"/>
                  <a:gd name="T59" fmla="*/ 237 h 284"/>
                  <a:gd name="T60" fmla="*/ 1 w 110"/>
                  <a:gd name="T61" fmla="*/ 251 h 284"/>
                  <a:gd name="T62" fmla="*/ 1 w 110"/>
                  <a:gd name="T63" fmla="*/ 268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0" name="Freeform 77"/>
              <p:cNvSpPr>
                <a:spLocks/>
              </p:cNvSpPr>
              <p:nvPr/>
            </p:nvSpPr>
            <p:spPr bwMode="auto">
              <a:xfrm>
                <a:off x="3223" y="1233"/>
                <a:ext cx="107" cy="274"/>
              </a:xfrm>
              <a:custGeom>
                <a:avLst/>
                <a:gdLst>
                  <a:gd name="T0" fmla="*/ 104 w 107"/>
                  <a:gd name="T1" fmla="*/ 273 h 274"/>
                  <a:gd name="T2" fmla="*/ 98 w 107"/>
                  <a:gd name="T3" fmla="*/ 270 h 274"/>
                  <a:gd name="T4" fmla="*/ 96 w 107"/>
                  <a:gd name="T5" fmla="*/ 270 h 274"/>
                  <a:gd name="T6" fmla="*/ 86 w 107"/>
                  <a:gd name="T7" fmla="*/ 267 h 274"/>
                  <a:gd name="T8" fmla="*/ 83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0 h 274"/>
                  <a:gd name="T52" fmla="*/ 13 w 107"/>
                  <a:gd name="T53" fmla="*/ 89 h 274"/>
                  <a:gd name="T54" fmla="*/ 11 w 107"/>
                  <a:gd name="T55" fmla="*/ 68 h 274"/>
                  <a:gd name="T56" fmla="*/ 9 w 107"/>
                  <a:gd name="T57" fmla="*/ 57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6" y="273"/>
                    </a:lnTo>
                    <a:lnTo>
                      <a:pt x="96" y="270"/>
                    </a:lnTo>
                    <a:lnTo>
                      <a:pt x="90" y="270"/>
                    </a:lnTo>
                    <a:lnTo>
                      <a:pt x="86" y="267"/>
                    </a:lnTo>
                    <a:lnTo>
                      <a:pt x="84" y="261"/>
                    </a:lnTo>
                    <a:lnTo>
                      <a:pt x="83" y="261"/>
                    </a:lnTo>
                    <a:lnTo>
                      <a:pt x="81" y="261"/>
                    </a:lnTo>
                    <a:lnTo>
                      <a:pt x="79" y="258"/>
                    </a:lnTo>
                    <a:lnTo>
                      <a:pt x="77" y="258"/>
                    </a:lnTo>
                    <a:lnTo>
                      <a:pt x="73" y="258"/>
                    </a:lnTo>
                    <a:lnTo>
                      <a:pt x="71" y="252"/>
                    </a:lnTo>
                    <a:lnTo>
                      <a:pt x="69" y="250"/>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2" y="169"/>
                    </a:lnTo>
                    <a:lnTo>
                      <a:pt x="30" y="163"/>
                    </a:lnTo>
                    <a:lnTo>
                      <a:pt x="28" y="160"/>
                    </a:lnTo>
                    <a:lnTo>
                      <a:pt x="26" y="152"/>
                    </a:lnTo>
                    <a:lnTo>
                      <a:pt x="24" y="143"/>
                    </a:lnTo>
                    <a:lnTo>
                      <a:pt x="24" y="137"/>
                    </a:lnTo>
                    <a:lnTo>
                      <a:pt x="26" y="135"/>
                    </a:lnTo>
                    <a:lnTo>
                      <a:pt x="21" y="129"/>
                    </a:lnTo>
                    <a:lnTo>
                      <a:pt x="19" y="123"/>
                    </a:lnTo>
                    <a:lnTo>
                      <a:pt x="17" y="112"/>
                    </a:lnTo>
                    <a:lnTo>
                      <a:pt x="17" y="109"/>
                    </a:lnTo>
                    <a:lnTo>
                      <a:pt x="17" y="100"/>
                    </a:lnTo>
                    <a:lnTo>
                      <a:pt x="15" y="94"/>
                    </a:lnTo>
                    <a:lnTo>
                      <a:pt x="13" y="89"/>
                    </a:lnTo>
                    <a:lnTo>
                      <a:pt x="9" y="80"/>
                    </a:lnTo>
                    <a:lnTo>
                      <a:pt x="11" y="68"/>
                    </a:lnTo>
                    <a:lnTo>
                      <a:pt x="9" y="57"/>
                    </a:lnTo>
                    <a:lnTo>
                      <a:pt x="7" y="48"/>
                    </a:lnTo>
                    <a:lnTo>
                      <a:pt x="5" y="45"/>
                    </a:lnTo>
                    <a:lnTo>
                      <a:pt x="5" y="34"/>
                    </a:lnTo>
                    <a:lnTo>
                      <a:pt x="1"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1" name="Freeform 78"/>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4 w 110"/>
                  <a:gd name="T51" fmla="*/ 106 h 288"/>
                  <a:gd name="T52" fmla="*/ 97 w 110"/>
                  <a:gd name="T53" fmla="*/ 88 h 288"/>
                  <a:gd name="T54" fmla="*/ 97 w 110"/>
                  <a:gd name="T55" fmla="*/ 74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4" y="106"/>
                    </a:lnTo>
                    <a:lnTo>
                      <a:pt x="94" y="100"/>
                    </a:lnTo>
                    <a:lnTo>
                      <a:pt x="97" y="88"/>
                    </a:lnTo>
                    <a:lnTo>
                      <a:pt x="97" y="83"/>
                    </a:lnTo>
                    <a:lnTo>
                      <a:pt x="97" y="74"/>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2" name="Freeform 79"/>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6 w 110"/>
                  <a:gd name="T51" fmla="*/ 103 h 288"/>
                  <a:gd name="T52" fmla="*/ 97 w 110"/>
                  <a:gd name="T53" fmla="*/ 88 h 288"/>
                  <a:gd name="T54" fmla="*/ 97 w 110"/>
                  <a:gd name="T55" fmla="*/ 71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6" y="103"/>
                    </a:lnTo>
                    <a:lnTo>
                      <a:pt x="94" y="100"/>
                    </a:lnTo>
                    <a:lnTo>
                      <a:pt x="97" y="88"/>
                    </a:lnTo>
                    <a:lnTo>
                      <a:pt x="97" y="83"/>
                    </a:lnTo>
                    <a:lnTo>
                      <a:pt x="97" y="71"/>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3" name="Freeform 80"/>
              <p:cNvSpPr>
                <a:spLocks/>
              </p:cNvSpPr>
              <p:nvPr/>
            </p:nvSpPr>
            <p:spPr bwMode="auto">
              <a:xfrm>
                <a:off x="3223" y="1233"/>
                <a:ext cx="107" cy="274"/>
              </a:xfrm>
              <a:custGeom>
                <a:avLst/>
                <a:gdLst>
                  <a:gd name="T0" fmla="*/ 104 w 107"/>
                  <a:gd name="T1" fmla="*/ 273 h 274"/>
                  <a:gd name="T2" fmla="*/ 98 w 107"/>
                  <a:gd name="T3" fmla="*/ 270 h 274"/>
                  <a:gd name="T4" fmla="*/ 92 w 107"/>
                  <a:gd name="T5" fmla="*/ 270 h 274"/>
                  <a:gd name="T6" fmla="*/ 86 w 107"/>
                  <a:gd name="T7" fmla="*/ 267 h 274"/>
                  <a:gd name="T8" fmla="*/ 81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3 h 274"/>
                  <a:gd name="T52" fmla="*/ 13 w 107"/>
                  <a:gd name="T53" fmla="*/ 89 h 274"/>
                  <a:gd name="T54" fmla="*/ 11 w 107"/>
                  <a:gd name="T55" fmla="*/ 68 h 274"/>
                  <a:gd name="T56" fmla="*/ 9 w 107"/>
                  <a:gd name="T57" fmla="*/ 60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4" y="273"/>
                    </a:lnTo>
                    <a:lnTo>
                      <a:pt x="92" y="270"/>
                    </a:lnTo>
                    <a:lnTo>
                      <a:pt x="90" y="270"/>
                    </a:lnTo>
                    <a:lnTo>
                      <a:pt x="86" y="267"/>
                    </a:lnTo>
                    <a:lnTo>
                      <a:pt x="84" y="264"/>
                    </a:lnTo>
                    <a:lnTo>
                      <a:pt x="81" y="261"/>
                    </a:lnTo>
                    <a:lnTo>
                      <a:pt x="77" y="261"/>
                    </a:lnTo>
                    <a:lnTo>
                      <a:pt x="77" y="258"/>
                    </a:lnTo>
                    <a:lnTo>
                      <a:pt x="73" y="258"/>
                    </a:lnTo>
                    <a:lnTo>
                      <a:pt x="71" y="252"/>
                    </a:lnTo>
                    <a:lnTo>
                      <a:pt x="67" y="252"/>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0" y="166"/>
                    </a:lnTo>
                    <a:lnTo>
                      <a:pt x="30" y="163"/>
                    </a:lnTo>
                    <a:lnTo>
                      <a:pt x="28" y="160"/>
                    </a:lnTo>
                    <a:lnTo>
                      <a:pt x="26" y="152"/>
                    </a:lnTo>
                    <a:lnTo>
                      <a:pt x="22" y="146"/>
                    </a:lnTo>
                    <a:lnTo>
                      <a:pt x="24" y="137"/>
                    </a:lnTo>
                    <a:lnTo>
                      <a:pt x="24" y="135"/>
                    </a:lnTo>
                    <a:lnTo>
                      <a:pt x="21" y="129"/>
                    </a:lnTo>
                    <a:lnTo>
                      <a:pt x="19" y="123"/>
                    </a:lnTo>
                    <a:lnTo>
                      <a:pt x="17" y="112"/>
                    </a:lnTo>
                    <a:lnTo>
                      <a:pt x="17" y="109"/>
                    </a:lnTo>
                    <a:lnTo>
                      <a:pt x="17" y="103"/>
                    </a:lnTo>
                    <a:lnTo>
                      <a:pt x="15" y="94"/>
                    </a:lnTo>
                    <a:lnTo>
                      <a:pt x="13" y="89"/>
                    </a:lnTo>
                    <a:lnTo>
                      <a:pt x="9" y="80"/>
                    </a:lnTo>
                    <a:lnTo>
                      <a:pt x="11" y="68"/>
                    </a:lnTo>
                    <a:lnTo>
                      <a:pt x="7" y="66"/>
                    </a:lnTo>
                    <a:lnTo>
                      <a:pt x="9" y="60"/>
                    </a:lnTo>
                    <a:lnTo>
                      <a:pt x="7" y="48"/>
                    </a:lnTo>
                    <a:lnTo>
                      <a:pt x="5" y="45"/>
                    </a:lnTo>
                    <a:lnTo>
                      <a:pt x="3" y="37"/>
                    </a:lnTo>
                    <a:lnTo>
                      <a:pt x="1"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4" name="Freeform 81"/>
              <p:cNvSpPr>
                <a:spLocks/>
              </p:cNvSpPr>
              <p:nvPr/>
            </p:nvSpPr>
            <p:spPr bwMode="auto">
              <a:xfrm>
                <a:off x="3112" y="950"/>
                <a:ext cx="112" cy="284"/>
              </a:xfrm>
              <a:custGeom>
                <a:avLst/>
                <a:gdLst>
                  <a:gd name="T0" fmla="*/ 3 w 112"/>
                  <a:gd name="T1" fmla="*/ 5 h 284"/>
                  <a:gd name="T2" fmla="*/ 9 w 112"/>
                  <a:gd name="T3" fmla="*/ 2 h 284"/>
                  <a:gd name="T4" fmla="*/ 13 w 112"/>
                  <a:gd name="T5" fmla="*/ 2 h 284"/>
                  <a:gd name="T6" fmla="*/ 21 w 112"/>
                  <a:gd name="T7" fmla="*/ 5 h 284"/>
                  <a:gd name="T8" fmla="*/ 27 w 112"/>
                  <a:gd name="T9" fmla="*/ 11 h 284"/>
                  <a:gd name="T10" fmla="*/ 29 w 112"/>
                  <a:gd name="T11" fmla="*/ 14 h 284"/>
                  <a:gd name="T12" fmla="*/ 33 w 112"/>
                  <a:gd name="T13" fmla="*/ 17 h 284"/>
                  <a:gd name="T14" fmla="*/ 37 w 112"/>
                  <a:gd name="T15" fmla="*/ 20 h 284"/>
                  <a:gd name="T16" fmla="*/ 42 w 112"/>
                  <a:gd name="T17" fmla="*/ 25 h 284"/>
                  <a:gd name="T18" fmla="*/ 44 w 112"/>
                  <a:gd name="T19" fmla="*/ 28 h 284"/>
                  <a:gd name="T20" fmla="*/ 46 w 112"/>
                  <a:gd name="T21" fmla="*/ 37 h 284"/>
                  <a:gd name="T22" fmla="*/ 48 w 112"/>
                  <a:gd name="T23" fmla="*/ 40 h 284"/>
                  <a:gd name="T24" fmla="*/ 52 w 112"/>
                  <a:gd name="T25" fmla="*/ 45 h 284"/>
                  <a:gd name="T26" fmla="*/ 56 w 112"/>
                  <a:gd name="T27" fmla="*/ 51 h 284"/>
                  <a:gd name="T28" fmla="*/ 56 w 112"/>
                  <a:gd name="T29" fmla="*/ 57 h 284"/>
                  <a:gd name="T30" fmla="*/ 58 w 112"/>
                  <a:gd name="T31" fmla="*/ 60 h 284"/>
                  <a:gd name="T32" fmla="*/ 66 w 112"/>
                  <a:gd name="T33" fmla="*/ 71 h 284"/>
                  <a:gd name="T34" fmla="*/ 70 w 112"/>
                  <a:gd name="T35" fmla="*/ 82 h 284"/>
                  <a:gd name="T36" fmla="*/ 75 w 112"/>
                  <a:gd name="T37" fmla="*/ 97 h 284"/>
                  <a:gd name="T38" fmla="*/ 79 w 112"/>
                  <a:gd name="T39" fmla="*/ 108 h 284"/>
                  <a:gd name="T40" fmla="*/ 83 w 112"/>
                  <a:gd name="T41" fmla="*/ 117 h 284"/>
                  <a:gd name="T42" fmla="*/ 87 w 112"/>
                  <a:gd name="T43" fmla="*/ 131 h 284"/>
                  <a:gd name="T44" fmla="*/ 87 w 112"/>
                  <a:gd name="T45" fmla="*/ 142 h 284"/>
                  <a:gd name="T46" fmla="*/ 93 w 112"/>
                  <a:gd name="T47" fmla="*/ 154 h 284"/>
                  <a:gd name="T48" fmla="*/ 93 w 112"/>
                  <a:gd name="T49" fmla="*/ 174 h 284"/>
                  <a:gd name="T50" fmla="*/ 97 w 112"/>
                  <a:gd name="T51" fmla="*/ 188 h 284"/>
                  <a:gd name="T52" fmla="*/ 99 w 112"/>
                  <a:gd name="T53" fmla="*/ 202 h 284"/>
                  <a:gd name="T54" fmla="*/ 103 w 112"/>
                  <a:gd name="T55" fmla="*/ 214 h 284"/>
                  <a:gd name="T56" fmla="*/ 105 w 112"/>
                  <a:gd name="T57" fmla="*/ 228 h 284"/>
                  <a:gd name="T58" fmla="*/ 107 w 112"/>
                  <a:gd name="T59" fmla="*/ 248 h 284"/>
                  <a:gd name="T60" fmla="*/ 109 w 112"/>
                  <a:gd name="T61" fmla="*/ 262 h 284"/>
                  <a:gd name="T62" fmla="*/ 111 w 112"/>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9" y="5"/>
                    </a:lnTo>
                    <a:lnTo>
                      <a:pt x="9" y="2"/>
                    </a:lnTo>
                    <a:lnTo>
                      <a:pt x="13" y="2"/>
                    </a:lnTo>
                    <a:lnTo>
                      <a:pt x="17" y="5"/>
                    </a:lnTo>
                    <a:lnTo>
                      <a:pt x="21" y="5"/>
                    </a:lnTo>
                    <a:lnTo>
                      <a:pt x="23" y="11"/>
                    </a:lnTo>
                    <a:lnTo>
                      <a:pt x="27" y="11"/>
                    </a:lnTo>
                    <a:lnTo>
                      <a:pt x="25" y="14"/>
                    </a:lnTo>
                    <a:lnTo>
                      <a:pt x="29" y="14"/>
                    </a:lnTo>
                    <a:lnTo>
                      <a:pt x="31" y="14"/>
                    </a:lnTo>
                    <a:lnTo>
                      <a:pt x="33" y="17"/>
                    </a:lnTo>
                    <a:lnTo>
                      <a:pt x="35" y="17"/>
                    </a:lnTo>
                    <a:lnTo>
                      <a:pt x="37" y="20"/>
                    </a:lnTo>
                    <a:lnTo>
                      <a:pt x="40" y="22"/>
                    </a:lnTo>
                    <a:lnTo>
                      <a:pt x="42" y="25"/>
                    </a:lnTo>
                    <a:lnTo>
                      <a:pt x="40" y="28"/>
                    </a:lnTo>
                    <a:lnTo>
                      <a:pt x="44" y="28"/>
                    </a:lnTo>
                    <a:lnTo>
                      <a:pt x="42" y="31"/>
                    </a:lnTo>
                    <a:lnTo>
                      <a:pt x="46" y="37"/>
                    </a:lnTo>
                    <a:lnTo>
                      <a:pt x="48" y="40"/>
                    </a:lnTo>
                    <a:lnTo>
                      <a:pt x="50" y="42"/>
                    </a:lnTo>
                    <a:lnTo>
                      <a:pt x="52" y="45"/>
                    </a:lnTo>
                    <a:lnTo>
                      <a:pt x="54" y="51"/>
                    </a:lnTo>
                    <a:lnTo>
                      <a:pt x="56" y="51"/>
                    </a:lnTo>
                    <a:lnTo>
                      <a:pt x="56" y="57"/>
                    </a:lnTo>
                    <a:lnTo>
                      <a:pt x="58" y="54"/>
                    </a:lnTo>
                    <a:lnTo>
                      <a:pt x="58" y="60"/>
                    </a:lnTo>
                    <a:lnTo>
                      <a:pt x="64" y="62"/>
                    </a:lnTo>
                    <a:lnTo>
                      <a:pt x="66" y="71"/>
                    </a:lnTo>
                    <a:lnTo>
                      <a:pt x="66" y="77"/>
                    </a:lnTo>
                    <a:lnTo>
                      <a:pt x="70" y="82"/>
                    </a:lnTo>
                    <a:lnTo>
                      <a:pt x="72" y="91"/>
                    </a:lnTo>
                    <a:lnTo>
                      <a:pt x="75" y="97"/>
                    </a:lnTo>
                    <a:lnTo>
                      <a:pt x="75" y="100"/>
                    </a:lnTo>
                    <a:lnTo>
                      <a:pt x="79" y="108"/>
                    </a:lnTo>
                    <a:lnTo>
                      <a:pt x="81" y="111"/>
                    </a:lnTo>
                    <a:lnTo>
                      <a:pt x="83" y="117"/>
                    </a:lnTo>
                    <a:lnTo>
                      <a:pt x="83" y="125"/>
                    </a:lnTo>
                    <a:lnTo>
                      <a:pt x="87" y="131"/>
                    </a:lnTo>
                    <a:lnTo>
                      <a:pt x="89" y="137"/>
                    </a:lnTo>
                    <a:lnTo>
                      <a:pt x="87" y="142"/>
                    </a:lnTo>
                    <a:lnTo>
                      <a:pt x="91" y="154"/>
                    </a:lnTo>
                    <a:lnTo>
                      <a:pt x="93" y="154"/>
                    </a:lnTo>
                    <a:lnTo>
                      <a:pt x="93" y="162"/>
                    </a:lnTo>
                    <a:lnTo>
                      <a:pt x="93" y="174"/>
                    </a:lnTo>
                    <a:lnTo>
                      <a:pt x="97" y="180"/>
                    </a:lnTo>
                    <a:lnTo>
                      <a:pt x="97" y="188"/>
                    </a:lnTo>
                    <a:lnTo>
                      <a:pt x="99" y="191"/>
                    </a:lnTo>
                    <a:lnTo>
                      <a:pt x="99" y="202"/>
                    </a:lnTo>
                    <a:lnTo>
                      <a:pt x="103" y="211"/>
                    </a:lnTo>
                    <a:lnTo>
                      <a:pt x="103" y="214"/>
                    </a:lnTo>
                    <a:lnTo>
                      <a:pt x="105" y="220"/>
                    </a:lnTo>
                    <a:lnTo>
                      <a:pt x="105" y="228"/>
                    </a:lnTo>
                    <a:lnTo>
                      <a:pt x="109" y="240"/>
                    </a:lnTo>
                    <a:lnTo>
                      <a:pt x="107" y="248"/>
                    </a:lnTo>
                    <a:lnTo>
                      <a:pt x="109" y="257"/>
                    </a:lnTo>
                    <a:lnTo>
                      <a:pt x="109" y="262"/>
                    </a:lnTo>
                    <a:lnTo>
                      <a:pt x="109" y="277"/>
                    </a:lnTo>
                    <a:lnTo>
                      <a:pt x="111"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5" name="Freeform 82"/>
              <p:cNvSpPr>
                <a:spLocks/>
              </p:cNvSpPr>
              <p:nvPr/>
            </p:nvSpPr>
            <p:spPr bwMode="auto">
              <a:xfrm>
                <a:off x="3005" y="950"/>
                <a:ext cx="108" cy="284"/>
              </a:xfrm>
              <a:custGeom>
                <a:avLst/>
                <a:gdLst>
                  <a:gd name="T0" fmla="*/ 103 w 108"/>
                  <a:gd name="T1" fmla="*/ 2 h 284"/>
                  <a:gd name="T2" fmla="*/ 95 w 108"/>
                  <a:gd name="T3" fmla="*/ 2 h 284"/>
                  <a:gd name="T4" fmla="*/ 91 w 108"/>
                  <a:gd name="T5" fmla="*/ 2 h 284"/>
                  <a:gd name="T6" fmla="*/ 87 w 108"/>
                  <a:gd name="T7" fmla="*/ 5 h 284"/>
                  <a:gd name="T8" fmla="*/ 81 w 108"/>
                  <a:gd name="T9" fmla="*/ 8 h 284"/>
                  <a:gd name="T10" fmla="*/ 79 w 108"/>
                  <a:gd name="T11" fmla="*/ 14 h 284"/>
                  <a:gd name="T12" fmla="*/ 75 w 108"/>
                  <a:gd name="T13" fmla="*/ 14 h 284"/>
                  <a:gd name="T14" fmla="*/ 71 w 108"/>
                  <a:gd name="T15" fmla="*/ 17 h 284"/>
                  <a:gd name="T16" fmla="*/ 68 w 108"/>
                  <a:gd name="T17" fmla="*/ 22 h 284"/>
                  <a:gd name="T18" fmla="*/ 64 w 108"/>
                  <a:gd name="T19" fmla="*/ 25 h 284"/>
                  <a:gd name="T20" fmla="*/ 62 w 108"/>
                  <a:gd name="T21" fmla="*/ 31 h 284"/>
                  <a:gd name="T22" fmla="*/ 60 w 108"/>
                  <a:gd name="T23" fmla="*/ 40 h 284"/>
                  <a:gd name="T24" fmla="*/ 58 w 108"/>
                  <a:gd name="T25" fmla="*/ 45 h 284"/>
                  <a:gd name="T26" fmla="*/ 56 w 108"/>
                  <a:gd name="T27" fmla="*/ 51 h 284"/>
                  <a:gd name="T28" fmla="*/ 54 w 108"/>
                  <a:gd name="T29" fmla="*/ 54 h 284"/>
                  <a:gd name="T30" fmla="*/ 52 w 108"/>
                  <a:gd name="T31" fmla="*/ 57 h 284"/>
                  <a:gd name="T32" fmla="*/ 46 w 108"/>
                  <a:gd name="T33" fmla="*/ 71 h 284"/>
                  <a:gd name="T34" fmla="*/ 40 w 108"/>
                  <a:gd name="T35" fmla="*/ 80 h 284"/>
                  <a:gd name="T36" fmla="*/ 38 w 108"/>
                  <a:gd name="T37" fmla="*/ 94 h 284"/>
                  <a:gd name="T38" fmla="*/ 33 w 108"/>
                  <a:gd name="T39" fmla="*/ 105 h 284"/>
                  <a:gd name="T40" fmla="*/ 31 w 108"/>
                  <a:gd name="T41" fmla="*/ 117 h 284"/>
                  <a:gd name="T42" fmla="*/ 25 w 108"/>
                  <a:gd name="T43" fmla="*/ 131 h 284"/>
                  <a:gd name="T44" fmla="*/ 23 w 108"/>
                  <a:gd name="T45" fmla="*/ 142 h 284"/>
                  <a:gd name="T46" fmla="*/ 19 w 108"/>
                  <a:gd name="T47" fmla="*/ 157 h 284"/>
                  <a:gd name="T48" fmla="*/ 17 w 108"/>
                  <a:gd name="T49" fmla="*/ 171 h 284"/>
                  <a:gd name="T50" fmla="*/ 13 w 108"/>
                  <a:gd name="T51" fmla="*/ 182 h 284"/>
                  <a:gd name="T52" fmla="*/ 13 w 108"/>
                  <a:gd name="T53" fmla="*/ 200 h 284"/>
                  <a:gd name="T54" fmla="*/ 11 w 108"/>
                  <a:gd name="T55" fmla="*/ 211 h 284"/>
                  <a:gd name="T56" fmla="*/ 5 w 108"/>
                  <a:gd name="T57" fmla="*/ 231 h 284"/>
                  <a:gd name="T58" fmla="*/ 7 w 108"/>
                  <a:gd name="T59" fmla="*/ 242 h 284"/>
                  <a:gd name="T60" fmla="*/ 1 w 108"/>
                  <a:gd name="T61" fmla="*/ 262 h 284"/>
                  <a:gd name="T62" fmla="*/ 0 w 108"/>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4"/>
                  <a:gd name="T98" fmla="*/ 108 w 108"/>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4">
                    <a:moveTo>
                      <a:pt x="107" y="0"/>
                    </a:moveTo>
                    <a:lnTo>
                      <a:pt x="103" y="2"/>
                    </a:lnTo>
                    <a:lnTo>
                      <a:pt x="99" y="0"/>
                    </a:lnTo>
                    <a:lnTo>
                      <a:pt x="95" y="2"/>
                    </a:lnTo>
                    <a:lnTo>
                      <a:pt x="93" y="2"/>
                    </a:lnTo>
                    <a:lnTo>
                      <a:pt x="91" y="2"/>
                    </a:lnTo>
                    <a:lnTo>
                      <a:pt x="89" y="5"/>
                    </a:lnTo>
                    <a:lnTo>
                      <a:pt x="87" y="5"/>
                    </a:lnTo>
                    <a:lnTo>
                      <a:pt x="85" y="5"/>
                    </a:lnTo>
                    <a:lnTo>
                      <a:pt x="81" y="8"/>
                    </a:lnTo>
                    <a:lnTo>
                      <a:pt x="79" y="11"/>
                    </a:lnTo>
                    <a:lnTo>
                      <a:pt x="79" y="14"/>
                    </a:lnTo>
                    <a:lnTo>
                      <a:pt x="75" y="17"/>
                    </a:lnTo>
                    <a:lnTo>
                      <a:pt x="75" y="14"/>
                    </a:lnTo>
                    <a:lnTo>
                      <a:pt x="71" y="17"/>
                    </a:lnTo>
                    <a:lnTo>
                      <a:pt x="71" y="22"/>
                    </a:lnTo>
                    <a:lnTo>
                      <a:pt x="68" y="22"/>
                    </a:lnTo>
                    <a:lnTo>
                      <a:pt x="68" y="25"/>
                    </a:lnTo>
                    <a:lnTo>
                      <a:pt x="64" y="25"/>
                    </a:lnTo>
                    <a:lnTo>
                      <a:pt x="64" y="31"/>
                    </a:lnTo>
                    <a:lnTo>
                      <a:pt x="62" y="31"/>
                    </a:lnTo>
                    <a:lnTo>
                      <a:pt x="64" y="34"/>
                    </a:lnTo>
                    <a:lnTo>
                      <a:pt x="60" y="40"/>
                    </a:lnTo>
                    <a:lnTo>
                      <a:pt x="56" y="42"/>
                    </a:lnTo>
                    <a:lnTo>
                      <a:pt x="58" y="45"/>
                    </a:lnTo>
                    <a:lnTo>
                      <a:pt x="54" y="48"/>
                    </a:lnTo>
                    <a:lnTo>
                      <a:pt x="56" y="51"/>
                    </a:lnTo>
                    <a:lnTo>
                      <a:pt x="54" y="54"/>
                    </a:lnTo>
                    <a:lnTo>
                      <a:pt x="53" y="57"/>
                    </a:lnTo>
                    <a:lnTo>
                      <a:pt x="52" y="57"/>
                    </a:lnTo>
                    <a:lnTo>
                      <a:pt x="48" y="68"/>
                    </a:lnTo>
                    <a:lnTo>
                      <a:pt x="46" y="71"/>
                    </a:lnTo>
                    <a:lnTo>
                      <a:pt x="42" y="80"/>
                    </a:lnTo>
                    <a:lnTo>
                      <a:pt x="40" y="80"/>
                    </a:lnTo>
                    <a:lnTo>
                      <a:pt x="40" y="88"/>
                    </a:lnTo>
                    <a:lnTo>
                      <a:pt x="38" y="94"/>
                    </a:lnTo>
                    <a:lnTo>
                      <a:pt x="35" y="100"/>
                    </a:lnTo>
                    <a:lnTo>
                      <a:pt x="33" y="105"/>
                    </a:lnTo>
                    <a:lnTo>
                      <a:pt x="31" y="108"/>
                    </a:lnTo>
                    <a:lnTo>
                      <a:pt x="31" y="117"/>
                    </a:lnTo>
                    <a:lnTo>
                      <a:pt x="29" y="122"/>
                    </a:lnTo>
                    <a:lnTo>
                      <a:pt x="25" y="131"/>
                    </a:lnTo>
                    <a:lnTo>
                      <a:pt x="25" y="137"/>
                    </a:lnTo>
                    <a:lnTo>
                      <a:pt x="23" y="142"/>
                    </a:lnTo>
                    <a:lnTo>
                      <a:pt x="19" y="148"/>
                    </a:lnTo>
                    <a:lnTo>
                      <a:pt x="19" y="157"/>
                    </a:lnTo>
                    <a:lnTo>
                      <a:pt x="17" y="162"/>
                    </a:lnTo>
                    <a:lnTo>
                      <a:pt x="17" y="171"/>
                    </a:lnTo>
                    <a:lnTo>
                      <a:pt x="17" y="174"/>
                    </a:lnTo>
                    <a:lnTo>
                      <a:pt x="13" y="182"/>
                    </a:lnTo>
                    <a:lnTo>
                      <a:pt x="15" y="191"/>
                    </a:lnTo>
                    <a:lnTo>
                      <a:pt x="13" y="200"/>
                    </a:lnTo>
                    <a:lnTo>
                      <a:pt x="11" y="205"/>
                    </a:lnTo>
                    <a:lnTo>
                      <a:pt x="11" y="211"/>
                    </a:lnTo>
                    <a:lnTo>
                      <a:pt x="9" y="217"/>
                    </a:lnTo>
                    <a:lnTo>
                      <a:pt x="5" y="231"/>
                    </a:lnTo>
                    <a:lnTo>
                      <a:pt x="5" y="237"/>
                    </a:lnTo>
                    <a:lnTo>
                      <a:pt x="7" y="242"/>
                    </a:lnTo>
                    <a:lnTo>
                      <a:pt x="3" y="251"/>
                    </a:lnTo>
                    <a:lnTo>
                      <a:pt x="1" y="262"/>
                    </a:lnTo>
                    <a:lnTo>
                      <a:pt x="1" y="268"/>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6" name="Freeform 83"/>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5 w 108"/>
                  <a:gd name="T27" fmla="*/ 243 h 288"/>
                  <a:gd name="T28" fmla="*/ 53 w 108"/>
                  <a:gd name="T29" fmla="*/ 235 h 288"/>
                  <a:gd name="T30" fmla="*/ 53 w 108"/>
                  <a:gd name="T31" fmla="*/ 232 h 288"/>
                  <a:gd name="T32" fmla="*/ 47 w 108"/>
                  <a:gd name="T33" fmla="*/ 226 h 288"/>
                  <a:gd name="T34" fmla="*/ 41 w 108"/>
                  <a:gd name="T35" fmla="*/ 209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20 w 108"/>
                  <a:gd name="T47" fmla="*/ 134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3 w 108"/>
                  <a:gd name="T59" fmla="*/ 45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4" y="278"/>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5" y="243"/>
                    </a:lnTo>
                    <a:lnTo>
                      <a:pt x="53" y="238"/>
                    </a:lnTo>
                    <a:lnTo>
                      <a:pt x="53" y="235"/>
                    </a:lnTo>
                    <a:lnTo>
                      <a:pt x="53" y="232"/>
                    </a:lnTo>
                    <a:lnTo>
                      <a:pt x="51" y="229"/>
                    </a:lnTo>
                    <a:lnTo>
                      <a:pt x="47" y="226"/>
                    </a:lnTo>
                    <a:lnTo>
                      <a:pt x="45" y="218"/>
                    </a:lnTo>
                    <a:lnTo>
                      <a:pt x="41" y="209"/>
                    </a:lnTo>
                    <a:lnTo>
                      <a:pt x="35" y="203"/>
                    </a:lnTo>
                    <a:lnTo>
                      <a:pt x="35" y="198"/>
                    </a:lnTo>
                    <a:lnTo>
                      <a:pt x="35" y="192"/>
                    </a:lnTo>
                    <a:lnTo>
                      <a:pt x="34" y="186"/>
                    </a:lnTo>
                    <a:lnTo>
                      <a:pt x="32" y="177"/>
                    </a:lnTo>
                    <a:lnTo>
                      <a:pt x="30" y="175"/>
                    </a:lnTo>
                    <a:lnTo>
                      <a:pt x="26" y="169"/>
                    </a:lnTo>
                    <a:lnTo>
                      <a:pt x="26" y="160"/>
                    </a:lnTo>
                    <a:lnTo>
                      <a:pt x="22" y="152"/>
                    </a:lnTo>
                    <a:lnTo>
                      <a:pt x="22" y="146"/>
                    </a:lnTo>
                    <a:lnTo>
                      <a:pt x="22" y="143"/>
                    </a:lnTo>
                    <a:lnTo>
                      <a:pt x="20" y="134"/>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3" y="45"/>
                    </a:lnTo>
                    <a:lnTo>
                      <a:pt x="5" y="34"/>
                    </a:lnTo>
                    <a:lnTo>
                      <a:pt x="3" y="25"/>
                    </a:lnTo>
                    <a:lnTo>
                      <a:pt x="1" y="20"/>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7" name="Freeform 84"/>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6 w 115"/>
                  <a:gd name="T43" fmla="*/ 149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6" y="149"/>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2" y="17"/>
                    </a:lnTo>
                    <a:lnTo>
                      <a:pt x="112" y="5"/>
                    </a:lnTo>
                    <a:lnTo>
                      <a:pt x="114"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8" name="Freeform 85"/>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4 w 115"/>
                  <a:gd name="T43" fmla="*/ 146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9" name="Freeform 86"/>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3 w 108"/>
                  <a:gd name="T27" fmla="*/ 238 h 288"/>
                  <a:gd name="T28" fmla="*/ 53 w 108"/>
                  <a:gd name="T29" fmla="*/ 235 h 288"/>
                  <a:gd name="T30" fmla="*/ 53 w 108"/>
                  <a:gd name="T31" fmla="*/ 232 h 288"/>
                  <a:gd name="T32" fmla="*/ 47 w 108"/>
                  <a:gd name="T33" fmla="*/ 226 h 288"/>
                  <a:gd name="T34" fmla="*/ 39 w 108"/>
                  <a:gd name="T35" fmla="*/ 206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18 w 108"/>
                  <a:gd name="T47" fmla="*/ 132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5 w 108"/>
                  <a:gd name="T59" fmla="*/ 48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0" name="Freeform 87"/>
              <p:cNvSpPr>
                <a:spLocks/>
              </p:cNvSpPr>
              <p:nvPr/>
            </p:nvSpPr>
            <p:spPr bwMode="auto">
              <a:xfrm>
                <a:off x="4871" y="950"/>
                <a:ext cx="112" cy="284"/>
              </a:xfrm>
              <a:custGeom>
                <a:avLst/>
                <a:gdLst>
                  <a:gd name="T0" fmla="*/ 3 w 112"/>
                  <a:gd name="T1" fmla="*/ 5 h 284"/>
                  <a:gd name="T2" fmla="*/ 7 w 112"/>
                  <a:gd name="T3" fmla="*/ 5 h 284"/>
                  <a:gd name="T4" fmla="*/ 11 w 112"/>
                  <a:gd name="T5" fmla="*/ 5 h 284"/>
                  <a:gd name="T6" fmla="*/ 19 w 112"/>
                  <a:gd name="T7" fmla="*/ 5 h 284"/>
                  <a:gd name="T8" fmla="*/ 24 w 112"/>
                  <a:gd name="T9" fmla="*/ 14 h 284"/>
                  <a:gd name="T10" fmla="*/ 29 w 112"/>
                  <a:gd name="T11" fmla="*/ 17 h 284"/>
                  <a:gd name="T12" fmla="*/ 31 w 112"/>
                  <a:gd name="T13" fmla="*/ 17 h 284"/>
                  <a:gd name="T14" fmla="*/ 37 w 112"/>
                  <a:gd name="T15" fmla="*/ 25 h 284"/>
                  <a:gd name="T16" fmla="*/ 39 w 112"/>
                  <a:gd name="T17" fmla="*/ 31 h 284"/>
                  <a:gd name="T18" fmla="*/ 43 w 112"/>
                  <a:gd name="T19" fmla="*/ 31 h 284"/>
                  <a:gd name="T20" fmla="*/ 43 w 112"/>
                  <a:gd name="T21" fmla="*/ 31 h 284"/>
                  <a:gd name="T22" fmla="*/ 46 w 112"/>
                  <a:gd name="T23" fmla="*/ 42 h 284"/>
                  <a:gd name="T24" fmla="*/ 48 w 112"/>
                  <a:gd name="T25" fmla="*/ 45 h 284"/>
                  <a:gd name="T26" fmla="*/ 52 w 112"/>
                  <a:gd name="T27" fmla="*/ 51 h 284"/>
                  <a:gd name="T28" fmla="*/ 54 w 112"/>
                  <a:gd name="T29" fmla="*/ 54 h 284"/>
                  <a:gd name="T30" fmla="*/ 58 w 112"/>
                  <a:gd name="T31" fmla="*/ 60 h 284"/>
                  <a:gd name="T32" fmla="*/ 62 w 112"/>
                  <a:gd name="T33" fmla="*/ 68 h 284"/>
                  <a:gd name="T34" fmla="*/ 66 w 112"/>
                  <a:gd name="T35" fmla="*/ 80 h 284"/>
                  <a:gd name="T36" fmla="*/ 71 w 112"/>
                  <a:gd name="T37" fmla="*/ 91 h 284"/>
                  <a:gd name="T38" fmla="*/ 75 w 112"/>
                  <a:gd name="T39" fmla="*/ 102 h 284"/>
                  <a:gd name="T40" fmla="*/ 79 w 112"/>
                  <a:gd name="T41" fmla="*/ 117 h 284"/>
                  <a:gd name="T42" fmla="*/ 84 w 112"/>
                  <a:gd name="T43" fmla="*/ 128 h 284"/>
                  <a:gd name="T44" fmla="*/ 88 w 112"/>
                  <a:gd name="T45" fmla="*/ 142 h 284"/>
                  <a:gd name="T46" fmla="*/ 91 w 112"/>
                  <a:gd name="T47" fmla="*/ 151 h 284"/>
                  <a:gd name="T48" fmla="*/ 93 w 112"/>
                  <a:gd name="T49" fmla="*/ 165 h 284"/>
                  <a:gd name="T50" fmla="*/ 95 w 112"/>
                  <a:gd name="T51" fmla="*/ 180 h 284"/>
                  <a:gd name="T52" fmla="*/ 97 w 112"/>
                  <a:gd name="T53" fmla="*/ 191 h 284"/>
                  <a:gd name="T54" fmla="*/ 99 w 112"/>
                  <a:gd name="T55" fmla="*/ 205 h 284"/>
                  <a:gd name="T56" fmla="*/ 103 w 112"/>
                  <a:gd name="T57" fmla="*/ 222 h 284"/>
                  <a:gd name="T58" fmla="*/ 105 w 112"/>
                  <a:gd name="T59" fmla="*/ 240 h 284"/>
                  <a:gd name="T60" fmla="*/ 107 w 112"/>
                  <a:gd name="T61" fmla="*/ 260 h 284"/>
                  <a:gd name="T62" fmla="*/ 109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5" y="8"/>
                    </a:lnTo>
                    <a:lnTo>
                      <a:pt x="7" y="5"/>
                    </a:lnTo>
                    <a:lnTo>
                      <a:pt x="11" y="8"/>
                    </a:lnTo>
                    <a:lnTo>
                      <a:pt x="11" y="5"/>
                    </a:lnTo>
                    <a:lnTo>
                      <a:pt x="15" y="8"/>
                    </a:lnTo>
                    <a:lnTo>
                      <a:pt x="19" y="5"/>
                    </a:lnTo>
                    <a:lnTo>
                      <a:pt x="22" y="11"/>
                    </a:lnTo>
                    <a:lnTo>
                      <a:pt x="24" y="14"/>
                    </a:lnTo>
                    <a:lnTo>
                      <a:pt x="29" y="17"/>
                    </a:lnTo>
                    <a:lnTo>
                      <a:pt x="31" y="17"/>
                    </a:lnTo>
                    <a:lnTo>
                      <a:pt x="33" y="22"/>
                    </a:lnTo>
                    <a:lnTo>
                      <a:pt x="37" y="25"/>
                    </a:lnTo>
                    <a:lnTo>
                      <a:pt x="39" y="28"/>
                    </a:lnTo>
                    <a:lnTo>
                      <a:pt x="39" y="31"/>
                    </a:lnTo>
                    <a:lnTo>
                      <a:pt x="41" y="28"/>
                    </a:lnTo>
                    <a:lnTo>
                      <a:pt x="43" y="31"/>
                    </a:lnTo>
                    <a:lnTo>
                      <a:pt x="41" y="34"/>
                    </a:lnTo>
                    <a:lnTo>
                      <a:pt x="43" y="31"/>
                    </a:lnTo>
                    <a:lnTo>
                      <a:pt x="44" y="40"/>
                    </a:lnTo>
                    <a:lnTo>
                      <a:pt x="46" y="42"/>
                    </a:lnTo>
                    <a:lnTo>
                      <a:pt x="48" y="45"/>
                    </a:lnTo>
                    <a:lnTo>
                      <a:pt x="48" y="48"/>
                    </a:lnTo>
                    <a:lnTo>
                      <a:pt x="52" y="51"/>
                    </a:lnTo>
                    <a:lnTo>
                      <a:pt x="54" y="51"/>
                    </a:lnTo>
                    <a:lnTo>
                      <a:pt x="54" y="54"/>
                    </a:lnTo>
                    <a:lnTo>
                      <a:pt x="56" y="57"/>
                    </a:lnTo>
                    <a:lnTo>
                      <a:pt x="58" y="60"/>
                    </a:lnTo>
                    <a:lnTo>
                      <a:pt x="62" y="68"/>
                    </a:lnTo>
                    <a:lnTo>
                      <a:pt x="64" y="74"/>
                    </a:lnTo>
                    <a:lnTo>
                      <a:pt x="66" y="80"/>
                    </a:lnTo>
                    <a:lnTo>
                      <a:pt x="67" y="85"/>
                    </a:lnTo>
                    <a:lnTo>
                      <a:pt x="71" y="91"/>
                    </a:lnTo>
                    <a:lnTo>
                      <a:pt x="73" y="100"/>
                    </a:lnTo>
                    <a:lnTo>
                      <a:pt x="75" y="102"/>
                    </a:lnTo>
                    <a:lnTo>
                      <a:pt x="77" y="111"/>
                    </a:lnTo>
                    <a:lnTo>
                      <a:pt x="79" y="117"/>
                    </a:lnTo>
                    <a:lnTo>
                      <a:pt x="81" y="120"/>
                    </a:lnTo>
                    <a:lnTo>
                      <a:pt x="84" y="128"/>
                    </a:lnTo>
                    <a:lnTo>
                      <a:pt x="84" y="134"/>
                    </a:lnTo>
                    <a:lnTo>
                      <a:pt x="88" y="142"/>
                    </a:lnTo>
                    <a:lnTo>
                      <a:pt x="86" y="142"/>
                    </a:lnTo>
                    <a:lnTo>
                      <a:pt x="91" y="151"/>
                    </a:lnTo>
                    <a:lnTo>
                      <a:pt x="91" y="157"/>
                    </a:lnTo>
                    <a:lnTo>
                      <a:pt x="93" y="165"/>
                    </a:lnTo>
                    <a:lnTo>
                      <a:pt x="93" y="171"/>
                    </a:lnTo>
                    <a:lnTo>
                      <a:pt x="95" y="180"/>
                    </a:lnTo>
                    <a:lnTo>
                      <a:pt x="97" y="188"/>
                    </a:lnTo>
                    <a:lnTo>
                      <a:pt x="97" y="191"/>
                    </a:lnTo>
                    <a:lnTo>
                      <a:pt x="99" y="197"/>
                    </a:lnTo>
                    <a:lnTo>
                      <a:pt x="99" y="205"/>
                    </a:lnTo>
                    <a:lnTo>
                      <a:pt x="101" y="217"/>
                    </a:lnTo>
                    <a:lnTo>
                      <a:pt x="103" y="222"/>
                    </a:lnTo>
                    <a:lnTo>
                      <a:pt x="103" y="231"/>
                    </a:lnTo>
                    <a:lnTo>
                      <a:pt x="105" y="240"/>
                    </a:lnTo>
                    <a:lnTo>
                      <a:pt x="105" y="248"/>
                    </a:lnTo>
                    <a:lnTo>
                      <a:pt x="107" y="260"/>
                    </a:lnTo>
                    <a:lnTo>
                      <a:pt x="107" y="262"/>
                    </a:lnTo>
                    <a:lnTo>
                      <a:pt x="109" y="274"/>
                    </a:lnTo>
                    <a:lnTo>
                      <a:pt x="111"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1" name="Freeform 88"/>
              <p:cNvSpPr>
                <a:spLocks/>
              </p:cNvSpPr>
              <p:nvPr/>
            </p:nvSpPr>
            <p:spPr bwMode="auto">
              <a:xfrm>
                <a:off x="4760" y="950"/>
                <a:ext cx="112" cy="284"/>
              </a:xfrm>
              <a:custGeom>
                <a:avLst/>
                <a:gdLst>
                  <a:gd name="T0" fmla="*/ 107 w 112"/>
                  <a:gd name="T1" fmla="*/ 5 h 284"/>
                  <a:gd name="T2" fmla="*/ 101 w 112"/>
                  <a:gd name="T3" fmla="*/ 5 h 284"/>
                  <a:gd name="T4" fmla="*/ 97 w 112"/>
                  <a:gd name="T5" fmla="*/ 8 h 284"/>
                  <a:gd name="T6" fmla="*/ 89 w 112"/>
                  <a:gd name="T7" fmla="*/ 5 h 284"/>
                  <a:gd name="T8" fmla="*/ 84 w 112"/>
                  <a:gd name="T9" fmla="*/ 8 h 284"/>
                  <a:gd name="T10" fmla="*/ 80 w 112"/>
                  <a:gd name="T11" fmla="*/ 17 h 284"/>
                  <a:gd name="T12" fmla="*/ 78 w 112"/>
                  <a:gd name="T13" fmla="*/ 17 h 284"/>
                  <a:gd name="T14" fmla="*/ 74 w 112"/>
                  <a:gd name="T15" fmla="*/ 20 h 284"/>
                  <a:gd name="T16" fmla="*/ 72 w 112"/>
                  <a:gd name="T17" fmla="*/ 28 h 284"/>
                  <a:gd name="T18" fmla="*/ 66 w 112"/>
                  <a:gd name="T19" fmla="*/ 31 h 284"/>
                  <a:gd name="T20" fmla="*/ 66 w 112"/>
                  <a:gd name="T21" fmla="*/ 31 h 284"/>
                  <a:gd name="T22" fmla="*/ 65 w 112"/>
                  <a:gd name="T23" fmla="*/ 37 h 284"/>
                  <a:gd name="T24" fmla="*/ 63 w 112"/>
                  <a:gd name="T25" fmla="*/ 45 h 284"/>
                  <a:gd name="T26" fmla="*/ 61 w 112"/>
                  <a:gd name="T27" fmla="*/ 51 h 284"/>
                  <a:gd name="T28" fmla="*/ 59 w 112"/>
                  <a:gd name="T29" fmla="*/ 57 h 284"/>
                  <a:gd name="T30" fmla="*/ 55 w 112"/>
                  <a:gd name="T31" fmla="*/ 57 h 284"/>
                  <a:gd name="T32" fmla="*/ 47 w 112"/>
                  <a:gd name="T33" fmla="*/ 68 h 284"/>
                  <a:gd name="T34" fmla="*/ 45 w 112"/>
                  <a:gd name="T35" fmla="*/ 77 h 284"/>
                  <a:gd name="T36" fmla="*/ 42 w 112"/>
                  <a:gd name="T37" fmla="*/ 94 h 284"/>
                  <a:gd name="T38" fmla="*/ 38 w 112"/>
                  <a:gd name="T39" fmla="*/ 102 h 284"/>
                  <a:gd name="T40" fmla="*/ 32 w 112"/>
                  <a:gd name="T41" fmla="*/ 114 h 284"/>
                  <a:gd name="T42" fmla="*/ 28 w 112"/>
                  <a:gd name="T43" fmla="*/ 128 h 284"/>
                  <a:gd name="T44" fmla="*/ 24 w 112"/>
                  <a:gd name="T45" fmla="*/ 142 h 284"/>
                  <a:gd name="T46" fmla="*/ 21 w 112"/>
                  <a:gd name="T47" fmla="*/ 154 h 284"/>
                  <a:gd name="T48" fmla="*/ 21 w 112"/>
                  <a:gd name="T49" fmla="*/ 168 h 284"/>
                  <a:gd name="T50" fmla="*/ 19 w 112"/>
                  <a:gd name="T51" fmla="*/ 185 h 284"/>
                  <a:gd name="T52" fmla="*/ 13 w 112"/>
                  <a:gd name="T53" fmla="*/ 197 h 284"/>
                  <a:gd name="T54" fmla="*/ 11 w 112"/>
                  <a:gd name="T55" fmla="*/ 211 h 284"/>
                  <a:gd name="T56" fmla="*/ 9 w 112"/>
                  <a:gd name="T57" fmla="*/ 225 h 284"/>
                  <a:gd name="T58" fmla="*/ 7 w 112"/>
                  <a:gd name="T59" fmla="*/ 242 h 284"/>
                  <a:gd name="T60" fmla="*/ 3 w 112"/>
                  <a:gd name="T61" fmla="*/ 260 h 284"/>
                  <a:gd name="T62" fmla="*/ 3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5"/>
                    </a:lnTo>
                    <a:lnTo>
                      <a:pt x="105" y="2"/>
                    </a:lnTo>
                    <a:lnTo>
                      <a:pt x="101" y="5"/>
                    </a:lnTo>
                    <a:lnTo>
                      <a:pt x="97" y="5"/>
                    </a:lnTo>
                    <a:lnTo>
                      <a:pt x="97" y="8"/>
                    </a:lnTo>
                    <a:lnTo>
                      <a:pt x="93" y="8"/>
                    </a:lnTo>
                    <a:lnTo>
                      <a:pt x="89" y="5"/>
                    </a:lnTo>
                    <a:lnTo>
                      <a:pt x="86" y="8"/>
                    </a:lnTo>
                    <a:lnTo>
                      <a:pt x="84" y="8"/>
                    </a:lnTo>
                    <a:lnTo>
                      <a:pt x="80" y="14"/>
                    </a:lnTo>
                    <a:lnTo>
                      <a:pt x="80" y="17"/>
                    </a:lnTo>
                    <a:lnTo>
                      <a:pt x="78" y="17"/>
                    </a:lnTo>
                    <a:lnTo>
                      <a:pt x="74" y="20"/>
                    </a:lnTo>
                    <a:lnTo>
                      <a:pt x="74" y="25"/>
                    </a:lnTo>
                    <a:lnTo>
                      <a:pt x="72" y="28"/>
                    </a:lnTo>
                    <a:lnTo>
                      <a:pt x="68" y="31"/>
                    </a:lnTo>
                    <a:lnTo>
                      <a:pt x="66" y="31"/>
                    </a:lnTo>
                    <a:lnTo>
                      <a:pt x="68" y="34"/>
                    </a:lnTo>
                    <a:lnTo>
                      <a:pt x="66" y="31"/>
                    </a:lnTo>
                    <a:lnTo>
                      <a:pt x="66" y="37"/>
                    </a:lnTo>
                    <a:lnTo>
                      <a:pt x="65" y="37"/>
                    </a:lnTo>
                    <a:lnTo>
                      <a:pt x="65" y="45"/>
                    </a:lnTo>
                    <a:lnTo>
                      <a:pt x="63" y="45"/>
                    </a:lnTo>
                    <a:lnTo>
                      <a:pt x="61" y="48"/>
                    </a:lnTo>
                    <a:lnTo>
                      <a:pt x="61" y="51"/>
                    </a:lnTo>
                    <a:lnTo>
                      <a:pt x="59" y="54"/>
                    </a:lnTo>
                    <a:lnTo>
                      <a:pt x="59" y="57"/>
                    </a:lnTo>
                    <a:lnTo>
                      <a:pt x="57" y="60"/>
                    </a:lnTo>
                    <a:lnTo>
                      <a:pt x="55" y="57"/>
                    </a:lnTo>
                    <a:lnTo>
                      <a:pt x="53" y="60"/>
                    </a:lnTo>
                    <a:lnTo>
                      <a:pt x="47" y="68"/>
                    </a:lnTo>
                    <a:lnTo>
                      <a:pt x="47" y="71"/>
                    </a:lnTo>
                    <a:lnTo>
                      <a:pt x="45" y="77"/>
                    </a:lnTo>
                    <a:lnTo>
                      <a:pt x="42" y="85"/>
                    </a:lnTo>
                    <a:lnTo>
                      <a:pt x="42" y="94"/>
                    </a:lnTo>
                    <a:lnTo>
                      <a:pt x="40" y="100"/>
                    </a:lnTo>
                    <a:lnTo>
                      <a:pt x="38" y="102"/>
                    </a:lnTo>
                    <a:lnTo>
                      <a:pt x="34" y="108"/>
                    </a:lnTo>
                    <a:lnTo>
                      <a:pt x="32" y="114"/>
                    </a:lnTo>
                    <a:lnTo>
                      <a:pt x="32" y="120"/>
                    </a:lnTo>
                    <a:lnTo>
                      <a:pt x="28" y="128"/>
                    </a:lnTo>
                    <a:lnTo>
                      <a:pt x="26" y="134"/>
                    </a:lnTo>
                    <a:lnTo>
                      <a:pt x="24" y="142"/>
                    </a:lnTo>
                    <a:lnTo>
                      <a:pt x="22" y="148"/>
                    </a:lnTo>
                    <a:lnTo>
                      <a:pt x="21" y="154"/>
                    </a:lnTo>
                    <a:lnTo>
                      <a:pt x="19" y="165"/>
                    </a:lnTo>
                    <a:lnTo>
                      <a:pt x="21" y="168"/>
                    </a:lnTo>
                    <a:lnTo>
                      <a:pt x="21" y="174"/>
                    </a:lnTo>
                    <a:lnTo>
                      <a:pt x="19" y="185"/>
                    </a:lnTo>
                    <a:lnTo>
                      <a:pt x="15" y="191"/>
                    </a:lnTo>
                    <a:lnTo>
                      <a:pt x="13" y="197"/>
                    </a:lnTo>
                    <a:lnTo>
                      <a:pt x="13" y="202"/>
                    </a:lnTo>
                    <a:lnTo>
                      <a:pt x="11" y="211"/>
                    </a:lnTo>
                    <a:lnTo>
                      <a:pt x="11" y="217"/>
                    </a:lnTo>
                    <a:lnTo>
                      <a:pt x="9" y="225"/>
                    </a:lnTo>
                    <a:lnTo>
                      <a:pt x="9" y="234"/>
                    </a:lnTo>
                    <a:lnTo>
                      <a:pt x="7" y="242"/>
                    </a:lnTo>
                    <a:lnTo>
                      <a:pt x="9" y="251"/>
                    </a:lnTo>
                    <a:lnTo>
                      <a:pt x="3" y="260"/>
                    </a:lnTo>
                    <a:lnTo>
                      <a:pt x="3" y="268"/>
                    </a:lnTo>
                    <a:lnTo>
                      <a:pt x="3"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2" name="Freeform 89"/>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2 w 109"/>
                  <a:gd name="T15" fmla="*/ 269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38 h 288"/>
                  <a:gd name="T28" fmla="*/ 51 w 109"/>
                  <a:gd name="T29" fmla="*/ 232 h 288"/>
                  <a:gd name="T30" fmla="*/ 51 w 109"/>
                  <a:gd name="T31" fmla="*/ 226 h 288"/>
                  <a:gd name="T32" fmla="*/ 49 w 109"/>
                  <a:gd name="T33" fmla="*/ 220 h 288"/>
                  <a:gd name="T34" fmla="*/ 43 w 109"/>
                  <a:gd name="T35" fmla="*/ 206 h 288"/>
                  <a:gd name="T36" fmla="*/ 37 w 109"/>
                  <a:gd name="T37" fmla="*/ 198 h 288"/>
                  <a:gd name="T38" fmla="*/ 34 w 109"/>
                  <a:gd name="T39" fmla="*/ 183 h 288"/>
                  <a:gd name="T40" fmla="*/ 32 w 109"/>
                  <a:gd name="T41" fmla="*/ 172 h 288"/>
                  <a:gd name="T42" fmla="*/ 26 w 109"/>
                  <a:gd name="T43" fmla="*/ 160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11 w 109"/>
                  <a:gd name="T55" fmla="*/ 77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6"/>
                    </a:lnTo>
                    <a:lnTo>
                      <a:pt x="72" y="269"/>
                    </a:lnTo>
                    <a:lnTo>
                      <a:pt x="70" y="264"/>
                    </a:lnTo>
                    <a:lnTo>
                      <a:pt x="68" y="261"/>
                    </a:lnTo>
                    <a:lnTo>
                      <a:pt x="66" y="261"/>
                    </a:lnTo>
                    <a:lnTo>
                      <a:pt x="64" y="258"/>
                    </a:lnTo>
                    <a:lnTo>
                      <a:pt x="64" y="255"/>
                    </a:lnTo>
                    <a:lnTo>
                      <a:pt x="64" y="252"/>
                    </a:lnTo>
                    <a:lnTo>
                      <a:pt x="62" y="246"/>
                    </a:lnTo>
                    <a:lnTo>
                      <a:pt x="60" y="243"/>
                    </a:lnTo>
                    <a:lnTo>
                      <a:pt x="58" y="241"/>
                    </a:lnTo>
                    <a:lnTo>
                      <a:pt x="56" y="238"/>
                    </a:lnTo>
                    <a:lnTo>
                      <a:pt x="51" y="232"/>
                    </a:lnTo>
                    <a:lnTo>
                      <a:pt x="51" y="226"/>
                    </a:lnTo>
                    <a:lnTo>
                      <a:pt x="49" y="226"/>
                    </a:lnTo>
                    <a:lnTo>
                      <a:pt x="49" y="220"/>
                    </a:lnTo>
                    <a:lnTo>
                      <a:pt x="45" y="218"/>
                    </a:lnTo>
                    <a:lnTo>
                      <a:pt x="43" y="206"/>
                    </a:lnTo>
                    <a:lnTo>
                      <a:pt x="39" y="203"/>
                    </a:lnTo>
                    <a:lnTo>
                      <a:pt x="37" y="198"/>
                    </a:lnTo>
                    <a:lnTo>
                      <a:pt x="36" y="192"/>
                    </a:lnTo>
                    <a:lnTo>
                      <a:pt x="34" y="183"/>
                    </a:lnTo>
                    <a:lnTo>
                      <a:pt x="28" y="177"/>
                    </a:lnTo>
                    <a:lnTo>
                      <a:pt x="32" y="172"/>
                    </a:lnTo>
                    <a:lnTo>
                      <a:pt x="28" y="166"/>
                    </a:lnTo>
                    <a:lnTo>
                      <a:pt x="26" y="160"/>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11" y="77"/>
                    </a:lnTo>
                    <a:lnTo>
                      <a:pt x="9" y="66"/>
                    </a:lnTo>
                    <a:lnTo>
                      <a:pt x="11" y="60"/>
                    </a:lnTo>
                    <a:lnTo>
                      <a:pt x="7" y="51"/>
                    </a:lnTo>
                    <a:lnTo>
                      <a:pt x="5" y="45"/>
                    </a:lnTo>
                    <a:lnTo>
                      <a:pt x="3" y="40"/>
                    </a:lnTo>
                    <a:lnTo>
                      <a:pt x="3" y="25"/>
                    </a:lnTo>
                    <a:lnTo>
                      <a:pt x="1" y="20"/>
                    </a:lnTo>
                    <a:lnTo>
                      <a:pt x="0"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3" name="Freeform 90"/>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3 w 110"/>
                  <a:gd name="T31" fmla="*/ 229 h 288"/>
                  <a:gd name="T32" fmla="*/ 61 w 110"/>
                  <a:gd name="T33" fmla="*/ 220 h 288"/>
                  <a:gd name="T34" fmla="*/ 66 w 110"/>
                  <a:gd name="T35" fmla="*/ 206 h 288"/>
                  <a:gd name="T36" fmla="*/ 70 w 110"/>
                  <a:gd name="T37" fmla="*/ 195 h 288"/>
                  <a:gd name="T38" fmla="*/ 74 w 110"/>
                  <a:gd name="T39" fmla="*/ 186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1 w 110"/>
                  <a:gd name="T59" fmla="*/ 40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2" y="258"/>
                    </a:lnTo>
                    <a:lnTo>
                      <a:pt x="45" y="255"/>
                    </a:lnTo>
                    <a:lnTo>
                      <a:pt x="43" y="252"/>
                    </a:lnTo>
                    <a:lnTo>
                      <a:pt x="47" y="249"/>
                    </a:lnTo>
                    <a:lnTo>
                      <a:pt x="49" y="246"/>
                    </a:lnTo>
                    <a:lnTo>
                      <a:pt x="49" y="243"/>
                    </a:lnTo>
                    <a:lnTo>
                      <a:pt x="51" y="241"/>
                    </a:lnTo>
                    <a:lnTo>
                      <a:pt x="53" y="238"/>
                    </a:lnTo>
                    <a:lnTo>
                      <a:pt x="53" y="235"/>
                    </a:lnTo>
                    <a:lnTo>
                      <a:pt x="55" y="232"/>
                    </a:lnTo>
                    <a:lnTo>
                      <a:pt x="53" y="229"/>
                    </a:lnTo>
                    <a:lnTo>
                      <a:pt x="57" y="229"/>
                    </a:lnTo>
                    <a:lnTo>
                      <a:pt x="61" y="220"/>
                    </a:lnTo>
                    <a:lnTo>
                      <a:pt x="63" y="212"/>
                    </a:lnTo>
                    <a:lnTo>
                      <a:pt x="66" y="206"/>
                    </a:lnTo>
                    <a:lnTo>
                      <a:pt x="68" y="200"/>
                    </a:lnTo>
                    <a:lnTo>
                      <a:pt x="70" y="195"/>
                    </a:lnTo>
                    <a:lnTo>
                      <a:pt x="70" y="189"/>
                    </a:lnTo>
                    <a:lnTo>
                      <a:pt x="74" y="186"/>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1" y="40"/>
                    </a:lnTo>
                    <a:lnTo>
                      <a:pt x="103" y="34"/>
                    </a:lnTo>
                    <a:lnTo>
                      <a:pt x="107" y="28"/>
                    </a:lnTo>
                    <a:lnTo>
                      <a:pt x="105" y="17"/>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4" name="Freeform 91"/>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7 w 110"/>
                  <a:gd name="T31" fmla="*/ 229 h 288"/>
                  <a:gd name="T32" fmla="*/ 61 w 110"/>
                  <a:gd name="T33" fmla="*/ 220 h 288"/>
                  <a:gd name="T34" fmla="*/ 66 w 110"/>
                  <a:gd name="T35" fmla="*/ 206 h 288"/>
                  <a:gd name="T36" fmla="*/ 70 w 110"/>
                  <a:gd name="T37" fmla="*/ 195 h 288"/>
                  <a:gd name="T38" fmla="*/ 76 w 110"/>
                  <a:gd name="T39" fmla="*/ 183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5" y="255"/>
                    </a:lnTo>
                    <a:lnTo>
                      <a:pt x="43" y="252"/>
                    </a:lnTo>
                    <a:lnTo>
                      <a:pt x="47" y="249"/>
                    </a:lnTo>
                    <a:lnTo>
                      <a:pt x="49" y="246"/>
                    </a:lnTo>
                    <a:lnTo>
                      <a:pt x="49" y="243"/>
                    </a:lnTo>
                    <a:lnTo>
                      <a:pt x="51" y="241"/>
                    </a:lnTo>
                    <a:lnTo>
                      <a:pt x="53" y="238"/>
                    </a:lnTo>
                    <a:lnTo>
                      <a:pt x="53" y="235"/>
                    </a:lnTo>
                    <a:lnTo>
                      <a:pt x="55" y="232"/>
                    </a:lnTo>
                    <a:lnTo>
                      <a:pt x="57" y="229"/>
                    </a:lnTo>
                    <a:lnTo>
                      <a:pt x="59" y="226"/>
                    </a:lnTo>
                    <a:lnTo>
                      <a:pt x="61" y="220"/>
                    </a:lnTo>
                    <a:lnTo>
                      <a:pt x="63" y="212"/>
                    </a:lnTo>
                    <a:lnTo>
                      <a:pt x="66" y="206"/>
                    </a:lnTo>
                    <a:lnTo>
                      <a:pt x="70" y="203"/>
                    </a:lnTo>
                    <a:lnTo>
                      <a:pt x="70" y="195"/>
                    </a:lnTo>
                    <a:lnTo>
                      <a:pt x="70" y="189"/>
                    </a:lnTo>
                    <a:lnTo>
                      <a:pt x="76" y="183"/>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3" y="43"/>
                    </a:lnTo>
                    <a:lnTo>
                      <a:pt x="105" y="31"/>
                    </a:lnTo>
                    <a:lnTo>
                      <a:pt x="107" y="28"/>
                    </a:lnTo>
                    <a:lnTo>
                      <a:pt x="105" y="17"/>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5" name="Freeform 92"/>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0 w 109"/>
                  <a:gd name="T15" fmla="*/ 264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41 h 288"/>
                  <a:gd name="T28" fmla="*/ 51 w 109"/>
                  <a:gd name="T29" fmla="*/ 232 h 288"/>
                  <a:gd name="T30" fmla="*/ 51 w 109"/>
                  <a:gd name="T31" fmla="*/ 226 h 288"/>
                  <a:gd name="T32" fmla="*/ 47 w 109"/>
                  <a:gd name="T33" fmla="*/ 223 h 288"/>
                  <a:gd name="T34" fmla="*/ 43 w 109"/>
                  <a:gd name="T35" fmla="*/ 206 h 288"/>
                  <a:gd name="T36" fmla="*/ 37 w 109"/>
                  <a:gd name="T37" fmla="*/ 198 h 288"/>
                  <a:gd name="T38" fmla="*/ 34 w 109"/>
                  <a:gd name="T39" fmla="*/ 183 h 288"/>
                  <a:gd name="T40" fmla="*/ 32 w 109"/>
                  <a:gd name="T41" fmla="*/ 172 h 288"/>
                  <a:gd name="T42" fmla="*/ 24 w 109"/>
                  <a:gd name="T43" fmla="*/ 157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9 w 109"/>
                  <a:gd name="T55" fmla="*/ 74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9"/>
                    </a:lnTo>
                    <a:lnTo>
                      <a:pt x="70" y="264"/>
                    </a:lnTo>
                    <a:lnTo>
                      <a:pt x="70" y="266"/>
                    </a:lnTo>
                    <a:lnTo>
                      <a:pt x="68" y="261"/>
                    </a:lnTo>
                    <a:lnTo>
                      <a:pt x="66" y="261"/>
                    </a:lnTo>
                    <a:lnTo>
                      <a:pt x="64" y="258"/>
                    </a:lnTo>
                    <a:lnTo>
                      <a:pt x="64" y="255"/>
                    </a:lnTo>
                    <a:lnTo>
                      <a:pt x="64" y="252"/>
                    </a:lnTo>
                    <a:lnTo>
                      <a:pt x="62" y="246"/>
                    </a:lnTo>
                    <a:lnTo>
                      <a:pt x="60" y="243"/>
                    </a:lnTo>
                    <a:lnTo>
                      <a:pt x="58" y="241"/>
                    </a:lnTo>
                    <a:lnTo>
                      <a:pt x="56" y="241"/>
                    </a:lnTo>
                    <a:lnTo>
                      <a:pt x="54" y="235"/>
                    </a:lnTo>
                    <a:lnTo>
                      <a:pt x="51" y="232"/>
                    </a:lnTo>
                    <a:lnTo>
                      <a:pt x="51" y="226"/>
                    </a:lnTo>
                    <a:lnTo>
                      <a:pt x="47" y="229"/>
                    </a:lnTo>
                    <a:lnTo>
                      <a:pt x="47" y="223"/>
                    </a:lnTo>
                    <a:lnTo>
                      <a:pt x="45" y="218"/>
                    </a:lnTo>
                    <a:lnTo>
                      <a:pt x="43" y="206"/>
                    </a:lnTo>
                    <a:lnTo>
                      <a:pt x="39" y="203"/>
                    </a:lnTo>
                    <a:lnTo>
                      <a:pt x="37" y="198"/>
                    </a:lnTo>
                    <a:lnTo>
                      <a:pt x="36" y="192"/>
                    </a:lnTo>
                    <a:lnTo>
                      <a:pt x="34" y="183"/>
                    </a:lnTo>
                    <a:lnTo>
                      <a:pt x="28" y="177"/>
                    </a:lnTo>
                    <a:lnTo>
                      <a:pt x="32" y="172"/>
                    </a:lnTo>
                    <a:lnTo>
                      <a:pt x="28" y="166"/>
                    </a:lnTo>
                    <a:lnTo>
                      <a:pt x="24" y="157"/>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9" y="74"/>
                    </a:lnTo>
                    <a:lnTo>
                      <a:pt x="9" y="66"/>
                    </a:lnTo>
                    <a:lnTo>
                      <a:pt x="11" y="60"/>
                    </a:lnTo>
                    <a:lnTo>
                      <a:pt x="7" y="51"/>
                    </a:lnTo>
                    <a:lnTo>
                      <a:pt x="5" y="45"/>
                    </a:lnTo>
                    <a:lnTo>
                      <a:pt x="5" y="37"/>
                    </a:lnTo>
                    <a:lnTo>
                      <a:pt x="3" y="25"/>
                    </a:lnTo>
                    <a:lnTo>
                      <a:pt x="1" y="20"/>
                    </a:lnTo>
                    <a:lnTo>
                      <a:pt x="0"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6" name="Freeform 93"/>
              <p:cNvSpPr>
                <a:spLocks/>
              </p:cNvSpPr>
              <p:nvPr/>
            </p:nvSpPr>
            <p:spPr bwMode="auto">
              <a:xfrm>
                <a:off x="2674" y="950"/>
                <a:ext cx="113" cy="284"/>
              </a:xfrm>
              <a:custGeom>
                <a:avLst/>
                <a:gdLst>
                  <a:gd name="T0" fmla="*/ 5 w 113"/>
                  <a:gd name="T1" fmla="*/ 0 h 284"/>
                  <a:gd name="T2" fmla="*/ 9 w 113"/>
                  <a:gd name="T3" fmla="*/ 2 h 284"/>
                  <a:gd name="T4" fmla="*/ 17 w 113"/>
                  <a:gd name="T5" fmla="*/ 0 h 284"/>
                  <a:gd name="T6" fmla="*/ 22 w 113"/>
                  <a:gd name="T7" fmla="*/ 5 h 284"/>
                  <a:gd name="T8" fmla="*/ 28 w 113"/>
                  <a:gd name="T9" fmla="*/ 11 h 284"/>
                  <a:gd name="T10" fmla="*/ 28 w 113"/>
                  <a:gd name="T11" fmla="*/ 11 h 284"/>
                  <a:gd name="T12" fmla="*/ 34 w 113"/>
                  <a:gd name="T13" fmla="*/ 11 h 284"/>
                  <a:gd name="T14" fmla="*/ 38 w 113"/>
                  <a:gd name="T15" fmla="*/ 20 h 284"/>
                  <a:gd name="T16" fmla="*/ 40 w 113"/>
                  <a:gd name="T17" fmla="*/ 22 h 284"/>
                  <a:gd name="T18" fmla="*/ 44 w 113"/>
                  <a:gd name="T19" fmla="*/ 25 h 284"/>
                  <a:gd name="T20" fmla="*/ 45 w 113"/>
                  <a:gd name="T21" fmla="*/ 31 h 284"/>
                  <a:gd name="T22" fmla="*/ 45 w 113"/>
                  <a:gd name="T23" fmla="*/ 40 h 284"/>
                  <a:gd name="T24" fmla="*/ 49 w 113"/>
                  <a:gd name="T25" fmla="*/ 42 h 284"/>
                  <a:gd name="T26" fmla="*/ 53 w 113"/>
                  <a:gd name="T27" fmla="*/ 48 h 284"/>
                  <a:gd name="T28" fmla="*/ 53 w 113"/>
                  <a:gd name="T29" fmla="*/ 48 h 284"/>
                  <a:gd name="T30" fmla="*/ 56 w 113"/>
                  <a:gd name="T31" fmla="*/ 54 h 284"/>
                  <a:gd name="T32" fmla="*/ 64 w 113"/>
                  <a:gd name="T33" fmla="*/ 62 h 284"/>
                  <a:gd name="T34" fmla="*/ 69 w 113"/>
                  <a:gd name="T35" fmla="*/ 74 h 284"/>
                  <a:gd name="T36" fmla="*/ 75 w 113"/>
                  <a:gd name="T37" fmla="*/ 88 h 284"/>
                  <a:gd name="T38" fmla="*/ 75 w 113"/>
                  <a:gd name="T39" fmla="*/ 100 h 284"/>
                  <a:gd name="T40" fmla="*/ 81 w 113"/>
                  <a:gd name="T41" fmla="*/ 111 h 284"/>
                  <a:gd name="T42" fmla="*/ 87 w 113"/>
                  <a:gd name="T43" fmla="*/ 125 h 284"/>
                  <a:gd name="T44" fmla="*/ 87 w 113"/>
                  <a:gd name="T45" fmla="*/ 137 h 284"/>
                  <a:gd name="T46" fmla="*/ 89 w 113"/>
                  <a:gd name="T47" fmla="*/ 154 h 284"/>
                  <a:gd name="T48" fmla="*/ 92 w 113"/>
                  <a:gd name="T49" fmla="*/ 165 h 284"/>
                  <a:gd name="T50" fmla="*/ 100 w 113"/>
                  <a:gd name="T51" fmla="*/ 180 h 284"/>
                  <a:gd name="T52" fmla="*/ 98 w 113"/>
                  <a:gd name="T53" fmla="*/ 194 h 284"/>
                  <a:gd name="T54" fmla="*/ 102 w 113"/>
                  <a:gd name="T55" fmla="*/ 208 h 284"/>
                  <a:gd name="T56" fmla="*/ 104 w 113"/>
                  <a:gd name="T57" fmla="*/ 225 h 284"/>
                  <a:gd name="T58" fmla="*/ 108 w 113"/>
                  <a:gd name="T59" fmla="*/ 242 h 284"/>
                  <a:gd name="T60" fmla="*/ 112 w 113"/>
                  <a:gd name="T61" fmla="*/ 257 h 284"/>
                  <a:gd name="T62" fmla="*/ 110 w 113"/>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0" y="0"/>
                    </a:moveTo>
                    <a:lnTo>
                      <a:pt x="5" y="0"/>
                    </a:lnTo>
                    <a:lnTo>
                      <a:pt x="7" y="0"/>
                    </a:lnTo>
                    <a:lnTo>
                      <a:pt x="9" y="2"/>
                    </a:lnTo>
                    <a:lnTo>
                      <a:pt x="13" y="0"/>
                    </a:lnTo>
                    <a:lnTo>
                      <a:pt x="17" y="0"/>
                    </a:lnTo>
                    <a:lnTo>
                      <a:pt x="19" y="0"/>
                    </a:lnTo>
                    <a:lnTo>
                      <a:pt x="22" y="5"/>
                    </a:lnTo>
                    <a:lnTo>
                      <a:pt x="24" y="8"/>
                    </a:lnTo>
                    <a:lnTo>
                      <a:pt x="28" y="11"/>
                    </a:lnTo>
                    <a:lnTo>
                      <a:pt x="30" y="8"/>
                    </a:lnTo>
                    <a:lnTo>
                      <a:pt x="28" y="11"/>
                    </a:lnTo>
                    <a:lnTo>
                      <a:pt x="32" y="11"/>
                    </a:lnTo>
                    <a:lnTo>
                      <a:pt x="34" y="11"/>
                    </a:lnTo>
                    <a:lnTo>
                      <a:pt x="36" y="20"/>
                    </a:lnTo>
                    <a:lnTo>
                      <a:pt x="38" y="20"/>
                    </a:lnTo>
                    <a:lnTo>
                      <a:pt x="40" y="22"/>
                    </a:lnTo>
                    <a:lnTo>
                      <a:pt x="42" y="25"/>
                    </a:lnTo>
                    <a:lnTo>
                      <a:pt x="44" y="25"/>
                    </a:lnTo>
                    <a:lnTo>
                      <a:pt x="45" y="28"/>
                    </a:lnTo>
                    <a:lnTo>
                      <a:pt x="45" y="31"/>
                    </a:lnTo>
                    <a:lnTo>
                      <a:pt x="45" y="34"/>
                    </a:lnTo>
                    <a:lnTo>
                      <a:pt x="45" y="40"/>
                    </a:lnTo>
                    <a:lnTo>
                      <a:pt x="47" y="40"/>
                    </a:lnTo>
                    <a:lnTo>
                      <a:pt x="49" y="42"/>
                    </a:lnTo>
                    <a:lnTo>
                      <a:pt x="53" y="45"/>
                    </a:lnTo>
                    <a:lnTo>
                      <a:pt x="53" y="48"/>
                    </a:lnTo>
                    <a:lnTo>
                      <a:pt x="56" y="51"/>
                    </a:lnTo>
                    <a:lnTo>
                      <a:pt x="56" y="54"/>
                    </a:lnTo>
                    <a:lnTo>
                      <a:pt x="58" y="57"/>
                    </a:lnTo>
                    <a:lnTo>
                      <a:pt x="64" y="62"/>
                    </a:lnTo>
                    <a:lnTo>
                      <a:pt x="66" y="68"/>
                    </a:lnTo>
                    <a:lnTo>
                      <a:pt x="69" y="74"/>
                    </a:lnTo>
                    <a:lnTo>
                      <a:pt x="69" y="82"/>
                    </a:lnTo>
                    <a:lnTo>
                      <a:pt x="75" y="88"/>
                    </a:lnTo>
                    <a:lnTo>
                      <a:pt x="73" y="97"/>
                    </a:lnTo>
                    <a:lnTo>
                      <a:pt x="75" y="100"/>
                    </a:lnTo>
                    <a:lnTo>
                      <a:pt x="81" y="105"/>
                    </a:lnTo>
                    <a:lnTo>
                      <a:pt x="81" y="111"/>
                    </a:lnTo>
                    <a:lnTo>
                      <a:pt x="81" y="117"/>
                    </a:lnTo>
                    <a:lnTo>
                      <a:pt x="87" y="125"/>
                    </a:lnTo>
                    <a:lnTo>
                      <a:pt x="87" y="131"/>
                    </a:lnTo>
                    <a:lnTo>
                      <a:pt x="87" y="137"/>
                    </a:lnTo>
                    <a:lnTo>
                      <a:pt x="90" y="148"/>
                    </a:lnTo>
                    <a:lnTo>
                      <a:pt x="89" y="154"/>
                    </a:lnTo>
                    <a:lnTo>
                      <a:pt x="92" y="160"/>
                    </a:lnTo>
                    <a:lnTo>
                      <a:pt x="92" y="165"/>
                    </a:lnTo>
                    <a:lnTo>
                      <a:pt x="94" y="171"/>
                    </a:lnTo>
                    <a:lnTo>
                      <a:pt x="100" y="180"/>
                    </a:lnTo>
                    <a:lnTo>
                      <a:pt x="98" y="185"/>
                    </a:lnTo>
                    <a:lnTo>
                      <a:pt x="98" y="194"/>
                    </a:lnTo>
                    <a:lnTo>
                      <a:pt x="98" y="200"/>
                    </a:lnTo>
                    <a:lnTo>
                      <a:pt x="102" y="208"/>
                    </a:lnTo>
                    <a:lnTo>
                      <a:pt x="102" y="217"/>
                    </a:lnTo>
                    <a:lnTo>
                      <a:pt x="104" y="225"/>
                    </a:lnTo>
                    <a:lnTo>
                      <a:pt x="106" y="231"/>
                    </a:lnTo>
                    <a:lnTo>
                      <a:pt x="108" y="242"/>
                    </a:lnTo>
                    <a:lnTo>
                      <a:pt x="106" y="248"/>
                    </a:lnTo>
                    <a:lnTo>
                      <a:pt x="112" y="257"/>
                    </a:lnTo>
                    <a:lnTo>
                      <a:pt x="108" y="265"/>
                    </a:lnTo>
                    <a:lnTo>
                      <a:pt x="110" y="274"/>
                    </a:lnTo>
                    <a:lnTo>
                      <a:pt x="112"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7" name="Freeform 94"/>
              <p:cNvSpPr>
                <a:spLocks/>
              </p:cNvSpPr>
              <p:nvPr/>
            </p:nvSpPr>
            <p:spPr bwMode="auto">
              <a:xfrm>
                <a:off x="2562" y="950"/>
                <a:ext cx="113" cy="284"/>
              </a:xfrm>
              <a:custGeom>
                <a:avLst/>
                <a:gdLst>
                  <a:gd name="T0" fmla="*/ 110 w 113"/>
                  <a:gd name="T1" fmla="*/ 2 h 284"/>
                  <a:gd name="T2" fmla="*/ 104 w 113"/>
                  <a:gd name="T3" fmla="*/ 2 h 284"/>
                  <a:gd name="T4" fmla="*/ 98 w 113"/>
                  <a:gd name="T5" fmla="*/ 5 h 284"/>
                  <a:gd name="T6" fmla="*/ 90 w 113"/>
                  <a:gd name="T7" fmla="*/ 5 h 284"/>
                  <a:gd name="T8" fmla="*/ 86 w 113"/>
                  <a:gd name="T9" fmla="*/ 8 h 284"/>
                  <a:gd name="T10" fmla="*/ 84 w 113"/>
                  <a:gd name="T11" fmla="*/ 11 h 284"/>
                  <a:gd name="T12" fmla="*/ 80 w 113"/>
                  <a:gd name="T13" fmla="*/ 17 h 284"/>
                  <a:gd name="T14" fmla="*/ 76 w 113"/>
                  <a:gd name="T15" fmla="*/ 17 h 284"/>
                  <a:gd name="T16" fmla="*/ 73 w 113"/>
                  <a:gd name="T17" fmla="*/ 28 h 284"/>
                  <a:gd name="T18" fmla="*/ 71 w 113"/>
                  <a:gd name="T19" fmla="*/ 28 h 284"/>
                  <a:gd name="T20" fmla="*/ 67 w 113"/>
                  <a:gd name="T21" fmla="*/ 34 h 284"/>
                  <a:gd name="T22" fmla="*/ 65 w 113"/>
                  <a:gd name="T23" fmla="*/ 40 h 284"/>
                  <a:gd name="T24" fmla="*/ 63 w 113"/>
                  <a:gd name="T25" fmla="*/ 42 h 284"/>
                  <a:gd name="T26" fmla="*/ 61 w 113"/>
                  <a:gd name="T27" fmla="*/ 48 h 284"/>
                  <a:gd name="T28" fmla="*/ 57 w 113"/>
                  <a:gd name="T29" fmla="*/ 54 h 284"/>
                  <a:gd name="T30" fmla="*/ 56 w 113"/>
                  <a:gd name="T31" fmla="*/ 57 h 284"/>
                  <a:gd name="T32" fmla="*/ 52 w 113"/>
                  <a:gd name="T33" fmla="*/ 68 h 284"/>
                  <a:gd name="T34" fmla="*/ 46 w 113"/>
                  <a:gd name="T35" fmla="*/ 80 h 284"/>
                  <a:gd name="T36" fmla="*/ 44 w 113"/>
                  <a:gd name="T37" fmla="*/ 91 h 284"/>
                  <a:gd name="T38" fmla="*/ 37 w 113"/>
                  <a:gd name="T39" fmla="*/ 102 h 284"/>
                  <a:gd name="T40" fmla="*/ 35 w 113"/>
                  <a:gd name="T41" fmla="*/ 111 h 284"/>
                  <a:gd name="T42" fmla="*/ 33 w 113"/>
                  <a:gd name="T43" fmla="*/ 128 h 284"/>
                  <a:gd name="T44" fmla="*/ 27 w 113"/>
                  <a:gd name="T45" fmla="*/ 142 h 284"/>
                  <a:gd name="T46" fmla="*/ 21 w 113"/>
                  <a:gd name="T47" fmla="*/ 154 h 284"/>
                  <a:gd name="T48" fmla="*/ 21 w 113"/>
                  <a:gd name="T49" fmla="*/ 168 h 284"/>
                  <a:gd name="T50" fmla="*/ 17 w 113"/>
                  <a:gd name="T51" fmla="*/ 182 h 284"/>
                  <a:gd name="T52" fmla="*/ 17 w 113"/>
                  <a:gd name="T53" fmla="*/ 197 h 284"/>
                  <a:gd name="T54" fmla="*/ 13 w 113"/>
                  <a:gd name="T55" fmla="*/ 211 h 284"/>
                  <a:gd name="T56" fmla="*/ 9 w 113"/>
                  <a:gd name="T57" fmla="*/ 225 h 284"/>
                  <a:gd name="T58" fmla="*/ 5 w 113"/>
                  <a:gd name="T59" fmla="*/ 242 h 284"/>
                  <a:gd name="T60" fmla="*/ 5 w 113"/>
                  <a:gd name="T61" fmla="*/ 260 h 284"/>
                  <a:gd name="T62" fmla="*/ 3 w 113"/>
                  <a:gd name="T63" fmla="*/ 28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112" y="2"/>
                    </a:moveTo>
                    <a:lnTo>
                      <a:pt x="110" y="2"/>
                    </a:lnTo>
                    <a:lnTo>
                      <a:pt x="106" y="0"/>
                    </a:lnTo>
                    <a:lnTo>
                      <a:pt x="104" y="2"/>
                    </a:lnTo>
                    <a:lnTo>
                      <a:pt x="102" y="5"/>
                    </a:lnTo>
                    <a:lnTo>
                      <a:pt x="98" y="5"/>
                    </a:lnTo>
                    <a:lnTo>
                      <a:pt x="96" y="8"/>
                    </a:lnTo>
                    <a:lnTo>
                      <a:pt x="90" y="5"/>
                    </a:lnTo>
                    <a:lnTo>
                      <a:pt x="86" y="8"/>
                    </a:lnTo>
                    <a:lnTo>
                      <a:pt x="84" y="11"/>
                    </a:lnTo>
                    <a:lnTo>
                      <a:pt x="82" y="17"/>
                    </a:lnTo>
                    <a:lnTo>
                      <a:pt x="80" y="17"/>
                    </a:lnTo>
                    <a:lnTo>
                      <a:pt x="76" y="17"/>
                    </a:lnTo>
                    <a:lnTo>
                      <a:pt x="73" y="25"/>
                    </a:lnTo>
                    <a:lnTo>
                      <a:pt x="73" y="28"/>
                    </a:lnTo>
                    <a:lnTo>
                      <a:pt x="71" y="28"/>
                    </a:lnTo>
                    <a:lnTo>
                      <a:pt x="71" y="31"/>
                    </a:lnTo>
                    <a:lnTo>
                      <a:pt x="67" y="34"/>
                    </a:lnTo>
                    <a:lnTo>
                      <a:pt x="69" y="37"/>
                    </a:lnTo>
                    <a:lnTo>
                      <a:pt x="65" y="40"/>
                    </a:lnTo>
                    <a:lnTo>
                      <a:pt x="65" y="42"/>
                    </a:lnTo>
                    <a:lnTo>
                      <a:pt x="63" y="42"/>
                    </a:lnTo>
                    <a:lnTo>
                      <a:pt x="63" y="48"/>
                    </a:lnTo>
                    <a:lnTo>
                      <a:pt x="61" y="48"/>
                    </a:lnTo>
                    <a:lnTo>
                      <a:pt x="61" y="54"/>
                    </a:lnTo>
                    <a:lnTo>
                      <a:pt x="57" y="54"/>
                    </a:lnTo>
                    <a:lnTo>
                      <a:pt x="56" y="57"/>
                    </a:lnTo>
                    <a:lnTo>
                      <a:pt x="52" y="68"/>
                    </a:lnTo>
                    <a:lnTo>
                      <a:pt x="50" y="71"/>
                    </a:lnTo>
                    <a:lnTo>
                      <a:pt x="46" y="80"/>
                    </a:lnTo>
                    <a:lnTo>
                      <a:pt x="44" y="82"/>
                    </a:lnTo>
                    <a:lnTo>
                      <a:pt x="44" y="91"/>
                    </a:lnTo>
                    <a:lnTo>
                      <a:pt x="38" y="97"/>
                    </a:lnTo>
                    <a:lnTo>
                      <a:pt x="37" y="102"/>
                    </a:lnTo>
                    <a:lnTo>
                      <a:pt x="37" y="108"/>
                    </a:lnTo>
                    <a:lnTo>
                      <a:pt x="35" y="111"/>
                    </a:lnTo>
                    <a:lnTo>
                      <a:pt x="33" y="122"/>
                    </a:lnTo>
                    <a:lnTo>
                      <a:pt x="33" y="128"/>
                    </a:lnTo>
                    <a:lnTo>
                      <a:pt x="31" y="131"/>
                    </a:lnTo>
                    <a:lnTo>
                      <a:pt x="27" y="142"/>
                    </a:lnTo>
                    <a:lnTo>
                      <a:pt x="25" y="145"/>
                    </a:lnTo>
                    <a:lnTo>
                      <a:pt x="21" y="154"/>
                    </a:lnTo>
                    <a:lnTo>
                      <a:pt x="23" y="160"/>
                    </a:lnTo>
                    <a:lnTo>
                      <a:pt x="21" y="168"/>
                    </a:lnTo>
                    <a:lnTo>
                      <a:pt x="21" y="177"/>
                    </a:lnTo>
                    <a:lnTo>
                      <a:pt x="17" y="182"/>
                    </a:lnTo>
                    <a:lnTo>
                      <a:pt x="17" y="188"/>
                    </a:lnTo>
                    <a:lnTo>
                      <a:pt x="17" y="197"/>
                    </a:lnTo>
                    <a:lnTo>
                      <a:pt x="15" y="202"/>
                    </a:lnTo>
                    <a:lnTo>
                      <a:pt x="13" y="211"/>
                    </a:lnTo>
                    <a:lnTo>
                      <a:pt x="9" y="217"/>
                    </a:lnTo>
                    <a:lnTo>
                      <a:pt x="9" y="225"/>
                    </a:lnTo>
                    <a:lnTo>
                      <a:pt x="7" y="234"/>
                    </a:lnTo>
                    <a:lnTo>
                      <a:pt x="5" y="242"/>
                    </a:lnTo>
                    <a:lnTo>
                      <a:pt x="7" y="251"/>
                    </a:lnTo>
                    <a:lnTo>
                      <a:pt x="5" y="260"/>
                    </a:lnTo>
                    <a:lnTo>
                      <a:pt x="1" y="265"/>
                    </a:lnTo>
                    <a:lnTo>
                      <a:pt x="3" y="280"/>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8" name="Freeform 95"/>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5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3 w 108"/>
                  <a:gd name="T35" fmla="*/ 209 h 288"/>
                  <a:gd name="T36" fmla="*/ 35 w 108"/>
                  <a:gd name="T37" fmla="*/ 198 h 288"/>
                  <a:gd name="T38" fmla="*/ 34 w 108"/>
                  <a:gd name="T39" fmla="*/ 183 h 288"/>
                  <a:gd name="T40" fmla="*/ 30 w 108"/>
                  <a:gd name="T41" fmla="*/ 175 h 288"/>
                  <a:gd name="T42" fmla="*/ 24 w 108"/>
                  <a:gd name="T43" fmla="*/ 160 h 288"/>
                  <a:gd name="T44" fmla="*/ 22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5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3" y="209"/>
                    </a:lnTo>
                    <a:lnTo>
                      <a:pt x="37" y="203"/>
                    </a:lnTo>
                    <a:lnTo>
                      <a:pt x="35" y="198"/>
                    </a:lnTo>
                    <a:lnTo>
                      <a:pt x="35" y="189"/>
                    </a:lnTo>
                    <a:lnTo>
                      <a:pt x="34" y="183"/>
                    </a:lnTo>
                    <a:lnTo>
                      <a:pt x="30" y="180"/>
                    </a:lnTo>
                    <a:lnTo>
                      <a:pt x="30" y="175"/>
                    </a:lnTo>
                    <a:lnTo>
                      <a:pt x="28" y="166"/>
                    </a:lnTo>
                    <a:lnTo>
                      <a:pt x="24" y="160"/>
                    </a:lnTo>
                    <a:lnTo>
                      <a:pt x="22" y="152"/>
                    </a:lnTo>
                    <a:lnTo>
                      <a:pt x="22" y="149"/>
                    </a:lnTo>
                    <a:lnTo>
                      <a:pt x="22" y="140"/>
                    </a:lnTo>
                    <a:lnTo>
                      <a:pt x="20" y="132"/>
                    </a:lnTo>
                    <a:lnTo>
                      <a:pt x="17" y="126"/>
                    </a:lnTo>
                    <a:lnTo>
                      <a:pt x="15" y="117"/>
                    </a:lnTo>
                    <a:lnTo>
                      <a:pt x="17" y="114"/>
                    </a:lnTo>
                    <a:lnTo>
                      <a:pt x="15" y="106"/>
                    </a:lnTo>
                    <a:lnTo>
                      <a:pt x="11" y="97"/>
                    </a:lnTo>
                    <a:lnTo>
                      <a:pt x="11" y="91"/>
                    </a:lnTo>
                    <a:lnTo>
                      <a:pt x="11" y="86"/>
                    </a:lnTo>
                    <a:lnTo>
                      <a:pt x="9" y="74"/>
                    </a:lnTo>
                    <a:lnTo>
                      <a:pt x="9" y="68"/>
                    </a:lnTo>
                    <a:lnTo>
                      <a:pt x="9" y="57"/>
                    </a:lnTo>
                    <a:lnTo>
                      <a:pt x="5" y="51"/>
                    </a:lnTo>
                    <a:lnTo>
                      <a:pt x="5" y="45"/>
                    </a:lnTo>
                    <a:lnTo>
                      <a:pt x="3" y="40"/>
                    </a:lnTo>
                    <a:lnTo>
                      <a:pt x="3" y="25"/>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79" name="Freeform 96"/>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4 w 110"/>
                  <a:gd name="T39" fmla="*/ 186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4" y="186"/>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9" y="25"/>
                    </a:lnTo>
                    <a:lnTo>
                      <a:pt x="109"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0" name="Freeform 97"/>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6 w 110"/>
                  <a:gd name="T39" fmla="*/ 183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6" y="183"/>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7" y="22"/>
                    </a:lnTo>
                    <a:lnTo>
                      <a:pt x="109"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1" name="Freeform 98"/>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2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1 w 108"/>
                  <a:gd name="T35" fmla="*/ 209 h 288"/>
                  <a:gd name="T36" fmla="*/ 35 w 108"/>
                  <a:gd name="T37" fmla="*/ 198 h 288"/>
                  <a:gd name="T38" fmla="*/ 34 w 108"/>
                  <a:gd name="T39" fmla="*/ 183 h 288"/>
                  <a:gd name="T40" fmla="*/ 30 w 108"/>
                  <a:gd name="T41" fmla="*/ 175 h 288"/>
                  <a:gd name="T42" fmla="*/ 24 w 108"/>
                  <a:gd name="T43" fmla="*/ 160 h 288"/>
                  <a:gd name="T44" fmla="*/ 20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8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1" y="209"/>
                    </a:lnTo>
                    <a:lnTo>
                      <a:pt x="37" y="203"/>
                    </a:lnTo>
                    <a:lnTo>
                      <a:pt x="35" y="198"/>
                    </a:lnTo>
                    <a:lnTo>
                      <a:pt x="34" y="189"/>
                    </a:lnTo>
                    <a:lnTo>
                      <a:pt x="34" y="183"/>
                    </a:lnTo>
                    <a:lnTo>
                      <a:pt x="30" y="180"/>
                    </a:lnTo>
                    <a:lnTo>
                      <a:pt x="30" y="175"/>
                    </a:lnTo>
                    <a:lnTo>
                      <a:pt x="28" y="166"/>
                    </a:lnTo>
                    <a:lnTo>
                      <a:pt x="24" y="160"/>
                    </a:lnTo>
                    <a:lnTo>
                      <a:pt x="22" y="152"/>
                    </a:lnTo>
                    <a:lnTo>
                      <a:pt x="20" y="149"/>
                    </a:lnTo>
                    <a:lnTo>
                      <a:pt x="22" y="140"/>
                    </a:lnTo>
                    <a:lnTo>
                      <a:pt x="20" y="132"/>
                    </a:lnTo>
                    <a:lnTo>
                      <a:pt x="17" y="126"/>
                    </a:lnTo>
                    <a:lnTo>
                      <a:pt x="15" y="117"/>
                    </a:lnTo>
                    <a:lnTo>
                      <a:pt x="15" y="111"/>
                    </a:lnTo>
                    <a:lnTo>
                      <a:pt x="15" y="106"/>
                    </a:lnTo>
                    <a:lnTo>
                      <a:pt x="11" y="97"/>
                    </a:lnTo>
                    <a:lnTo>
                      <a:pt x="11" y="91"/>
                    </a:lnTo>
                    <a:lnTo>
                      <a:pt x="11" y="86"/>
                    </a:lnTo>
                    <a:lnTo>
                      <a:pt x="9" y="74"/>
                    </a:lnTo>
                    <a:lnTo>
                      <a:pt x="9" y="68"/>
                    </a:lnTo>
                    <a:lnTo>
                      <a:pt x="9" y="57"/>
                    </a:lnTo>
                    <a:lnTo>
                      <a:pt x="5" y="51"/>
                    </a:lnTo>
                    <a:lnTo>
                      <a:pt x="5" y="45"/>
                    </a:lnTo>
                    <a:lnTo>
                      <a:pt x="3" y="40"/>
                    </a:lnTo>
                    <a:lnTo>
                      <a:pt x="3" y="28"/>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2" name="Freeform 99"/>
              <p:cNvSpPr>
                <a:spLocks/>
              </p:cNvSpPr>
              <p:nvPr/>
            </p:nvSpPr>
            <p:spPr bwMode="auto">
              <a:xfrm>
                <a:off x="4434" y="950"/>
                <a:ext cx="111" cy="284"/>
              </a:xfrm>
              <a:custGeom>
                <a:avLst/>
                <a:gdLst>
                  <a:gd name="T0" fmla="*/ 5 w 111"/>
                  <a:gd name="T1" fmla="*/ 0 h 284"/>
                  <a:gd name="T2" fmla="*/ 9 w 111"/>
                  <a:gd name="T3" fmla="*/ 0 h 284"/>
                  <a:gd name="T4" fmla="*/ 15 w 111"/>
                  <a:gd name="T5" fmla="*/ 8 h 284"/>
                  <a:gd name="T6" fmla="*/ 19 w 111"/>
                  <a:gd name="T7" fmla="*/ 11 h 284"/>
                  <a:gd name="T8" fmla="*/ 26 w 111"/>
                  <a:gd name="T9" fmla="*/ 11 h 284"/>
                  <a:gd name="T10" fmla="*/ 32 w 111"/>
                  <a:gd name="T11" fmla="*/ 11 h 284"/>
                  <a:gd name="T12" fmla="*/ 32 w 111"/>
                  <a:gd name="T13" fmla="*/ 17 h 284"/>
                  <a:gd name="T14" fmla="*/ 38 w 111"/>
                  <a:gd name="T15" fmla="*/ 22 h 284"/>
                  <a:gd name="T16" fmla="*/ 38 w 111"/>
                  <a:gd name="T17" fmla="*/ 31 h 284"/>
                  <a:gd name="T18" fmla="*/ 40 w 111"/>
                  <a:gd name="T19" fmla="*/ 31 h 284"/>
                  <a:gd name="T20" fmla="*/ 44 w 111"/>
                  <a:gd name="T21" fmla="*/ 37 h 284"/>
                  <a:gd name="T22" fmla="*/ 45 w 111"/>
                  <a:gd name="T23" fmla="*/ 40 h 284"/>
                  <a:gd name="T24" fmla="*/ 51 w 111"/>
                  <a:gd name="T25" fmla="*/ 45 h 284"/>
                  <a:gd name="T26" fmla="*/ 53 w 111"/>
                  <a:gd name="T27" fmla="*/ 48 h 284"/>
                  <a:gd name="T28" fmla="*/ 53 w 111"/>
                  <a:gd name="T29" fmla="*/ 54 h 284"/>
                  <a:gd name="T30" fmla="*/ 55 w 111"/>
                  <a:gd name="T31" fmla="*/ 57 h 284"/>
                  <a:gd name="T32" fmla="*/ 60 w 111"/>
                  <a:gd name="T33" fmla="*/ 65 h 284"/>
                  <a:gd name="T34" fmla="*/ 66 w 111"/>
                  <a:gd name="T35" fmla="*/ 77 h 284"/>
                  <a:gd name="T36" fmla="*/ 71 w 111"/>
                  <a:gd name="T37" fmla="*/ 88 h 284"/>
                  <a:gd name="T38" fmla="*/ 73 w 111"/>
                  <a:gd name="T39" fmla="*/ 102 h 284"/>
                  <a:gd name="T40" fmla="*/ 79 w 111"/>
                  <a:gd name="T41" fmla="*/ 114 h 284"/>
                  <a:gd name="T42" fmla="*/ 83 w 111"/>
                  <a:gd name="T43" fmla="*/ 125 h 284"/>
                  <a:gd name="T44" fmla="*/ 87 w 111"/>
                  <a:gd name="T45" fmla="*/ 142 h 284"/>
                  <a:gd name="T46" fmla="*/ 90 w 111"/>
                  <a:gd name="T47" fmla="*/ 148 h 284"/>
                  <a:gd name="T48" fmla="*/ 90 w 111"/>
                  <a:gd name="T49" fmla="*/ 165 h 284"/>
                  <a:gd name="T50" fmla="*/ 94 w 111"/>
                  <a:gd name="T51" fmla="*/ 180 h 284"/>
                  <a:gd name="T52" fmla="*/ 96 w 111"/>
                  <a:gd name="T53" fmla="*/ 191 h 284"/>
                  <a:gd name="T54" fmla="*/ 100 w 111"/>
                  <a:gd name="T55" fmla="*/ 208 h 284"/>
                  <a:gd name="T56" fmla="*/ 100 w 111"/>
                  <a:gd name="T57" fmla="*/ 225 h 284"/>
                  <a:gd name="T58" fmla="*/ 104 w 111"/>
                  <a:gd name="T59" fmla="*/ 240 h 284"/>
                  <a:gd name="T60" fmla="*/ 106 w 111"/>
                  <a:gd name="T61" fmla="*/ 257 h 284"/>
                  <a:gd name="T62" fmla="*/ 108 w 111"/>
                  <a:gd name="T63" fmla="*/ 271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0"/>
                    </a:moveTo>
                    <a:lnTo>
                      <a:pt x="5" y="0"/>
                    </a:lnTo>
                    <a:lnTo>
                      <a:pt x="7" y="2"/>
                    </a:lnTo>
                    <a:lnTo>
                      <a:pt x="9" y="0"/>
                    </a:lnTo>
                    <a:lnTo>
                      <a:pt x="11" y="5"/>
                    </a:lnTo>
                    <a:lnTo>
                      <a:pt x="15" y="8"/>
                    </a:lnTo>
                    <a:lnTo>
                      <a:pt x="19" y="8"/>
                    </a:lnTo>
                    <a:lnTo>
                      <a:pt x="19" y="11"/>
                    </a:lnTo>
                    <a:lnTo>
                      <a:pt x="24" y="11"/>
                    </a:lnTo>
                    <a:lnTo>
                      <a:pt x="26" y="11"/>
                    </a:lnTo>
                    <a:lnTo>
                      <a:pt x="28" y="11"/>
                    </a:lnTo>
                    <a:lnTo>
                      <a:pt x="32" y="11"/>
                    </a:lnTo>
                    <a:lnTo>
                      <a:pt x="30" y="14"/>
                    </a:lnTo>
                    <a:lnTo>
                      <a:pt x="32" y="17"/>
                    </a:lnTo>
                    <a:lnTo>
                      <a:pt x="34" y="17"/>
                    </a:lnTo>
                    <a:lnTo>
                      <a:pt x="38" y="22"/>
                    </a:lnTo>
                    <a:lnTo>
                      <a:pt x="40" y="25"/>
                    </a:lnTo>
                    <a:lnTo>
                      <a:pt x="38" y="31"/>
                    </a:lnTo>
                    <a:lnTo>
                      <a:pt x="42" y="28"/>
                    </a:lnTo>
                    <a:lnTo>
                      <a:pt x="40" y="31"/>
                    </a:lnTo>
                    <a:lnTo>
                      <a:pt x="42" y="34"/>
                    </a:lnTo>
                    <a:lnTo>
                      <a:pt x="44" y="37"/>
                    </a:lnTo>
                    <a:lnTo>
                      <a:pt x="45" y="40"/>
                    </a:lnTo>
                    <a:lnTo>
                      <a:pt x="49" y="42"/>
                    </a:lnTo>
                    <a:lnTo>
                      <a:pt x="51" y="45"/>
                    </a:lnTo>
                    <a:lnTo>
                      <a:pt x="53" y="48"/>
                    </a:lnTo>
                    <a:lnTo>
                      <a:pt x="53" y="54"/>
                    </a:lnTo>
                    <a:lnTo>
                      <a:pt x="55" y="51"/>
                    </a:lnTo>
                    <a:lnTo>
                      <a:pt x="55" y="57"/>
                    </a:lnTo>
                    <a:lnTo>
                      <a:pt x="56" y="57"/>
                    </a:lnTo>
                    <a:lnTo>
                      <a:pt x="60" y="65"/>
                    </a:lnTo>
                    <a:lnTo>
                      <a:pt x="62" y="71"/>
                    </a:lnTo>
                    <a:lnTo>
                      <a:pt x="66" y="77"/>
                    </a:lnTo>
                    <a:lnTo>
                      <a:pt x="67" y="82"/>
                    </a:lnTo>
                    <a:lnTo>
                      <a:pt x="71" y="88"/>
                    </a:lnTo>
                    <a:lnTo>
                      <a:pt x="73" y="94"/>
                    </a:lnTo>
                    <a:lnTo>
                      <a:pt x="73" y="102"/>
                    </a:lnTo>
                    <a:lnTo>
                      <a:pt x="75" y="108"/>
                    </a:lnTo>
                    <a:lnTo>
                      <a:pt x="79" y="114"/>
                    </a:lnTo>
                    <a:lnTo>
                      <a:pt x="79" y="120"/>
                    </a:lnTo>
                    <a:lnTo>
                      <a:pt x="83" y="125"/>
                    </a:lnTo>
                    <a:lnTo>
                      <a:pt x="85" y="134"/>
                    </a:lnTo>
                    <a:lnTo>
                      <a:pt x="87" y="142"/>
                    </a:lnTo>
                    <a:lnTo>
                      <a:pt x="87" y="145"/>
                    </a:lnTo>
                    <a:lnTo>
                      <a:pt x="90" y="148"/>
                    </a:lnTo>
                    <a:lnTo>
                      <a:pt x="88" y="160"/>
                    </a:lnTo>
                    <a:lnTo>
                      <a:pt x="90" y="165"/>
                    </a:lnTo>
                    <a:lnTo>
                      <a:pt x="92" y="168"/>
                    </a:lnTo>
                    <a:lnTo>
                      <a:pt x="94" y="180"/>
                    </a:lnTo>
                    <a:lnTo>
                      <a:pt x="94" y="185"/>
                    </a:lnTo>
                    <a:lnTo>
                      <a:pt x="96" y="191"/>
                    </a:lnTo>
                    <a:lnTo>
                      <a:pt x="96" y="200"/>
                    </a:lnTo>
                    <a:lnTo>
                      <a:pt x="100" y="208"/>
                    </a:lnTo>
                    <a:lnTo>
                      <a:pt x="100" y="217"/>
                    </a:lnTo>
                    <a:lnTo>
                      <a:pt x="100" y="225"/>
                    </a:lnTo>
                    <a:lnTo>
                      <a:pt x="102" y="231"/>
                    </a:lnTo>
                    <a:lnTo>
                      <a:pt x="104" y="240"/>
                    </a:lnTo>
                    <a:lnTo>
                      <a:pt x="104" y="245"/>
                    </a:lnTo>
                    <a:lnTo>
                      <a:pt x="106" y="257"/>
                    </a:lnTo>
                    <a:lnTo>
                      <a:pt x="106" y="260"/>
                    </a:lnTo>
                    <a:lnTo>
                      <a:pt x="108" y="271"/>
                    </a:lnTo>
                    <a:lnTo>
                      <a:pt x="11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3" name="Freeform 100"/>
              <p:cNvSpPr>
                <a:spLocks/>
              </p:cNvSpPr>
              <p:nvPr/>
            </p:nvSpPr>
            <p:spPr bwMode="auto">
              <a:xfrm>
                <a:off x="4321" y="950"/>
                <a:ext cx="114" cy="298"/>
              </a:xfrm>
              <a:custGeom>
                <a:avLst/>
                <a:gdLst>
                  <a:gd name="T0" fmla="*/ 107 w 114"/>
                  <a:gd name="T1" fmla="*/ 2 h 298"/>
                  <a:gd name="T2" fmla="*/ 105 w 114"/>
                  <a:gd name="T3" fmla="*/ 2 h 298"/>
                  <a:gd name="T4" fmla="*/ 95 w 114"/>
                  <a:gd name="T5" fmla="*/ 0 h 298"/>
                  <a:gd name="T6" fmla="*/ 91 w 114"/>
                  <a:gd name="T7" fmla="*/ 8 h 298"/>
                  <a:gd name="T8" fmla="*/ 85 w 114"/>
                  <a:gd name="T9" fmla="*/ 8 h 298"/>
                  <a:gd name="T10" fmla="*/ 83 w 114"/>
                  <a:gd name="T11" fmla="*/ 14 h 298"/>
                  <a:gd name="T12" fmla="*/ 77 w 114"/>
                  <a:gd name="T13" fmla="*/ 17 h 298"/>
                  <a:gd name="T14" fmla="*/ 77 w 114"/>
                  <a:gd name="T15" fmla="*/ 19 h 298"/>
                  <a:gd name="T16" fmla="*/ 72 w 114"/>
                  <a:gd name="T17" fmla="*/ 22 h 298"/>
                  <a:gd name="T18" fmla="*/ 68 w 114"/>
                  <a:gd name="T19" fmla="*/ 31 h 298"/>
                  <a:gd name="T20" fmla="*/ 68 w 114"/>
                  <a:gd name="T21" fmla="*/ 34 h 298"/>
                  <a:gd name="T22" fmla="*/ 66 w 114"/>
                  <a:gd name="T23" fmla="*/ 39 h 298"/>
                  <a:gd name="T24" fmla="*/ 62 w 114"/>
                  <a:gd name="T25" fmla="*/ 45 h 298"/>
                  <a:gd name="T26" fmla="*/ 60 w 114"/>
                  <a:gd name="T27" fmla="*/ 48 h 298"/>
                  <a:gd name="T28" fmla="*/ 58 w 114"/>
                  <a:gd name="T29" fmla="*/ 54 h 298"/>
                  <a:gd name="T30" fmla="*/ 54 w 114"/>
                  <a:gd name="T31" fmla="*/ 59 h 298"/>
                  <a:gd name="T32" fmla="*/ 50 w 114"/>
                  <a:gd name="T33" fmla="*/ 68 h 298"/>
                  <a:gd name="T34" fmla="*/ 46 w 114"/>
                  <a:gd name="T35" fmla="*/ 77 h 298"/>
                  <a:gd name="T36" fmla="*/ 40 w 114"/>
                  <a:gd name="T37" fmla="*/ 97 h 298"/>
                  <a:gd name="T38" fmla="*/ 37 w 114"/>
                  <a:gd name="T39" fmla="*/ 108 h 298"/>
                  <a:gd name="T40" fmla="*/ 31 w 114"/>
                  <a:gd name="T41" fmla="*/ 122 h 298"/>
                  <a:gd name="T42" fmla="*/ 29 w 114"/>
                  <a:gd name="T43" fmla="*/ 131 h 298"/>
                  <a:gd name="T44" fmla="*/ 27 w 114"/>
                  <a:gd name="T45" fmla="*/ 145 h 298"/>
                  <a:gd name="T46" fmla="*/ 23 w 114"/>
                  <a:gd name="T47" fmla="*/ 157 h 298"/>
                  <a:gd name="T48" fmla="*/ 21 w 114"/>
                  <a:gd name="T49" fmla="*/ 171 h 298"/>
                  <a:gd name="T50" fmla="*/ 15 w 114"/>
                  <a:gd name="T51" fmla="*/ 182 h 298"/>
                  <a:gd name="T52" fmla="*/ 15 w 114"/>
                  <a:gd name="T53" fmla="*/ 197 h 298"/>
                  <a:gd name="T54" fmla="*/ 11 w 114"/>
                  <a:gd name="T55" fmla="*/ 219 h 298"/>
                  <a:gd name="T56" fmla="*/ 9 w 114"/>
                  <a:gd name="T57" fmla="*/ 231 h 298"/>
                  <a:gd name="T58" fmla="*/ 7 w 114"/>
                  <a:gd name="T59" fmla="*/ 251 h 298"/>
                  <a:gd name="T60" fmla="*/ 3 w 114"/>
                  <a:gd name="T61" fmla="*/ 265 h 298"/>
                  <a:gd name="T62" fmla="*/ 1 w 114"/>
                  <a:gd name="T63" fmla="*/ 285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298"/>
                  <a:gd name="T98" fmla="*/ 114 w 114"/>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298">
                    <a:moveTo>
                      <a:pt x="113" y="0"/>
                    </a:moveTo>
                    <a:lnTo>
                      <a:pt x="107" y="2"/>
                    </a:lnTo>
                    <a:lnTo>
                      <a:pt x="105" y="2"/>
                    </a:lnTo>
                    <a:lnTo>
                      <a:pt x="101" y="0"/>
                    </a:lnTo>
                    <a:lnTo>
                      <a:pt x="95" y="0"/>
                    </a:lnTo>
                    <a:lnTo>
                      <a:pt x="95" y="2"/>
                    </a:lnTo>
                    <a:lnTo>
                      <a:pt x="91" y="8"/>
                    </a:lnTo>
                    <a:lnTo>
                      <a:pt x="89" y="5"/>
                    </a:lnTo>
                    <a:lnTo>
                      <a:pt x="85" y="8"/>
                    </a:lnTo>
                    <a:lnTo>
                      <a:pt x="85" y="11"/>
                    </a:lnTo>
                    <a:lnTo>
                      <a:pt x="83" y="14"/>
                    </a:lnTo>
                    <a:lnTo>
                      <a:pt x="81" y="14"/>
                    </a:lnTo>
                    <a:lnTo>
                      <a:pt x="77" y="17"/>
                    </a:lnTo>
                    <a:lnTo>
                      <a:pt x="79" y="17"/>
                    </a:lnTo>
                    <a:lnTo>
                      <a:pt x="77" y="19"/>
                    </a:lnTo>
                    <a:lnTo>
                      <a:pt x="74" y="22"/>
                    </a:lnTo>
                    <a:lnTo>
                      <a:pt x="72" y="22"/>
                    </a:lnTo>
                    <a:lnTo>
                      <a:pt x="70" y="25"/>
                    </a:lnTo>
                    <a:lnTo>
                      <a:pt x="68" y="31"/>
                    </a:lnTo>
                    <a:lnTo>
                      <a:pt x="68" y="34"/>
                    </a:lnTo>
                    <a:lnTo>
                      <a:pt x="66" y="37"/>
                    </a:lnTo>
                    <a:lnTo>
                      <a:pt x="66" y="39"/>
                    </a:lnTo>
                    <a:lnTo>
                      <a:pt x="62" y="45"/>
                    </a:lnTo>
                    <a:lnTo>
                      <a:pt x="60" y="48"/>
                    </a:lnTo>
                    <a:lnTo>
                      <a:pt x="58" y="54"/>
                    </a:lnTo>
                    <a:lnTo>
                      <a:pt x="56" y="59"/>
                    </a:lnTo>
                    <a:lnTo>
                      <a:pt x="54" y="59"/>
                    </a:lnTo>
                    <a:lnTo>
                      <a:pt x="50" y="68"/>
                    </a:lnTo>
                    <a:lnTo>
                      <a:pt x="48" y="71"/>
                    </a:lnTo>
                    <a:lnTo>
                      <a:pt x="46" y="77"/>
                    </a:lnTo>
                    <a:lnTo>
                      <a:pt x="42" y="82"/>
                    </a:lnTo>
                    <a:lnTo>
                      <a:pt x="40" y="97"/>
                    </a:lnTo>
                    <a:lnTo>
                      <a:pt x="38" y="99"/>
                    </a:lnTo>
                    <a:lnTo>
                      <a:pt x="37" y="108"/>
                    </a:lnTo>
                    <a:lnTo>
                      <a:pt x="33" y="114"/>
                    </a:lnTo>
                    <a:lnTo>
                      <a:pt x="31" y="122"/>
                    </a:lnTo>
                    <a:lnTo>
                      <a:pt x="29" y="125"/>
                    </a:lnTo>
                    <a:lnTo>
                      <a:pt x="29" y="131"/>
                    </a:lnTo>
                    <a:lnTo>
                      <a:pt x="27" y="137"/>
                    </a:lnTo>
                    <a:lnTo>
                      <a:pt x="27" y="145"/>
                    </a:lnTo>
                    <a:lnTo>
                      <a:pt x="23" y="154"/>
                    </a:lnTo>
                    <a:lnTo>
                      <a:pt x="23" y="157"/>
                    </a:lnTo>
                    <a:lnTo>
                      <a:pt x="21" y="165"/>
                    </a:lnTo>
                    <a:lnTo>
                      <a:pt x="21" y="171"/>
                    </a:lnTo>
                    <a:lnTo>
                      <a:pt x="17" y="177"/>
                    </a:lnTo>
                    <a:lnTo>
                      <a:pt x="15" y="182"/>
                    </a:lnTo>
                    <a:lnTo>
                      <a:pt x="15" y="191"/>
                    </a:lnTo>
                    <a:lnTo>
                      <a:pt x="15" y="197"/>
                    </a:lnTo>
                    <a:lnTo>
                      <a:pt x="15" y="211"/>
                    </a:lnTo>
                    <a:lnTo>
                      <a:pt x="11" y="219"/>
                    </a:lnTo>
                    <a:lnTo>
                      <a:pt x="7" y="225"/>
                    </a:lnTo>
                    <a:lnTo>
                      <a:pt x="9" y="231"/>
                    </a:lnTo>
                    <a:lnTo>
                      <a:pt x="7" y="239"/>
                    </a:lnTo>
                    <a:lnTo>
                      <a:pt x="7" y="251"/>
                    </a:lnTo>
                    <a:lnTo>
                      <a:pt x="5" y="257"/>
                    </a:lnTo>
                    <a:lnTo>
                      <a:pt x="3" y="265"/>
                    </a:lnTo>
                    <a:lnTo>
                      <a:pt x="1" y="274"/>
                    </a:lnTo>
                    <a:lnTo>
                      <a:pt x="1" y="285"/>
                    </a:lnTo>
                    <a:lnTo>
                      <a:pt x="0" y="297"/>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4" name="Freeform 101"/>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9 w 110"/>
                  <a:gd name="T19" fmla="*/ 252 h 288"/>
                  <a:gd name="T20" fmla="*/ 63 w 110"/>
                  <a:gd name="T21" fmla="*/ 252 h 288"/>
                  <a:gd name="T22" fmla="*/ 63 w 110"/>
                  <a:gd name="T23" fmla="*/ 246 h 288"/>
                  <a:gd name="T24" fmla="*/ 62 w 110"/>
                  <a:gd name="T25" fmla="*/ 238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9 w 110"/>
                  <a:gd name="T57" fmla="*/ 60 h 288"/>
                  <a:gd name="T58" fmla="*/ 7 w 110"/>
                  <a:gd name="T59" fmla="*/ 43 h 288"/>
                  <a:gd name="T60" fmla="*/ 5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2" y="272"/>
                    </a:lnTo>
                    <a:lnTo>
                      <a:pt x="80" y="275"/>
                    </a:lnTo>
                    <a:lnTo>
                      <a:pt x="78" y="269"/>
                    </a:lnTo>
                    <a:lnTo>
                      <a:pt x="77" y="269"/>
                    </a:lnTo>
                    <a:lnTo>
                      <a:pt x="77" y="266"/>
                    </a:lnTo>
                    <a:lnTo>
                      <a:pt x="75" y="266"/>
                    </a:lnTo>
                    <a:lnTo>
                      <a:pt x="71" y="264"/>
                    </a:lnTo>
                    <a:lnTo>
                      <a:pt x="69" y="261"/>
                    </a:lnTo>
                    <a:lnTo>
                      <a:pt x="67" y="255"/>
                    </a:lnTo>
                    <a:lnTo>
                      <a:pt x="69" y="252"/>
                    </a:lnTo>
                    <a:lnTo>
                      <a:pt x="67" y="249"/>
                    </a:lnTo>
                    <a:lnTo>
                      <a:pt x="63" y="252"/>
                    </a:lnTo>
                    <a:lnTo>
                      <a:pt x="65" y="249"/>
                    </a:lnTo>
                    <a:lnTo>
                      <a:pt x="63" y="246"/>
                    </a:lnTo>
                    <a:lnTo>
                      <a:pt x="62" y="246"/>
                    </a:lnTo>
                    <a:lnTo>
                      <a:pt x="62" y="238"/>
                    </a:lnTo>
                    <a:lnTo>
                      <a:pt x="60" y="238"/>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9" y="66"/>
                    </a:lnTo>
                    <a:lnTo>
                      <a:pt x="9" y="60"/>
                    </a:lnTo>
                    <a:lnTo>
                      <a:pt x="9" y="51"/>
                    </a:lnTo>
                    <a:lnTo>
                      <a:pt x="7" y="43"/>
                    </a:lnTo>
                    <a:lnTo>
                      <a:pt x="5" y="34"/>
                    </a:lnTo>
                    <a:lnTo>
                      <a:pt x="5" y="22"/>
                    </a:lnTo>
                    <a:lnTo>
                      <a:pt x="3"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5" name="Freeform 102"/>
              <p:cNvSpPr>
                <a:spLocks/>
              </p:cNvSpPr>
              <p:nvPr/>
            </p:nvSpPr>
            <p:spPr bwMode="auto">
              <a:xfrm>
                <a:off x="2457" y="1233"/>
                <a:ext cx="106" cy="288"/>
              </a:xfrm>
              <a:custGeom>
                <a:avLst/>
                <a:gdLst>
                  <a:gd name="T0" fmla="*/ 1 w 106"/>
                  <a:gd name="T1" fmla="*/ 287 h 288"/>
                  <a:gd name="T2" fmla="*/ 11 w 106"/>
                  <a:gd name="T3" fmla="*/ 284 h 288"/>
                  <a:gd name="T4" fmla="*/ 14 w 106"/>
                  <a:gd name="T5" fmla="*/ 287 h 288"/>
                  <a:gd name="T6" fmla="*/ 18 w 106"/>
                  <a:gd name="T7" fmla="*/ 281 h 288"/>
                  <a:gd name="T8" fmla="*/ 26 w 106"/>
                  <a:gd name="T9" fmla="*/ 278 h 288"/>
                  <a:gd name="T10" fmla="*/ 27 w 106"/>
                  <a:gd name="T11" fmla="*/ 272 h 288"/>
                  <a:gd name="T12" fmla="*/ 31 w 106"/>
                  <a:gd name="T13" fmla="*/ 269 h 288"/>
                  <a:gd name="T14" fmla="*/ 33 w 106"/>
                  <a:gd name="T15" fmla="*/ 266 h 288"/>
                  <a:gd name="T16" fmla="*/ 39 w 106"/>
                  <a:gd name="T17" fmla="*/ 264 h 288"/>
                  <a:gd name="T18" fmla="*/ 40 w 106"/>
                  <a:gd name="T19" fmla="*/ 258 h 288"/>
                  <a:gd name="T20" fmla="*/ 40 w 106"/>
                  <a:gd name="T21" fmla="*/ 258 h 288"/>
                  <a:gd name="T22" fmla="*/ 44 w 106"/>
                  <a:gd name="T23" fmla="*/ 249 h 288"/>
                  <a:gd name="T24" fmla="*/ 48 w 106"/>
                  <a:gd name="T25" fmla="*/ 243 h 288"/>
                  <a:gd name="T26" fmla="*/ 52 w 106"/>
                  <a:gd name="T27" fmla="*/ 238 h 288"/>
                  <a:gd name="T28" fmla="*/ 52 w 106"/>
                  <a:gd name="T29" fmla="*/ 235 h 288"/>
                  <a:gd name="T30" fmla="*/ 52 w 106"/>
                  <a:gd name="T31" fmla="*/ 229 h 288"/>
                  <a:gd name="T32" fmla="*/ 56 w 106"/>
                  <a:gd name="T33" fmla="*/ 218 h 288"/>
                  <a:gd name="T34" fmla="*/ 62 w 106"/>
                  <a:gd name="T35" fmla="*/ 209 h 288"/>
                  <a:gd name="T36" fmla="*/ 69 w 106"/>
                  <a:gd name="T37" fmla="*/ 195 h 288"/>
                  <a:gd name="T38" fmla="*/ 67 w 106"/>
                  <a:gd name="T39" fmla="*/ 186 h 288"/>
                  <a:gd name="T40" fmla="*/ 73 w 106"/>
                  <a:gd name="T41" fmla="*/ 172 h 288"/>
                  <a:gd name="T42" fmla="*/ 78 w 106"/>
                  <a:gd name="T43" fmla="*/ 157 h 288"/>
                  <a:gd name="T44" fmla="*/ 80 w 106"/>
                  <a:gd name="T45" fmla="*/ 149 h 288"/>
                  <a:gd name="T46" fmla="*/ 88 w 106"/>
                  <a:gd name="T47" fmla="*/ 132 h 288"/>
                  <a:gd name="T48" fmla="*/ 90 w 106"/>
                  <a:gd name="T49" fmla="*/ 120 h 288"/>
                  <a:gd name="T50" fmla="*/ 90 w 106"/>
                  <a:gd name="T51" fmla="*/ 106 h 288"/>
                  <a:gd name="T52" fmla="*/ 93 w 106"/>
                  <a:gd name="T53" fmla="*/ 91 h 288"/>
                  <a:gd name="T54" fmla="*/ 93 w 106"/>
                  <a:gd name="T55" fmla="*/ 80 h 288"/>
                  <a:gd name="T56" fmla="*/ 99 w 106"/>
                  <a:gd name="T57" fmla="*/ 60 h 288"/>
                  <a:gd name="T58" fmla="*/ 99 w 106"/>
                  <a:gd name="T59" fmla="*/ 43 h 288"/>
                  <a:gd name="T60" fmla="*/ 101 w 106"/>
                  <a:gd name="T61" fmla="*/ 28 h 288"/>
                  <a:gd name="T62" fmla="*/ 103 w 106"/>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7" y="284"/>
                    </a:lnTo>
                    <a:lnTo>
                      <a:pt x="11" y="284"/>
                    </a:lnTo>
                    <a:lnTo>
                      <a:pt x="13" y="284"/>
                    </a:lnTo>
                    <a:lnTo>
                      <a:pt x="14" y="287"/>
                    </a:lnTo>
                    <a:lnTo>
                      <a:pt x="14" y="284"/>
                    </a:lnTo>
                    <a:lnTo>
                      <a:pt x="18" y="281"/>
                    </a:lnTo>
                    <a:lnTo>
                      <a:pt x="22" y="278"/>
                    </a:lnTo>
                    <a:lnTo>
                      <a:pt x="26" y="278"/>
                    </a:lnTo>
                    <a:lnTo>
                      <a:pt x="27" y="275"/>
                    </a:lnTo>
                    <a:lnTo>
                      <a:pt x="27" y="272"/>
                    </a:lnTo>
                    <a:lnTo>
                      <a:pt x="31" y="269"/>
                    </a:lnTo>
                    <a:lnTo>
                      <a:pt x="31" y="266"/>
                    </a:lnTo>
                    <a:lnTo>
                      <a:pt x="33" y="266"/>
                    </a:lnTo>
                    <a:lnTo>
                      <a:pt x="37" y="266"/>
                    </a:lnTo>
                    <a:lnTo>
                      <a:pt x="39" y="264"/>
                    </a:lnTo>
                    <a:lnTo>
                      <a:pt x="39" y="261"/>
                    </a:lnTo>
                    <a:lnTo>
                      <a:pt x="40" y="258"/>
                    </a:lnTo>
                    <a:lnTo>
                      <a:pt x="44" y="252"/>
                    </a:lnTo>
                    <a:lnTo>
                      <a:pt x="44" y="249"/>
                    </a:lnTo>
                    <a:lnTo>
                      <a:pt x="44" y="246"/>
                    </a:lnTo>
                    <a:lnTo>
                      <a:pt x="48" y="243"/>
                    </a:lnTo>
                    <a:lnTo>
                      <a:pt x="48" y="241"/>
                    </a:lnTo>
                    <a:lnTo>
                      <a:pt x="52" y="238"/>
                    </a:lnTo>
                    <a:lnTo>
                      <a:pt x="50" y="235"/>
                    </a:lnTo>
                    <a:lnTo>
                      <a:pt x="52" y="235"/>
                    </a:lnTo>
                    <a:lnTo>
                      <a:pt x="52" y="232"/>
                    </a:lnTo>
                    <a:lnTo>
                      <a:pt x="52" y="229"/>
                    </a:lnTo>
                    <a:lnTo>
                      <a:pt x="56" y="218"/>
                    </a:lnTo>
                    <a:lnTo>
                      <a:pt x="60" y="215"/>
                    </a:lnTo>
                    <a:lnTo>
                      <a:pt x="62" y="209"/>
                    </a:lnTo>
                    <a:lnTo>
                      <a:pt x="64" y="203"/>
                    </a:lnTo>
                    <a:lnTo>
                      <a:pt x="69" y="195"/>
                    </a:lnTo>
                    <a:lnTo>
                      <a:pt x="69" y="192"/>
                    </a:lnTo>
                    <a:lnTo>
                      <a:pt x="67" y="186"/>
                    </a:lnTo>
                    <a:lnTo>
                      <a:pt x="71" y="177"/>
                    </a:lnTo>
                    <a:lnTo>
                      <a:pt x="73" y="172"/>
                    </a:lnTo>
                    <a:lnTo>
                      <a:pt x="77" y="166"/>
                    </a:lnTo>
                    <a:lnTo>
                      <a:pt x="78" y="157"/>
                    </a:lnTo>
                    <a:lnTo>
                      <a:pt x="80" y="154"/>
                    </a:lnTo>
                    <a:lnTo>
                      <a:pt x="80" y="149"/>
                    </a:lnTo>
                    <a:lnTo>
                      <a:pt x="84" y="137"/>
                    </a:lnTo>
                    <a:lnTo>
                      <a:pt x="88" y="132"/>
                    </a:lnTo>
                    <a:lnTo>
                      <a:pt x="86" y="126"/>
                    </a:lnTo>
                    <a:lnTo>
                      <a:pt x="90" y="120"/>
                    </a:lnTo>
                    <a:lnTo>
                      <a:pt x="86" y="114"/>
                    </a:lnTo>
                    <a:lnTo>
                      <a:pt x="90" y="106"/>
                    </a:lnTo>
                    <a:lnTo>
                      <a:pt x="91" y="97"/>
                    </a:lnTo>
                    <a:lnTo>
                      <a:pt x="93" y="91"/>
                    </a:lnTo>
                    <a:lnTo>
                      <a:pt x="93" y="88"/>
                    </a:lnTo>
                    <a:lnTo>
                      <a:pt x="93" y="80"/>
                    </a:lnTo>
                    <a:lnTo>
                      <a:pt x="93" y="68"/>
                    </a:lnTo>
                    <a:lnTo>
                      <a:pt x="99" y="60"/>
                    </a:lnTo>
                    <a:lnTo>
                      <a:pt x="99" y="54"/>
                    </a:lnTo>
                    <a:lnTo>
                      <a:pt x="99" y="43"/>
                    </a:lnTo>
                    <a:lnTo>
                      <a:pt x="99" y="37"/>
                    </a:lnTo>
                    <a:lnTo>
                      <a:pt x="101" y="28"/>
                    </a:lnTo>
                    <a:lnTo>
                      <a:pt x="105" y="17"/>
                    </a:lnTo>
                    <a:lnTo>
                      <a:pt x="103" y="14"/>
                    </a:lnTo>
                    <a:lnTo>
                      <a:pt x="105"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6" name="Freeform 103"/>
              <p:cNvSpPr>
                <a:spLocks/>
              </p:cNvSpPr>
              <p:nvPr/>
            </p:nvSpPr>
            <p:spPr bwMode="auto">
              <a:xfrm>
                <a:off x="2457" y="1233"/>
                <a:ext cx="106" cy="288"/>
              </a:xfrm>
              <a:custGeom>
                <a:avLst/>
                <a:gdLst>
                  <a:gd name="T0" fmla="*/ 1 w 106"/>
                  <a:gd name="T1" fmla="*/ 287 h 288"/>
                  <a:gd name="T2" fmla="*/ 12 w 106"/>
                  <a:gd name="T3" fmla="*/ 284 h 288"/>
                  <a:gd name="T4" fmla="*/ 16 w 106"/>
                  <a:gd name="T5" fmla="*/ 287 h 288"/>
                  <a:gd name="T6" fmla="*/ 20 w 106"/>
                  <a:gd name="T7" fmla="*/ 281 h 288"/>
                  <a:gd name="T8" fmla="*/ 25 w 106"/>
                  <a:gd name="T9" fmla="*/ 275 h 288"/>
                  <a:gd name="T10" fmla="*/ 28 w 106"/>
                  <a:gd name="T11" fmla="*/ 272 h 288"/>
                  <a:gd name="T12" fmla="*/ 32 w 106"/>
                  <a:gd name="T13" fmla="*/ 269 h 288"/>
                  <a:gd name="T14" fmla="*/ 34 w 106"/>
                  <a:gd name="T15" fmla="*/ 266 h 288"/>
                  <a:gd name="T16" fmla="*/ 39 w 106"/>
                  <a:gd name="T17" fmla="*/ 264 h 288"/>
                  <a:gd name="T18" fmla="*/ 41 w 106"/>
                  <a:gd name="T19" fmla="*/ 258 h 288"/>
                  <a:gd name="T20" fmla="*/ 41 w 106"/>
                  <a:gd name="T21" fmla="*/ 258 h 288"/>
                  <a:gd name="T22" fmla="*/ 45 w 106"/>
                  <a:gd name="T23" fmla="*/ 249 h 288"/>
                  <a:gd name="T24" fmla="*/ 48 w 106"/>
                  <a:gd name="T25" fmla="*/ 243 h 288"/>
                  <a:gd name="T26" fmla="*/ 52 w 106"/>
                  <a:gd name="T27" fmla="*/ 238 h 288"/>
                  <a:gd name="T28" fmla="*/ 52 w 106"/>
                  <a:gd name="T29" fmla="*/ 235 h 288"/>
                  <a:gd name="T30" fmla="*/ 54 w 106"/>
                  <a:gd name="T31" fmla="*/ 229 h 288"/>
                  <a:gd name="T32" fmla="*/ 58 w 106"/>
                  <a:gd name="T33" fmla="*/ 218 h 288"/>
                  <a:gd name="T34" fmla="*/ 63 w 106"/>
                  <a:gd name="T35" fmla="*/ 209 h 288"/>
                  <a:gd name="T36" fmla="*/ 70 w 106"/>
                  <a:gd name="T37" fmla="*/ 195 h 288"/>
                  <a:gd name="T38" fmla="*/ 69 w 106"/>
                  <a:gd name="T39" fmla="*/ 186 h 288"/>
                  <a:gd name="T40" fmla="*/ 74 w 106"/>
                  <a:gd name="T41" fmla="*/ 172 h 288"/>
                  <a:gd name="T42" fmla="*/ 79 w 106"/>
                  <a:gd name="T43" fmla="*/ 157 h 288"/>
                  <a:gd name="T44" fmla="*/ 82 w 106"/>
                  <a:gd name="T45" fmla="*/ 146 h 288"/>
                  <a:gd name="T46" fmla="*/ 86 w 106"/>
                  <a:gd name="T47" fmla="*/ 132 h 288"/>
                  <a:gd name="T48" fmla="*/ 90 w 106"/>
                  <a:gd name="T49" fmla="*/ 123 h 288"/>
                  <a:gd name="T50" fmla="*/ 90 w 106"/>
                  <a:gd name="T51" fmla="*/ 109 h 288"/>
                  <a:gd name="T52" fmla="*/ 93 w 106"/>
                  <a:gd name="T53" fmla="*/ 94 h 288"/>
                  <a:gd name="T54" fmla="*/ 92 w 106"/>
                  <a:gd name="T55" fmla="*/ 80 h 288"/>
                  <a:gd name="T56" fmla="*/ 97 w 106"/>
                  <a:gd name="T57" fmla="*/ 63 h 288"/>
                  <a:gd name="T58" fmla="*/ 99 w 106"/>
                  <a:gd name="T59" fmla="*/ 45 h 288"/>
                  <a:gd name="T60" fmla="*/ 101 w 106"/>
                  <a:gd name="T61" fmla="*/ 31 h 288"/>
                  <a:gd name="T62" fmla="*/ 103 w 106"/>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9" y="284"/>
                    </a:lnTo>
                    <a:lnTo>
                      <a:pt x="12" y="284"/>
                    </a:lnTo>
                    <a:lnTo>
                      <a:pt x="14" y="284"/>
                    </a:lnTo>
                    <a:lnTo>
                      <a:pt x="16" y="287"/>
                    </a:lnTo>
                    <a:lnTo>
                      <a:pt x="16" y="284"/>
                    </a:lnTo>
                    <a:lnTo>
                      <a:pt x="20" y="281"/>
                    </a:lnTo>
                    <a:lnTo>
                      <a:pt x="23" y="278"/>
                    </a:lnTo>
                    <a:lnTo>
                      <a:pt x="25" y="275"/>
                    </a:lnTo>
                    <a:lnTo>
                      <a:pt x="26" y="272"/>
                    </a:lnTo>
                    <a:lnTo>
                      <a:pt x="28" y="272"/>
                    </a:lnTo>
                    <a:lnTo>
                      <a:pt x="32" y="269"/>
                    </a:lnTo>
                    <a:lnTo>
                      <a:pt x="32" y="266"/>
                    </a:lnTo>
                    <a:lnTo>
                      <a:pt x="34" y="266"/>
                    </a:lnTo>
                    <a:lnTo>
                      <a:pt x="37" y="266"/>
                    </a:lnTo>
                    <a:lnTo>
                      <a:pt x="39" y="264"/>
                    </a:lnTo>
                    <a:lnTo>
                      <a:pt x="39" y="261"/>
                    </a:lnTo>
                    <a:lnTo>
                      <a:pt x="41" y="258"/>
                    </a:lnTo>
                    <a:lnTo>
                      <a:pt x="43" y="258"/>
                    </a:lnTo>
                    <a:lnTo>
                      <a:pt x="41" y="258"/>
                    </a:lnTo>
                    <a:lnTo>
                      <a:pt x="45" y="252"/>
                    </a:lnTo>
                    <a:lnTo>
                      <a:pt x="45" y="249"/>
                    </a:lnTo>
                    <a:lnTo>
                      <a:pt x="45" y="246"/>
                    </a:lnTo>
                    <a:lnTo>
                      <a:pt x="48" y="243"/>
                    </a:lnTo>
                    <a:lnTo>
                      <a:pt x="48" y="241"/>
                    </a:lnTo>
                    <a:lnTo>
                      <a:pt x="52" y="238"/>
                    </a:lnTo>
                    <a:lnTo>
                      <a:pt x="50" y="235"/>
                    </a:lnTo>
                    <a:lnTo>
                      <a:pt x="52" y="235"/>
                    </a:lnTo>
                    <a:lnTo>
                      <a:pt x="52" y="232"/>
                    </a:lnTo>
                    <a:lnTo>
                      <a:pt x="54" y="229"/>
                    </a:lnTo>
                    <a:lnTo>
                      <a:pt x="58" y="218"/>
                    </a:lnTo>
                    <a:lnTo>
                      <a:pt x="63" y="218"/>
                    </a:lnTo>
                    <a:lnTo>
                      <a:pt x="63" y="209"/>
                    </a:lnTo>
                    <a:lnTo>
                      <a:pt x="65" y="203"/>
                    </a:lnTo>
                    <a:lnTo>
                      <a:pt x="70" y="195"/>
                    </a:lnTo>
                    <a:lnTo>
                      <a:pt x="70" y="192"/>
                    </a:lnTo>
                    <a:lnTo>
                      <a:pt x="69" y="186"/>
                    </a:lnTo>
                    <a:lnTo>
                      <a:pt x="72" y="177"/>
                    </a:lnTo>
                    <a:lnTo>
                      <a:pt x="74" y="172"/>
                    </a:lnTo>
                    <a:lnTo>
                      <a:pt x="78" y="166"/>
                    </a:lnTo>
                    <a:lnTo>
                      <a:pt x="79" y="157"/>
                    </a:lnTo>
                    <a:lnTo>
                      <a:pt x="81" y="154"/>
                    </a:lnTo>
                    <a:lnTo>
                      <a:pt x="82" y="146"/>
                    </a:lnTo>
                    <a:lnTo>
                      <a:pt x="82" y="137"/>
                    </a:lnTo>
                    <a:lnTo>
                      <a:pt x="86" y="132"/>
                    </a:lnTo>
                    <a:lnTo>
                      <a:pt x="86" y="129"/>
                    </a:lnTo>
                    <a:lnTo>
                      <a:pt x="90" y="123"/>
                    </a:lnTo>
                    <a:lnTo>
                      <a:pt x="90" y="117"/>
                    </a:lnTo>
                    <a:lnTo>
                      <a:pt x="90" y="109"/>
                    </a:lnTo>
                    <a:lnTo>
                      <a:pt x="92" y="100"/>
                    </a:lnTo>
                    <a:lnTo>
                      <a:pt x="93" y="94"/>
                    </a:lnTo>
                    <a:lnTo>
                      <a:pt x="95" y="88"/>
                    </a:lnTo>
                    <a:lnTo>
                      <a:pt x="92" y="80"/>
                    </a:lnTo>
                    <a:lnTo>
                      <a:pt x="93" y="68"/>
                    </a:lnTo>
                    <a:lnTo>
                      <a:pt x="97" y="63"/>
                    </a:lnTo>
                    <a:lnTo>
                      <a:pt x="99" y="54"/>
                    </a:lnTo>
                    <a:lnTo>
                      <a:pt x="99" y="45"/>
                    </a:lnTo>
                    <a:lnTo>
                      <a:pt x="99" y="40"/>
                    </a:lnTo>
                    <a:lnTo>
                      <a:pt x="101" y="31"/>
                    </a:lnTo>
                    <a:lnTo>
                      <a:pt x="103" y="17"/>
                    </a:lnTo>
                    <a:lnTo>
                      <a:pt x="103" y="11"/>
                    </a:lnTo>
                    <a:lnTo>
                      <a:pt x="105"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7" name="Freeform 104"/>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7 w 110"/>
                  <a:gd name="T19" fmla="*/ 255 h 288"/>
                  <a:gd name="T20" fmla="*/ 63 w 110"/>
                  <a:gd name="T21" fmla="*/ 252 h 288"/>
                  <a:gd name="T22" fmla="*/ 63 w 110"/>
                  <a:gd name="T23" fmla="*/ 246 h 288"/>
                  <a:gd name="T24" fmla="*/ 60 w 110"/>
                  <a:gd name="T25" fmla="*/ 241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7 w 110"/>
                  <a:gd name="T57" fmla="*/ 60 h 288"/>
                  <a:gd name="T58" fmla="*/ 5 w 110"/>
                  <a:gd name="T59" fmla="*/ 43 h 288"/>
                  <a:gd name="T60" fmla="*/ 1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0" y="275"/>
                    </a:lnTo>
                    <a:lnTo>
                      <a:pt x="78" y="269"/>
                    </a:lnTo>
                    <a:lnTo>
                      <a:pt x="77" y="269"/>
                    </a:lnTo>
                    <a:lnTo>
                      <a:pt x="77" y="266"/>
                    </a:lnTo>
                    <a:lnTo>
                      <a:pt x="75" y="266"/>
                    </a:lnTo>
                    <a:lnTo>
                      <a:pt x="71" y="264"/>
                    </a:lnTo>
                    <a:lnTo>
                      <a:pt x="69" y="261"/>
                    </a:lnTo>
                    <a:lnTo>
                      <a:pt x="67" y="255"/>
                    </a:lnTo>
                    <a:lnTo>
                      <a:pt x="65" y="252"/>
                    </a:lnTo>
                    <a:lnTo>
                      <a:pt x="63" y="252"/>
                    </a:lnTo>
                    <a:lnTo>
                      <a:pt x="65" y="249"/>
                    </a:lnTo>
                    <a:lnTo>
                      <a:pt x="63" y="246"/>
                    </a:lnTo>
                    <a:lnTo>
                      <a:pt x="62" y="246"/>
                    </a:lnTo>
                    <a:lnTo>
                      <a:pt x="60" y="241"/>
                    </a:lnTo>
                    <a:lnTo>
                      <a:pt x="58" y="241"/>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7" y="66"/>
                    </a:lnTo>
                    <a:lnTo>
                      <a:pt x="7" y="60"/>
                    </a:lnTo>
                    <a:lnTo>
                      <a:pt x="9" y="51"/>
                    </a:lnTo>
                    <a:lnTo>
                      <a:pt x="5" y="43"/>
                    </a:lnTo>
                    <a:lnTo>
                      <a:pt x="5" y="34"/>
                    </a:lnTo>
                    <a:lnTo>
                      <a:pt x="1" y="22"/>
                    </a:lnTo>
                    <a:lnTo>
                      <a:pt x="3"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8" name="Freeform 105"/>
              <p:cNvSpPr>
                <a:spLocks/>
              </p:cNvSpPr>
              <p:nvPr/>
            </p:nvSpPr>
            <p:spPr bwMode="auto">
              <a:xfrm>
                <a:off x="2238" y="950"/>
                <a:ext cx="111" cy="284"/>
              </a:xfrm>
              <a:custGeom>
                <a:avLst/>
                <a:gdLst>
                  <a:gd name="T0" fmla="*/ 1 w 111"/>
                  <a:gd name="T1" fmla="*/ 0 h 284"/>
                  <a:gd name="T2" fmla="*/ 7 w 111"/>
                  <a:gd name="T3" fmla="*/ 2 h 284"/>
                  <a:gd name="T4" fmla="*/ 13 w 111"/>
                  <a:gd name="T5" fmla="*/ 2 h 284"/>
                  <a:gd name="T6" fmla="*/ 19 w 111"/>
                  <a:gd name="T7" fmla="*/ 5 h 284"/>
                  <a:gd name="T8" fmla="*/ 22 w 111"/>
                  <a:gd name="T9" fmla="*/ 8 h 284"/>
                  <a:gd name="T10" fmla="*/ 26 w 111"/>
                  <a:gd name="T11" fmla="*/ 11 h 284"/>
                  <a:gd name="T12" fmla="*/ 32 w 111"/>
                  <a:gd name="T13" fmla="*/ 17 h 284"/>
                  <a:gd name="T14" fmla="*/ 34 w 111"/>
                  <a:gd name="T15" fmla="*/ 20 h 284"/>
                  <a:gd name="T16" fmla="*/ 40 w 111"/>
                  <a:gd name="T17" fmla="*/ 25 h 284"/>
                  <a:gd name="T18" fmla="*/ 40 w 111"/>
                  <a:gd name="T19" fmla="*/ 25 h 284"/>
                  <a:gd name="T20" fmla="*/ 42 w 111"/>
                  <a:gd name="T21" fmla="*/ 31 h 284"/>
                  <a:gd name="T22" fmla="*/ 47 w 111"/>
                  <a:gd name="T23" fmla="*/ 37 h 284"/>
                  <a:gd name="T24" fmla="*/ 49 w 111"/>
                  <a:gd name="T25" fmla="*/ 45 h 284"/>
                  <a:gd name="T26" fmla="*/ 51 w 111"/>
                  <a:gd name="T27" fmla="*/ 48 h 284"/>
                  <a:gd name="T28" fmla="*/ 53 w 111"/>
                  <a:gd name="T29" fmla="*/ 48 h 284"/>
                  <a:gd name="T30" fmla="*/ 56 w 111"/>
                  <a:gd name="T31" fmla="*/ 54 h 284"/>
                  <a:gd name="T32" fmla="*/ 62 w 111"/>
                  <a:gd name="T33" fmla="*/ 71 h 284"/>
                  <a:gd name="T34" fmla="*/ 67 w 111"/>
                  <a:gd name="T35" fmla="*/ 82 h 284"/>
                  <a:gd name="T36" fmla="*/ 71 w 111"/>
                  <a:gd name="T37" fmla="*/ 97 h 284"/>
                  <a:gd name="T38" fmla="*/ 75 w 111"/>
                  <a:gd name="T39" fmla="*/ 105 h 284"/>
                  <a:gd name="T40" fmla="*/ 81 w 111"/>
                  <a:gd name="T41" fmla="*/ 117 h 284"/>
                  <a:gd name="T42" fmla="*/ 85 w 111"/>
                  <a:gd name="T43" fmla="*/ 128 h 284"/>
                  <a:gd name="T44" fmla="*/ 87 w 111"/>
                  <a:gd name="T45" fmla="*/ 145 h 284"/>
                  <a:gd name="T46" fmla="*/ 90 w 111"/>
                  <a:gd name="T47" fmla="*/ 160 h 284"/>
                  <a:gd name="T48" fmla="*/ 92 w 111"/>
                  <a:gd name="T49" fmla="*/ 168 h 284"/>
                  <a:gd name="T50" fmla="*/ 94 w 111"/>
                  <a:gd name="T51" fmla="*/ 185 h 284"/>
                  <a:gd name="T52" fmla="*/ 94 w 111"/>
                  <a:gd name="T53" fmla="*/ 200 h 284"/>
                  <a:gd name="T54" fmla="*/ 98 w 111"/>
                  <a:gd name="T55" fmla="*/ 214 h 284"/>
                  <a:gd name="T56" fmla="*/ 100 w 111"/>
                  <a:gd name="T57" fmla="*/ 231 h 284"/>
                  <a:gd name="T58" fmla="*/ 104 w 111"/>
                  <a:gd name="T59" fmla="*/ 248 h 284"/>
                  <a:gd name="T60" fmla="*/ 106 w 111"/>
                  <a:gd name="T61" fmla="*/ 265 h 284"/>
                  <a:gd name="T62" fmla="*/ 110 w 111"/>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2"/>
                    </a:moveTo>
                    <a:lnTo>
                      <a:pt x="1" y="0"/>
                    </a:lnTo>
                    <a:lnTo>
                      <a:pt x="3" y="0"/>
                    </a:lnTo>
                    <a:lnTo>
                      <a:pt x="7" y="2"/>
                    </a:lnTo>
                    <a:lnTo>
                      <a:pt x="11" y="0"/>
                    </a:lnTo>
                    <a:lnTo>
                      <a:pt x="13" y="2"/>
                    </a:lnTo>
                    <a:lnTo>
                      <a:pt x="17" y="5"/>
                    </a:lnTo>
                    <a:lnTo>
                      <a:pt x="19" y="5"/>
                    </a:lnTo>
                    <a:lnTo>
                      <a:pt x="22" y="8"/>
                    </a:lnTo>
                    <a:lnTo>
                      <a:pt x="24" y="11"/>
                    </a:lnTo>
                    <a:lnTo>
                      <a:pt x="26" y="11"/>
                    </a:lnTo>
                    <a:lnTo>
                      <a:pt x="32" y="14"/>
                    </a:lnTo>
                    <a:lnTo>
                      <a:pt x="32" y="17"/>
                    </a:lnTo>
                    <a:lnTo>
                      <a:pt x="36" y="17"/>
                    </a:lnTo>
                    <a:lnTo>
                      <a:pt x="34" y="20"/>
                    </a:lnTo>
                    <a:lnTo>
                      <a:pt x="40" y="20"/>
                    </a:lnTo>
                    <a:lnTo>
                      <a:pt x="40" y="25"/>
                    </a:lnTo>
                    <a:lnTo>
                      <a:pt x="42" y="25"/>
                    </a:lnTo>
                    <a:lnTo>
                      <a:pt x="40" y="25"/>
                    </a:lnTo>
                    <a:lnTo>
                      <a:pt x="40" y="28"/>
                    </a:lnTo>
                    <a:lnTo>
                      <a:pt x="42" y="31"/>
                    </a:lnTo>
                    <a:lnTo>
                      <a:pt x="44" y="31"/>
                    </a:lnTo>
                    <a:lnTo>
                      <a:pt x="47" y="37"/>
                    </a:lnTo>
                    <a:lnTo>
                      <a:pt x="47" y="42"/>
                    </a:lnTo>
                    <a:lnTo>
                      <a:pt x="49" y="45"/>
                    </a:lnTo>
                    <a:lnTo>
                      <a:pt x="51" y="48"/>
                    </a:lnTo>
                    <a:lnTo>
                      <a:pt x="53" y="48"/>
                    </a:lnTo>
                    <a:lnTo>
                      <a:pt x="55" y="54"/>
                    </a:lnTo>
                    <a:lnTo>
                      <a:pt x="56" y="54"/>
                    </a:lnTo>
                    <a:lnTo>
                      <a:pt x="60" y="62"/>
                    </a:lnTo>
                    <a:lnTo>
                      <a:pt x="62" y="71"/>
                    </a:lnTo>
                    <a:lnTo>
                      <a:pt x="64" y="77"/>
                    </a:lnTo>
                    <a:lnTo>
                      <a:pt x="67" y="82"/>
                    </a:lnTo>
                    <a:lnTo>
                      <a:pt x="67" y="88"/>
                    </a:lnTo>
                    <a:lnTo>
                      <a:pt x="71" y="97"/>
                    </a:lnTo>
                    <a:lnTo>
                      <a:pt x="73" y="102"/>
                    </a:lnTo>
                    <a:lnTo>
                      <a:pt x="75" y="105"/>
                    </a:lnTo>
                    <a:lnTo>
                      <a:pt x="77" y="111"/>
                    </a:lnTo>
                    <a:lnTo>
                      <a:pt x="81" y="117"/>
                    </a:lnTo>
                    <a:lnTo>
                      <a:pt x="81" y="122"/>
                    </a:lnTo>
                    <a:lnTo>
                      <a:pt x="85" y="128"/>
                    </a:lnTo>
                    <a:lnTo>
                      <a:pt x="83" y="134"/>
                    </a:lnTo>
                    <a:lnTo>
                      <a:pt x="87" y="145"/>
                    </a:lnTo>
                    <a:lnTo>
                      <a:pt x="88" y="154"/>
                    </a:lnTo>
                    <a:lnTo>
                      <a:pt x="90" y="160"/>
                    </a:lnTo>
                    <a:lnTo>
                      <a:pt x="88" y="162"/>
                    </a:lnTo>
                    <a:lnTo>
                      <a:pt x="92" y="168"/>
                    </a:lnTo>
                    <a:lnTo>
                      <a:pt x="96" y="177"/>
                    </a:lnTo>
                    <a:lnTo>
                      <a:pt x="94" y="185"/>
                    </a:lnTo>
                    <a:lnTo>
                      <a:pt x="96" y="194"/>
                    </a:lnTo>
                    <a:lnTo>
                      <a:pt x="94" y="200"/>
                    </a:lnTo>
                    <a:lnTo>
                      <a:pt x="96" y="208"/>
                    </a:lnTo>
                    <a:lnTo>
                      <a:pt x="98" y="214"/>
                    </a:lnTo>
                    <a:lnTo>
                      <a:pt x="100" y="222"/>
                    </a:lnTo>
                    <a:lnTo>
                      <a:pt x="100" y="231"/>
                    </a:lnTo>
                    <a:lnTo>
                      <a:pt x="102" y="234"/>
                    </a:lnTo>
                    <a:lnTo>
                      <a:pt x="104" y="248"/>
                    </a:lnTo>
                    <a:lnTo>
                      <a:pt x="106" y="257"/>
                    </a:lnTo>
                    <a:lnTo>
                      <a:pt x="106" y="265"/>
                    </a:lnTo>
                    <a:lnTo>
                      <a:pt x="108" y="271"/>
                    </a:lnTo>
                    <a:lnTo>
                      <a:pt x="11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9" name="Freeform 106"/>
              <p:cNvSpPr>
                <a:spLocks/>
              </p:cNvSpPr>
              <p:nvPr/>
            </p:nvSpPr>
            <p:spPr bwMode="auto">
              <a:xfrm>
                <a:off x="2129" y="950"/>
                <a:ext cx="110" cy="284"/>
              </a:xfrm>
              <a:custGeom>
                <a:avLst/>
                <a:gdLst>
                  <a:gd name="T0" fmla="*/ 107 w 110"/>
                  <a:gd name="T1" fmla="*/ 2 h 284"/>
                  <a:gd name="T2" fmla="*/ 99 w 110"/>
                  <a:gd name="T3" fmla="*/ 0 h 284"/>
                  <a:gd name="T4" fmla="*/ 93 w 110"/>
                  <a:gd name="T5" fmla="*/ 2 h 284"/>
                  <a:gd name="T6" fmla="*/ 88 w 110"/>
                  <a:gd name="T7" fmla="*/ 5 h 284"/>
                  <a:gd name="T8" fmla="*/ 82 w 110"/>
                  <a:gd name="T9" fmla="*/ 5 h 284"/>
                  <a:gd name="T10" fmla="*/ 78 w 110"/>
                  <a:gd name="T11" fmla="*/ 11 h 284"/>
                  <a:gd name="T12" fmla="*/ 77 w 110"/>
                  <a:gd name="T13" fmla="*/ 14 h 284"/>
                  <a:gd name="T14" fmla="*/ 75 w 110"/>
                  <a:gd name="T15" fmla="*/ 17 h 284"/>
                  <a:gd name="T16" fmla="*/ 71 w 110"/>
                  <a:gd name="T17" fmla="*/ 20 h 284"/>
                  <a:gd name="T18" fmla="*/ 67 w 110"/>
                  <a:gd name="T19" fmla="*/ 25 h 284"/>
                  <a:gd name="T20" fmla="*/ 65 w 110"/>
                  <a:gd name="T21" fmla="*/ 31 h 284"/>
                  <a:gd name="T22" fmla="*/ 63 w 110"/>
                  <a:gd name="T23" fmla="*/ 37 h 284"/>
                  <a:gd name="T24" fmla="*/ 62 w 110"/>
                  <a:gd name="T25" fmla="*/ 40 h 284"/>
                  <a:gd name="T26" fmla="*/ 58 w 110"/>
                  <a:gd name="T27" fmla="*/ 45 h 284"/>
                  <a:gd name="T28" fmla="*/ 54 w 110"/>
                  <a:gd name="T29" fmla="*/ 51 h 284"/>
                  <a:gd name="T30" fmla="*/ 50 w 110"/>
                  <a:gd name="T31" fmla="*/ 51 h 284"/>
                  <a:gd name="T32" fmla="*/ 48 w 110"/>
                  <a:gd name="T33" fmla="*/ 65 h 284"/>
                  <a:gd name="T34" fmla="*/ 43 w 110"/>
                  <a:gd name="T35" fmla="*/ 77 h 284"/>
                  <a:gd name="T36" fmla="*/ 39 w 110"/>
                  <a:gd name="T37" fmla="*/ 88 h 284"/>
                  <a:gd name="T38" fmla="*/ 35 w 110"/>
                  <a:gd name="T39" fmla="*/ 97 h 284"/>
                  <a:gd name="T40" fmla="*/ 31 w 110"/>
                  <a:gd name="T41" fmla="*/ 111 h 284"/>
                  <a:gd name="T42" fmla="*/ 28 w 110"/>
                  <a:gd name="T43" fmla="*/ 122 h 284"/>
                  <a:gd name="T44" fmla="*/ 22 w 110"/>
                  <a:gd name="T45" fmla="*/ 134 h 284"/>
                  <a:gd name="T46" fmla="*/ 20 w 110"/>
                  <a:gd name="T47" fmla="*/ 151 h 284"/>
                  <a:gd name="T48" fmla="*/ 18 w 110"/>
                  <a:gd name="T49" fmla="*/ 162 h 284"/>
                  <a:gd name="T50" fmla="*/ 16 w 110"/>
                  <a:gd name="T51" fmla="*/ 177 h 284"/>
                  <a:gd name="T52" fmla="*/ 13 w 110"/>
                  <a:gd name="T53" fmla="*/ 194 h 284"/>
                  <a:gd name="T54" fmla="*/ 13 w 110"/>
                  <a:gd name="T55" fmla="*/ 211 h 284"/>
                  <a:gd name="T56" fmla="*/ 9 w 110"/>
                  <a:gd name="T57" fmla="*/ 222 h 284"/>
                  <a:gd name="T58" fmla="*/ 7 w 110"/>
                  <a:gd name="T59" fmla="*/ 242 h 284"/>
                  <a:gd name="T60" fmla="*/ 5 w 110"/>
                  <a:gd name="T61" fmla="*/ 251 h 284"/>
                  <a:gd name="T62" fmla="*/ 3 w 110"/>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2"/>
                    </a:moveTo>
                    <a:lnTo>
                      <a:pt x="107" y="2"/>
                    </a:lnTo>
                    <a:lnTo>
                      <a:pt x="103" y="0"/>
                    </a:lnTo>
                    <a:lnTo>
                      <a:pt x="99" y="0"/>
                    </a:lnTo>
                    <a:lnTo>
                      <a:pt x="95" y="2"/>
                    </a:lnTo>
                    <a:lnTo>
                      <a:pt x="93" y="2"/>
                    </a:lnTo>
                    <a:lnTo>
                      <a:pt x="90" y="2"/>
                    </a:lnTo>
                    <a:lnTo>
                      <a:pt x="88" y="5"/>
                    </a:lnTo>
                    <a:lnTo>
                      <a:pt x="86" y="5"/>
                    </a:lnTo>
                    <a:lnTo>
                      <a:pt x="82" y="5"/>
                    </a:lnTo>
                    <a:lnTo>
                      <a:pt x="82" y="8"/>
                    </a:lnTo>
                    <a:lnTo>
                      <a:pt x="78" y="11"/>
                    </a:lnTo>
                    <a:lnTo>
                      <a:pt x="77" y="14"/>
                    </a:lnTo>
                    <a:lnTo>
                      <a:pt x="75" y="14"/>
                    </a:lnTo>
                    <a:lnTo>
                      <a:pt x="75" y="17"/>
                    </a:lnTo>
                    <a:lnTo>
                      <a:pt x="71" y="17"/>
                    </a:lnTo>
                    <a:lnTo>
                      <a:pt x="71" y="20"/>
                    </a:lnTo>
                    <a:lnTo>
                      <a:pt x="71" y="25"/>
                    </a:lnTo>
                    <a:lnTo>
                      <a:pt x="67" y="25"/>
                    </a:lnTo>
                    <a:lnTo>
                      <a:pt x="67" y="28"/>
                    </a:lnTo>
                    <a:lnTo>
                      <a:pt x="65" y="31"/>
                    </a:lnTo>
                    <a:lnTo>
                      <a:pt x="62" y="34"/>
                    </a:lnTo>
                    <a:lnTo>
                      <a:pt x="63" y="37"/>
                    </a:lnTo>
                    <a:lnTo>
                      <a:pt x="62" y="37"/>
                    </a:lnTo>
                    <a:lnTo>
                      <a:pt x="62" y="40"/>
                    </a:lnTo>
                    <a:lnTo>
                      <a:pt x="60" y="42"/>
                    </a:lnTo>
                    <a:lnTo>
                      <a:pt x="58" y="45"/>
                    </a:lnTo>
                    <a:lnTo>
                      <a:pt x="56" y="51"/>
                    </a:lnTo>
                    <a:lnTo>
                      <a:pt x="54" y="51"/>
                    </a:lnTo>
                    <a:lnTo>
                      <a:pt x="50" y="51"/>
                    </a:lnTo>
                    <a:lnTo>
                      <a:pt x="50" y="54"/>
                    </a:lnTo>
                    <a:lnTo>
                      <a:pt x="48" y="65"/>
                    </a:lnTo>
                    <a:lnTo>
                      <a:pt x="46" y="68"/>
                    </a:lnTo>
                    <a:lnTo>
                      <a:pt x="43" y="77"/>
                    </a:lnTo>
                    <a:lnTo>
                      <a:pt x="43" y="82"/>
                    </a:lnTo>
                    <a:lnTo>
                      <a:pt x="39" y="88"/>
                    </a:lnTo>
                    <a:lnTo>
                      <a:pt x="35" y="94"/>
                    </a:lnTo>
                    <a:lnTo>
                      <a:pt x="35" y="97"/>
                    </a:lnTo>
                    <a:lnTo>
                      <a:pt x="33" y="105"/>
                    </a:lnTo>
                    <a:lnTo>
                      <a:pt x="31" y="111"/>
                    </a:lnTo>
                    <a:lnTo>
                      <a:pt x="30" y="117"/>
                    </a:lnTo>
                    <a:lnTo>
                      <a:pt x="28" y="122"/>
                    </a:lnTo>
                    <a:lnTo>
                      <a:pt x="24" y="131"/>
                    </a:lnTo>
                    <a:lnTo>
                      <a:pt x="22" y="134"/>
                    </a:lnTo>
                    <a:lnTo>
                      <a:pt x="22" y="142"/>
                    </a:lnTo>
                    <a:lnTo>
                      <a:pt x="20" y="151"/>
                    </a:lnTo>
                    <a:lnTo>
                      <a:pt x="20" y="160"/>
                    </a:lnTo>
                    <a:lnTo>
                      <a:pt x="18" y="162"/>
                    </a:lnTo>
                    <a:lnTo>
                      <a:pt x="16" y="171"/>
                    </a:lnTo>
                    <a:lnTo>
                      <a:pt x="16" y="177"/>
                    </a:lnTo>
                    <a:lnTo>
                      <a:pt x="16" y="182"/>
                    </a:lnTo>
                    <a:lnTo>
                      <a:pt x="13" y="194"/>
                    </a:lnTo>
                    <a:lnTo>
                      <a:pt x="13" y="197"/>
                    </a:lnTo>
                    <a:lnTo>
                      <a:pt x="13" y="211"/>
                    </a:lnTo>
                    <a:lnTo>
                      <a:pt x="13" y="214"/>
                    </a:lnTo>
                    <a:lnTo>
                      <a:pt x="9" y="222"/>
                    </a:lnTo>
                    <a:lnTo>
                      <a:pt x="9" y="231"/>
                    </a:lnTo>
                    <a:lnTo>
                      <a:pt x="7" y="242"/>
                    </a:lnTo>
                    <a:lnTo>
                      <a:pt x="5" y="245"/>
                    </a:lnTo>
                    <a:lnTo>
                      <a:pt x="5" y="251"/>
                    </a:lnTo>
                    <a:lnTo>
                      <a:pt x="3" y="262"/>
                    </a:lnTo>
                    <a:lnTo>
                      <a:pt x="3"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0" name="Freeform 107"/>
              <p:cNvSpPr>
                <a:spLocks/>
              </p:cNvSpPr>
              <p:nvPr/>
            </p:nvSpPr>
            <p:spPr bwMode="auto">
              <a:xfrm>
                <a:off x="4099" y="1233"/>
                <a:ext cx="112" cy="288"/>
              </a:xfrm>
              <a:custGeom>
                <a:avLst/>
                <a:gdLst>
                  <a:gd name="T0" fmla="*/ 107 w 112"/>
                  <a:gd name="T1" fmla="*/ 284 h 288"/>
                  <a:gd name="T2" fmla="*/ 101 w 112"/>
                  <a:gd name="T3" fmla="*/ 287 h 288"/>
                  <a:gd name="T4" fmla="*/ 97 w 112"/>
                  <a:gd name="T5" fmla="*/ 284 h 288"/>
                  <a:gd name="T6" fmla="*/ 87 w 112"/>
                  <a:gd name="T7" fmla="*/ 281 h 288"/>
                  <a:gd name="T8" fmla="*/ 85 w 112"/>
                  <a:gd name="T9" fmla="*/ 275 h 288"/>
                  <a:gd name="T10" fmla="*/ 79 w 112"/>
                  <a:gd name="T11" fmla="*/ 275 h 288"/>
                  <a:gd name="T12" fmla="*/ 77 w 112"/>
                  <a:gd name="T13" fmla="*/ 272 h 288"/>
                  <a:gd name="T14" fmla="*/ 72 w 112"/>
                  <a:gd name="T15" fmla="*/ 266 h 288"/>
                  <a:gd name="T16" fmla="*/ 72 w 112"/>
                  <a:gd name="T17" fmla="*/ 261 h 288"/>
                  <a:gd name="T18" fmla="*/ 68 w 112"/>
                  <a:gd name="T19" fmla="*/ 258 h 288"/>
                  <a:gd name="T20" fmla="*/ 64 w 112"/>
                  <a:gd name="T21" fmla="*/ 255 h 288"/>
                  <a:gd name="T22" fmla="*/ 62 w 112"/>
                  <a:gd name="T23" fmla="*/ 249 h 288"/>
                  <a:gd name="T24" fmla="*/ 60 w 112"/>
                  <a:gd name="T25" fmla="*/ 246 h 288"/>
                  <a:gd name="T26" fmla="*/ 56 w 112"/>
                  <a:gd name="T27" fmla="*/ 241 h 288"/>
                  <a:gd name="T28" fmla="*/ 56 w 112"/>
                  <a:gd name="T29" fmla="*/ 238 h 288"/>
                  <a:gd name="T30" fmla="*/ 54 w 112"/>
                  <a:gd name="T31" fmla="*/ 232 h 288"/>
                  <a:gd name="T32" fmla="*/ 48 w 112"/>
                  <a:gd name="T33" fmla="*/ 223 h 288"/>
                  <a:gd name="T34" fmla="*/ 42 w 112"/>
                  <a:gd name="T35" fmla="*/ 212 h 288"/>
                  <a:gd name="T36" fmla="*/ 37 w 112"/>
                  <a:gd name="T37" fmla="*/ 203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9 w 112"/>
                  <a:gd name="T49" fmla="*/ 120 h 288"/>
                  <a:gd name="T50" fmla="*/ 15 w 112"/>
                  <a:gd name="T51" fmla="*/ 103 h 288"/>
                  <a:gd name="T52" fmla="*/ 13 w 112"/>
                  <a:gd name="T53" fmla="*/ 91 h 288"/>
                  <a:gd name="T54" fmla="*/ 7 w 112"/>
                  <a:gd name="T55" fmla="*/ 80 h 288"/>
                  <a:gd name="T56" fmla="*/ 5 w 112"/>
                  <a:gd name="T57" fmla="*/ 60 h 288"/>
                  <a:gd name="T58" fmla="*/ 5 w 112"/>
                  <a:gd name="T59" fmla="*/ 45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7"/>
                    </a:lnTo>
                    <a:lnTo>
                      <a:pt x="99" y="287"/>
                    </a:lnTo>
                    <a:lnTo>
                      <a:pt x="97" y="284"/>
                    </a:lnTo>
                    <a:lnTo>
                      <a:pt x="91" y="278"/>
                    </a:lnTo>
                    <a:lnTo>
                      <a:pt x="87" y="281"/>
                    </a:lnTo>
                    <a:lnTo>
                      <a:pt x="85" y="281"/>
                    </a:lnTo>
                    <a:lnTo>
                      <a:pt x="85" y="275"/>
                    </a:lnTo>
                    <a:lnTo>
                      <a:pt x="81" y="278"/>
                    </a:lnTo>
                    <a:lnTo>
                      <a:pt x="79" y="275"/>
                    </a:lnTo>
                    <a:lnTo>
                      <a:pt x="81" y="272"/>
                    </a:lnTo>
                    <a:lnTo>
                      <a:pt x="77" y="272"/>
                    </a:lnTo>
                    <a:lnTo>
                      <a:pt x="75" y="269"/>
                    </a:lnTo>
                    <a:lnTo>
                      <a:pt x="72" y="266"/>
                    </a:lnTo>
                    <a:lnTo>
                      <a:pt x="72" y="261"/>
                    </a:lnTo>
                    <a:lnTo>
                      <a:pt x="68" y="264"/>
                    </a:lnTo>
                    <a:lnTo>
                      <a:pt x="68" y="258"/>
                    </a:lnTo>
                    <a:lnTo>
                      <a:pt x="66" y="255"/>
                    </a:lnTo>
                    <a:lnTo>
                      <a:pt x="64" y="255"/>
                    </a:lnTo>
                    <a:lnTo>
                      <a:pt x="64" y="252"/>
                    </a:lnTo>
                    <a:lnTo>
                      <a:pt x="62" y="249"/>
                    </a:lnTo>
                    <a:lnTo>
                      <a:pt x="60" y="246"/>
                    </a:lnTo>
                    <a:lnTo>
                      <a:pt x="56" y="241"/>
                    </a:lnTo>
                    <a:lnTo>
                      <a:pt x="56" y="238"/>
                    </a:lnTo>
                    <a:lnTo>
                      <a:pt x="54" y="235"/>
                    </a:lnTo>
                    <a:lnTo>
                      <a:pt x="54" y="232"/>
                    </a:lnTo>
                    <a:lnTo>
                      <a:pt x="50" y="229"/>
                    </a:lnTo>
                    <a:lnTo>
                      <a:pt x="48" y="223"/>
                    </a:lnTo>
                    <a:lnTo>
                      <a:pt x="42" y="218"/>
                    </a:lnTo>
                    <a:lnTo>
                      <a:pt x="42" y="212"/>
                    </a:lnTo>
                    <a:lnTo>
                      <a:pt x="40" y="206"/>
                    </a:lnTo>
                    <a:lnTo>
                      <a:pt x="37" y="203"/>
                    </a:lnTo>
                    <a:lnTo>
                      <a:pt x="35" y="195"/>
                    </a:lnTo>
                    <a:lnTo>
                      <a:pt x="37" y="186"/>
                    </a:lnTo>
                    <a:lnTo>
                      <a:pt x="33" y="177"/>
                    </a:lnTo>
                    <a:lnTo>
                      <a:pt x="29" y="175"/>
                    </a:lnTo>
                    <a:lnTo>
                      <a:pt x="27" y="172"/>
                    </a:lnTo>
                    <a:lnTo>
                      <a:pt x="25" y="160"/>
                    </a:lnTo>
                    <a:lnTo>
                      <a:pt x="25" y="157"/>
                    </a:lnTo>
                    <a:lnTo>
                      <a:pt x="21" y="146"/>
                    </a:lnTo>
                    <a:lnTo>
                      <a:pt x="21" y="140"/>
                    </a:lnTo>
                    <a:lnTo>
                      <a:pt x="21" y="132"/>
                    </a:lnTo>
                    <a:lnTo>
                      <a:pt x="17" y="126"/>
                    </a:lnTo>
                    <a:lnTo>
                      <a:pt x="19" y="120"/>
                    </a:lnTo>
                    <a:lnTo>
                      <a:pt x="15" y="117"/>
                    </a:lnTo>
                    <a:lnTo>
                      <a:pt x="15" y="103"/>
                    </a:lnTo>
                    <a:lnTo>
                      <a:pt x="13" y="97"/>
                    </a:lnTo>
                    <a:lnTo>
                      <a:pt x="13" y="91"/>
                    </a:lnTo>
                    <a:lnTo>
                      <a:pt x="11" y="86"/>
                    </a:lnTo>
                    <a:lnTo>
                      <a:pt x="7" y="80"/>
                    </a:lnTo>
                    <a:lnTo>
                      <a:pt x="7" y="66"/>
                    </a:lnTo>
                    <a:lnTo>
                      <a:pt x="5" y="60"/>
                    </a:lnTo>
                    <a:lnTo>
                      <a:pt x="5" y="57"/>
                    </a:lnTo>
                    <a:lnTo>
                      <a:pt x="5" y="45"/>
                    </a:lnTo>
                    <a:lnTo>
                      <a:pt x="5" y="37"/>
                    </a:lnTo>
                    <a:lnTo>
                      <a:pt x="1" y="28"/>
                    </a:lnTo>
                    <a:lnTo>
                      <a:pt x="1" y="22"/>
                    </a:lnTo>
                    <a:lnTo>
                      <a:pt x="0"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1" name="Freeform 108"/>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2" name="Freeform 109"/>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3" name="Freeform 110"/>
              <p:cNvSpPr>
                <a:spLocks/>
              </p:cNvSpPr>
              <p:nvPr/>
            </p:nvSpPr>
            <p:spPr bwMode="auto">
              <a:xfrm>
                <a:off x="4099" y="1233"/>
                <a:ext cx="112" cy="288"/>
              </a:xfrm>
              <a:custGeom>
                <a:avLst/>
                <a:gdLst>
                  <a:gd name="T0" fmla="*/ 107 w 112"/>
                  <a:gd name="T1" fmla="*/ 284 h 288"/>
                  <a:gd name="T2" fmla="*/ 101 w 112"/>
                  <a:gd name="T3" fmla="*/ 284 h 288"/>
                  <a:gd name="T4" fmla="*/ 99 w 112"/>
                  <a:gd name="T5" fmla="*/ 284 h 288"/>
                  <a:gd name="T6" fmla="*/ 89 w 112"/>
                  <a:gd name="T7" fmla="*/ 278 h 288"/>
                  <a:gd name="T8" fmla="*/ 85 w 112"/>
                  <a:gd name="T9" fmla="*/ 272 h 288"/>
                  <a:gd name="T10" fmla="*/ 81 w 112"/>
                  <a:gd name="T11" fmla="*/ 272 h 288"/>
                  <a:gd name="T12" fmla="*/ 79 w 112"/>
                  <a:gd name="T13" fmla="*/ 269 h 288"/>
                  <a:gd name="T14" fmla="*/ 74 w 112"/>
                  <a:gd name="T15" fmla="*/ 264 h 288"/>
                  <a:gd name="T16" fmla="*/ 72 w 112"/>
                  <a:gd name="T17" fmla="*/ 261 h 288"/>
                  <a:gd name="T18" fmla="*/ 68 w 112"/>
                  <a:gd name="T19" fmla="*/ 255 h 288"/>
                  <a:gd name="T20" fmla="*/ 64 w 112"/>
                  <a:gd name="T21" fmla="*/ 252 h 288"/>
                  <a:gd name="T22" fmla="*/ 64 w 112"/>
                  <a:gd name="T23" fmla="*/ 249 h 288"/>
                  <a:gd name="T24" fmla="*/ 58 w 112"/>
                  <a:gd name="T25" fmla="*/ 241 h 288"/>
                  <a:gd name="T26" fmla="*/ 56 w 112"/>
                  <a:gd name="T27" fmla="*/ 238 h 288"/>
                  <a:gd name="T28" fmla="*/ 56 w 112"/>
                  <a:gd name="T29" fmla="*/ 238 h 288"/>
                  <a:gd name="T30" fmla="*/ 54 w 112"/>
                  <a:gd name="T31" fmla="*/ 232 h 288"/>
                  <a:gd name="T32" fmla="*/ 50 w 112"/>
                  <a:gd name="T33" fmla="*/ 220 h 288"/>
                  <a:gd name="T34" fmla="*/ 44 w 112"/>
                  <a:gd name="T35" fmla="*/ 209 h 288"/>
                  <a:gd name="T36" fmla="*/ 38 w 112"/>
                  <a:gd name="T37" fmla="*/ 200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7 w 112"/>
                  <a:gd name="T49" fmla="*/ 117 h 288"/>
                  <a:gd name="T50" fmla="*/ 15 w 112"/>
                  <a:gd name="T51" fmla="*/ 103 h 288"/>
                  <a:gd name="T52" fmla="*/ 13 w 112"/>
                  <a:gd name="T53" fmla="*/ 91 h 288"/>
                  <a:gd name="T54" fmla="*/ 7 w 112"/>
                  <a:gd name="T55" fmla="*/ 80 h 288"/>
                  <a:gd name="T56" fmla="*/ 5 w 112"/>
                  <a:gd name="T57" fmla="*/ 60 h 288"/>
                  <a:gd name="T58" fmla="*/ 3 w 112"/>
                  <a:gd name="T59" fmla="*/ 48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4"/>
                    </a:lnTo>
                    <a:lnTo>
                      <a:pt x="101" y="287"/>
                    </a:lnTo>
                    <a:lnTo>
                      <a:pt x="99" y="284"/>
                    </a:lnTo>
                    <a:lnTo>
                      <a:pt x="91" y="278"/>
                    </a:lnTo>
                    <a:lnTo>
                      <a:pt x="89" y="278"/>
                    </a:lnTo>
                    <a:lnTo>
                      <a:pt x="87" y="278"/>
                    </a:lnTo>
                    <a:lnTo>
                      <a:pt x="85" y="272"/>
                    </a:lnTo>
                    <a:lnTo>
                      <a:pt x="83" y="275"/>
                    </a:lnTo>
                    <a:lnTo>
                      <a:pt x="81" y="272"/>
                    </a:lnTo>
                    <a:lnTo>
                      <a:pt x="81" y="269"/>
                    </a:lnTo>
                    <a:lnTo>
                      <a:pt x="79" y="269"/>
                    </a:lnTo>
                    <a:lnTo>
                      <a:pt x="74" y="269"/>
                    </a:lnTo>
                    <a:lnTo>
                      <a:pt x="74" y="264"/>
                    </a:lnTo>
                    <a:lnTo>
                      <a:pt x="72" y="261"/>
                    </a:lnTo>
                    <a:lnTo>
                      <a:pt x="70" y="258"/>
                    </a:lnTo>
                    <a:lnTo>
                      <a:pt x="68" y="255"/>
                    </a:lnTo>
                    <a:lnTo>
                      <a:pt x="64" y="252"/>
                    </a:lnTo>
                    <a:lnTo>
                      <a:pt x="64" y="249"/>
                    </a:lnTo>
                    <a:lnTo>
                      <a:pt x="62" y="246"/>
                    </a:lnTo>
                    <a:lnTo>
                      <a:pt x="58" y="241"/>
                    </a:lnTo>
                    <a:lnTo>
                      <a:pt x="56" y="241"/>
                    </a:lnTo>
                    <a:lnTo>
                      <a:pt x="56" y="238"/>
                    </a:lnTo>
                    <a:lnTo>
                      <a:pt x="54" y="235"/>
                    </a:lnTo>
                    <a:lnTo>
                      <a:pt x="54" y="232"/>
                    </a:lnTo>
                    <a:lnTo>
                      <a:pt x="50" y="226"/>
                    </a:lnTo>
                    <a:lnTo>
                      <a:pt x="50" y="220"/>
                    </a:lnTo>
                    <a:lnTo>
                      <a:pt x="44" y="215"/>
                    </a:lnTo>
                    <a:lnTo>
                      <a:pt x="44" y="209"/>
                    </a:lnTo>
                    <a:lnTo>
                      <a:pt x="42" y="203"/>
                    </a:lnTo>
                    <a:lnTo>
                      <a:pt x="38" y="200"/>
                    </a:lnTo>
                    <a:lnTo>
                      <a:pt x="37" y="192"/>
                    </a:lnTo>
                    <a:lnTo>
                      <a:pt x="37" y="186"/>
                    </a:lnTo>
                    <a:lnTo>
                      <a:pt x="33" y="177"/>
                    </a:lnTo>
                    <a:lnTo>
                      <a:pt x="29" y="175"/>
                    </a:lnTo>
                    <a:lnTo>
                      <a:pt x="29" y="169"/>
                    </a:lnTo>
                    <a:lnTo>
                      <a:pt x="25" y="160"/>
                    </a:lnTo>
                    <a:lnTo>
                      <a:pt x="27" y="154"/>
                    </a:lnTo>
                    <a:lnTo>
                      <a:pt x="21" y="146"/>
                    </a:lnTo>
                    <a:lnTo>
                      <a:pt x="21" y="140"/>
                    </a:lnTo>
                    <a:lnTo>
                      <a:pt x="21" y="132"/>
                    </a:lnTo>
                    <a:lnTo>
                      <a:pt x="19" y="123"/>
                    </a:lnTo>
                    <a:lnTo>
                      <a:pt x="17" y="117"/>
                    </a:lnTo>
                    <a:lnTo>
                      <a:pt x="17" y="114"/>
                    </a:lnTo>
                    <a:lnTo>
                      <a:pt x="15" y="103"/>
                    </a:lnTo>
                    <a:lnTo>
                      <a:pt x="13" y="97"/>
                    </a:lnTo>
                    <a:lnTo>
                      <a:pt x="13" y="91"/>
                    </a:lnTo>
                    <a:lnTo>
                      <a:pt x="13" y="83"/>
                    </a:lnTo>
                    <a:lnTo>
                      <a:pt x="7" y="80"/>
                    </a:lnTo>
                    <a:lnTo>
                      <a:pt x="7" y="66"/>
                    </a:lnTo>
                    <a:lnTo>
                      <a:pt x="5" y="60"/>
                    </a:lnTo>
                    <a:lnTo>
                      <a:pt x="7" y="54"/>
                    </a:lnTo>
                    <a:lnTo>
                      <a:pt x="3" y="48"/>
                    </a:lnTo>
                    <a:lnTo>
                      <a:pt x="5" y="37"/>
                    </a:lnTo>
                    <a:lnTo>
                      <a:pt x="1" y="28"/>
                    </a:lnTo>
                    <a:lnTo>
                      <a:pt x="3" y="20"/>
                    </a:lnTo>
                    <a:lnTo>
                      <a:pt x="0"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4" name="Freeform 111"/>
              <p:cNvSpPr>
                <a:spLocks/>
              </p:cNvSpPr>
              <p:nvPr/>
            </p:nvSpPr>
            <p:spPr bwMode="auto">
              <a:xfrm>
                <a:off x="3994" y="950"/>
                <a:ext cx="106" cy="284"/>
              </a:xfrm>
              <a:custGeom>
                <a:avLst/>
                <a:gdLst>
                  <a:gd name="T0" fmla="*/ 3 w 106"/>
                  <a:gd name="T1" fmla="*/ 5 h 284"/>
                  <a:gd name="T2" fmla="*/ 9 w 106"/>
                  <a:gd name="T3" fmla="*/ 2 h 284"/>
                  <a:gd name="T4" fmla="*/ 12 w 106"/>
                  <a:gd name="T5" fmla="*/ 2 h 284"/>
                  <a:gd name="T6" fmla="*/ 18 w 106"/>
                  <a:gd name="T7" fmla="*/ 5 h 284"/>
                  <a:gd name="T8" fmla="*/ 23 w 106"/>
                  <a:gd name="T9" fmla="*/ 11 h 284"/>
                  <a:gd name="T10" fmla="*/ 27 w 106"/>
                  <a:gd name="T11" fmla="*/ 11 h 284"/>
                  <a:gd name="T12" fmla="*/ 33 w 106"/>
                  <a:gd name="T13" fmla="*/ 17 h 284"/>
                  <a:gd name="T14" fmla="*/ 35 w 106"/>
                  <a:gd name="T15" fmla="*/ 25 h 284"/>
                  <a:gd name="T16" fmla="*/ 36 w 106"/>
                  <a:gd name="T17" fmla="*/ 25 h 284"/>
                  <a:gd name="T18" fmla="*/ 40 w 106"/>
                  <a:gd name="T19" fmla="*/ 28 h 284"/>
                  <a:gd name="T20" fmla="*/ 40 w 106"/>
                  <a:gd name="T21" fmla="*/ 31 h 284"/>
                  <a:gd name="T22" fmla="*/ 46 w 106"/>
                  <a:gd name="T23" fmla="*/ 37 h 284"/>
                  <a:gd name="T24" fmla="*/ 47 w 106"/>
                  <a:gd name="T25" fmla="*/ 42 h 284"/>
                  <a:gd name="T26" fmla="*/ 49 w 106"/>
                  <a:gd name="T27" fmla="*/ 51 h 284"/>
                  <a:gd name="T28" fmla="*/ 53 w 106"/>
                  <a:gd name="T29" fmla="*/ 54 h 284"/>
                  <a:gd name="T30" fmla="*/ 57 w 106"/>
                  <a:gd name="T31" fmla="*/ 60 h 284"/>
                  <a:gd name="T32" fmla="*/ 62 w 106"/>
                  <a:gd name="T33" fmla="*/ 68 h 284"/>
                  <a:gd name="T34" fmla="*/ 68 w 106"/>
                  <a:gd name="T35" fmla="*/ 82 h 284"/>
                  <a:gd name="T36" fmla="*/ 70 w 106"/>
                  <a:gd name="T37" fmla="*/ 94 h 284"/>
                  <a:gd name="T38" fmla="*/ 75 w 106"/>
                  <a:gd name="T39" fmla="*/ 108 h 284"/>
                  <a:gd name="T40" fmla="*/ 77 w 106"/>
                  <a:gd name="T41" fmla="*/ 117 h 284"/>
                  <a:gd name="T42" fmla="*/ 81 w 106"/>
                  <a:gd name="T43" fmla="*/ 134 h 284"/>
                  <a:gd name="T44" fmla="*/ 81 w 106"/>
                  <a:gd name="T45" fmla="*/ 145 h 284"/>
                  <a:gd name="T46" fmla="*/ 86 w 106"/>
                  <a:gd name="T47" fmla="*/ 160 h 284"/>
                  <a:gd name="T48" fmla="*/ 88 w 106"/>
                  <a:gd name="T49" fmla="*/ 174 h 284"/>
                  <a:gd name="T50" fmla="*/ 92 w 106"/>
                  <a:gd name="T51" fmla="*/ 185 h 284"/>
                  <a:gd name="T52" fmla="*/ 92 w 106"/>
                  <a:gd name="T53" fmla="*/ 202 h 284"/>
                  <a:gd name="T54" fmla="*/ 93 w 106"/>
                  <a:gd name="T55" fmla="*/ 214 h 284"/>
                  <a:gd name="T56" fmla="*/ 97 w 106"/>
                  <a:gd name="T57" fmla="*/ 234 h 284"/>
                  <a:gd name="T58" fmla="*/ 99 w 106"/>
                  <a:gd name="T59" fmla="*/ 251 h 284"/>
                  <a:gd name="T60" fmla="*/ 103 w 106"/>
                  <a:gd name="T61" fmla="*/ 265 h 284"/>
                  <a:gd name="T62" fmla="*/ 105 w 106"/>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4"/>
                  <a:gd name="T98" fmla="*/ 106 w 106"/>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4">
                    <a:moveTo>
                      <a:pt x="0" y="0"/>
                    </a:moveTo>
                    <a:lnTo>
                      <a:pt x="3" y="5"/>
                    </a:lnTo>
                    <a:lnTo>
                      <a:pt x="5" y="5"/>
                    </a:lnTo>
                    <a:lnTo>
                      <a:pt x="9" y="2"/>
                    </a:lnTo>
                    <a:lnTo>
                      <a:pt x="11" y="2"/>
                    </a:lnTo>
                    <a:lnTo>
                      <a:pt x="12" y="2"/>
                    </a:lnTo>
                    <a:lnTo>
                      <a:pt x="14" y="5"/>
                    </a:lnTo>
                    <a:lnTo>
                      <a:pt x="18" y="5"/>
                    </a:lnTo>
                    <a:lnTo>
                      <a:pt x="23" y="11"/>
                    </a:lnTo>
                    <a:lnTo>
                      <a:pt x="25" y="14"/>
                    </a:lnTo>
                    <a:lnTo>
                      <a:pt x="27" y="11"/>
                    </a:lnTo>
                    <a:lnTo>
                      <a:pt x="27" y="17"/>
                    </a:lnTo>
                    <a:lnTo>
                      <a:pt x="33" y="17"/>
                    </a:lnTo>
                    <a:lnTo>
                      <a:pt x="33" y="20"/>
                    </a:lnTo>
                    <a:lnTo>
                      <a:pt x="35" y="25"/>
                    </a:lnTo>
                    <a:lnTo>
                      <a:pt x="36" y="25"/>
                    </a:lnTo>
                    <a:lnTo>
                      <a:pt x="38" y="28"/>
                    </a:lnTo>
                    <a:lnTo>
                      <a:pt x="40" y="28"/>
                    </a:lnTo>
                    <a:lnTo>
                      <a:pt x="38" y="28"/>
                    </a:lnTo>
                    <a:lnTo>
                      <a:pt x="40" y="31"/>
                    </a:lnTo>
                    <a:lnTo>
                      <a:pt x="42" y="37"/>
                    </a:lnTo>
                    <a:lnTo>
                      <a:pt x="46" y="37"/>
                    </a:lnTo>
                    <a:lnTo>
                      <a:pt x="47" y="42"/>
                    </a:lnTo>
                    <a:lnTo>
                      <a:pt x="47" y="45"/>
                    </a:lnTo>
                    <a:lnTo>
                      <a:pt x="49" y="51"/>
                    </a:lnTo>
                    <a:lnTo>
                      <a:pt x="51" y="54"/>
                    </a:lnTo>
                    <a:lnTo>
                      <a:pt x="53" y="54"/>
                    </a:lnTo>
                    <a:lnTo>
                      <a:pt x="55" y="57"/>
                    </a:lnTo>
                    <a:lnTo>
                      <a:pt x="57" y="60"/>
                    </a:lnTo>
                    <a:lnTo>
                      <a:pt x="57" y="65"/>
                    </a:lnTo>
                    <a:lnTo>
                      <a:pt x="62" y="68"/>
                    </a:lnTo>
                    <a:lnTo>
                      <a:pt x="64" y="74"/>
                    </a:lnTo>
                    <a:lnTo>
                      <a:pt x="68" y="82"/>
                    </a:lnTo>
                    <a:lnTo>
                      <a:pt x="70" y="88"/>
                    </a:lnTo>
                    <a:lnTo>
                      <a:pt x="70" y="94"/>
                    </a:lnTo>
                    <a:lnTo>
                      <a:pt x="73" y="100"/>
                    </a:lnTo>
                    <a:lnTo>
                      <a:pt x="75" y="108"/>
                    </a:lnTo>
                    <a:lnTo>
                      <a:pt x="77" y="117"/>
                    </a:lnTo>
                    <a:lnTo>
                      <a:pt x="81" y="125"/>
                    </a:lnTo>
                    <a:lnTo>
                      <a:pt x="81" y="134"/>
                    </a:lnTo>
                    <a:lnTo>
                      <a:pt x="81" y="137"/>
                    </a:lnTo>
                    <a:lnTo>
                      <a:pt x="81" y="145"/>
                    </a:lnTo>
                    <a:lnTo>
                      <a:pt x="84" y="154"/>
                    </a:lnTo>
                    <a:lnTo>
                      <a:pt x="86" y="160"/>
                    </a:lnTo>
                    <a:lnTo>
                      <a:pt x="88" y="165"/>
                    </a:lnTo>
                    <a:lnTo>
                      <a:pt x="88" y="174"/>
                    </a:lnTo>
                    <a:lnTo>
                      <a:pt x="88" y="182"/>
                    </a:lnTo>
                    <a:lnTo>
                      <a:pt x="92" y="185"/>
                    </a:lnTo>
                    <a:lnTo>
                      <a:pt x="93" y="194"/>
                    </a:lnTo>
                    <a:lnTo>
                      <a:pt x="92" y="202"/>
                    </a:lnTo>
                    <a:lnTo>
                      <a:pt x="95" y="211"/>
                    </a:lnTo>
                    <a:lnTo>
                      <a:pt x="93" y="214"/>
                    </a:lnTo>
                    <a:lnTo>
                      <a:pt x="95" y="225"/>
                    </a:lnTo>
                    <a:lnTo>
                      <a:pt x="97" y="234"/>
                    </a:lnTo>
                    <a:lnTo>
                      <a:pt x="99" y="240"/>
                    </a:lnTo>
                    <a:lnTo>
                      <a:pt x="99" y="251"/>
                    </a:lnTo>
                    <a:lnTo>
                      <a:pt x="101" y="260"/>
                    </a:lnTo>
                    <a:lnTo>
                      <a:pt x="103" y="265"/>
                    </a:lnTo>
                    <a:lnTo>
                      <a:pt x="103" y="277"/>
                    </a:lnTo>
                    <a:lnTo>
                      <a:pt x="105"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5" name="Freeform 112"/>
              <p:cNvSpPr>
                <a:spLocks/>
              </p:cNvSpPr>
              <p:nvPr/>
            </p:nvSpPr>
            <p:spPr bwMode="auto">
              <a:xfrm>
                <a:off x="3883" y="950"/>
                <a:ext cx="112" cy="284"/>
              </a:xfrm>
              <a:custGeom>
                <a:avLst/>
                <a:gdLst>
                  <a:gd name="T0" fmla="*/ 107 w 112"/>
                  <a:gd name="T1" fmla="*/ 0 h 284"/>
                  <a:gd name="T2" fmla="*/ 101 w 112"/>
                  <a:gd name="T3" fmla="*/ 2 h 284"/>
                  <a:gd name="T4" fmla="*/ 92 w 112"/>
                  <a:gd name="T5" fmla="*/ 2 h 284"/>
                  <a:gd name="T6" fmla="*/ 88 w 112"/>
                  <a:gd name="T7" fmla="*/ 5 h 284"/>
                  <a:gd name="T8" fmla="*/ 86 w 112"/>
                  <a:gd name="T9" fmla="*/ 8 h 284"/>
                  <a:gd name="T10" fmla="*/ 82 w 112"/>
                  <a:gd name="T11" fmla="*/ 14 h 284"/>
                  <a:gd name="T12" fmla="*/ 78 w 112"/>
                  <a:gd name="T13" fmla="*/ 17 h 284"/>
                  <a:gd name="T14" fmla="*/ 74 w 112"/>
                  <a:gd name="T15" fmla="*/ 17 h 284"/>
                  <a:gd name="T16" fmla="*/ 69 w 112"/>
                  <a:gd name="T17" fmla="*/ 25 h 284"/>
                  <a:gd name="T18" fmla="*/ 67 w 112"/>
                  <a:gd name="T19" fmla="*/ 28 h 284"/>
                  <a:gd name="T20" fmla="*/ 65 w 112"/>
                  <a:gd name="T21" fmla="*/ 34 h 284"/>
                  <a:gd name="T22" fmla="*/ 63 w 112"/>
                  <a:gd name="T23" fmla="*/ 37 h 284"/>
                  <a:gd name="T24" fmla="*/ 61 w 112"/>
                  <a:gd name="T25" fmla="*/ 42 h 284"/>
                  <a:gd name="T26" fmla="*/ 59 w 112"/>
                  <a:gd name="T27" fmla="*/ 48 h 284"/>
                  <a:gd name="T28" fmla="*/ 55 w 112"/>
                  <a:gd name="T29" fmla="*/ 54 h 284"/>
                  <a:gd name="T30" fmla="*/ 51 w 112"/>
                  <a:gd name="T31" fmla="*/ 54 h 284"/>
                  <a:gd name="T32" fmla="*/ 49 w 112"/>
                  <a:gd name="T33" fmla="*/ 62 h 284"/>
                  <a:gd name="T34" fmla="*/ 41 w 112"/>
                  <a:gd name="T35" fmla="*/ 80 h 284"/>
                  <a:gd name="T36" fmla="*/ 39 w 112"/>
                  <a:gd name="T37" fmla="*/ 91 h 284"/>
                  <a:gd name="T38" fmla="*/ 34 w 112"/>
                  <a:gd name="T39" fmla="*/ 102 h 284"/>
                  <a:gd name="T40" fmla="*/ 28 w 112"/>
                  <a:gd name="T41" fmla="*/ 111 h 284"/>
                  <a:gd name="T42" fmla="*/ 24 w 112"/>
                  <a:gd name="T43" fmla="*/ 125 h 284"/>
                  <a:gd name="T44" fmla="*/ 24 w 112"/>
                  <a:gd name="T45" fmla="*/ 137 h 284"/>
                  <a:gd name="T46" fmla="*/ 20 w 112"/>
                  <a:gd name="T47" fmla="*/ 157 h 284"/>
                  <a:gd name="T48" fmla="*/ 17 w 112"/>
                  <a:gd name="T49" fmla="*/ 165 h 284"/>
                  <a:gd name="T50" fmla="*/ 13 w 112"/>
                  <a:gd name="T51" fmla="*/ 180 h 284"/>
                  <a:gd name="T52" fmla="*/ 13 w 112"/>
                  <a:gd name="T53" fmla="*/ 197 h 284"/>
                  <a:gd name="T54" fmla="*/ 9 w 112"/>
                  <a:gd name="T55" fmla="*/ 214 h 284"/>
                  <a:gd name="T56" fmla="*/ 7 w 112"/>
                  <a:gd name="T57" fmla="*/ 222 h 284"/>
                  <a:gd name="T58" fmla="*/ 7 w 112"/>
                  <a:gd name="T59" fmla="*/ 242 h 284"/>
                  <a:gd name="T60" fmla="*/ 1 w 112"/>
                  <a:gd name="T61" fmla="*/ 260 h 284"/>
                  <a:gd name="T62" fmla="*/ 1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0"/>
                    </a:lnTo>
                    <a:lnTo>
                      <a:pt x="105" y="2"/>
                    </a:lnTo>
                    <a:lnTo>
                      <a:pt x="101" y="2"/>
                    </a:lnTo>
                    <a:lnTo>
                      <a:pt x="97" y="2"/>
                    </a:lnTo>
                    <a:lnTo>
                      <a:pt x="92" y="2"/>
                    </a:lnTo>
                    <a:lnTo>
                      <a:pt x="88" y="5"/>
                    </a:lnTo>
                    <a:lnTo>
                      <a:pt x="86" y="8"/>
                    </a:lnTo>
                    <a:lnTo>
                      <a:pt x="82" y="11"/>
                    </a:lnTo>
                    <a:lnTo>
                      <a:pt x="82" y="14"/>
                    </a:lnTo>
                    <a:lnTo>
                      <a:pt x="78" y="17"/>
                    </a:lnTo>
                    <a:lnTo>
                      <a:pt x="74" y="14"/>
                    </a:lnTo>
                    <a:lnTo>
                      <a:pt x="74" y="17"/>
                    </a:lnTo>
                    <a:lnTo>
                      <a:pt x="71" y="20"/>
                    </a:lnTo>
                    <a:lnTo>
                      <a:pt x="69" y="25"/>
                    </a:lnTo>
                    <a:lnTo>
                      <a:pt x="69" y="28"/>
                    </a:lnTo>
                    <a:lnTo>
                      <a:pt x="67" y="28"/>
                    </a:lnTo>
                    <a:lnTo>
                      <a:pt x="65" y="34"/>
                    </a:lnTo>
                    <a:lnTo>
                      <a:pt x="63" y="37"/>
                    </a:lnTo>
                    <a:lnTo>
                      <a:pt x="61" y="37"/>
                    </a:lnTo>
                    <a:lnTo>
                      <a:pt x="61" y="42"/>
                    </a:lnTo>
                    <a:lnTo>
                      <a:pt x="59" y="45"/>
                    </a:lnTo>
                    <a:lnTo>
                      <a:pt x="59" y="48"/>
                    </a:lnTo>
                    <a:lnTo>
                      <a:pt x="57" y="54"/>
                    </a:lnTo>
                    <a:lnTo>
                      <a:pt x="55" y="54"/>
                    </a:lnTo>
                    <a:lnTo>
                      <a:pt x="53" y="57"/>
                    </a:lnTo>
                    <a:lnTo>
                      <a:pt x="51" y="54"/>
                    </a:lnTo>
                    <a:lnTo>
                      <a:pt x="49" y="62"/>
                    </a:lnTo>
                    <a:lnTo>
                      <a:pt x="43" y="71"/>
                    </a:lnTo>
                    <a:lnTo>
                      <a:pt x="41" y="80"/>
                    </a:lnTo>
                    <a:lnTo>
                      <a:pt x="39" y="91"/>
                    </a:lnTo>
                    <a:lnTo>
                      <a:pt x="36" y="97"/>
                    </a:lnTo>
                    <a:lnTo>
                      <a:pt x="34" y="102"/>
                    </a:lnTo>
                    <a:lnTo>
                      <a:pt x="32" y="108"/>
                    </a:lnTo>
                    <a:lnTo>
                      <a:pt x="28" y="111"/>
                    </a:lnTo>
                    <a:lnTo>
                      <a:pt x="28" y="120"/>
                    </a:lnTo>
                    <a:lnTo>
                      <a:pt x="24" y="125"/>
                    </a:lnTo>
                    <a:lnTo>
                      <a:pt x="28" y="131"/>
                    </a:lnTo>
                    <a:lnTo>
                      <a:pt x="24" y="137"/>
                    </a:lnTo>
                    <a:lnTo>
                      <a:pt x="22" y="145"/>
                    </a:lnTo>
                    <a:lnTo>
                      <a:pt x="20" y="157"/>
                    </a:lnTo>
                    <a:lnTo>
                      <a:pt x="20" y="160"/>
                    </a:lnTo>
                    <a:lnTo>
                      <a:pt x="17" y="165"/>
                    </a:lnTo>
                    <a:lnTo>
                      <a:pt x="17" y="174"/>
                    </a:lnTo>
                    <a:lnTo>
                      <a:pt x="13" y="180"/>
                    </a:lnTo>
                    <a:lnTo>
                      <a:pt x="13" y="185"/>
                    </a:lnTo>
                    <a:lnTo>
                      <a:pt x="13" y="197"/>
                    </a:lnTo>
                    <a:lnTo>
                      <a:pt x="11" y="205"/>
                    </a:lnTo>
                    <a:lnTo>
                      <a:pt x="9" y="214"/>
                    </a:lnTo>
                    <a:lnTo>
                      <a:pt x="7" y="222"/>
                    </a:lnTo>
                    <a:lnTo>
                      <a:pt x="7" y="234"/>
                    </a:lnTo>
                    <a:lnTo>
                      <a:pt x="7" y="242"/>
                    </a:lnTo>
                    <a:lnTo>
                      <a:pt x="3" y="248"/>
                    </a:lnTo>
                    <a:lnTo>
                      <a:pt x="1" y="260"/>
                    </a:lnTo>
                    <a:lnTo>
                      <a:pt x="1" y="268"/>
                    </a:lnTo>
                    <a:lnTo>
                      <a:pt x="1"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6" name="Freeform 113"/>
              <p:cNvSpPr>
                <a:spLocks/>
              </p:cNvSpPr>
              <p:nvPr/>
            </p:nvSpPr>
            <p:spPr bwMode="auto">
              <a:xfrm>
                <a:off x="1907" y="1233"/>
                <a:ext cx="109" cy="288"/>
              </a:xfrm>
              <a:custGeom>
                <a:avLst/>
                <a:gdLst>
                  <a:gd name="T0" fmla="*/ 106 w 109"/>
                  <a:gd name="T1" fmla="*/ 287 h 288"/>
                  <a:gd name="T2" fmla="*/ 98 w 109"/>
                  <a:gd name="T3" fmla="*/ 281 h 288"/>
                  <a:gd name="T4" fmla="*/ 96 w 109"/>
                  <a:gd name="T5" fmla="*/ 281 h 288"/>
                  <a:gd name="T6" fmla="*/ 89 w 109"/>
                  <a:gd name="T7" fmla="*/ 278 h 288"/>
                  <a:gd name="T8" fmla="*/ 83 w 109"/>
                  <a:gd name="T9" fmla="*/ 275 h 288"/>
                  <a:gd name="T10" fmla="*/ 81 w 109"/>
                  <a:gd name="T11" fmla="*/ 275 h 288"/>
                  <a:gd name="T12" fmla="*/ 77 w 109"/>
                  <a:gd name="T13" fmla="*/ 269 h 288"/>
                  <a:gd name="T14" fmla="*/ 73 w 109"/>
                  <a:gd name="T15" fmla="*/ 266 h 288"/>
                  <a:gd name="T16" fmla="*/ 70 w 109"/>
                  <a:gd name="T17" fmla="*/ 264 h 288"/>
                  <a:gd name="T18" fmla="*/ 66 w 109"/>
                  <a:gd name="T19" fmla="*/ 258 h 288"/>
                  <a:gd name="T20" fmla="*/ 64 w 109"/>
                  <a:gd name="T21" fmla="*/ 252 h 288"/>
                  <a:gd name="T22" fmla="*/ 62 w 109"/>
                  <a:gd name="T23" fmla="*/ 246 h 288"/>
                  <a:gd name="T24" fmla="*/ 62 w 109"/>
                  <a:gd name="T25" fmla="*/ 241 h 288"/>
                  <a:gd name="T26" fmla="*/ 56 w 109"/>
                  <a:gd name="T27" fmla="*/ 235 h 288"/>
                  <a:gd name="T28" fmla="*/ 54 w 109"/>
                  <a:gd name="T29" fmla="*/ 235 h 288"/>
                  <a:gd name="T30" fmla="*/ 53 w 109"/>
                  <a:gd name="T31" fmla="*/ 232 h 288"/>
                  <a:gd name="T32" fmla="*/ 47 w 109"/>
                  <a:gd name="T33" fmla="*/ 220 h 288"/>
                  <a:gd name="T34" fmla="*/ 43 w 109"/>
                  <a:gd name="T35" fmla="*/ 206 h 288"/>
                  <a:gd name="T36" fmla="*/ 39 w 109"/>
                  <a:gd name="T37" fmla="*/ 198 h 288"/>
                  <a:gd name="T38" fmla="*/ 34 w 109"/>
                  <a:gd name="T39" fmla="*/ 180 h 288"/>
                  <a:gd name="T40" fmla="*/ 28 w 109"/>
                  <a:gd name="T41" fmla="*/ 169 h 288"/>
                  <a:gd name="T42" fmla="*/ 26 w 109"/>
                  <a:gd name="T43" fmla="*/ 160 h 288"/>
                  <a:gd name="T44" fmla="*/ 22 w 109"/>
                  <a:gd name="T45" fmla="*/ 146 h 288"/>
                  <a:gd name="T46" fmla="*/ 20 w 109"/>
                  <a:gd name="T47" fmla="*/ 137 h 288"/>
                  <a:gd name="T48" fmla="*/ 18 w 109"/>
                  <a:gd name="T49" fmla="*/ 123 h 288"/>
                  <a:gd name="T50" fmla="*/ 15 w 109"/>
                  <a:gd name="T51" fmla="*/ 106 h 288"/>
                  <a:gd name="T52" fmla="*/ 11 w 109"/>
                  <a:gd name="T53" fmla="*/ 91 h 288"/>
                  <a:gd name="T54" fmla="*/ 11 w 109"/>
                  <a:gd name="T55" fmla="*/ 80 h 288"/>
                  <a:gd name="T56" fmla="*/ 7 w 109"/>
                  <a:gd name="T57" fmla="*/ 63 h 288"/>
                  <a:gd name="T58" fmla="*/ 5 w 109"/>
                  <a:gd name="T59" fmla="*/ 45 h 288"/>
                  <a:gd name="T60" fmla="*/ 1 w 109"/>
                  <a:gd name="T61" fmla="*/ 31 h 288"/>
                  <a:gd name="T62" fmla="*/ 1 w 109"/>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6" y="287"/>
                    </a:lnTo>
                    <a:lnTo>
                      <a:pt x="102" y="284"/>
                    </a:lnTo>
                    <a:lnTo>
                      <a:pt x="98" y="281"/>
                    </a:lnTo>
                    <a:lnTo>
                      <a:pt x="96" y="287"/>
                    </a:lnTo>
                    <a:lnTo>
                      <a:pt x="96" y="281"/>
                    </a:lnTo>
                    <a:lnTo>
                      <a:pt x="92" y="278"/>
                    </a:lnTo>
                    <a:lnTo>
                      <a:pt x="89" y="278"/>
                    </a:lnTo>
                    <a:lnTo>
                      <a:pt x="85" y="278"/>
                    </a:lnTo>
                    <a:lnTo>
                      <a:pt x="83" y="275"/>
                    </a:lnTo>
                    <a:lnTo>
                      <a:pt x="79" y="278"/>
                    </a:lnTo>
                    <a:lnTo>
                      <a:pt x="81" y="275"/>
                    </a:lnTo>
                    <a:lnTo>
                      <a:pt x="77" y="275"/>
                    </a:lnTo>
                    <a:lnTo>
                      <a:pt x="77" y="269"/>
                    </a:lnTo>
                    <a:lnTo>
                      <a:pt x="73" y="269"/>
                    </a:lnTo>
                    <a:lnTo>
                      <a:pt x="73" y="266"/>
                    </a:lnTo>
                    <a:lnTo>
                      <a:pt x="70" y="266"/>
                    </a:lnTo>
                    <a:lnTo>
                      <a:pt x="70" y="264"/>
                    </a:lnTo>
                    <a:lnTo>
                      <a:pt x="68" y="261"/>
                    </a:lnTo>
                    <a:lnTo>
                      <a:pt x="66" y="258"/>
                    </a:lnTo>
                    <a:lnTo>
                      <a:pt x="66" y="252"/>
                    </a:lnTo>
                    <a:lnTo>
                      <a:pt x="64" y="252"/>
                    </a:lnTo>
                    <a:lnTo>
                      <a:pt x="62" y="246"/>
                    </a:lnTo>
                    <a:lnTo>
                      <a:pt x="60" y="246"/>
                    </a:lnTo>
                    <a:lnTo>
                      <a:pt x="62" y="241"/>
                    </a:lnTo>
                    <a:lnTo>
                      <a:pt x="60" y="241"/>
                    </a:lnTo>
                    <a:lnTo>
                      <a:pt x="56" y="235"/>
                    </a:lnTo>
                    <a:lnTo>
                      <a:pt x="54" y="235"/>
                    </a:lnTo>
                    <a:lnTo>
                      <a:pt x="53" y="232"/>
                    </a:lnTo>
                    <a:lnTo>
                      <a:pt x="51" y="226"/>
                    </a:lnTo>
                    <a:lnTo>
                      <a:pt x="47" y="220"/>
                    </a:lnTo>
                    <a:lnTo>
                      <a:pt x="45" y="212"/>
                    </a:lnTo>
                    <a:lnTo>
                      <a:pt x="43" y="206"/>
                    </a:lnTo>
                    <a:lnTo>
                      <a:pt x="39" y="200"/>
                    </a:lnTo>
                    <a:lnTo>
                      <a:pt x="39" y="198"/>
                    </a:lnTo>
                    <a:lnTo>
                      <a:pt x="36" y="186"/>
                    </a:lnTo>
                    <a:lnTo>
                      <a:pt x="34" y="180"/>
                    </a:lnTo>
                    <a:lnTo>
                      <a:pt x="32" y="177"/>
                    </a:lnTo>
                    <a:lnTo>
                      <a:pt x="28" y="169"/>
                    </a:lnTo>
                    <a:lnTo>
                      <a:pt x="26" y="163"/>
                    </a:lnTo>
                    <a:lnTo>
                      <a:pt x="26" y="160"/>
                    </a:lnTo>
                    <a:lnTo>
                      <a:pt x="26" y="154"/>
                    </a:lnTo>
                    <a:lnTo>
                      <a:pt x="22" y="146"/>
                    </a:lnTo>
                    <a:lnTo>
                      <a:pt x="22" y="137"/>
                    </a:lnTo>
                    <a:lnTo>
                      <a:pt x="20" y="137"/>
                    </a:lnTo>
                    <a:lnTo>
                      <a:pt x="18" y="129"/>
                    </a:lnTo>
                    <a:lnTo>
                      <a:pt x="18" y="123"/>
                    </a:lnTo>
                    <a:lnTo>
                      <a:pt x="15" y="117"/>
                    </a:lnTo>
                    <a:lnTo>
                      <a:pt x="15" y="106"/>
                    </a:lnTo>
                    <a:lnTo>
                      <a:pt x="15" y="100"/>
                    </a:lnTo>
                    <a:lnTo>
                      <a:pt x="11" y="91"/>
                    </a:lnTo>
                    <a:lnTo>
                      <a:pt x="13" y="88"/>
                    </a:lnTo>
                    <a:lnTo>
                      <a:pt x="11" y="80"/>
                    </a:lnTo>
                    <a:lnTo>
                      <a:pt x="7" y="66"/>
                    </a:lnTo>
                    <a:lnTo>
                      <a:pt x="7" y="63"/>
                    </a:lnTo>
                    <a:lnTo>
                      <a:pt x="7" y="57"/>
                    </a:lnTo>
                    <a:lnTo>
                      <a:pt x="5" y="45"/>
                    </a:lnTo>
                    <a:lnTo>
                      <a:pt x="3" y="40"/>
                    </a:lnTo>
                    <a:lnTo>
                      <a:pt x="1" y="31"/>
                    </a:lnTo>
                    <a:lnTo>
                      <a:pt x="1" y="20"/>
                    </a:lnTo>
                    <a:lnTo>
                      <a:pt x="1"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7" name="Freeform 114"/>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9 h 288"/>
                  <a:gd name="T24" fmla="*/ 49 w 111"/>
                  <a:gd name="T25" fmla="*/ 243 h 288"/>
                  <a:gd name="T26" fmla="*/ 51 w 111"/>
                  <a:gd name="T27" fmla="*/ 241 h 288"/>
                  <a:gd name="T28" fmla="*/ 53 w 111"/>
                  <a:gd name="T29" fmla="*/ 235 h 288"/>
                  <a:gd name="T30" fmla="*/ 56 w 111"/>
                  <a:gd name="T31" fmla="*/ 229 h 288"/>
                  <a:gd name="T32" fmla="*/ 58 w 111"/>
                  <a:gd name="T33" fmla="*/ 223 h 288"/>
                  <a:gd name="T34" fmla="*/ 66 w 111"/>
                  <a:gd name="T35" fmla="*/ 212 h 288"/>
                  <a:gd name="T36" fmla="*/ 67 w 111"/>
                  <a:gd name="T37" fmla="*/ 200 h 288"/>
                  <a:gd name="T38" fmla="*/ 75 w 111"/>
                  <a:gd name="T39" fmla="*/ 186 h 288"/>
                  <a:gd name="T40" fmla="*/ 79 w 111"/>
                  <a:gd name="T41" fmla="*/ 169 h 288"/>
                  <a:gd name="T42" fmla="*/ 81 w 111"/>
                  <a:gd name="T43" fmla="*/ 160 h 288"/>
                  <a:gd name="T44" fmla="*/ 88 w 111"/>
                  <a:gd name="T45" fmla="*/ 146 h 288"/>
                  <a:gd name="T46" fmla="*/ 88 w 111"/>
                  <a:gd name="T47" fmla="*/ 137 h 288"/>
                  <a:gd name="T48" fmla="*/ 92 w 111"/>
                  <a:gd name="T49" fmla="*/ 120 h 288"/>
                  <a:gd name="T50" fmla="*/ 94 w 111"/>
                  <a:gd name="T51" fmla="*/ 106 h 288"/>
                  <a:gd name="T52" fmla="*/ 96 w 111"/>
                  <a:gd name="T53" fmla="*/ 94 h 288"/>
                  <a:gd name="T54" fmla="*/ 102 w 111"/>
                  <a:gd name="T55" fmla="*/ 80 h 288"/>
                  <a:gd name="T56" fmla="*/ 100 w 111"/>
                  <a:gd name="T57" fmla="*/ 66 h 288"/>
                  <a:gd name="T58" fmla="*/ 106 w 111"/>
                  <a:gd name="T59" fmla="*/ 45 h 288"/>
                  <a:gd name="T60" fmla="*/ 104 w 111"/>
                  <a:gd name="T61" fmla="*/ 28 h 288"/>
                  <a:gd name="T62" fmla="*/ 110 w 111"/>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9"/>
                    </a:lnTo>
                    <a:lnTo>
                      <a:pt x="45" y="246"/>
                    </a:lnTo>
                    <a:lnTo>
                      <a:pt x="49" y="243"/>
                    </a:lnTo>
                    <a:lnTo>
                      <a:pt x="51" y="241"/>
                    </a:lnTo>
                    <a:lnTo>
                      <a:pt x="51" y="235"/>
                    </a:lnTo>
                    <a:lnTo>
                      <a:pt x="53" y="235"/>
                    </a:lnTo>
                    <a:lnTo>
                      <a:pt x="53" y="232"/>
                    </a:lnTo>
                    <a:lnTo>
                      <a:pt x="56" y="229"/>
                    </a:lnTo>
                    <a:lnTo>
                      <a:pt x="56" y="226"/>
                    </a:lnTo>
                    <a:lnTo>
                      <a:pt x="58" y="223"/>
                    </a:lnTo>
                    <a:lnTo>
                      <a:pt x="64" y="215"/>
                    </a:lnTo>
                    <a:lnTo>
                      <a:pt x="66" y="212"/>
                    </a:lnTo>
                    <a:lnTo>
                      <a:pt x="71" y="203"/>
                    </a:lnTo>
                    <a:lnTo>
                      <a:pt x="67" y="200"/>
                    </a:lnTo>
                    <a:lnTo>
                      <a:pt x="73" y="192"/>
                    </a:lnTo>
                    <a:lnTo>
                      <a:pt x="75" y="186"/>
                    </a:lnTo>
                    <a:lnTo>
                      <a:pt x="77" y="180"/>
                    </a:lnTo>
                    <a:lnTo>
                      <a:pt x="79" y="169"/>
                    </a:lnTo>
                    <a:lnTo>
                      <a:pt x="81" y="160"/>
                    </a:lnTo>
                    <a:lnTo>
                      <a:pt x="85" y="154"/>
                    </a:lnTo>
                    <a:lnTo>
                      <a:pt x="88" y="146"/>
                    </a:lnTo>
                    <a:lnTo>
                      <a:pt x="88" y="137"/>
                    </a:lnTo>
                    <a:lnTo>
                      <a:pt x="92" y="129"/>
                    </a:lnTo>
                    <a:lnTo>
                      <a:pt x="92" y="120"/>
                    </a:lnTo>
                    <a:lnTo>
                      <a:pt x="92" y="111"/>
                    </a:lnTo>
                    <a:lnTo>
                      <a:pt x="94" y="106"/>
                    </a:lnTo>
                    <a:lnTo>
                      <a:pt x="96" y="103"/>
                    </a:lnTo>
                    <a:lnTo>
                      <a:pt x="96" y="94"/>
                    </a:lnTo>
                    <a:lnTo>
                      <a:pt x="98" y="86"/>
                    </a:lnTo>
                    <a:lnTo>
                      <a:pt x="102" y="80"/>
                    </a:lnTo>
                    <a:lnTo>
                      <a:pt x="102" y="68"/>
                    </a:lnTo>
                    <a:lnTo>
                      <a:pt x="100" y="66"/>
                    </a:lnTo>
                    <a:lnTo>
                      <a:pt x="102" y="54"/>
                    </a:lnTo>
                    <a:lnTo>
                      <a:pt x="106" y="45"/>
                    </a:lnTo>
                    <a:lnTo>
                      <a:pt x="106" y="37"/>
                    </a:lnTo>
                    <a:lnTo>
                      <a:pt x="104" y="28"/>
                    </a:lnTo>
                    <a:lnTo>
                      <a:pt x="108" y="22"/>
                    </a:lnTo>
                    <a:lnTo>
                      <a:pt x="110" y="14"/>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8" name="Freeform 115"/>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6 h 288"/>
                  <a:gd name="T24" fmla="*/ 49 w 111"/>
                  <a:gd name="T25" fmla="*/ 243 h 288"/>
                  <a:gd name="T26" fmla="*/ 51 w 111"/>
                  <a:gd name="T27" fmla="*/ 235 h 288"/>
                  <a:gd name="T28" fmla="*/ 53 w 111"/>
                  <a:gd name="T29" fmla="*/ 232 h 288"/>
                  <a:gd name="T30" fmla="*/ 56 w 111"/>
                  <a:gd name="T31" fmla="*/ 226 h 288"/>
                  <a:gd name="T32" fmla="*/ 64 w 111"/>
                  <a:gd name="T33" fmla="*/ 215 h 288"/>
                  <a:gd name="T34" fmla="*/ 71 w 111"/>
                  <a:gd name="T35" fmla="*/ 203 h 288"/>
                  <a:gd name="T36" fmla="*/ 73 w 111"/>
                  <a:gd name="T37" fmla="*/ 192 h 288"/>
                  <a:gd name="T38" fmla="*/ 77 w 111"/>
                  <a:gd name="T39" fmla="*/ 180 h 288"/>
                  <a:gd name="T40" fmla="*/ 79 w 111"/>
                  <a:gd name="T41" fmla="*/ 169 h 288"/>
                  <a:gd name="T42" fmla="*/ 85 w 111"/>
                  <a:gd name="T43" fmla="*/ 154 h 288"/>
                  <a:gd name="T44" fmla="*/ 88 w 111"/>
                  <a:gd name="T45" fmla="*/ 137 h 288"/>
                  <a:gd name="T46" fmla="*/ 92 w 111"/>
                  <a:gd name="T47" fmla="*/ 129 h 288"/>
                  <a:gd name="T48" fmla="*/ 92 w 111"/>
                  <a:gd name="T49" fmla="*/ 111 h 288"/>
                  <a:gd name="T50" fmla="*/ 96 w 111"/>
                  <a:gd name="T51" fmla="*/ 103 h 288"/>
                  <a:gd name="T52" fmla="*/ 98 w 111"/>
                  <a:gd name="T53" fmla="*/ 86 h 288"/>
                  <a:gd name="T54" fmla="*/ 102 w 111"/>
                  <a:gd name="T55" fmla="*/ 68 h 288"/>
                  <a:gd name="T56" fmla="*/ 104 w 111"/>
                  <a:gd name="T57" fmla="*/ 54 h 288"/>
                  <a:gd name="T58" fmla="*/ 106 w 111"/>
                  <a:gd name="T59" fmla="*/ 37 h 288"/>
                  <a:gd name="T60" fmla="*/ 108 w 111"/>
                  <a:gd name="T61" fmla="*/ 20 h 288"/>
                  <a:gd name="T62" fmla="*/ 108 w 111"/>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6"/>
                    </a:lnTo>
                    <a:lnTo>
                      <a:pt x="49" y="243"/>
                    </a:lnTo>
                    <a:lnTo>
                      <a:pt x="51" y="241"/>
                    </a:lnTo>
                    <a:lnTo>
                      <a:pt x="51" y="235"/>
                    </a:lnTo>
                    <a:lnTo>
                      <a:pt x="53" y="235"/>
                    </a:lnTo>
                    <a:lnTo>
                      <a:pt x="53" y="232"/>
                    </a:lnTo>
                    <a:lnTo>
                      <a:pt x="56" y="229"/>
                    </a:lnTo>
                    <a:lnTo>
                      <a:pt x="56" y="226"/>
                    </a:lnTo>
                    <a:lnTo>
                      <a:pt x="60" y="220"/>
                    </a:lnTo>
                    <a:lnTo>
                      <a:pt x="64" y="215"/>
                    </a:lnTo>
                    <a:lnTo>
                      <a:pt x="67" y="212"/>
                    </a:lnTo>
                    <a:lnTo>
                      <a:pt x="71" y="203"/>
                    </a:lnTo>
                    <a:lnTo>
                      <a:pt x="71" y="198"/>
                    </a:lnTo>
                    <a:lnTo>
                      <a:pt x="73" y="192"/>
                    </a:lnTo>
                    <a:lnTo>
                      <a:pt x="75" y="186"/>
                    </a:lnTo>
                    <a:lnTo>
                      <a:pt x="77" y="180"/>
                    </a:lnTo>
                    <a:lnTo>
                      <a:pt x="79" y="169"/>
                    </a:lnTo>
                    <a:lnTo>
                      <a:pt x="81" y="160"/>
                    </a:lnTo>
                    <a:lnTo>
                      <a:pt x="85" y="154"/>
                    </a:lnTo>
                    <a:lnTo>
                      <a:pt x="88" y="146"/>
                    </a:lnTo>
                    <a:lnTo>
                      <a:pt x="88" y="137"/>
                    </a:lnTo>
                    <a:lnTo>
                      <a:pt x="92" y="129"/>
                    </a:lnTo>
                    <a:lnTo>
                      <a:pt x="94" y="120"/>
                    </a:lnTo>
                    <a:lnTo>
                      <a:pt x="92" y="111"/>
                    </a:lnTo>
                    <a:lnTo>
                      <a:pt x="94" y="106"/>
                    </a:lnTo>
                    <a:lnTo>
                      <a:pt x="96" y="103"/>
                    </a:lnTo>
                    <a:lnTo>
                      <a:pt x="96" y="94"/>
                    </a:lnTo>
                    <a:lnTo>
                      <a:pt x="98" y="86"/>
                    </a:lnTo>
                    <a:lnTo>
                      <a:pt x="102" y="80"/>
                    </a:lnTo>
                    <a:lnTo>
                      <a:pt x="102" y="68"/>
                    </a:lnTo>
                    <a:lnTo>
                      <a:pt x="102" y="63"/>
                    </a:lnTo>
                    <a:lnTo>
                      <a:pt x="104" y="54"/>
                    </a:lnTo>
                    <a:lnTo>
                      <a:pt x="106" y="45"/>
                    </a:lnTo>
                    <a:lnTo>
                      <a:pt x="106" y="37"/>
                    </a:lnTo>
                    <a:lnTo>
                      <a:pt x="104" y="28"/>
                    </a:lnTo>
                    <a:lnTo>
                      <a:pt x="108" y="20"/>
                    </a:lnTo>
                    <a:lnTo>
                      <a:pt x="110" y="14"/>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99" name="Freeform 116"/>
              <p:cNvSpPr>
                <a:spLocks/>
              </p:cNvSpPr>
              <p:nvPr/>
            </p:nvSpPr>
            <p:spPr bwMode="auto">
              <a:xfrm>
                <a:off x="1905" y="1233"/>
                <a:ext cx="111" cy="288"/>
              </a:xfrm>
              <a:custGeom>
                <a:avLst/>
                <a:gdLst>
                  <a:gd name="T0" fmla="*/ 108 w 111"/>
                  <a:gd name="T1" fmla="*/ 287 h 288"/>
                  <a:gd name="T2" fmla="*/ 100 w 111"/>
                  <a:gd name="T3" fmla="*/ 281 h 288"/>
                  <a:gd name="T4" fmla="*/ 98 w 111"/>
                  <a:gd name="T5" fmla="*/ 281 h 288"/>
                  <a:gd name="T6" fmla="*/ 91 w 111"/>
                  <a:gd name="T7" fmla="*/ 278 h 288"/>
                  <a:gd name="T8" fmla="*/ 85 w 111"/>
                  <a:gd name="T9" fmla="*/ 275 h 288"/>
                  <a:gd name="T10" fmla="*/ 83 w 111"/>
                  <a:gd name="T11" fmla="*/ 275 h 288"/>
                  <a:gd name="T12" fmla="*/ 75 w 111"/>
                  <a:gd name="T13" fmla="*/ 272 h 288"/>
                  <a:gd name="T14" fmla="*/ 73 w 111"/>
                  <a:gd name="T15" fmla="*/ 269 h 288"/>
                  <a:gd name="T16" fmla="*/ 72 w 111"/>
                  <a:gd name="T17" fmla="*/ 264 h 288"/>
                  <a:gd name="T18" fmla="*/ 68 w 111"/>
                  <a:gd name="T19" fmla="*/ 258 h 288"/>
                  <a:gd name="T20" fmla="*/ 66 w 111"/>
                  <a:gd name="T21" fmla="*/ 252 h 288"/>
                  <a:gd name="T22" fmla="*/ 64 w 111"/>
                  <a:gd name="T23" fmla="*/ 246 h 288"/>
                  <a:gd name="T24" fmla="*/ 64 w 111"/>
                  <a:gd name="T25" fmla="*/ 241 h 288"/>
                  <a:gd name="T26" fmla="*/ 58 w 111"/>
                  <a:gd name="T27" fmla="*/ 235 h 288"/>
                  <a:gd name="T28" fmla="*/ 55 w 111"/>
                  <a:gd name="T29" fmla="*/ 232 h 288"/>
                  <a:gd name="T30" fmla="*/ 55 w 111"/>
                  <a:gd name="T31" fmla="*/ 232 h 288"/>
                  <a:gd name="T32" fmla="*/ 49 w 111"/>
                  <a:gd name="T33" fmla="*/ 220 h 288"/>
                  <a:gd name="T34" fmla="*/ 45 w 111"/>
                  <a:gd name="T35" fmla="*/ 206 h 288"/>
                  <a:gd name="T36" fmla="*/ 41 w 111"/>
                  <a:gd name="T37" fmla="*/ 198 h 288"/>
                  <a:gd name="T38" fmla="*/ 36 w 111"/>
                  <a:gd name="T39" fmla="*/ 180 h 288"/>
                  <a:gd name="T40" fmla="*/ 30 w 111"/>
                  <a:gd name="T41" fmla="*/ 169 h 288"/>
                  <a:gd name="T42" fmla="*/ 28 w 111"/>
                  <a:gd name="T43" fmla="*/ 160 h 288"/>
                  <a:gd name="T44" fmla="*/ 24 w 111"/>
                  <a:gd name="T45" fmla="*/ 146 h 288"/>
                  <a:gd name="T46" fmla="*/ 22 w 111"/>
                  <a:gd name="T47" fmla="*/ 134 h 288"/>
                  <a:gd name="T48" fmla="*/ 20 w 111"/>
                  <a:gd name="T49" fmla="*/ 120 h 288"/>
                  <a:gd name="T50" fmla="*/ 17 w 111"/>
                  <a:gd name="T51" fmla="*/ 103 h 288"/>
                  <a:gd name="T52" fmla="*/ 13 w 111"/>
                  <a:gd name="T53" fmla="*/ 88 h 288"/>
                  <a:gd name="T54" fmla="*/ 13 w 111"/>
                  <a:gd name="T55" fmla="*/ 77 h 288"/>
                  <a:gd name="T56" fmla="*/ 9 w 111"/>
                  <a:gd name="T57" fmla="*/ 60 h 288"/>
                  <a:gd name="T58" fmla="*/ 7 w 111"/>
                  <a:gd name="T59" fmla="*/ 43 h 288"/>
                  <a:gd name="T60" fmla="*/ 3 w 111"/>
                  <a:gd name="T61" fmla="*/ 28 h 288"/>
                  <a:gd name="T62" fmla="*/ 3 w 111"/>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110" y="287"/>
                    </a:moveTo>
                    <a:lnTo>
                      <a:pt x="108" y="287"/>
                    </a:lnTo>
                    <a:lnTo>
                      <a:pt x="104" y="284"/>
                    </a:lnTo>
                    <a:lnTo>
                      <a:pt x="100" y="281"/>
                    </a:lnTo>
                    <a:lnTo>
                      <a:pt x="98" y="287"/>
                    </a:lnTo>
                    <a:lnTo>
                      <a:pt x="98" y="281"/>
                    </a:lnTo>
                    <a:lnTo>
                      <a:pt x="94" y="278"/>
                    </a:lnTo>
                    <a:lnTo>
                      <a:pt x="91" y="278"/>
                    </a:lnTo>
                    <a:lnTo>
                      <a:pt x="87" y="278"/>
                    </a:lnTo>
                    <a:lnTo>
                      <a:pt x="85" y="275"/>
                    </a:lnTo>
                    <a:lnTo>
                      <a:pt x="81" y="278"/>
                    </a:lnTo>
                    <a:lnTo>
                      <a:pt x="83" y="275"/>
                    </a:lnTo>
                    <a:lnTo>
                      <a:pt x="79" y="275"/>
                    </a:lnTo>
                    <a:lnTo>
                      <a:pt x="75" y="272"/>
                    </a:lnTo>
                    <a:lnTo>
                      <a:pt x="75" y="269"/>
                    </a:lnTo>
                    <a:lnTo>
                      <a:pt x="73" y="269"/>
                    </a:lnTo>
                    <a:lnTo>
                      <a:pt x="72" y="266"/>
                    </a:lnTo>
                    <a:lnTo>
                      <a:pt x="72" y="264"/>
                    </a:lnTo>
                    <a:lnTo>
                      <a:pt x="70" y="261"/>
                    </a:lnTo>
                    <a:lnTo>
                      <a:pt x="68" y="258"/>
                    </a:lnTo>
                    <a:lnTo>
                      <a:pt x="68" y="252"/>
                    </a:lnTo>
                    <a:lnTo>
                      <a:pt x="66" y="252"/>
                    </a:lnTo>
                    <a:lnTo>
                      <a:pt x="64" y="246"/>
                    </a:lnTo>
                    <a:lnTo>
                      <a:pt x="62" y="246"/>
                    </a:lnTo>
                    <a:lnTo>
                      <a:pt x="64" y="241"/>
                    </a:lnTo>
                    <a:lnTo>
                      <a:pt x="62" y="241"/>
                    </a:lnTo>
                    <a:lnTo>
                      <a:pt x="58" y="235"/>
                    </a:lnTo>
                    <a:lnTo>
                      <a:pt x="56" y="235"/>
                    </a:lnTo>
                    <a:lnTo>
                      <a:pt x="55" y="232"/>
                    </a:lnTo>
                    <a:lnTo>
                      <a:pt x="53" y="226"/>
                    </a:lnTo>
                    <a:lnTo>
                      <a:pt x="49" y="220"/>
                    </a:lnTo>
                    <a:lnTo>
                      <a:pt x="47" y="212"/>
                    </a:lnTo>
                    <a:lnTo>
                      <a:pt x="45" y="206"/>
                    </a:lnTo>
                    <a:lnTo>
                      <a:pt x="41" y="200"/>
                    </a:lnTo>
                    <a:lnTo>
                      <a:pt x="41" y="198"/>
                    </a:lnTo>
                    <a:lnTo>
                      <a:pt x="37" y="186"/>
                    </a:lnTo>
                    <a:lnTo>
                      <a:pt x="36" y="180"/>
                    </a:lnTo>
                    <a:lnTo>
                      <a:pt x="34" y="177"/>
                    </a:lnTo>
                    <a:lnTo>
                      <a:pt x="30" y="169"/>
                    </a:lnTo>
                    <a:lnTo>
                      <a:pt x="28" y="163"/>
                    </a:lnTo>
                    <a:lnTo>
                      <a:pt x="28" y="160"/>
                    </a:lnTo>
                    <a:lnTo>
                      <a:pt x="28" y="154"/>
                    </a:lnTo>
                    <a:lnTo>
                      <a:pt x="24" y="146"/>
                    </a:lnTo>
                    <a:lnTo>
                      <a:pt x="24" y="134"/>
                    </a:lnTo>
                    <a:lnTo>
                      <a:pt x="22" y="134"/>
                    </a:lnTo>
                    <a:lnTo>
                      <a:pt x="20" y="126"/>
                    </a:lnTo>
                    <a:lnTo>
                      <a:pt x="20" y="120"/>
                    </a:lnTo>
                    <a:lnTo>
                      <a:pt x="17" y="114"/>
                    </a:lnTo>
                    <a:lnTo>
                      <a:pt x="17" y="103"/>
                    </a:lnTo>
                    <a:lnTo>
                      <a:pt x="17" y="97"/>
                    </a:lnTo>
                    <a:lnTo>
                      <a:pt x="13" y="88"/>
                    </a:lnTo>
                    <a:lnTo>
                      <a:pt x="11" y="86"/>
                    </a:lnTo>
                    <a:lnTo>
                      <a:pt x="13" y="77"/>
                    </a:lnTo>
                    <a:lnTo>
                      <a:pt x="9" y="63"/>
                    </a:lnTo>
                    <a:lnTo>
                      <a:pt x="9" y="60"/>
                    </a:lnTo>
                    <a:lnTo>
                      <a:pt x="9" y="54"/>
                    </a:lnTo>
                    <a:lnTo>
                      <a:pt x="7" y="43"/>
                    </a:lnTo>
                    <a:lnTo>
                      <a:pt x="5" y="37"/>
                    </a:lnTo>
                    <a:lnTo>
                      <a:pt x="3" y="28"/>
                    </a:lnTo>
                    <a:lnTo>
                      <a:pt x="1" y="20"/>
                    </a:lnTo>
                    <a:lnTo>
                      <a:pt x="3"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00" name="Freeform 117"/>
              <p:cNvSpPr>
                <a:spLocks/>
              </p:cNvSpPr>
              <p:nvPr/>
            </p:nvSpPr>
            <p:spPr bwMode="auto">
              <a:xfrm>
                <a:off x="1798" y="950"/>
                <a:ext cx="110" cy="284"/>
              </a:xfrm>
              <a:custGeom>
                <a:avLst/>
                <a:gdLst>
                  <a:gd name="T0" fmla="*/ 5 w 110"/>
                  <a:gd name="T1" fmla="*/ 0 h 284"/>
                  <a:gd name="T2" fmla="*/ 9 w 110"/>
                  <a:gd name="T3" fmla="*/ 2 h 284"/>
                  <a:gd name="T4" fmla="*/ 15 w 110"/>
                  <a:gd name="T5" fmla="*/ 0 h 284"/>
                  <a:gd name="T6" fmla="*/ 22 w 110"/>
                  <a:gd name="T7" fmla="*/ 5 h 284"/>
                  <a:gd name="T8" fmla="*/ 26 w 110"/>
                  <a:gd name="T9" fmla="*/ 11 h 284"/>
                  <a:gd name="T10" fmla="*/ 30 w 110"/>
                  <a:gd name="T11" fmla="*/ 11 h 284"/>
                  <a:gd name="T12" fmla="*/ 33 w 110"/>
                  <a:gd name="T13" fmla="*/ 14 h 284"/>
                  <a:gd name="T14" fmla="*/ 35 w 110"/>
                  <a:gd name="T15" fmla="*/ 20 h 284"/>
                  <a:gd name="T16" fmla="*/ 41 w 110"/>
                  <a:gd name="T17" fmla="*/ 25 h 284"/>
                  <a:gd name="T18" fmla="*/ 39 w 110"/>
                  <a:gd name="T19" fmla="*/ 25 h 284"/>
                  <a:gd name="T20" fmla="*/ 43 w 110"/>
                  <a:gd name="T21" fmla="*/ 31 h 284"/>
                  <a:gd name="T22" fmla="*/ 48 w 110"/>
                  <a:gd name="T23" fmla="*/ 37 h 284"/>
                  <a:gd name="T24" fmla="*/ 48 w 110"/>
                  <a:gd name="T25" fmla="*/ 42 h 284"/>
                  <a:gd name="T26" fmla="*/ 50 w 110"/>
                  <a:gd name="T27" fmla="*/ 48 h 284"/>
                  <a:gd name="T28" fmla="*/ 54 w 110"/>
                  <a:gd name="T29" fmla="*/ 51 h 284"/>
                  <a:gd name="T30" fmla="*/ 58 w 110"/>
                  <a:gd name="T31" fmla="*/ 54 h 284"/>
                  <a:gd name="T32" fmla="*/ 62 w 110"/>
                  <a:gd name="T33" fmla="*/ 62 h 284"/>
                  <a:gd name="T34" fmla="*/ 65 w 110"/>
                  <a:gd name="T35" fmla="*/ 74 h 284"/>
                  <a:gd name="T36" fmla="*/ 69 w 110"/>
                  <a:gd name="T37" fmla="*/ 91 h 284"/>
                  <a:gd name="T38" fmla="*/ 75 w 110"/>
                  <a:gd name="T39" fmla="*/ 100 h 284"/>
                  <a:gd name="T40" fmla="*/ 77 w 110"/>
                  <a:gd name="T41" fmla="*/ 111 h 284"/>
                  <a:gd name="T42" fmla="*/ 80 w 110"/>
                  <a:gd name="T43" fmla="*/ 128 h 284"/>
                  <a:gd name="T44" fmla="*/ 84 w 110"/>
                  <a:gd name="T45" fmla="*/ 137 h 284"/>
                  <a:gd name="T46" fmla="*/ 90 w 110"/>
                  <a:gd name="T47" fmla="*/ 151 h 284"/>
                  <a:gd name="T48" fmla="*/ 88 w 110"/>
                  <a:gd name="T49" fmla="*/ 165 h 284"/>
                  <a:gd name="T50" fmla="*/ 93 w 110"/>
                  <a:gd name="T51" fmla="*/ 180 h 284"/>
                  <a:gd name="T52" fmla="*/ 97 w 110"/>
                  <a:gd name="T53" fmla="*/ 188 h 284"/>
                  <a:gd name="T54" fmla="*/ 97 w 110"/>
                  <a:gd name="T55" fmla="*/ 208 h 284"/>
                  <a:gd name="T56" fmla="*/ 99 w 110"/>
                  <a:gd name="T57" fmla="*/ 225 h 284"/>
                  <a:gd name="T58" fmla="*/ 99 w 110"/>
                  <a:gd name="T59" fmla="*/ 242 h 284"/>
                  <a:gd name="T60" fmla="*/ 105 w 110"/>
                  <a:gd name="T61" fmla="*/ 260 h 284"/>
                  <a:gd name="T62" fmla="*/ 105 w 110"/>
                  <a:gd name="T63" fmla="*/ 277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0" y="0"/>
                    </a:moveTo>
                    <a:lnTo>
                      <a:pt x="5" y="0"/>
                    </a:lnTo>
                    <a:lnTo>
                      <a:pt x="7" y="2"/>
                    </a:lnTo>
                    <a:lnTo>
                      <a:pt x="9" y="2"/>
                    </a:lnTo>
                    <a:lnTo>
                      <a:pt x="11" y="2"/>
                    </a:lnTo>
                    <a:lnTo>
                      <a:pt x="15" y="0"/>
                    </a:lnTo>
                    <a:lnTo>
                      <a:pt x="16" y="5"/>
                    </a:lnTo>
                    <a:lnTo>
                      <a:pt x="22" y="5"/>
                    </a:lnTo>
                    <a:lnTo>
                      <a:pt x="24" y="8"/>
                    </a:lnTo>
                    <a:lnTo>
                      <a:pt x="26" y="11"/>
                    </a:lnTo>
                    <a:lnTo>
                      <a:pt x="30" y="11"/>
                    </a:lnTo>
                    <a:lnTo>
                      <a:pt x="31" y="11"/>
                    </a:lnTo>
                    <a:lnTo>
                      <a:pt x="33" y="14"/>
                    </a:lnTo>
                    <a:lnTo>
                      <a:pt x="33" y="17"/>
                    </a:lnTo>
                    <a:lnTo>
                      <a:pt x="35" y="20"/>
                    </a:lnTo>
                    <a:lnTo>
                      <a:pt x="37" y="22"/>
                    </a:lnTo>
                    <a:lnTo>
                      <a:pt x="41" y="25"/>
                    </a:lnTo>
                    <a:lnTo>
                      <a:pt x="39" y="25"/>
                    </a:lnTo>
                    <a:lnTo>
                      <a:pt x="41" y="31"/>
                    </a:lnTo>
                    <a:lnTo>
                      <a:pt x="43" y="31"/>
                    </a:lnTo>
                    <a:lnTo>
                      <a:pt x="45" y="34"/>
                    </a:lnTo>
                    <a:lnTo>
                      <a:pt x="48" y="37"/>
                    </a:lnTo>
                    <a:lnTo>
                      <a:pt x="46" y="40"/>
                    </a:lnTo>
                    <a:lnTo>
                      <a:pt x="48" y="42"/>
                    </a:lnTo>
                    <a:lnTo>
                      <a:pt x="48" y="45"/>
                    </a:lnTo>
                    <a:lnTo>
                      <a:pt x="50" y="48"/>
                    </a:lnTo>
                    <a:lnTo>
                      <a:pt x="54" y="51"/>
                    </a:lnTo>
                    <a:lnTo>
                      <a:pt x="56" y="54"/>
                    </a:lnTo>
                    <a:lnTo>
                      <a:pt x="58" y="54"/>
                    </a:lnTo>
                    <a:lnTo>
                      <a:pt x="58" y="60"/>
                    </a:lnTo>
                    <a:lnTo>
                      <a:pt x="62" y="62"/>
                    </a:lnTo>
                    <a:lnTo>
                      <a:pt x="63" y="65"/>
                    </a:lnTo>
                    <a:lnTo>
                      <a:pt x="65" y="74"/>
                    </a:lnTo>
                    <a:lnTo>
                      <a:pt x="69" y="85"/>
                    </a:lnTo>
                    <a:lnTo>
                      <a:pt x="69" y="91"/>
                    </a:lnTo>
                    <a:lnTo>
                      <a:pt x="71" y="97"/>
                    </a:lnTo>
                    <a:lnTo>
                      <a:pt x="75" y="100"/>
                    </a:lnTo>
                    <a:lnTo>
                      <a:pt x="78" y="108"/>
                    </a:lnTo>
                    <a:lnTo>
                      <a:pt x="77" y="111"/>
                    </a:lnTo>
                    <a:lnTo>
                      <a:pt x="80" y="122"/>
                    </a:lnTo>
                    <a:lnTo>
                      <a:pt x="80" y="128"/>
                    </a:lnTo>
                    <a:lnTo>
                      <a:pt x="82" y="134"/>
                    </a:lnTo>
                    <a:lnTo>
                      <a:pt x="84" y="137"/>
                    </a:lnTo>
                    <a:lnTo>
                      <a:pt x="84" y="148"/>
                    </a:lnTo>
                    <a:lnTo>
                      <a:pt x="90" y="151"/>
                    </a:lnTo>
                    <a:lnTo>
                      <a:pt x="88" y="157"/>
                    </a:lnTo>
                    <a:lnTo>
                      <a:pt x="88" y="165"/>
                    </a:lnTo>
                    <a:lnTo>
                      <a:pt x="92" y="171"/>
                    </a:lnTo>
                    <a:lnTo>
                      <a:pt x="93" y="180"/>
                    </a:lnTo>
                    <a:lnTo>
                      <a:pt x="95" y="185"/>
                    </a:lnTo>
                    <a:lnTo>
                      <a:pt x="97" y="188"/>
                    </a:lnTo>
                    <a:lnTo>
                      <a:pt x="97" y="202"/>
                    </a:lnTo>
                    <a:lnTo>
                      <a:pt x="97" y="208"/>
                    </a:lnTo>
                    <a:lnTo>
                      <a:pt x="97" y="217"/>
                    </a:lnTo>
                    <a:lnTo>
                      <a:pt x="99" y="225"/>
                    </a:lnTo>
                    <a:lnTo>
                      <a:pt x="99" y="234"/>
                    </a:lnTo>
                    <a:lnTo>
                      <a:pt x="99" y="242"/>
                    </a:lnTo>
                    <a:lnTo>
                      <a:pt x="103" y="251"/>
                    </a:lnTo>
                    <a:lnTo>
                      <a:pt x="105" y="260"/>
                    </a:lnTo>
                    <a:lnTo>
                      <a:pt x="109" y="265"/>
                    </a:lnTo>
                    <a:lnTo>
                      <a:pt x="105" y="277"/>
                    </a:lnTo>
                    <a:lnTo>
                      <a:pt x="109"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206" name="Group 118"/>
            <p:cNvGrpSpPr>
              <a:grpSpLocks/>
            </p:cNvGrpSpPr>
            <p:nvPr/>
          </p:nvGrpSpPr>
          <p:grpSpPr bwMode="auto">
            <a:xfrm flipV="1">
              <a:off x="2104" y="1725"/>
              <a:ext cx="344" cy="47"/>
              <a:chOff x="1798" y="950"/>
              <a:chExt cx="3509" cy="579"/>
            </a:xfrm>
          </p:grpSpPr>
          <p:sp>
            <p:nvSpPr>
              <p:cNvPr id="93305" name="Freeform 119"/>
              <p:cNvSpPr>
                <a:spLocks/>
              </p:cNvSpPr>
              <p:nvPr/>
            </p:nvSpPr>
            <p:spPr bwMode="auto">
              <a:xfrm>
                <a:off x="3666" y="1247"/>
                <a:ext cx="110" cy="282"/>
              </a:xfrm>
              <a:custGeom>
                <a:avLst/>
                <a:gdLst>
                  <a:gd name="T0" fmla="*/ 105 w 110"/>
                  <a:gd name="T1" fmla="*/ 281 h 282"/>
                  <a:gd name="T2" fmla="*/ 97 w 110"/>
                  <a:gd name="T3" fmla="*/ 278 h 282"/>
                  <a:gd name="T4" fmla="*/ 93 w 110"/>
                  <a:gd name="T5" fmla="*/ 272 h 282"/>
                  <a:gd name="T6" fmla="*/ 87 w 110"/>
                  <a:gd name="T7" fmla="*/ 272 h 282"/>
                  <a:gd name="T8" fmla="*/ 82 w 110"/>
                  <a:gd name="T9" fmla="*/ 272 h 282"/>
                  <a:gd name="T10" fmla="*/ 78 w 110"/>
                  <a:gd name="T11" fmla="*/ 269 h 282"/>
                  <a:gd name="T12" fmla="*/ 72 w 110"/>
                  <a:gd name="T13" fmla="*/ 266 h 282"/>
                  <a:gd name="T14" fmla="*/ 70 w 110"/>
                  <a:gd name="T15" fmla="*/ 263 h 282"/>
                  <a:gd name="T16" fmla="*/ 68 w 110"/>
                  <a:gd name="T17" fmla="*/ 255 h 282"/>
                  <a:gd name="T18" fmla="*/ 65 w 110"/>
                  <a:gd name="T19" fmla="*/ 249 h 282"/>
                  <a:gd name="T20" fmla="*/ 65 w 110"/>
                  <a:gd name="T21" fmla="*/ 243 h 282"/>
                  <a:gd name="T22" fmla="*/ 65 w 110"/>
                  <a:gd name="T23" fmla="*/ 240 h 282"/>
                  <a:gd name="T24" fmla="*/ 59 w 110"/>
                  <a:gd name="T25" fmla="*/ 235 h 282"/>
                  <a:gd name="T26" fmla="*/ 55 w 110"/>
                  <a:gd name="T27" fmla="*/ 229 h 282"/>
                  <a:gd name="T28" fmla="*/ 53 w 110"/>
                  <a:gd name="T29" fmla="*/ 229 h 282"/>
                  <a:gd name="T30" fmla="*/ 49 w 110"/>
                  <a:gd name="T31" fmla="*/ 226 h 282"/>
                  <a:gd name="T32" fmla="*/ 47 w 110"/>
                  <a:gd name="T33" fmla="*/ 215 h 282"/>
                  <a:gd name="T34" fmla="*/ 42 w 110"/>
                  <a:gd name="T35" fmla="*/ 203 h 282"/>
                  <a:gd name="T36" fmla="*/ 38 w 110"/>
                  <a:gd name="T37" fmla="*/ 192 h 282"/>
                  <a:gd name="T38" fmla="*/ 34 w 110"/>
                  <a:gd name="T39" fmla="*/ 180 h 282"/>
                  <a:gd name="T40" fmla="*/ 28 w 110"/>
                  <a:gd name="T41" fmla="*/ 169 h 282"/>
                  <a:gd name="T42" fmla="*/ 26 w 110"/>
                  <a:gd name="T43" fmla="*/ 154 h 282"/>
                  <a:gd name="T44" fmla="*/ 24 w 110"/>
                  <a:gd name="T45" fmla="*/ 143 h 282"/>
                  <a:gd name="T46" fmla="*/ 19 w 110"/>
                  <a:gd name="T47" fmla="*/ 134 h 282"/>
                  <a:gd name="T48" fmla="*/ 15 w 110"/>
                  <a:gd name="T49" fmla="*/ 114 h 282"/>
                  <a:gd name="T50" fmla="*/ 13 w 110"/>
                  <a:gd name="T51" fmla="*/ 103 h 282"/>
                  <a:gd name="T52" fmla="*/ 11 w 110"/>
                  <a:gd name="T53" fmla="*/ 88 h 282"/>
                  <a:gd name="T54" fmla="*/ 9 w 110"/>
                  <a:gd name="T55" fmla="*/ 74 h 282"/>
                  <a:gd name="T56" fmla="*/ 3 w 110"/>
                  <a:gd name="T57" fmla="*/ 60 h 282"/>
                  <a:gd name="T58" fmla="*/ 5 w 110"/>
                  <a:gd name="T59" fmla="*/ 43 h 282"/>
                  <a:gd name="T60" fmla="*/ 3 w 110"/>
                  <a:gd name="T61" fmla="*/ 28 h 282"/>
                  <a:gd name="T62" fmla="*/ 1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5" y="275"/>
                    </a:lnTo>
                    <a:lnTo>
                      <a:pt x="93" y="272"/>
                    </a:lnTo>
                    <a:lnTo>
                      <a:pt x="91" y="275"/>
                    </a:lnTo>
                    <a:lnTo>
                      <a:pt x="87" y="272"/>
                    </a:lnTo>
                    <a:lnTo>
                      <a:pt x="84" y="269"/>
                    </a:lnTo>
                    <a:lnTo>
                      <a:pt x="82" y="272"/>
                    </a:lnTo>
                    <a:lnTo>
                      <a:pt x="82" y="269"/>
                    </a:lnTo>
                    <a:lnTo>
                      <a:pt x="78" y="269"/>
                    </a:lnTo>
                    <a:lnTo>
                      <a:pt x="76" y="269"/>
                    </a:lnTo>
                    <a:lnTo>
                      <a:pt x="72" y="266"/>
                    </a:lnTo>
                    <a:lnTo>
                      <a:pt x="72" y="260"/>
                    </a:lnTo>
                    <a:lnTo>
                      <a:pt x="70" y="263"/>
                    </a:lnTo>
                    <a:lnTo>
                      <a:pt x="70" y="258"/>
                    </a:lnTo>
                    <a:lnTo>
                      <a:pt x="68" y="255"/>
                    </a:lnTo>
                    <a:lnTo>
                      <a:pt x="66" y="255"/>
                    </a:lnTo>
                    <a:lnTo>
                      <a:pt x="65" y="249"/>
                    </a:lnTo>
                    <a:lnTo>
                      <a:pt x="66" y="246"/>
                    </a:lnTo>
                    <a:lnTo>
                      <a:pt x="65" y="243"/>
                    </a:lnTo>
                    <a:lnTo>
                      <a:pt x="65" y="240"/>
                    </a:lnTo>
                    <a:lnTo>
                      <a:pt x="61" y="237"/>
                    </a:lnTo>
                    <a:lnTo>
                      <a:pt x="59" y="235"/>
                    </a:lnTo>
                    <a:lnTo>
                      <a:pt x="57" y="232"/>
                    </a:lnTo>
                    <a:lnTo>
                      <a:pt x="55" y="229"/>
                    </a:lnTo>
                    <a:lnTo>
                      <a:pt x="53" y="229"/>
                    </a:lnTo>
                    <a:lnTo>
                      <a:pt x="53" y="223"/>
                    </a:lnTo>
                    <a:lnTo>
                      <a:pt x="49" y="226"/>
                    </a:lnTo>
                    <a:lnTo>
                      <a:pt x="47" y="215"/>
                    </a:lnTo>
                    <a:lnTo>
                      <a:pt x="43" y="209"/>
                    </a:lnTo>
                    <a:lnTo>
                      <a:pt x="42" y="203"/>
                    </a:lnTo>
                    <a:lnTo>
                      <a:pt x="38" y="200"/>
                    </a:lnTo>
                    <a:lnTo>
                      <a:pt x="38" y="192"/>
                    </a:lnTo>
                    <a:lnTo>
                      <a:pt x="36" y="183"/>
                    </a:lnTo>
                    <a:lnTo>
                      <a:pt x="34" y="180"/>
                    </a:lnTo>
                    <a:lnTo>
                      <a:pt x="30" y="177"/>
                    </a:lnTo>
                    <a:lnTo>
                      <a:pt x="28" y="169"/>
                    </a:lnTo>
                    <a:lnTo>
                      <a:pt x="24" y="166"/>
                    </a:lnTo>
                    <a:lnTo>
                      <a:pt x="26" y="154"/>
                    </a:lnTo>
                    <a:lnTo>
                      <a:pt x="26" y="149"/>
                    </a:lnTo>
                    <a:lnTo>
                      <a:pt x="24" y="143"/>
                    </a:lnTo>
                    <a:lnTo>
                      <a:pt x="22" y="137"/>
                    </a:lnTo>
                    <a:lnTo>
                      <a:pt x="19" y="134"/>
                    </a:lnTo>
                    <a:lnTo>
                      <a:pt x="17" y="129"/>
                    </a:lnTo>
                    <a:lnTo>
                      <a:pt x="15" y="114"/>
                    </a:lnTo>
                    <a:lnTo>
                      <a:pt x="13" y="111"/>
                    </a:lnTo>
                    <a:lnTo>
                      <a:pt x="13" y="103"/>
                    </a:lnTo>
                    <a:lnTo>
                      <a:pt x="11" y="94"/>
                    </a:lnTo>
                    <a:lnTo>
                      <a:pt x="11" y="88"/>
                    </a:lnTo>
                    <a:lnTo>
                      <a:pt x="9" y="88"/>
                    </a:lnTo>
                    <a:lnTo>
                      <a:pt x="9" y="74"/>
                    </a:lnTo>
                    <a:lnTo>
                      <a:pt x="7" y="68"/>
                    </a:lnTo>
                    <a:lnTo>
                      <a:pt x="3" y="60"/>
                    </a:lnTo>
                    <a:lnTo>
                      <a:pt x="5" y="51"/>
                    </a:lnTo>
                    <a:lnTo>
                      <a:pt x="5" y="43"/>
                    </a:lnTo>
                    <a:lnTo>
                      <a:pt x="0" y="40"/>
                    </a:lnTo>
                    <a:lnTo>
                      <a:pt x="3" y="28"/>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6" name="Freeform 120"/>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49 w 109"/>
                  <a:gd name="T27" fmla="*/ 235 h 282"/>
                  <a:gd name="T28" fmla="*/ 53 w 109"/>
                  <a:gd name="T29" fmla="*/ 229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2 w 109"/>
                  <a:gd name="T59" fmla="*/ 43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49" y="235"/>
                    </a:lnTo>
                    <a:lnTo>
                      <a:pt x="49" y="232"/>
                    </a:lnTo>
                    <a:lnTo>
                      <a:pt x="53" y="229"/>
                    </a:lnTo>
                    <a:lnTo>
                      <a:pt x="53" y="223"/>
                    </a:lnTo>
                    <a:lnTo>
                      <a:pt x="54" y="220"/>
                    </a:lnTo>
                    <a:lnTo>
                      <a:pt x="56" y="215"/>
                    </a:lnTo>
                    <a:lnTo>
                      <a:pt x="62" y="209"/>
                    </a:lnTo>
                    <a:lnTo>
                      <a:pt x="65" y="209"/>
                    </a:lnTo>
                    <a:lnTo>
                      <a:pt x="64" y="200"/>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0" y="57"/>
                    </a:lnTo>
                    <a:lnTo>
                      <a:pt x="102" y="43"/>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7" name="Freeform 121"/>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51 w 109"/>
                  <a:gd name="T27" fmla="*/ 232 h 282"/>
                  <a:gd name="T28" fmla="*/ 53 w 109"/>
                  <a:gd name="T29" fmla="*/ 226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4 w 109"/>
                  <a:gd name="T59" fmla="*/ 45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51" y="232"/>
                    </a:lnTo>
                    <a:lnTo>
                      <a:pt x="49" y="232"/>
                    </a:lnTo>
                    <a:lnTo>
                      <a:pt x="53" y="226"/>
                    </a:lnTo>
                    <a:lnTo>
                      <a:pt x="54" y="220"/>
                    </a:lnTo>
                    <a:lnTo>
                      <a:pt x="56" y="220"/>
                    </a:lnTo>
                    <a:lnTo>
                      <a:pt x="56" y="215"/>
                    </a:lnTo>
                    <a:lnTo>
                      <a:pt x="62" y="209"/>
                    </a:lnTo>
                    <a:lnTo>
                      <a:pt x="65" y="209"/>
                    </a:lnTo>
                    <a:lnTo>
                      <a:pt x="65" y="197"/>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2" y="54"/>
                    </a:lnTo>
                    <a:lnTo>
                      <a:pt x="104" y="45"/>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8" name="Freeform 122"/>
              <p:cNvSpPr>
                <a:spLocks/>
              </p:cNvSpPr>
              <p:nvPr/>
            </p:nvSpPr>
            <p:spPr bwMode="auto">
              <a:xfrm>
                <a:off x="3666" y="1247"/>
                <a:ext cx="110" cy="282"/>
              </a:xfrm>
              <a:custGeom>
                <a:avLst/>
                <a:gdLst>
                  <a:gd name="T0" fmla="*/ 105 w 110"/>
                  <a:gd name="T1" fmla="*/ 281 h 282"/>
                  <a:gd name="T2" fmla="*/ 97 w 110"/>
                  <a:gd name="T3" fmla="*/ 278 h 282"/>
                  <a:gd name="T4" fmla="*/ 94 w 110"/>
                  <a:gd name="T5" fmla="*/ 272 h 282"/>
                  <a:gd name="T6" fmla="*/ 88 w 110"/>
                  <a:gd name="T7" fmla="*/ 272 h 282"/>
                  <a:gd name="T8" fmla="*/ 83 w 110"/>
                  <a:gd name="T9" fmla="*/ 272 h 282"/>
                  <a:gd name="T10" fmla="*/ 79 w 110"/>
                  <a:gd name="T11" fmla="*/ 269 h 282"/>
                  <a:gd name="T12" fmla="*/ 72 w 110"/>
                  <a:gd name="T13" fmla="*/ 263 h 282"/>
                  <a:gd name="T14" fmla="*/ 72 w 110"/>
                  <a:gd name="T15" fmla="*/ 263 h 282"/>
                  <a:gd name="T16" fmla="*/ 70 w 110"/>
                  <a:gd name="T17" fmla="*/ 255 h 282"/>
                  <a:gd name="T18" fmla="*/ 66 w 110"/>
                  <a:gd name="T19" fmla="*/ 249 h 282"/>
                  <a:gd name="T20" fmla="*/ 66 w 110"/>
                  <a:gd name="T21" fmla="*/ 243 h 282"/>
                  <a:gd name="T22" fmla="*/ 62 w 110"/>
                  <a:gd name="T23" fmla="*/ 240 h 282"/>
                  <a:gd name="T24" fmla="*/ 60 w 110"/>
                  <a:gd name="T25" fmla="*/ 235 h 282"/>
                  <a:gd name="T26" fmla="*/ 57 w 110"/>
                  <a:gd name="T27" fmla="*/ 229 h 282"/>
                  <a:gd name="T28" fmla="*/ 55 w 110"/>
                  <a:gd name="T29" fmla="*/ 229 h 282"/>
                  <a:gd name="T30" fmla="*/ 51 w 110"/>
                  <a:gd name="T31" fmla="*/ 226 h 282"/>
                  <a:gd name="T32" fmla="*/ 49 w 110"/>
                  <a:gd name="T33" fmla="*/ 215 h 282"/>
                  <a:gd name="T34" fmla="*/ 42 w 110"/>
                  <a:gd name="T35" fmla="*/ 203 h 282"/>
                  <a:gd name="T36" fmla="*/ 40 w 110"/>
                  <a:gd name="T37" fmla="*/ 189 h 282"/>
                  <a:gd name="T38" fmla="*/ 35 w 110"/>
                  <a:gd name="T39" fmla="*/ 177 h 282"/>
                  <a:gd name="T40" fmla="*/ 31 w 110"/>
                  <a:gd name="T41" fmla="*/ 166 h 282"/>
                  <a:gd name="T42" fmla="*/ 29 w 110"/>
                  <a:gd name="T43" fmla="*/ 151 h 282"/>
                  <a:gd name="T44" fmla="*/ 27 w 110"/>
                  <a:gd name="T45" fmla="*/ 140 h 282"/>
                  <a:gd name="T46" fmla="*/ 22 w 110"/>
                  <a:gd name="T47" fmla="*/ 134 h 282"/>
                  <a:gd name="T48" fmla="*/ 18 w 110"/>
                  <a:gd name="T49" fmla="*/ 114 h 282"/>
                  <a:gd name="T50" fmla="*/ 16 w 110"/>
                  <a:gd name="T51" fmla="*/ 103 h 282"/>
                  <a:gd name="T52" fmla="*/ 14 w 110"/>
                  <a:gd name="T53" fmla="*/ 88 h 282"/>
                  <a:gd name="T54" fmla="*/ 12 w 110"/>
                  <a:gd name="T55" fmla="*/ 74 h 282"/>
                  <a:gd name="T56" fmla="*/ 7 w 110"/>
                  <a:gd name="T57" fmla="*/ 57 h 282"/>
                  <a:gd name="T58" fmla="*/ 9 w 110"/>
                  <a:gd name="T59" fmla="*/ 40 h 282"/>
                  <a:gd name="T60" fmla="*/ 7 w 110"/>
                  <a:gd name="T61" fmla="*/ 25 h 282"/>
                  <a:gd name="T62" fmla="*/ 3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6" y="275"/>
                    </a:lnTo>
                    <a:lnTo>
                      <a:pt x="94" y="272"/>
                    </a:lnTo>
                    <a:lnTo>
                      <a:pt x="92" y="272"/>
                    </a:lnTo>
                    <a:lnTo>
                      <a:pt x="88" y="272"/>
                    </a:lnTo>
                    <a:lnTo>
                      <a:pt x="84" y="269"/>
                    </a:lnTo>
                    <a:lnTo>
                      <a:pt x="83" y="272"/>
                    </a:lnTo>
                    <a:lnTo>
                      <a:pt x="83" y="269"/>
                    </a:lnTo>
                    <a:lnTo>
                      <a:pt x="79" y="269"/>
                    </a:lnTo>
                    <a:lnTo>
                      <a:pt x="77" y="269"/>
                    </a:lnTo>
                    <a:lnTo>
                      <a:pt x="72" y="263"/>
                    </a:lnTo>
                    <a:lnTo>
                      <a:pt x="73" y="260"/>
                    </a:lnTo>
                    <a:lnTo>
                      <a:pt x="72" y="263"/>
                    </a:lnTo>
                    <a:lnTo>
                      <a:pt x="72" y="258"/>
                    </a:lnTo>
                    <a:lnTo>
                      <a:pt x="70" y="255"/>
                    </a:lnTo>
                    <a:lnTo>
                      <a:pt x="68" y="255"/>
                    </a:lnTo>
                    <a:lnTo>
                      <a:pt x="66" y="249"/>
                    </a:lnTo>
                    <a:lnTo>
                      <a:pt x="68" y="246"/>
                    </a:lnTo>
                    <a:lnTo>
                      <a:pt x="66" y="243"/>
                    </a:lnTo>
                    <a:lnTo>
                      <a:pt x="66" y="240"/>
                    </a:lnTo>
                    <a:lnTo>
                      <a:pt x="62" y="240"/>
                    </a:lnTo>
                    <a:lnTo>
                      <a:pt x="62" y="237"/>
                    </a:lnTo>
                    <a:lnTo>
                      <a:pt x="60" y="235"/>
                    </a:lnTo>
                    <a:lnTo>
                      <a:pt x="59" y="232"/>
                    </a:lnTo>
                    <a:lnTo>
                      <a:pt x="57" y="229"/>
                    </a:lnTo>
                    <a:lnTo>
                      <a:pt x="55" y="229"/>
                    </a:lnTo>
                    <a:lnTo>
                      <a:pt x="53" y="226"/>
                    </a:lnTo>
                    <a:lnTo>
                      <a:pt x="51" y="226"/>
                    </a:lnTo>
                    <a:lnTo>
                      <a:pt x="49" y="215"/>
                    </a:lnTo>
                    <a:lnTo>
                      <a:pt x="44" y="209"/>
                    </a:lnTo>
                    <a:lnTo>
                      <a:pt x="42" y="203"/>
                    </a:lnTo>
                    <a:lnTo>
                      <a:pt x="40" y="197"/>
                    </a:lnTo>
                    <a:lnTo>
                      <a:pt x="40" y="189"/>
                    </a:lnTo>
                    <a:lnTo>
                      <a:pt x="35" y="183"/>
                    </a:lnTo>
                    <a:lnTo>
                      <a:pt x="35" y="177"/>
                    </a:lnTo>
                    <a:lnTo>
                      <a:pt x="33" y="174"/>
                    </a:lnTo>
                    <a:lnTo>
                      <a:pt x="31" y="166"/>
                    </a:lnTo>
                    <a:lnTo>
                      <a:pt x="27" y="163"/>
                    </a:lnTo>
                    <a:lnTo>
                      <a:pt x="29" y="151"/>
                    </a:lnTo>
                    <a:lnTo>
                      <a:pt x="29" y="146"/>
                    </a:lnTo>
                    <a:lnTo>
                      <a:pt x="27" y="140"/>
                    </a:lnTo>
                    <a:lnTo>
                      <a:pt x="24" y="134"/>
                    </a:lnTo>
                    <a:lnTo>
                      <a:pt x="22" y="134"/>
                    </a:lnTo>
                    <a:lnTo>
                      <a:pt x="18" y="126"/>
                    </a:lnTo>
                    <a:lnTo>
                      <a:pt x="18" y="114"/>
                    </a:lnTo>
                    <a:lnTo>
                      <a:pt x="16" y="111"/>
                    </a:lnTo>
                    <a:lnTo>
                      <a:pt x="16" y="103"/>
                    </a:lnTo>
                    <a:lnTo>
                      <a:pt x="14" y="94"/>
                    </a:lnTo>
                    <a:lnTo>
                      <a:pt x="14" y="88"/>
                    </a:lnTo>
                    <a:lnTo>
                      <a:pt x="12" y="88"/>
                    </a:lnTo>
                    <a:lnTo>
                      <a:pt x="12" y="74"/>
                    </a:lnTo>
                    <a:lnTo>
                      <a:pt x="11" y="65"/>
                    </a:lnTo>
                    <a:lnTo>
                      <a:pt x="7" y="57"/>
                    </a:lnTo>
                    <a:lnTo>
                      <a:pt x="9" y="48"/>
                    </a:lnTo>
                    <a:lnTo>
                      <a:pt x="9" y="40"/>
                    </a:lnTo>
                    <a:lnTo>
                      <a:pt x="3" y="37"/>
                    </a:lnTo>
                    <a:lnTo>
                      <a:pt x="7"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9" name="Freeform 123"/>
              <p:cNvSpPr>
                <a:spLocks/>
              </p:cNvSpPr>
              <p:nvPr/>
            </p:nvSpPr>
            <p:spPr bwMode="auto">
              <a:xfrm>
                <a:off x="3560" y="965"/>
                <a:ext cx="107" cy="283"/>
              </a:xfrm>
              <a:custGeom>
                <a:avLst/>
                <a:gdLst>
                  <a:gd name="T0" fmla="*/ 1 w 107"/>
                  <a:gd name="T1" fmla="*/ 2 h 283"/>
                  <a:gd name="T2" fmla="*/ 7 w 107"/>
                  <a:gd name="T3" fmla="*/ 2 h 283"/>
                  <a:gd name="T4" fmla="*/ 13 w 107"/>
                  <a:gd name="T5" fmla="*/ 5 h 283"/>
                  <a:gd name="T6" fmla="*/ 19 w 107"/>
                  <a:gd name="T7" fmla="*/ 8 h 283"/>
                  <a:gd name="T8" fmla="*/ 25 w 107"/>
                  <a:gd name="T9" fmla="*/ 11 h 283"/>
                  <a:gd name="T10" fmla="*/ 26 w 107"/>
                  <a:gd name="T11" fmla="*/ 14 h 283"/>
                  <a:gd name="T12" fmla="*/ 29 w 107"/>
                  <a:gd name="T13" fmla="*/ 17 h 283"/>
                  <a:gd name="T14" fmla="*/ 35 w 107"/>
                  <a:gd name="T15" fmla="*/ 19 h 283"/>
                  <a:gd name="T16" fmla="*/ 39 w 107"/>
                  <a:gd name="T17" fmla="*/ 25 h 283"/>
                  <a:gd name="T18" fmla="*/ 37 w 107"/>
                  <a:gd name="T19" fmla="*/ 28 h 283"/>
                  <a:gd name="T20" fmla="*/ 41 w 107"/>
                  <a:gd name="T21" fmla="*/ 34 h 283"/>
                  <a:gd name="T22" fmla="*/ 47 w 107"/>
                  <a:gd name="T23" fmla="*/ 39 h 283"/>
                  <a:gd name="T24" fmla="*/ 47 w 107"/>
                  <a:gd name="T25" fmla="*/ 45 h 283"/>
                  <a:gd name="T26" fmla="*/ 49 w 107"/>
                  <a:gd name="T27" fmla="*/ 51 h 283"/>
                  <a:gd name="T28" fmla="*/ 53 w 107"/>
                  <a:gd name="T29" fmla="*/ 54 h 283"/>
                  <a:gd name="T30" fmla="*/ 56 w 107"/>
                  <a:gd name="T31" fmla="*/ 56 h 283"/>
                  <a:gd name="T32" fmla="*/ 58 w 107"/>
                  <a:gd name="T33" fmla="*/ 65 h 283"/>
                  <a:gd name="T34" fmla="*/ 62 w 107"/>
                  <a:gd name="T35" fmla="*/ 76 h 283"/>
                  <a:gd name="T36" fmla="*/ 66 w 107"/>
                  <a:gd name="T37" fmla="*/ 88 h 283"/>
                  <a:gd name="T38" fmla="*/ 72 w 107"/>
                  <a:gd name="T39" fmla="*/ 102 h 283"/>
                  <a:gd name="T40" fmla="*/ 76 w 107"/>
                  <a:gd name="T41" fmla="*/ 111 h 283"/>
                  <a:gd name="T42" fmla="*/ 80 w 107"/>
                  <a:gd name="T43" fmla="*/ 125 h 283"/>
                  <a:gd name="T44" fmla="*/ 82 w 107"/>
                  <a:gd name="T45" fmla="*/ 139 h 283"/>
                  <a:gd name="T46" fmla="*/ 88 w 107"/>
                  <a:gd name="T47" fmla="*/ 150 h 283"/>
                  <a:gd name="T48" fmla="*/ 88 w 107"/>
                  <a:gd name="T49" fmla="*/ 162 h 283"/>
                  <a:gd name="T50" fmla="*/ 90 w 107"/>
                  <a:gd name="T51" fmla="*/ 179 h 283"/>
                  <a:gd name="T52" fmla="*/ 94 w 107"/>
                  <a:gd name="T53" fmla="*/ 190 h 283"/>
                  <a:gd name="T54" fmla="*/ 94 w 107"/>
                  <a:gd name="T55" fmla="*/ 205 h 283"/>
                  <a:gd name="T56" fmla="*/ 98 w 107"/>
                  <a:gd name="T57" fmla="*/ 225 h 283"/>
                  <a:gd name="T58" fmla="*/ 98 w 107"/>
                  <a:gd name="T59" fmla="*/ 236 h 283"/>
                  <a:gd name="T60" fmla="*/ 104 w 107"/>
                  <a:gd name="T61" fmla="*/ 256 h 283"/>
                  <a:gd name="T62" fmla="*/ 104 w 107"/>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83"/>
                  <a:gd name="T98" fmla="*/ 107 w 10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83">
                    <a:moveTo>
                      <a:pt x="0" y="0"/>
                    </a:moveTo>
                    <a:lnTo>
                      <a:pt x="1" y="2"/>
                    </a:lnTo>
                    <a:lnTo>
                      <a:pt x="3" y="0"/>
                    </a:lnTo>
                    <a:lnTo>
                      <a:pt x="7" y="2"/>
                    </a:lnTo>
                    <a:lnTo>
                      <a:pt x="9" y="8"/>
                    </a:lnTo>
                    <a:lnTo>
                      <a:pt x="13" y="5"/>
                    </a:lnTo>
                    <a:lnTo>
                      <a:pt x="17" y="5"/>
                    </a:lnTo>
                    <a:lnTo>
                      <a:pt x="19" y="8"/>
                    </a:lnTo>
                    <a:lnTo>
                      <a:pt x="21" y="8"/>
                    </a:lnTo>
                    <a:lnTo>
                      <a:pt x="25" y="11"/>
                    </a:lnTo>
                    <a:lnTo>
                      <a:pt x="26" y="14"/>
                    </a:lnTo>
                    <a:lnTo>
                      <a:pt x="29" y="17"/>
                    </a:lnTo>
                    <a:lnTo>
                      <a:pt x="31" y="17"/>
                    </a:lnTo>
                    <a:lnTo>
                      <a:pt x="35" y="19"/>
                    </a:lnTo>
                    <a:lnTo>
                      <a:pt x="37" y="22"/>
                    </a:lnTo>
                    <a:lnTo>
                      <a:pt x="39" y="25"/>
                    </a:lnTo>
                    <a:lnTo>
                      <a:pt x="37" y="25"/>
                    </a:lnTo>
                    <a:lnTo>
                      <a:pt x="37" y="28"/>
                    </a:lnTo>
                    <a:lnTo>
                      <a:pt x="39" y="31"/>
                    </a:lnTo>
                    <a:lnTo>
                      <a:pt x="41" y="34"/>
                    </a:lnTo>
                    <a:lnTo>
                      <a:pt x="43" y="37"/>
                    </a:lnTo>
                    <a:lnTo>
                      <a:pt x="47" y="39"/>
                    </a:lnTo>
                    <a:lnTo>
                      <a:pt x="47" y="45"/>
                    </a:lnTo>
                    <a:lnTo>
                      <a:pt x="49" y="51"/>
                    </a:lnTo>
                    <a:lnTo>
                      <a:pt x="51" y="51"/>
                    </a:lnTo>
                    <a:lnTo>
                      <a:pt x="53" y="54"/>
                    </a:lnTo>
                    <a:lnTo>
                      <a:pt x="54" y="56"/>
                    </a:lnTo>
                    <a:lnTo>
                      <a:pt x="56" y="56"/>
                    </a:lnTo>
                    <a:lnTo>
                      <a:pt x="56" y="62"/>
                    </a:lnTo>
                    <a:lnTo>
                      <a:pt x="58" y="65"/>
                    </a:lnTo>
                    <a:lnTo>
                      <a:pt x="58" y="71"/>
                    </a:lnTo>
                    <a:lnTo>
                      <a:pt x="62" y="76"/>
                    </a:lnTo>
                    <a:lnTo>
                      <a:pt x="66" y="82"/>
                    </a:lnTo>
                    <a:lnTo>
                      <a:pt x="66" y="88"/>
                    </a:lnTo>
                    <a:lnTo>
                      <a:pt x="68" y="99"/>
                    </a:lnTo>
                    <a:lnTo>
                      <a:pt x="72" y="102"/>
                    </a:lnTo>
                    <a:lnTo>
                      <a:pt x="78" y="108"/>
                    </a:lnTo>
                    <a:lnTo>
                      <a:pt x="76" y="111"/>
                    </a:lnTo>
                    <a:lnTo>
                      <a:pt x="79" y="119"/>
                    </a:lnTo>
                    <a:lnTo>
                      <a:pt x="80" y="125"/>
                    </a:lnTo>
                    <a:lnTo>
                      <a:pt x="82" y="133"/>
                    </a:lnTo>
                    <a:lnTo>
                      <a:pt x="82" y="139"/>
                    </a:lnTo>
                    <a:lnTo>
                      <a:pt x="82" y="148"/>
                    </a:lnTo>
                    <a:lnTo>
                      <a:pt x="88" y="150"/>
                    </a:lnTo>
                    <a:lnTo>
                      <a:pt x="88" y="156"/>
                    </a:lnTo>
                    <a:lnTo>
                      <a:pt x="88" y="162"/>
                    </a:lnTo>
                    <a:lnTo>
                      <a:pt x="88" y="165"/>
                    </a:lnTo>
                    <a:lnTo>
                      <a:pt x="90" y="179"/>
                    </a:lnTo>
                    <a:lnTo>
                      <a:pt x="90" y="185"/>
                    </a:lnTo>
                    <a:lnTo>
                      <a:pt x="94" y="190"/>
                    </a:lnTo>
                    <a:lnTo>
                      <a:pt x="94" y="196"/>
                    </a:lnTo>
                    <a:lnTo>
                      <a:pt x="94" y="205"/>
                    </a:lnTo>
                    <a:lnTo>
                      <a:pt x="96" y="213"/>
                    </a:lnTo>
                    <a:lnTo>
                      <a:pt x="98" y="225"/>
                    </a:lnTo>
                    <a:lnTo>
                      <a:pt x="100" y="230"/>
                    </a:lnTo>
                    <a:lnTo>
                      <a:pt x="98" y="236"/>
                    </a:lnTo>
                    <a:lnTo>
                      <a:pt x="102" y="244"/>
                    </a:lnTo>
                    <a:lnTo>
                      <a:pt x="104" y="256"/>
                    </a:lnTo>
                    <a:lnTo>
                      <a:pt x="104" y="262"/>
                    </a:lnTo>
                    <a:lnTo>
                      <a:pt x="104" y="273"/>
                    </a:lnTo>
                    <a:lnTo>
                      <a:pt x="106" y="282"/>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0" name="Freeform 124"/>
              <p:cNvSpPr>
                <a:spLocks/>
              </p:cNvSpPr>
              <p:nvPr/>
            </p:nvSpPr>
            <p:spPr bwMode="auto">
              <a:xfrm>
                <a:off x="3447" y="965"/>
                <a:ext cx="112" cy="283"/>
              </a:xfrm>
              <a:custGeom>
                <a:avLst/>
                <a:gdLst>
                  <a:gd name="T0" fmla="*/ 107 w 112"/>
                  <a:gd name="T1" fmla="*/ 0 h 283"/>
                  <a:gd name="T2" fmla="*/ 101 w 112"/>
                  <a:gd name="T3" fmla="*/ 2 h 283"/>
                  <a:gd name="T4" fmla="*/ 93 w 112"/>
                  <a:gd name="T5" fmla="*/ 2 h 283"/>
                  <a:gd name="T6" fmla="*/ 88 w 112"/>
                  <a:gd name="T7" fmla="*/ 5 h 283"/>
                  <a:gd name="T8" fmla="*/ 86 w 112"/>
                  <a:gd name="T9" fmla="*/ 11 h 283"/>
                  <a:gd name="T10" fmla="*/ 82 w 112"/>
                  <a:gd name="T11" fmla="*/ 14 h 283"/>
                  <a:gd name="T12" fmla="*/ 76 w 112"/>
                  <a:gd name="T13" fmla="*/ 14 h 283"/>
                  <a:gd name="T14" fmla="*/ 74 w 112"/>
                  <a:gd name="T15" fmla="*/ 19 h 283"/>
                  <a:gd name="T16" fmla="*/ 70 w 112"/>
                  <a:gd name="T17" fmla="*/ 22 h 283"/>
                  <a:gd name="T18" fmla="*/ 66 w 112"/>
                  <a:gd name="T19" fmla="*/ 25 h 283"/>
                  <a:gd name="T20" fmla="*/ 65 w 112"/>
                  <a:gd name="T21" fmla="*/ 31 h 283"/>
                  <a:gd name="T22" fmla="*/ 63 w 112"/>
                  <a:gd name="T23" fmla="*/ 34 h 283"/>
                  <a:gd name="T24" fmla="*/ 63 w 112"/>
                  <a:gd name="T25" fmla="*/ 42 h 283"/>
                  <a:gd name="T26" fmla="*/ 59 w 112"/>
                  <a:gd name="T27" fmla="*/ 45 h 283"/>
                  <a:gd name="T28" fmla="*/ 57 w 112"/>
                  <a:gd name="T29" fmla="*/ 48 h 283"/>
                  <a:gd name="T30" fmla="*/ 53 w 112"/>
                  <a:gd name="T31" fmla="*/ 54 h 283"/>
                  <a:gd name="T32" fmla="*/ 47 w 112"/>
                  <a:gd name="T33" fmla="*/ 62 h 283"/>
                  <a:gd name="T34" fmla="*/ 45 w 112"/>
                  <a:gd name="T35" fmla="*/ 74 h 283"/>
                  <a:gd name="T36" fmla="*/ 40 w 112"/>
                  <a:gd name="T37" fmla="*/ 88 h 283"/>
                  <a:gd name="T38" fmla="*/ 36 w 112"/>
                  <a:gd name="T39" fmla="*/ 96 h 283"/>
                  <a:gd name="T40" fmla="*/ 30 w 112"/>
                  <a:gd name="T41" fmla="*/ 113 h 283"/>
                  <a:gd name="T42" fmla="*/ 28 w 112"/>
                  <a:gd name="T43" fmla="*/ 119 h 283"/>
                  <a:gd name="T44" fmla="*/ 21 w 112"/>
                  <a:gd name="T45" fmla="*/ 133 h 283"/>
                  <a:gd name="T46" fmla="*/ 24 w 112"/>
                  <a:gd name="T47" fmla="*/ 150 h 283"/>
                  <a:gd name="T48" fmla="*/ 17 w 112"/>
                  <a:gd name="T49" fmla="*/ 165 h 283"/>
                  <a:gd name="T50" fmla="*/ 15 w 112"/>
                  <a:gd name="T51" fmla="*/ 176 h 283"/>
                  <a:gd name="T52" fmla="*/ 13 w 112"/>
                  <a:gd name="T53" fmla="*/ 190 h 283"/>
                  <a:gd name="T54" fmla="*/ 9 w 112"/>
                  <a:gd name="T55" fmla="*/ 207 h 283"/>
                  <a:gd name="T56" fmla="*/ 9 w 112"/>
                  <a:gd name="T57" fmla="*/ 222 h 283"/>
                  <a:gd name="T58" fmla="*/ 7 w 112"/>
                  <a:gd name="T59" fmla="*/ 239 h 283"/>
                  <a:gd name="T60" fmla="*/ 3 w 112"/>
                  <a:gd name="T61" fmla="*/ 259 h 283"/>
                  <a:gd name="T62" fmla="*/ 0 w 112"/>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3"/>
                  <a:gd name="T98" fmla="*/ 112 w 112"/>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3">
                    <a:moveTo>
                      <a:pt x="111" y="0"/>
                    </a:moveTo>
                    <a:lnTo>
                      <a:pt x="107" y="0"/>
                    </a:lnTo>
                    <a:lnTo>
                      <a:pt x="103" y="2"/>
                    </a:lnTo>
                    <a:lnTo>
                      <a:pt x="101" y="2"/>
                    </a:lnTo>
                    <a:lnTo>
                      <a:pt x="97" y="0"/>
                    </a:lnTo>
                    <a:lnTo>
                      <a:pt x="93" y="2"/>
                    </a:lnTo>
                    <a:lnTo>
                      <a:pt x="91" y="5"/>
                    </a:lnTo>
                    <a:lnTo>
                      <a:pt x="88" y="5"/>
                    </a:lnTo>
                    <a:lnTo>
                      <a:pt x="88" y="8"/>
                    </a:lnTo>
                    <a:lnTo>
                      <a:pt x="86" y="11"/>
                    </a:lnTo>
                    <a:lnTo>
                      <a:pt x="82" y="14"/>
                    </a:lnTo>
                    <a:lnTo>
                      <a:pt x="80" y="11"/>
                    </a:lnTo>
                    <a:lnTo>
                      <a:pt x="76" y="14"/>
                    </a:lnTo>
                    <a:lnTo>
                      <a:pt x="74" y="17"/>
                    </a:lnTo>
                    <a:lnTo>
                      <a:pt x="74" y="19"/>
                    </a:lnTo>
                    <a:lnTo>
                      <a:pt x="72" y="22"/>
                    </a:lnTo>
                    <a:lnTo>
                      <a:pt x="70" y="22"/>
                    </a:lnTo>
                    <a:lnTo>
                      <a:pt x="70" y="25"/>
                    </a:lnTo>
                    <a:lnTo>
                      <a:pt x="66" y="25"/>
                    </a:lnTo>
                    <a:lnTo>
                      <a:pt x="68" y="31"/>
                    </a:lnTo>
                    <a:lnTo>
                      <a:pt x="65" y="31"/>
                    </a:lnTo>
                    <a:lnTo>
                      <a:pt x="66" y="37"/>
                    </a:lnTo>
                    <a:lnTo>
                      <a:pt x="63" y="34"/>
                    </a:lnTo>
                    <a:lnTo>
                      <a:pt x="63" y="37"/>
                    </a:lnTo>
                    <a:lnTo>
                      <a:pt x="63" y="42"/>
                    </a:lnTo>
                    <a:lnTo>
                      <a:pt x="61" y="39"/>
                    </a:lnTo>
                    <a:lnTo>
                      <a:pt x="59" y="45"/>
                    </a:lnTo>
                    <a:lnTo>
                      <a:pt x="55" y="48"/>
                    </a:lnTo>
                    <a:lnTo>
                      <a:pt x="57" y="48"/>
                    </a:lnTo>
                    <a:lnTo>
                      <a:pt x="55" y="48"/>
                    </a:lnTo>
                    <a:lnTo>
                      <a:pt x="53" y="54"/>
                    </a:lnTo>
                    <a:lnTo>
                      <a:pt x="51" y="59"/>
                    </a:lnTo>
                    <a:lnTo>
                      <a:pt x="47" y="62"/>
                    </a:lnTo>
                    <a:lnTo>
                      <a:pt x="45" y="68"/>
                    </a:lnTo>
                    <a:lnTo>
                      <a:pt x="45" y="74"/>
                    </a:lnTo>
                    <a:lnTo>
                      <a:pt x="42" y="82"/>
                    </a:lnTo>
                    <a:lnTo>
                      <a:pt x="40" y="88"/>
                    </a:lnTo>
                    <a:lnTo>
                      <a:pt x="38" y="91"/>
                    </a:lnTo>
                    <a:lnTo>
                      <a:pt x="36" y="96"/>
                    </a:lnTo>
                    <a:lnTo>
                      <a:pt x="32" y="102"/>
                    </a:lnTo>
                    <a:lnTo>
                      <a:pt x="30" y="113"/>
                    </a:lnTo>
                    <a:lnTo>
                      <a:pt x="28" y="119"/>
                    </a:lnTo>
                    <a:lnTo>
                      <a:pt x="26" y="131"/>
                    </a:lnTo>
                    <a:lnTo>
                      <a:pt x="21" y="133"/>
                    </a:lnTo>
                    <a:lnTo>
                      <a:pt x="24" y="145"/>
                    </a:lnTo>
                    <a:lnTo>
                      <a:pt x="24" y="150"/>
                    </a:lnTo>
                    <a:lnTo>
                      <a:pt x="21" y="156"/>
                    </a:lnTo>
                    <a:lnTo>
                      <a:pt x="17" y="165"/>
                    </a:lnTo>
                    <a:lnTo>
                      <a:pt x="17" y="173"/>
                    </a:lnTo>
                    <a:lnTo>
                      <a:pt x="15" y="176"/>
                    </a:lnTo>
                    <a:lnTo>
                      <a:pt x="13" y="182"/>
                    </a:lnTo>
                    <a:lnTo>
                      <a:pt x="13" y="190"/>
                    </a:lnTo>
                    <a:lnTo>
                      <a:pt x="13" y="199"/>
                    </a:lnTo>
                    <a:lnTo>
                      <a:pt x="9" y="207"/>
                    </a:lnTo>
                    <a:lnTo>
                      <a:pt x="11" y="216"/>
                    </a:lnTo>
                    <a:lnTo>
                      <a:pt x="9" y="222"/>
                    </a:lnTo>
                    <a:lnTo>
                      <a:pt x="7" y="227"/>
                    </a:lnTo>
                    <a:lnTo>
                      <a:pt x="7" y="239"/>
                    </a:lnTo>
                    <a:lnTo>
                      <a:pt x="5" y="244"/>
                    </a:lnTo>
                    <a:lnTo>
                      <a:pt x="3" y="259"/>
                    </a:lnTo>
                    <a:lnTo>
                      <a:pt x="0" y="273"/>
                    </a:lnTo>
                    <a:lnTo>
                      <a:pt x="0" y="282"/>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1" name="Freeform 125"/>
              <p:cNvSpPr>
                <a:spLocks/>
              </p:cNvSpPr>
              <p:nvPr/>
            </p:nvSpPr>
            <p:spPr bwMode="auto">
              <a:xfrm>
                <a:off x="5197" y="950"/>
                <a:ext cx="110" cy="284"/>
              </a:xfrm>
              <a:custGeom>
                <a:avLst/>
                <a:gdLst>
                  <a:gd name="T0" fmla="*/ 107 w 110"/>
                  <a:gd name="T1" fmla="*/ 0 h 284"/>
                  <a:gd name="T2" fmla="*/ 101 w 110"/>
                  <a:gd name="T3" fmla="*/ 0 h 284"/>
                  <a:gd name="T4" fmla="*/ 93 w 110"/>
                  <a:gd name="T5" fmla="*/ 0 h 284"/>
                  <a:gd name="T6" fmla="*/ 90 w 110"/>
                  <a:gd name="T7" fmla="*/ 2 h 284"/>
                  <a:gd name="T8" fmla="*/ 86 w 110"/>
                  <a:gd name="T9" fmla="*/ 8 h 284"/>
                  <a:gd name="T10" fmla="*/ 79 w 110"/>
                  <a:gd name="T11" fmla="*/ 11 h 284"/>
                  <a:gd name="T12" fmla="*/ 76 w 110"/>
                  <a:gd name="T13" fmla="*/ 17 h 284"/>
                  <a:gd name="T14" fmla="*/ 72 w 110"/>
                  <a:gd name="T15" fmla="*/ 17 h 284"/>
                  <a:gd name="T16" fmla="*/ 72 w 110"/>
                  <a:gd name="T17" fmla="*/ 20 h 284"/>
                  <a:gd name="T18" fmla="*/ 66 w 110"/>
                  <a:gd name="T19" fmla="*/ 25 h 284"/>
                  <a:gd name="T20" fmla="*/ 62 w 110"/>
                  <a:gd name="T21" fmla="*/ 31 h 284"/>
                  <a:gd name="T22" fmla="*/ 62 w 110"/>
                  <a:gd name="T23" fmla="*/ 34 h 284"/>
                  <a:gd name="T24" fmla="*/ 61 w 110"/>
                  <a:gd name="T25" fmla="*/ 40 h 284"/>
                  <a:gd name="T26" fmla="*/ 59 w 110"/>
                  <a:gd name="T27" fmla="*/ 42 h 284"/>
                  <a:gd name="T28" fmla="*/ 55 w 110"/>
                  <a:gd name="T29" fmla="*/ 48 h 284"/>
                  <a:gd name="T30" fmla="*/ 53 w 110"/>
                  <a:gd name="T31" fmla="*/ 54 h 284"/>
                  <a:gd name="T32" fmla="*/ 51 w 110"/>
                  <a:gd name="T33" fmla="*/ 60 h 284"/>
                  <a:gd name="T34" fmla="*/ 44 w 110"/>
                  <a:gd name="T35" fmla="*/ 77 h 284"/>
                  <a:gd name="T36" fmla="*/ 40 w 110"/>
                  <a:gd name="T37" fmla="*/ 82 h 284"/>
                  <a:gd name="T38" fmla="*/ 34 w 110"/>
                  <a:gd name="T39" fmla="*/ 97 h 284"/>
                  <a:gd name="T40" fmla="*/ 29 w 110"/>
                  <a:gd name="T41" fmla="*/ 111 h 284"/>
                  <a:gd name="T42" fmla="*/ 26 w 110"/>
                  <a:gd name="T43" fmla="*/ 122 h 284"/>
                  <a:gd name="T44" fmla="*/ 24 w 110"/>
                  <a:gd name="T45" fmla="*/ 137 h 284"/>
                  <a:gd name="T46" fmla="*/ 22 w 110"/>
                  <a:gd name="T47" fmla="*/ 148 h 284"/>
                  <a:gd name="T48" fmla="*/ 18 w 110"/>
                  <a:gd name="T49" fmla="*/ 160 h 284"/>
                  <a:gd name="T50" fmla="*/ 11 w 110"/>
                  <a:gd name="T51" fmla="*/ 177 h 284"/>
                  <a:gd name="T52" fmla="*/ 13 w 110"/>
                  <a:gd name="T53" fmla="*/ 191 h 284"/>
                  <a:gd name="T54" fmla="*/ 11 w 110"/>
                  <a:gd name="T55" fmla="*/ 208 h 284"/>
                  <a:gd name="T56" fmla="*/ 7 w 110"/>
                  <a:gd name="T57" fmla="*/ 217 h 284"/>
                  <a:gd name="T58" fmla="*/ 7 w 110"/>
                  <a:gd name="T59" fmla="*/ 237 h 284"/>
                  <a:gd name="T60" fmla="*/ 1 w 110"/>
                  <a:gd name="T61" fmla="*/ 251 h 284"/>
                  <a:gd name="T62" fmla="*/ 1 w 110"/>
                  <a:gd name="T63" fmla="*/ 268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2" name="Freeform 126"/>
              <p:cNvSpPr>
                <a:spLocks/>
              </p:cNvSpPr>
              <p:nvPr/>
            </p:nvSpPr>
            <p:spPr bwMode="auto">
              <a:xfrm>
                <a:off x="3223" y="1233"/>
                <a:ext cx="107" cy="274"/>
              </a:xfrm>
              <a:custGeom>
                <a:avLst/>
                <a:gdLst>
                  <a:gd name="T0" fmla="*/ 104 w 107"/>
                  <a:gd name="T1" fmla="*/ 273 h 274"/>
                  <a:gd name="T2" fmla="*/ 98 w 107"/>
                  <a:gd name="T3" fmla="*/ 270 h 274"/>
                  <a:gd name="T4" fmla="*/ 96 w 107"/>
                  <a:gd name="T5" fmla="*/ 270 h 274"/>
                  <a:gd name="T6" fmla="*/ 86 w 107"/>
                  <a:gd name="T7" fmla="*/ 267 h 274"/>
                  <a:gd name="T8" fmla="*/ 83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0 h 274"/>
                  <a:gd name="T52" fmla="*/ 13 w 107"/>
                  <a:gd name="T53" fmla="*/ 89 h 274"/>
                  <a:gd name="T54" fmla="*/ 11 w 107"/>
                  <a:gd name="T55" fmla="*/ 68 h 274"/>
                  <a:gd name="T56" fmla="*/ 9 w 107"/>
                  <a:gd name="T57" fmla="*/ 57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6" y="273"/>
                    </a:lnTo>
                    <a:lnTo>
                      <a:pt x="96" y="270"/>
                    </a:lnTo>
                    <a:lnTo>
                      <a:pt x="90" y="270"/>
                    </a:lnTo>
                    <a:lnTo>
                      <a:pt x="86" y="267"/>
                    </a:lnTo>
                    <a:lnTo>
                      <a:pt x="84" y="261"/>
                    </a:lnTo>
                    <a:lnTo>
                      <a:pt x="83" y="261"/>
                    </a:lnTo>
                    <a:lnTo>
                      <a:pt x="81" y="261"/>
                    </a:lnTo>
                    <a:lnTo>
                      <a:pt x="79" y="258"/>
                    </a:lnTo>
                    <a:lnTo>
                      <a:pt x="77" y="258"/>
                    </a:lnTo>
                    <a:lnTo>
                      <a:pt x="73" y="258"/>
                    </a:lnTo>
                    <a:lnTo>
                      <a:pt x="71" y="252"/>
                    </a:lnTo>
                    <a:lnTo>
                      <a:pt x="69" y="250"/>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2" y="169"/>
                    </a:lnTo>
                    <a:lnTo>
                      <a:pt x="30" y="163"/>
                    </a:lnTo>
                    <a:lnTo>
                      <a:pt x="28" y="160"/>
                    </a:lnTo>
                    <a:lnTo>
                      <a:pt x="26" y="152"/>
                    </a:lnTo>
                    <a:lnTo>
                      <a:pt x="24" y="143"/>
                    </a:lnTo>
                    <a:lnTo>
                      <a:pt x="24" y="137"/>
                    </a:lnTo>
                    <a:lnTo>
                      <a:pt x="26" y="135"/>
                    </a:lnTo>
                    <a:lnTo>
                      <a:pt x="21" y="129"/>
                    </a:lnTo>
                    <a:lnTo>
                      <a:pt x="19" y="123"/>
                    </a:lnTo>
                    <a:lnTo>
                      <a:pt x="17" y="112"/>
                    </a:lnTo>
                    <a:lnTo>
                      <a:pt x="17" y="109"/>
                    </a:lnTo>
                    <a:lnTo>
                      <a:pt x="17" y="100"/>
                    </a:lnTo>
                    <a:lnTo>
                      <a:pt x="15" y="94"/>
                    </a:lnTo>
                    <a:lnTo>
                      <a:pt x="13" y="89"/>
                    </a:lnTo>
                    <a:lnTo>
                      <a:pt x="9" y="80"/>
                    </a:lnTo>
                    <a:lnTo>
                      <a:pt x="11" y="68"/>
                    </a:lnTo>
                    <a:lnTo>
                      <a:pt x="9" y="57"/>
                    </a:lnTo>
                    <a:lnTo>
                      <a:pt x="7" y="48"/>
                    </a:lnTo>
                    <a:lnTo>
                      <a:pt x="5" y="45"/>
                    </a:lnTo>
                    <a:lnTo>
                      <a:pt x="5" y="34"/>
                    </a:lnTo>
                    <a:lnTo>
                      <a:pt x="1"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3" name="Freeform 127"/>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4 w 110"/>
                  <a:gd name="T51" fmla="*/ 106 h 288"/>
                  <a:gd name="T52" fmla="*/ 97 w 110"/>
                  <a:gd name="T53" fmla="*/ 88 h 288"/>
                  <a:gd name="T54" fmla="*/ 97 w 110"/>
                  <a:gd name="T55" fmla="*/ 74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4" y="106"/>
                    </a:lnTo>
                    <a:lnTo>
                      <a:pt x="94" y="100"/>
                    </a:lnTo>
                    <a:lnTo>
                      <a:pt x="97" y="88"/>
                    </a:lnTo>
                    <a:lnTo>
                      <a:pt x="97" y="83"/>
                    </a:lnTo>
                    <a:lnTo>
                      <a:pt x="97" y="74"/>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4" name="Freeform 128"/>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6 w 110"/>
                  <a:gd name="T51" fmla="*/ 103 h 288"/>
                  <a:gd name="T52" fmla="*/ 97 w 110"/>
                  <a:gd name="T53" fmla="*/ 88 h 288"/>
                  <a:gd name="T54" fmla="*/ 97 w 110"/>
                  <a:gd name="T55" fmla="*/ 71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6" y="103"/>
                    </a:lnTo>
                    <a:lnTo>
                      <a:pt x="94" y="100"/>
                    </a:lnTo>
                    <a:lnTo>
                      <a:pt x="97" y="88"/>
                    </a:lnTo>
                    <a:lnTo>
                      <a:pt x="97" y="83"/>
                    </a:lnTo>
                    <a:lnTo>
                      <a:pt x="97" y="71"/>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5" name="Freeform 129"/>
              <p:cNvSpPr>
                <a:spLocks/>
              </p:cNvSpPr>
              <p:nvPr/>
            </p:nvSpPr>
            <p:spPr bwMode="auto">
              <a:xfrm>
                <a:off x="3223" y="1233"/>
                <a:ext cx="107" cy="274"/>
              </a:xfrm>
              <a:custGeom>
                <a:avLst/>
                <a:gdLst>
                  <a:gd name="T0" fmla="*/ 104 w 107"/>
                  <a:gd name="T1" fmla="*/ 273 h 274"/>
                  <a:gd name="T2" fmla="*/ 98 w 107"/>
                  <a:gd name="T3" fmla="*/ 270 h 274"/>
                  <a:gd name="T4" fmla="*/ 92 w 107"/>
                  <a:gd name="T5" fmla="*/ 270 h 274"/>
                  <a:gd name="T6" fmla="*/ 86 w 107"/>
                  <a:gd name="T7" fmla="*/ 267 h 274"/>
                  <a:gd name="T8" fmla="*/ 81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3 h 274"/>
                  <a:gd name="T52" fmla="*/ 13 w 107"/>
                  <a:gd name="T53" fmla="*/ 89 h 274"/>
                  <a:gd name="T54" fmla="*/ 11 w 107"/>
                  <a:gd name="T55" fmla="*/ 68 h 274"/>
                  <a:gd name="T56" fmla="*/ 9 w 107"/>
                  <a:gd name="T57" fmla="*/ 60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4" y="273"/>
                    </a:lnTo>
                    <a:lnTo>
                      <a:pt x="92" y="270"/>
                    </a:lnTo>
                    <a:lnTo>
                      <a:pt x="90" y="270"/>
                    </a:lnTo>
                    <a:lnTo>
                      <a:pt x="86" y="267"/>
                    </a:lnTo>
                    <a:lnTo>
                      <a:pt x="84" y="264"/>
                    </a:lnTo>
                    <a:lnTo>
                      <a:pt x="81" y="261"/>
                    </a:lnTo>
                    <a:lnTo>
                      <a:pt x="77" y="261"/>
                    </a:lnTo>
                    <a:lnTo>
                      <a:pt x="77" y="258"/>
                    </a:lnTo>
                    <a:lnTo>
                      <a:pt x="73" y="258"/>
                    </a:lnTo>
                    <a:lnTo>
                      <a:pt x="71" y="252"/>
                    </a:lnTo>
                    <a:lnTo>
                      <a:pt x="67" y="252"/>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0" y="166"/>
                    </a:lnTo>
                    <a:lnTo>
                      <a:pt x="30" y="163"/>
                    </a:lnTo>
                    <a:lnTo>
                      <a:pt x="28" y="160"/>
                    </a:lnTo>
                    <a:lnTo>
                      <a:pt x="26" y="152"/>
                    </a:lnTo>
                    <a:lnTo>
                      <a:pt x="22" y="146"/>
                    </a:lnTo>
                    <a:lnTo>
                      <a:pt x="24" y="137"/>
                    </a:lnTo>
                    <a:lnTo>
                      <a:pt x="24" y="135"/>
                    </a:lnTo>
                    <a:lnTo>
                      <a:pt x="21" y="129"/>
                    </a:lnTo>
                    <a:lnTo>
                      <a:pt x="19" y="123"/>
                    </a:lnTo>
                    <a:lnTo>
                      <a:pt x="17" y="112"/>
                    </a:lnTo>
                    <a:lnTo>
                      <a:pt x="17" y="109"/>
                    </a:lnTo>
                    <a:lnTo>
                      <a:pt x="17" y="103"/>
                    </a:lnTo>
                    <a:lnTo>
                      <a:pt x="15" y="94"/>
                    </a:lnTo>
                    <a:lnTo>
                      <a:pt x="13" y="89"/>
                    </a:lnTo>
                    <a:lnTo>
                      <a:pt x="9" y="80"/>
                    </a:lnTo>
                    <a:lnTo>
                      <a:pt x="11" y="68"/>
                    </a:lnTo>
                    <a:lnTo>
                      <a:pt x="7" y="66"/>
                    </a:lnTo>
                    <a:lnTo>
                      <a:pt x="9" y="60"/>
                    </a:lnTo>
                    <a:lnTo>
                      <a:pt x="7" y="48"/>
                    </a:lnTo>
                    <a:lnTo>
                      <a:pt x="5" y="45"/>
                    </a:lnTo>
                    <a:lnTo>
                      <a:pt x="3" y="37"/>
                    </a:lnTo>
                    <a:lnTo>
                      <a:pt x="1"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6" name="Freeform 130"/>
              <p:cNvSpPr>
                <a:spLocks/>
              </p:cNvSpPr>
              <p:nvPr/>
            </p:nvSpPr>
            <p:spPr bwMode="auto">
              <a:xfrm>
                <a:off x="3112" y="950"/>
                <a:ext cx="112" cy="284"/>
              </a:xfrm>
              <a:custGeom>
                <a:avLst/>
                <a:gdLst>
                  <a:gd name="T0" fmla="*/ 3 w 112"/>
                  <a:gd name="T1" fmla="*/ 5 h 284"/>
                  <a:gd name="T2" fmla="*/ 9 w 112"/>
                  <a:gd name="T3" fmla="*/ 2 h 284"/>
                  <a:gd name="T4" fmla="*/ 13 w 112"/>
                  <a:gd name="T5" fmla="*/ 2 h 284"/>
                  <a:gd name="T6" fmla="*/ 21 w 112"/>
                  <a:gd name="T7" fmla="*/ 5 h 284"/>
                  <a:gd name="T8" fmla="*/ 27 w 112"/>
                  <a:gd name="T9" fmla="*/ 11 h 284"/>
                  <a:gd name="T10" fmla="*/ 29 w 112"/>
                  <a:gd name="T11" fmla="*/ 14 h 284"/>
                  <a:gd name="T12" fmla="*/ 33 w 112"/>
                  <a:gd name="T13" fmla="*/ 17 h 284"/>
                  <a:gd name="T14" fmla="*/ 37 w 112"/>
                  <a:gd name="T15" fmla="*/ 20 h 284"/>
                  <a:gd name="T16" fmla="*/ 42 w 112"/>
                  <a:gd name="T17" fmla="*/ 25 h 284"/>
                  <a:gd name="T18" fmla="*/ 44 w 112"/>
                  <a:gd name="T19" fmla="*/ 28 h 284"/>
                  <a:gd name="T20" fmla="*/ 46 w 112"/>
                  <a:gd name="T21" fmla="*/ 37 h 284"/>
                  <a:gd name="T22" fmla="*/ 48 w 112"/>
                  <a:gd name="T23" fmla="*/ 40 h 284"/>
                  <a:gd name="T24" fmla="*/ 52 w 112"/>
                  <a:gd name="T25" fmla="*/ 45 h 284"/>
                  <a:gd name="T26" fmla="*/ 56 w 112"/>
                  <a:gd name="T27" fmla="*/ 51 h 284"/>
                  <a:gd name="T28" fmla="*/ 56 w 112"/>
                  <a:gd name="T29" fmla="*/ 57 h 284"/>
                  <a:gd name="T30" fmla="*/ 58 w 112"/>
                  <a:gd name="T31" fmla="*/ 60 h 284"/>
                  <a:gd name="T32" fmla="*/ 66 w 112"/>
                  <a:gd name="T33" fmla="*/ 71 h 284"/>
                  <a:gd name="T34" fmla="*/ 70 w 112"/>
                  <a:gd name="T35" fmla="*/ 82 h 284"/>
                  <a:gd name="T36" fmla="*/ 75 w 112"/>
                  <a:gd name="T37" fmla="*/ 97 h 284"/>
                  <a:gd name="T38" fmla="*/ 79 w 112"/>
                  <a:gd name="T39" fmla="*/ 108 h 284"/>
                  <a:gd name="T40" fmla="*/ 83 w 112"/>
                  <a:gd name="T41" fmla="*/ 117 h 284"/>
                  <a:gd name="T42" fmla="*/ 87 w 112"/>
                  <a:gd name="T43" fmla="*/ 131 h 284"/>
                  <a:gd name="T44" fmla="*/ 87 w 112"/>
                  <a:gd name="T45" fmla="*/ 142 h 284"/>
                  <a:gd name="T46" fmla="*/ 93 w 112"/>
                  <a:gd name="T47" fmla="*/ 154 h 284"/>
                  <a:gd name="T48" fmla="*/ 93 w 112"/>
                  <a:gd name="T49" fmla="*/ 174 h 284"/>
                  <a:gd name="T50" fmla="*/ 97 w 112"/>
                  <a:gd name="T51" fmla="*/ 188 h 284"/>
                  <a:gd name="T52" fmla="*/ 99 w 112"/>
                  <a:gd name="T53" fmla="*/ 202 h 284"/>
                  <a:gd name="T54" fmla="*/ 103 w 112"/>
                  <a:gd name="T55" fmla="*/ 214 h 284"/>
                  <a:gd name="T56" fmla="*/ 105 w 112"/>
                  <a:gd name="T57" fmla="*/ 228 h 284"/>
                  <a:gd name="T58" fmla="*/ 107 w 112"/>
                  <a:gd name="T59" fmla="*/ 248 h 284"/>
                  <a:gd name="T60" fmla="*/ 109 w 112"/>
                  <a:gd name="T61" fmla="*/ 262 h 284"/>
                  <a:gd name="T62" fmla="*/ 111 w 112"/>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9" y="5"/>
                    </a:lnTo>
                    <a:lnTo>
                      <a:pt x="9" y="2"/>
                    </a:lnTo>
                    <a:lnTo>
                      <a:pt x="13" y="2"/>
                    </a:lnTo>
                    <a:lnTo>
                      <a:pt x="17" y="5"/>
                    </a:lnTo>
                    <a:lnTo>
                      <a:pt x="21" y="5"/>
                    </a:lnTo>
                    <a:lnTo>
                      <a:pt x="23" y="11"/>
                    </a:lnTo>
                    <a:lnTo>
                      <a:pt x="27" y="11"/>
                    </a:lnTo>
                    <a:lnTo>
                      <a:pt x="25" y="14"/>
                    </a:lnTo>
                    <a:lnTo>
                      <a:pt x="29" y="14"/>
                    </a:lnTo>
                    <a:lnTo>
                      <a:pt x="31" y="14"/>
                    </a:lnTo>
                    <a:lnTo>
                      <a:pt x="33" y="17"/>
                    </a:lnTo>
                    <a:lnTo>
                      <a:pt x="35" y="17"/>
                    </a:lnTo>
                    <a:lnTo>
                      <a:pt x="37" y="20"/>
                    </a:lnTo>
                    <a:lnTo>
                      <a:pt x="40" y="22"/>
                    </a:lnTo>
                    <a:lnTo>
                      <a:pt x="42" y="25"/>
                    </a:lnTo>
                    <a:lnTo>
                      <a:pt x="40" y="28"/>
                    </a:lnTo>
                    <a:lnTo>
                      <a:pt x="44" y="28"/>
                    </a:lnTo>
                    <a:lnTo>
                      <a:pt x="42" y="31"/>
                    </a:lnTo>
                    <a:lnTo>
                      <a:pt x="46" y="37"/>
                    </a:lnTo>
                    <a:lnTo>
                      <a:pt x="48" y="40"/>
                    </a:lnTo>
                    <a:lnTo>
                      <a:pt x="50" y="42"/>
                    </a:lnTo>
                    <a:lnTo>
                      <a:pt x="52" y="45"/>
                    </a:lnTo>
                    <a:lnTo>
                      <a:pt x="54" y="51"/>
                    </a:lnTo>
                    <a:lnTo>
                      <a:pt x="56" y="51"/>
                    </a:lnTo>
                    <a:lnTo>
                      <a:pt x="56" y="57"/>
                    </a:lnTo>
                    <a:lnTo>
                      <a:pt x="58" y="54"/>
                    </a:lnTo>
                    <a:lnTo>
                      <a:pt x="58" y="60"/>
                    </a:lnTo>
                    <a:lnTo>
                      <a:pt x="64" y="62"/>
                    </a:lnTo>
                    <a:lnTo>
                      <a:pt x="66" y="71"/>
                    </a:lnTo>
                    <a:lnTo>
                      <a:pt x="66" y="77"/>
                    </a:lnTo>
                    <a:lnTo>
                      <a:pt x="70" y="82"/>
                    </a:lnTo>
                    <a:lnTo>
                      <a:pt x="72" y="91"/>
                    </a:lnTo>
                    <a:lnTo>
                      <a:pt x="75" y="97"/>
                    </a:lnTo>
                    <a:lnTo>
                      <a:pt x="75" y="100"/>
                    </a:lnTo>
                    <a:lnTo>
                      <a:pt x="79" y="108"/>
                    </a:lnTo>
                    <a:lnTo>
                      <a:pt x="81" y="111"/>
                    </a:lnTo>
                    <a:lnTo>
                      <a:pt x="83" y="117"/>
                    </a:lnTo>
                    <a:lnTo>
                      <a:pt x="83" y="125"/>
                    </a:lnTo>
                    <a:lnTo>
                      <a:pt x="87" y="131"/>
                    </a:lnTo>
                    <a:lnTo>
                      <a:pt x="89" y="137"/>
                    </a:lnTo>
                    <a:lnTo>
                      <a:pt x="87" y="142"/>
                    </a:lnTo>
                    <a:lnTo>
                      <a:pt x="91" y="154"/>
                    </a:lnTo>
                    <a:lnTo>
                      <a:pt x="93" y="154"/>
                    </a:lnTo>
                    <a:lnTo>
                      <a:pt x="93" y="162"/>
                    </a:lnTo>
                    <a:lnTo>
                      <a:pt x="93" y="174"/>
                    </a:lnTo>
                    <a:lnTo>
                      <a:pt x="97" y="180"/>
                    </a:lnTo>
                    <a:lnTo>
                      <a:pt x="97" y="188"/>
                    </a:lnTo>
                    <a:lnTo>
                      <a:pt x="99" y="191"/>
                    </a:lnTo>
                    <a:lnTo>
                      <a:pt x="99" y="202"/>
                    </a:lnTo>
                    <a:lnTo>
                      <a:pt x="103" y="211"/>
                    </a:lnTo>
                    <a:lnTo>
                      <a:pt x="103" y="214"/>
                    </a:lnTo>
                    <a:lnTo>
                      <a:pt x="105" y="220"/>
                    </a:lnTo>
                    <a:lnTo>
                      <a:pt x="105" y="228"/>
                    </a:lnTo>
                    <a:lnTo>
                      <a:pt x="109" y="240"/>
                    </a:lnTo>
                    <a:lnTo>
                      <a:pt x="107" y="248"/>
                    </a:lnTo>
                    <a:lnTo>
                      <a:pt x="109" y="257"/>
                    </a:lnTo>
                    <a:lnTo>
                      <a:pt x="109" y="262"/>
                    </a:lnTo>
                    <a:lnTo>
                      <a:pt x="109" y="277"/>
                    </a:lnTo>
                    <a:lnTo>
                      <a:pt x="111"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7" name="Freeform 131"/>
              <p:cNvSpPr>
                <a:spLocks/>
              </p:cNvSpPr>
              <p:nvPr/>
            </p:nvSpPr>
            <p:spPr bwMode="auto">
              <a:xfrm>
                <a:off x="3005" y="950"/>
                <a:ext cx="108" cy="284"/>
              </a:xfrm>
              <a:custGeom>
                <a:avLst/>
                <a:gdLst>
                  <a:gd name="T0" fmla="*/ 103 w 108"/>
                  <a:gd name="T1" fmla="*/ 2 h 284"/>
                  <a:gd name="T2" fmla="*/ 95 w 108"/>
                  <a:gd name="T3" fmla="*/ 2 h 284"/>
                  <a:gd name="T4" fmla="*/ 91 w 108"/>
                  <a:gd name="T5" fmla="*/ 2 h 284"/>
                  <a:gd name="T6" fmla="*/ 87 w 108"/>
                  <a:gd name="T7" fmla="*/ 5 h 284"/>
                  <a:gd name="T8" fmla="*/ 81 w 108"/>
                  <a:gd name="T9" fmla="*/ 8 h 284"/>
                  <a:gd name="T10" fmla="*/ 79 w 108"/>
                  <a:gd name="T11" fmla="*/ 14 h 284"/>
                  <a:gd name="T12" fmla="*/ 75 w 108"/>
                  <a:gd name="T13" fmla="*/ 14 h 284"/>
                  <a:gd name="T14" fmla="*/ 71 w 108"/>
                  <a:gd name="T15" fmla="*/ 17 h 284"/>
                  <a:gd name="T16" fmla="*/ 68 w 108"/>
                  <a:gd name="T17" fmla="*/ 22 h 284"/>
                  <a:gd name="T18" fmla="*/ 64 w 108"/>
                  <a:gd name="T19" fmla="*/ 25 h 284"/>
                  <a:gd name="T20" fmla="*/ 62 w 108"/>
                  <a:gd name="T21" fmla="*/ 31 h 284"/>
                  <a:gd name="T22" fmla="*/ 60 w 108"/>
                  <a:gd name="T23" fmla="*/ 40 h 284"/>
                  <a:gd name="T24" fmla="*/ 58 w 108"/>
                  <a:gd name="T25" fmla="*/ 45 h 284"/>
                  <a:gd name="T26" fmla="*/ 56 w 108"/>
                  <a:gd name="T27" fmla="*/ 51 h 284"/>
                  <a:gd name="T28" fmla="*/ 54 w 108"/>
                  <a:gd name="T29" fmla="*/ 54 h 284"/>
                  <a:gd name="T30" fmla="*/ 52 w 108"/>
                  <a:gd name="T31" fmla="*/ 57 h 284"/>
                  <a:gd name="T32" fmla="*/ 46 w 108"/>
                  <a:gd name="T33" fmla="*/ 71 h 284"/>
                  <a:gd name="T34" fmla="*/ 40 w 108"/>
                  <a:gd name="T35" fmla="*/ 80 h 284"/>
                  <a:gd name="T36" fmla="*/ 38 w 108"/>
                  <a:gd name="T37" fmla="*/ 94 h 284"/>
                  <a:gd name="T38" fmla="*/ 33 w 108"/>
                  <a:gd name="T39" fmla="*/ 105 h 284"/>
                  <a:gd name="T40" fmla="*/ 31 w 108"/>
                  <a:gd name="T41" fmla="*/ 117 h 284"/>
                  <a:gd name="T42" fmla="*/ 25 w 108"/>
                  <a:gd name="T43" fmla="*/ 131 h 284"/>
                  <a:gd name="T44" fmla="*/ 23 w 108"/>
                  <a:gd name="T45" fmla="*/ 142 h 284"/>
                  <a:gd name="T46" fmla="*/ 19 w 108"/>
                  <a:gd name="T47" fmla="*/ 157 h 284"/>
                  <a:gd name="T48" fmla="*/ 17 w 108"/>
                  <a:gd name="T49" fmla="*/ 171 h 284"/>
                  <a:gd name="T50" fmla="*/ 13 w 108"/>
                  <a:gd name="T51" fmla="*/ 182 h 284"/>
                  <a:gd name="T52" fmla="*/ 13 w 108"/>
                  <a:gd name="T53" fmla="*/ 200 h 284"/>
                  <a:gd name="T54" fmla="*/ 11 w 108"/>
                  <a:gd name="T55" fmla="*/ 211 h 284"/>
                  <a:gd name="T56" fmla="*/ 5 w 108"/>
                  <a:gd name="T57" fmla="*/ 231 h 284"/>
                  <a:gd name="T58" fmla="*/ 7 w 108"/>
                  <a:gd name="T59" fmla="*/ 242 h 284"/>
                  <a:gd name="T60" fmla="*/ 1 w 108"/>
                  <a:gd name="T61" fmla="*/ 262 h 284"/>
                  <a:gd name="T62" fmla="*/ 0 w 108"/>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4"/>
                  <a:gd name="T98" fmla="*/ 108 w 108"/>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4">
                    <a:moveTo>
                      <a:pt x="107" y="0"/>
                    </a:moveTo>
                    <a:lnTo>
                      <a:pt x="103" y="2"/>
                    </a:lnTo>
                    <a:lnTo>
                      <a:pt x="99" y="0"/>
                    </a:lnTo>
                    <a:lnTo>
                      <a:pt x="95" y="2"/>
                    </a:lnTo>
                    <a:lnTo>
                      <a:pt x="93" y="2"/>
                    </a:lnTo>
                    <a:lnTo>
                      <a:pt x="91" y="2"/>
                    </a:lnTo>
                    <a:lnTo>
                      <a:pt x="89" y="5"/>
                    </a:lnTo>
                    <a:lnTo>
                      <a:pt x="87" y="5"/>
                    </a:lnTo>
                    <a:lnTo>
                      <a:pt x="85" y="5"/>
                    </a:lnTo>
                    <a:lnTo>
                      <a:pt x="81" y="8"/>
                    </a:lnTo>
                    <a:lnTo>
                      <a:pt x="79" y="11"/>
                    </a:lnTo>
                    <a:lnTo>
                      <a:pt x="79" y="14"/>
                    </a:lnTo>
                    <a:lnTo>
                      <a:pt x="75" y="17"/>
                    </a:lnTo>
                    <a:lnTo>
                      <a:pt x="75" y="14"/>
                    </a:lnTo>
                    <a:lnTo>
                      <a:pt x="71" y="17"/>
                    </a:lnTo>
                    <a:lnTo>
                      <a:pt x="71" y="22"/>
                    </a:lnTo>
                    <a:lnTo>
                      <a:pt x="68" y="22"/>
                    </a:lnTo>
                    <a:lnTo>
                      <a:pt x="68" y="25"/>
                    </a:lnTo>
                    <a:lnTo>
                      <a:pt x="64" y="25"/>
                    </a:lnTo>
                    <a:lnTo>
                      <a:pt x="64" y="31"/>
                    </a:lnTo>
                    <a:lnTo>
                      <a:pt x="62" y="31"/>
                    </a:lnTo>
                    <a:lnTo>
                      <a:pt x="64" y="34"/>
                    </a:lnTo>
                    <a:lnTo>
                      <a:pt x="60" y="40"/>
                    </a:lnTo>
                    <a:lnTo>
                      <a:pt x="56" y="42"/>
                    </a:lnTo>
                    <a:lnTo>
                      <a:pt x="58" y="45"/>
                    </a:lnTo>
                    <a:lnTo>
                      <a:pt x="54" y="48"/>
                    </a:lnTo>
                    <a:lnTo>
                      <a:pt x="56" y="51"/>
                    </a:lnTo>
                    <a:lnTo>
                      <a:pt x="54" y="54"/>
                    </a:lnTo>
                    <a:lnTo>
                      <a:pt x="53" y="57"/>
                    </a:lnTo>
                    <a:lnTo>
                      <a:pt x="52" y="57"/>
                    </a:lnTo>
                    <a:lnTo>
                      <a:pt x="48" y="68"/>
                    </a:lnTo>
                    <a:lnTo>
                      <a:pt x="46" y="71"/>
                    </a:lnTo>
                    <a:lnTo>
                      <a:pt x="42" y="80"/>
                    </a:lnTo>
                    <a:lnTo>
                      <a:pt x="40" y="80"/>
                    </a:lnTo>
                    <a:lnTo>
                      <a:pt x="40" y="88"/>
                    </a:lnTo>
                    <a:lnTo>
                      <a:pt x="38" y="94"/>
                    </a:lnTo>
                    <a:lnTo>
                      <a:pt x="35" y="100"/>
                    </a:lnTo>
                    <a:lnTo>
                      <a:pt x="33" y="105"/>
                    </a:lnTo>
                    <a:lnTo>
                      <a:pt x="31" y="108"/>
                    </a:lnTo>
                    <a:lnTo>
                      <a:pt x="31" y="117"/>
                    </a:lnTo>
                    <a:lnTo>
                      <a:pt x="29" y="122"/>
                    </a:lnTo>
                    <a:lnTo>
                      <a:pt x="25" y="131"/>
                    </a:lnTo>
                    <a:lnTo>
                      <a:pt x="25" y="137"/>
                    </a:lnTo>
                    <a:lnTo>
                      <a:pt x="23" y="142"/>
                    </a:lnTo>
                    <a:lnTo>
                      <a:pt x="19" y="148"/>
                    </a:lnTo>
                    <a:lnTo>
                      <a:pt x="19" y="157"/>
                    </a:lnTo>
                    <a:lnTo>
                      <a:pt x="17" y="162"/>
                    </a:lnTo>
                    <a:lnTo>
                      <a:pt x="17" y="171"/>
                    </a:lnTo>
                    <a:lnTo>
                      <a:pt x="17" y="174"/>
                    </a:lnTo>
                    <a:lnTo>
                      <a:pt x="13" y="182"/>
                    </a:lnTo>
                    <a:lnTo>
                      <a:pt x="15" y="191"/>
                    </a:lnTo>
                    <a:lnTo>
                      <a:pt x="13" y="200"/>
                    </a:lnTo>
                    <a:lnTo>
                      <a:pt x="11" y="205"/>
                    </a:lnTo>
                    <a:lnTo>
                      <a:pt x="11" y="211"/>
                    </a:lnTo>
                    <a:lnTo>
                      <a:pt x="9" y="217"/>
                    </a:lnTo>
                    <a:lnTo>
                      <a:pt x="5" y="231"/>
                    </a:lnTo>
                    <a:lnTo>
                      <a:pt x="5" y="237"/>
                    </a:lnTo>
                    <a:lnTo>
                      <a:pt x="7" y="242"/>
                    </a:lnTo>
                    <a:lnTo>
                      <a:pt x="3" y="251"/>
                    </a:lnTo>
                    <a:lnTo>
                      <a:pt x="1" y="262"/>
                    </a:lnTo>
                    <a:lnTo>
                      <a:pt x="1" y="268"/>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8" name="Freeform 132"/>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5 w 108"/>
                  <a:gd name="T27" fmla="*/ 243 h 288"/>
                  <a:gd name="T28" fmla="*/ 53 w 108"/>
                  <a:gd name="T29" fmla="*/ 235 h 288"/>
                  <a:gd name="T30" fmla="*/ 53 w 108"/>
                  <a:gd name="T31" fmla="*/ 232 h 288"/>
                  <a:gd name="T32" fmla="*/ 47 w 108"/>
                  <a:gd name="T33" fmla="*/ 226 h 288"/>
                  <a:gd name="T34" fmla="*/ 41 w 108"/>
                  <a:gd name="T35" fmla="*/ 209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20 w 108"/>
                  <a:gd name="T47" fmla="*/ 134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3 w 108"/>
                  <a:gd name="T59" fmla="*/ 45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4" y="278"/>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5" y="243"/>
                    </a:lnTo>
                    <a:lnTo>
                      <a:pt x="53" y="238"/>
                    </a:lnTo>
                    <a:lnTo>
                      <a:pt x="53" y="235"/>
                    </a:lnTo>
                    <a:lnTo>
                      <a:pt x="53" y="232"/>
                    </a:lnTo>
                    <a:lnTo>
                      <a:pt x="51" y="229"/>
                    </a:lnTo>
                    <a:lnTo>
                      <a:pt x="47" y="226"/>
                    </a:lnTo>
                    <a:lnTo>
                      <a:pt x="45" y="218"/>
                    </a:lnTo>
                    <a:lnTo>
                      <a:pt x="41" y="209"/>
                    </a:lnTo>
                    <a:lnTo>
                      <a:pt x="35" y="203"/>
                    </a:lnTo>
                    <a:lnTo>
                      <a:pt x="35" y="198"/>
                    </a:lnTo>
                    <a:lnTo>
                      <a:pt x="35" y="192"/>
                    </a:lnTo>
                    <a:lnTo>
                      <a:pt x="34" y="186"/>
                    </a:lnTo>
                    <a:lnTo>
                      <a:pt x="32" y="177"/>
                    </a:lnTo>
                    <a:lnTo>
                      <a:pt x="30" y="175"/>
                    </a:lnTo>
                    <a:lnTo>
                      <a:pt x="26" y="169"/>
                    </a:lnTo>
                    <a:lnTo>
                      <a:pt x="26" y="160"/>
                    </a:lnTo>
                    <a:lnTo>
                      <a:pt x="22" y="152"/>
                    </a:lnTo>
                    <a:lnTo>
                      <a:pt x="22" y="146"/>
                    </a:lnTo>
                    <a:lnTo>
                      <a:pt x="22" y="143"/>
                    </a:lnTo>
                    <a:lnTo>
                      <a:pt x="20" y="134"/>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3" y="45"/>
                    </a:lnTo>
                    <a:lnTo>
                      <a:pt x="5" y="34"/>
                    </a:lnTo>
                    <a:lnTo>
                      <a:pt x="3" y="25"/>
                    </a:lnTo>
                    <a:lnTo>
                      <a:pt x="1" y="20"/>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19" name="Freeform 133"/>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6 w 115"/>
                  <a:gd name="T43" fmla="*/ 149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6" y="149"/>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2" y="17"/>
                    </a:lnTo>
                    <a:lnTo>
                      <a:pt x="112" y="5"/>
                    </a:lnTo>
                    <a:lnTo>
                      <a:pt x="114"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0" name="Freeform 134"/>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4 w 115"/>
                  <a:gd name="T43" fmla="*/ 146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1" name="Freeform 135"/>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3 w 108"/>
                  <a:gd name="T27" fmla="*/ 238 h 288"/>
                  <a:gd name="T28" fmla="*/ 53 w 108"/>
                  <a:gd name="T29" fmla="*/ 235 h 288"/>
                  <a:gd name="T30" fmla="*/ 53 w 108"/>
                  <a:gd name="T31" fmla="*/ 232 h 288"/>
                  <a:gd name="T32" fmla="*/ 47 w 108"/>
                  <a:gd name="T33" fmla="*/ 226 h 288"/>
                  <a:gd name="T34" fmla="*/ 39 w 108"/>
                  <a:gd name="T35" fmla="*/ 206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18 w 108"/>
                  <a:gd name="T47" fmla="*/ 132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5 w 108"/>
                  <a:gd name="T59" fmla="*/ 48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2" name="Freeform 136"/>
              <p:cNvSpPr>
                <a:spLocks/>
              </p:cNvSpPr>
              <p:nvPr/>
            </p:nvSpPr>
            <p:spPr bwMode="auto">
              <a:xfrm>
                <a:off x="4871" y="950"/>
                <a:ext cx="112" cy="284"/>
              </a:xfrm>
              <a:custGeom>
                <a:avLst/>
                <a:gdLst>
                  <a:gd name="T0" fmla="*/ 3 w 112"/>
                  <a:gd name="T1" fmla="*/ 5 h 284"/>
                  <a:gd name="T2" fmla="*/ 7 w 112"/>
                  <a:gd name="T3" fmla="*/ 5 h 284"/>
                  <a:gd name="T4" fmla="*/ 11 w 112"/>
                  <a:gd name="T5" fmla="*/ 5 h 284"/>
                  <a:gd name="T6" fmla="*/ 19 w 112"/>
                  <a:gd name="T7" fmla="*/ 5 h 284"/>
                  <a:gd name="T8" fmla="*/ 24 w 112"/>
                  <a:gd name="T9" fmla="*/ 14 h 284"/>
                  <a:gd name="T10" fmla="*/ 29 w 112"/>
                  <a:gd name="T11" fmla="*/ 17 h 284"/>
                  <a:gd name="T12" fmla="*/ 31 w 112"/>
                  <a:gd name="T13" fmla="*/ 17 h 284"/>
                  <a:gd name="T14" fmla="*/ 37 w 112"/>
                  <a:gd name="T15" fmla="*/ 25 h 284"/>
                  <a:gd name="T16" fmla="*/ 39 w 112"/>
                  <a:gd name="T17" fmla="*/ 31 h 284"/>
                  <a:gd name="T18" fmla="*/ 43 w 112"/>
                  <a:gd name="T19" fmla="*/ 31 h 284"/>
                  <a:gd name="T20" fmla="*/ 43 w 112"/>
                  <a:gd name="T21" fmla="*/ 31 h 284"/>
                  <a:gd name="T22" fmla="*/ 46 w 112"/>
                  <a:gd name="T23" fmla="*/ 42 h 284"/>
                  <a:gd name="T24" fmla="*/ 48 w 112"/>
                  <a:gd name="T25" fmla="*/ 45 h 284"/>
                  <a:gd name="T26" fmla="*/ 52 w 112"/>
                  <a:gd name="T27" fmla="*/ 51 h 284"/>
                  <a:gd name="T28" fmla="*/ 54 w 112"/>
                  <a:gd name="T29" fmla="*/ 54 h 284"/>
                  <a:gd name="T30" fmla="*/ 58 w 112"/>
                  <a:gd name="T31" fmla="*/ 60 h 284"/>
                  <a:gd name="T32" fmla="*/ 62 w 112"/>
                  <a:gd name="T33" fmla="*/ 68 h 284"/>
                  <a:gd name="T34" fmla="*/ 66 w 112"/>
                  <a:gd name="T35" fmla="*/ 80 h 284"/>
                  <a:gd name="T36" fmla="*/ 71 w 112"/>
                  <a:gd name="T37" fmla="*/ 91 h 284"/>
                  <a:gd name="T38" fmla="*/ 75 w 112"/>
                  <a:gd name="T39" fmla="*/ 102 h 284"/>
                  <a:gd name="T40" fmla="*/ 79 w 112"/>
                  <a:gd name="T41" fmla="*/ 117 h 284"/>
                  <a:gd name="T42" fmla="*/ 84 w 112"/>
                  <a:gd name="T43" fmla="*/ 128 h 284"/>
                  <a:gd name="T44" fmla="*/ 88 w 112"/>
                  <a:gd name="T45" fmla="*/ 142 h 284"/>
                  <a:gd name="T46" fmla="*/ 91 w 112"/>
                  <a:gd name="T47" fmla="*/ 151 h 284"/>
                  <a:gd name="T48" fmla="*/ 93 w 112"/>
                  <a:gd name="T49" fmla="*/ 165 h 284"/>
                  <a:gd name="T50" fmla="*/ 95 w 112"/>
                  <a:gd name="T51" fmla="*/ 180 h 284"/>
                  <a:gd name="T52" fmla="*/ 97 w 112"/>
                  <a:gd name="T53" fmla="*/ 191 h 284"/>
                  <a:gd name="T54" fmla="*/ 99 w 112"/>
                  <a:gd name="T55" fmla="*/ 205 h 284"/>
                  <a:gd name="T56" fmla="*/ 103 w 112"/>
                  <a:gd name="T57" fmla="*/ 222 h 284"/>
                  <a:gd name="T58" fmla="*/ 105 w 112"/>
                  <a:gd name="T59" fmla="*/ 240 h 284"/>
                  <a:gd name="T60" fmla="*/ 107 w 112"/>
                  <a:gd name="T61" fmla="*/ 260 h 284"/>
                  <a:gd name="T62" fmla="*/ 109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5" y="8"/>
                    </a:lnTo>
                    <a:lnTo>
                      <a:pt x="7" y="5"/>
                    </a:lnTo>
                    <a:lnTo>
                      <a:pt x="11" y="8"/>
                    </a:lnTo>
                    <a:lnTo>
                      <a:pt x="11" y="5"/>
                    </a:lnTo>
                    <a:lnTo>
                      <a:pt x="15" y="8"/>
                    </a:lnTo>
                    <a:lnTo>
                      <a:pt x="19" y="5"/>
                    </a:lnTo>
                    <a:lnTo>
                      <a:pt x="22" y="11"/>
                    </a:lnTo>
                    <a:lnTo>
                      <a:pt x="24" y="14"/>
                    </a:lnTo>
                    <a:lnTo>
                      <a:pt x="29" y="17"/>
                    </a:lnTo>
                    <a:lnTo>
                      <a:pt x="31" y="17"/>
                    </a:lnTo>
                    <a:lnTo>
                      <a:pt x="33" y="22"/>
                    </a:lnTo>
                    <a:lnTo>
                      <a:pt x="37" y="25"/>
                    </a:lnTo>
                    <a:lnTo>
                      <a:pt x="39" y="28"/>
                    </a:lnTo>
                    <a:lnTo>
                      <a:pt x="39" y="31"/>
                    </a:lnTo>
                    <a:lnTo>
                      <a:pt x="41" y="28"/>
                    </a:lnTo>
                    <a:lnTo>
                      <a:pt x="43" y="31"/>
                    </a:lnTo>
                    <a:lnTo>
                      <a:pt x="41" y="34"/>
                    </a:lnTo>
                    <a:lnTo>
                      <a:pt x="43" y="31"/>
                    </a:lnTo>
                    <a:lnTo>
                      <a:pt x="44" y="40"/>
                    </a:lnTo>
                    <a:lnTo>
                      <a:pt x="46" y="42"/>
                    </a:lnTo>
                    <a:lnTo>
                      <a:pt x="48" y="45"/>
                    </a:lnTo>
                    <a:lnTo>
                      <a:pt x="48" y="48"/>
                    </a:lnTo>
                    <a:lnTo>
                      <a:pt x="52" y="51"/>
                    </a:lnTo>
                    <a:lnTo>
                      <a:pt x="54" y="51"/>
                    </a:lnTo>
                    <a:lnTo>
                      <a:pt x="54" y="54"/>
                    </a:lnTo>
                    <a:lnTo>
                      <a:pt x="56" y="57"/>
                    </a:lnTo>
                    <a:lnTo>
                      <a:pt x="58" y="60"/>
                    </a:lnTo>
                    <a:lnTo>
                      <a:pt x="62" y="68"/>
                    </a:lnTo>
                    <a:lnTo>
                      <a:pt x="64" y="74"/>
                    </a:lnTo>
                    <a:lnTo>
                      <a:pt x="66" y="80"/>
                    </a:lnTo>
                    <a:lnTo>
                      <a:pt x="67" y="85"/>
                    </a:lnTo>
                    <a:lnTo>
                      <a:pt x="71" y="91"/>
                    </a:lnTo>
                    <a:lnTo>
                      <a:pt x="73" y="100"/>
                    </a:lnTo>
                    <a:lnTo>
                      <a:pt x="75" y="102"/>
                    </a:lnTo>
                    <a:lnTo>
                      <a:pt x="77" y="111"/>
                    </a:lnTo>
                    <a:lnTo>
                      <a:pt x="79" y="117"/>
                    </a:lnTo>
                    <a:lnTo>
                      <a:pt x="81" y="120"/>
                    </a:lnTo>
                    <a:lnTo>
                      <a:pt x="84" y="128"/>
                    </a:lnTo>
                    <a:lnTo>
                      <a:pt x="84" y="134"/>
                    </a:lnTo>
                    <a:lnTo>
                      <a:pt x="88" y="142"/>
                    </a:lnTo>
                    <a:lnTo>
                      <a:pt x="86" y="142"/>
                    </a:lnTo>
                    <a:lnTo>
                      <a:pt x="91" y="151"/>
                    </a:lnTo>
                    <a:lnTo>
                      <a:pt x="91" y="157"/>
                    </a:lnTo>
                    <a:lnTo>
                      <a:pt x="93" y="165"/>
                    </a:lnTo>
                    <a:lnTo>
                      <a:pt x="93" y="171"/>
                    </a:lnTo>
                    <a:lnTo>
                      <a:pt x="95" y="180"/>
                    </a:lnTo>
                    <a:lnTo>
                      <a:pt x="97" y="188"/>
                    </a:lnTo>
                    <a:lnTo>
                      <a:pt x="97" y="191"/>
                    </a:lnTo>
                    <a:lnTo>
                      <a:pt x="99" y="197"/>
                    </a:lnTo>
                    <a:lnTo>
                      <a:pt x="99" y="205"/>
                    </a:lnTo>
                    <a:lnTo>
                      <a:pt x="101" y="217"/>
                    </a:lnTo>
                    <a:lnTo>
                      <a:pt x="103" y="222"/>
                    </a:lnTo>
                    <a:lnTo>
                      <a:pt x="103" y="231"/>
                    </a:lnTo>
                    <a:lnTo>
                      <a:pt x="105" y="240"/>
                    </a:lnTo>
                    <a:lnTo>
                      <a:pt x="105" y="248"/>
                    </a:lnTo>
                    <a:lnTo>
                      <a:pt x="107" y="260"/>
                    </a:lnTo>
                    <a:lnTo>
                      <a:pt x="107" y="262"/>
                    </a:lnTo>
                    <a:lnTo>
                      <a:pt x="109" y="274"/>
                    </a:lnTo>
                    <a:lnTo>
                      <a:pt x="111"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3" name="Freeform 137"/>
              <p:cNvSpPr>
                <a:spLocks/>
              </p:cNvSpPr>
              <p:nvPr/>
            </p:nvSpPr>
            <p:spPr bwMode="auto">
              <a:xfrm>
                <a:off x="4760" y="950"/>
                <a:ext cx="112" cy="284"/>
              </a:xfrm>
              <a:custGeom>
                <a:avLst/>
                <a:gdLst>
                  <a:gd name="T0" fmla="*/ 107 w 112"/>
                  <a:gd name="T1" fmla="*/ 5 h 284"/>
                  <a:gd name="T2" fmla="*/ 101 w 112"/>
                  <a:gd name="T3" fmla="*/ 5 h 284"/>
                  <a:gd name="T4" fmla="*/ 97 w 112"/>
                  <a:gd name="T5" fmla="*/ 8 h 284"/>
                  <a:gd name="T6" fmla="*/ 89 w 112"/>
                  <a:gd name="T7" fmla="*/ 5 h 284"/>
                  <a:gd name="T8" fmla="*/ 84 w 112"/>
                  <a:gd name="T9" fmla="*/ 8 h 284"/>
                  <a:gd name="T10" fmla="*/ 80 w 112"/>
                  <a:gd name="T11" fmla="*/ 17 h 284"/>
                  <a:gd name="T12" fmla="*/ 78 w 112"/>
                  <a:gd name="T13" fmla="*/ 17 h 284"/>
                  <a:gd name="T14" fmla="*/ 74 w 112"/>
                  <a:gd name="T15" fmla="*/ 20 h 284"/>
                  <a:gd name="T16" fmla="*/ 72 w 112"/>
                  <a:gd name="T17" fmla="*/ 28 h 284"/>
                  <a:gd name="T18" fmla="*/ 66 w 112"/>
                  <a:gd name="T19" fmla="*/ 31 h 284"/>
                  <a:gd name="T20" fmla="*/ 66 w 112"/>
                  <a:gd name="T21" fmla="*/ 31 h 284"/>
                  <a:gd name="T22" fmla="*/ 65 w 112"/>
                  <a:gd name="T23" fmla="*/ 37 h 284"/>
                  <a:gd name="T24" fmla="*/ 63 w 112"/>
                  <a:gd name="T25" fmla="*/ 45 h 284"/>
                  <a:gd name="T26" fmla="*/ 61 w 112"/>
                  <a:gd name="T27" fmla="*/ 51 h 284"/>
                  <a:gd name="T28" fmla="*/ 59 w 112"/>
                  <a:gd name="T29" fmla="*/ 57 h 284"/>
                  <a:gd name="T30" fmla="*/ 55 w 112"/>
                  <a:gd name="T31" fmla="*/ 57 h 284"/>
                  <a:gd name="T32" fmla="*/ 47 w 112"/>
                  <a:gd name="T33" fmla="*/ 68 h 284"/>
                  <a:gd name="T34" fmla="*/ 45 w 112"/>
                  <a:gd name="T35" fmla="*/ 77 h 284"/>
                  <a:gd name="T36" fmla="*/ 42 w 112"/>
                  <a:gd name="T37" fmla="*/ 94 h 284"/>
                  <a:gd name="T38" fmla="*/ 38 w 112"/>
                  <a:gd name="T39" fmla="*/ 102 h 284"/>
                  <a:gd name="T40" fmla="*/ 32 w 112"/>
                  <a:gd name="T41" fmla="*/ 114 h 284"/>
                  <a:gd name="T42" fmla="*/ 28 w 112"/>
                  <a:gd name="T43" fmla="*/ 128 h 284"/>
                  <a:gd name="T44" fmla="*/ 24 w 112"/>
                  <a:gd name="T45" fmla="*/ 142 h 284"/>
                  <a:gd name="T46" fmla="*/ 21 w 112"/>
                  <a:gd name="T47" fmla="*/ 154 h 284"/>
                  <a:gd name="T48" fmla="*/ 21 w 112"/>
                  <a:gd name="T49" fmla="*/ 168 h 284"/>
                  <a:gd name="T50" fmla="*/ 19 w 112"/>
                  <a:gd name="T51" fmla="*/ 185 h 284"/>
                  <a:gd name="T52" fmla="*/ 13 w 112"/>
                  <a:gd name="T53" fmla="*/ 197 h 284"/>
                  <a:gd name="T54" fmla="*/ 11 w 112"/>
                  <a:gd name="T55" fmla="*/ 211 h 284"/>
                  <a:gd name="T56" fmla="*/ 9 w 112"/>
                  <a:gd name="T57" fmla="*/ 225 h 284"/>
                  <a:gd name="T58" fmla="*/ 7 w 112"/>
                  <a:gd name="T59" fmla="*/ 242 h 284"/>
                  <a:gd name="T60" fmla="*/ 3 w 112"/>
                  <a:gd name="T61" fmla="*/ 260 h 284"/>
                  <a:gd name="T62" fmla="*/ 3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5"/>
                    </a:lnTo>
                    <a:lnTo>
                      <a:pt x="105" y="2"/>
                    </a:lnTo>
                    <a:lnTo>
                      <a:pt x="101" y="5"/>
                    </a:lnTo>
                    <a:lnTo>
                      <a:pt x="97" y="5"/>
                    </a:lnTo>
                    <a:lnTo>
                      <a:pt x="97" y="8"/>
                    </a:lnTo>
                    <a:lnTo>
                      <a:pt x="93" y="8"/>
                    </a:lnTo>
                    <a:lnTo>
                      <a:pt x="89" y="5"/>
                    </a:lnTo>
                    <a:lnTo>
                      <a:pt x="86" y="8"/>
                    </a:lnTo>
                    <a:lnTo>
                      <a:pt x="84" y="8"/>
                    </a:lnTo>
                    <a:lnTo>
                      <a:pt x="80" y="14"/>
                    </a:lnTo>
                    <a:lnTo>
                      <a:pt x="80" y="17"/>
                    </a:lnTo>
                    <a:lnTo>
                      <a:pt x="78" y="17"/>
                    </a:lnTo>
                    <a:lnTo>
                      <a:pt x="74" y="20"/>
                    </a:lnTo>
                    <a:lnTo>
                      <a:pt x="74" y="25"/>
                    </a:lnTo>
                    <a:lnTo>
                      <a:pt x="72" y="28"/>
                    </a:lnTo>
                    <a:lnTo>
                      <a:pt x="68" y="31"/>
                    </a:lnTo>
                    <a:lnTo>
                      <a:pt x="66" y="31"/>
                    </a:lnTo>
                    <a:lnTo>
                      <a:pt x="68" y="34"/>
                    </a:lnTo>
                    <a:lnTo>
                      <a:pt x="66" y="31"/>
                    </a:lnTo>
                    <a:lnTo>
                      <a:pt x="66" y="37"/>
                    </a:lnTo>
                    <a:lnTo>
                      <a:pt x="65" y="37"/>
                    </a:lnTo>
                    <a:lnTo>
                      <a:pt x="65" y="45"/>
                    </a:lnTo>
                    <a:lnTo>
                      <a:pt x="63" y="45"/>
                    </a:lnTo>
                    <a:lnTo>
                      <a:pt x="61" y="48"/>
                    </a:lnTo>
                    <a:lnTo>
                      <a:pt x="61" y="51"/>
                    </a:lnTo>
                    <a:lnTo>
                      <a:pt x="59" y="54"/>
                    </a:lnTo>
                    <a:lnTo>
                      <a:pt x="59" y="57"/>
                    </a:lnTo>
                    <a:lnTo>
                      <a:pt x="57" y="60"/>
                    </a:lnTo>
                    <a:lnTo>
                      <a:pt x="55" y="57"/>
                    </a:lnTo>
                    <a:lnTo>
                      <a:pt x="53" y="60"/>
                    </a:lnTo>
                    <a:lnTo>
                      <a:pt x="47" y="68"/>
                    </a:lnTo>
                    <a:lnTo>
                      <a:pt x="47" y="71"/>
                    </a:lnTo>
                    <a:lnTo>
                      <a:pt x="45" y="77"/>
                    </a:lnTo>
                    <a:lnTo>
                      <a:pt x="42" y="85"/>
                    </a:lnTo>
                    <a:lnTo>
                      <a:pt x="42" y="94"/>
                    </a:lnTo>
                    <a:lnTo>
                      <a:pt x="40" y="100"/>
                    </a:lnTo>
                    <a:lnTo>
                      <a:pt x="38" y="102"/>
                    </a:lnTo>
                    <a:lnTo>
                      <a:pt x="34" y="108"/>
                    </a:lnTo>
                    <a:lnTo>
                      <a:pt x="32" y="114"/>
                    </a:lnTo>
                    <a:lnTo>
                      <a:pt x="32" y="120"/>
                    </a:lnTo>
                    <a:lnTo>
                      <a:pt x="28" y="128"/>
                    </a:lnTo>
                    <a:lnTo>
                      <a:pt x="26" y="134"/>
                    </a:lnTo>
                    <a:lnTo>
                      <a:pt x="24" y="142"/>
                    </a:lnTo>
                    <a:lnTo>
                      <a:pt x="22" y="148"/>
                    </a:lnTo>
                    <a:lnTo>
                      <a:pt x="21" y="154"/>
                    </a:lnTo>
                    <a:lnTo>
                      <a:pt x="19" y="165"/>
                    </a:lnTo>
                    <a:lnTo>
                      <a:pt x="21" y="168"/>
                    </a:lnTo>
                    <a:lnTo>
                      <a:pt x="21" y="174"/>
                    </a:lnTo>
                    <a:lnTo>
                      <a:pt x="19" y="185"/>
                    </a:lnTo>
                    <a:lnTo>
                      <a:pt x="15" y="191"/>
                    </a:lnTo>
                    <a:lnTo>
                      <a:pt x="13" y="197"/>
                    </a:lnTo>
                    <a:lnTo>
                      <a:pt x="13" y="202"/>
                    </a:lnTo>
                    <a:lnTo>
                      <a:pt x="11" y="211"/>
                    </a:lnTo>
                    <a:lnTo>
                      <a:pt x="11" y="217"/>
                    </a:lnTo>
                    <a:lnTo>
                      <a:pt x="9" y="225"/>
                    </a:lnTo>
                    <a:lnTo>
                      <a:pt x="9" y="234"/>
                    </a:lnTo>
                    <a:lnTo>
                      <a:pt x="7" y="242"/>
                    </a:lnTo>
                    <a:lnTo>
                      <a:pt x="9" y="251"/>
                    </a:lnTo>
                    <a:lnTo>
                      <a:pt x="3" y="260"/>
                    </a:lnTo>
                    <a:lnTo>
                      <a:pt x="3" y="268"/>
                    </a:lnTo>
                    <a:lnTo>
                      <a:pt x="3"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4" name="Freeform 138"/>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2 w 109"/>
                  <a:gd name="T15" fmla="*/ 269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38 h 288"/>
                  <a:gd name="T28" fmla="*/ 51 w 109"/>
                  <a:gd name="T29" fmla="*/ 232 h 288"/>
                  <a:gd name="T30" fmla="*/ 51 w 109"/>
                  <a:gd name="T31" fmla="*/ 226 h 288"/>
                  <a:gd name="T32" fmla="*/ 49 w 109"/>
                  <a:gd name="T33" fmla="*/ 220 h 288"/>
                  <a:gd name="T34" fmla="*/ 43 w 109"/>
                  <a:gd name="T35" fmla="*/ 206 h 288"/>
                  <a:gd name="T36" fmla="*/ 37 w 109"/>
                  <a:gd name="T37" fmla="*/ 198 h 288"/>
                  <a:gd name="T38" fmla="*/ 34 w 109"/>
                  <a:gd name="T39" fmla="*/ 183 h 288"/>
                  <a:gd name="T40" fmla="*/ 32 w 109"/>
                  <a:gd name="T41" fmla="*/ 172 h 288"/>
                  <a:gd name="T42" fmla="*/ 26 w 109"/>
                  <a:gd name="T43" fmla="*/ 160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11 w 109"/>
                  <a:gd name="T55" fmla="*/ 77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6"/>
                    </a:lnTo>
                    <a:lnTo>
                      <a:pt x="72" y="269"/>
                    </a:lnTo>
                    <a:lnTo>
                      <a:pt x="70" y="264"/>
                    </a:lnTo>
                    <a:lnTo>
                      <a:pt x="68" y="261"/>
                    </a:lnTo>
                    <a:lnTo>
                      <a:pt x="66" y="261"/>
                    </a:lnTo>
                    <a:lnTo>
                      <a:pt x="64" y="258"/>
                    </a:lnTo>
                    <a:lnTo>
                      <a:pt x="64" y="255"/>
                    </a:lnTo>
                    <a:lnTo>
                      <a:pt x="64" y="252"/>
                    </a:lnTo>
                    <a:lnTo>
                      <a:pt x="62" y="246"/>
                    </a:lnTo>
                    <a:lnTo>
                      <a:pt x="60" y="243"/>
                    </a:lnTo>
                    <a:lnTo>
                      <a:pt x="58" y="241"/>
                    </a:lnTo>
                    <a:lnTo>
                      <a:pt x="56" y="238"/>
                    </a:lnTo>
                    <a:lnTo>
                      <a:pt x="51" y="232"/>
                    </a:lnTo>
                    <a:lnTo>
                      <a:pt x="51" y="226"/>
                    </a:lnTo>
                    <a:lnTo>
                      <a:pt x="49" y="226"/>
                    </a:lnTo>
                    <a:lnTo>
                      <a:pt x="49" y="220"/>
                    </a:lnTo>
                    <a:lnTo>
                      <a:pt x="45" y="218"/>
                    </a:lnTo>
                    <a:lnTo>
                      <a:pt x="43" y="206"/>
                    </a:lnTo>
                    <a:lnTo>
                      <a:pt x="39" y="203"/>
                    </a:lnTo>
                    <a:lnTo>
                      <a:pt x="37" y="198"/>
                    </a:lnTo>
                    <a:lnTo>
                      <a:pt x="36" y="192"/>
                    </a:lnTo>
                    <a:lnTo>
                      <a:pt x="34" y="183"/>
                    </a:lnTo>
                    <a:lnTo>
                      <a:pt x="28" y="177"/>
                    </a:lnTo>
                    <a:lnTo>
                      <a:pt x="32" y="172"/>
                    </a:lnTo>
                    <a:lnTo>
                      <a:pt x="28" y="166"/>
                    </a:lnTo>
                    <a:lnTo>
                      <a:pt x="26" y="160"/>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11" y="77"/>
                    </a:lnTo>
                    <a:lnTo>
                      <a:pt x="9" y="66"/>
                    </a:lnTo>
                    <a:lnTo>
                      <a:pt x="11" y="60"/>
                    </a:lnTo>
                    <a:lnTo>
                      <a:pt x="7" y="51"/>
                    </a:lnTo>
                    <a:lnTo>
                      <a:pt x="5" y="45"/>
                    </a:lnTo>
                    <a:lnTo>
                      <a:pt x="3" y="40"/>
                    </a:lnTo>
                    <a:lnTo>
                      <a:pt x="3" y="25"/>
                    </a:lnTo>
                    <a:lnTo>
                      <a:pt x="1" y="20"/>
                    </a:lnTo>
                    <a:lnTo>
                      <a:pt x="0"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5" name="Freeform 139"/>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3 w 110"/>
                  <a:gd name="T31" fmla="*/ 229 h 288"/>
                  <a:gd name="T32" fmla="*/ 61 w 110"/>
                  <a:gd name="T33" fmla="*/ 220 h 288"/>
                  <a:gd name="T34" fmla="*/ 66 w 110"/>
                  <a:gd name="T35" fmla="*/ 206 h 288"/>
                  <a:gd name="T36" fmla="*/ 70 w 110"/>
                  <a:gd name="T37" fmla="*/ 195 h 288"/>
                  <a:gd name="T38" fmla="*/ 74 w 110"/>
                  <a:gd name="T39" fmla="*/ 186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1 w 110"/>
                  <a:gd name="T59" fmla="*/ 40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2" y="258"/>
                    </a:lnTo>
                    <a:lnTo>
                      <a:pt x="45" y="255"/>
                    </a:lnTo>
                    <a:lnTo>
                      <a:pt x="43" y="252"/>
                    </a:lnTo>
                    <a:lnTo>
                      <a:pt x="47" y="249"/>
                    </a:lnTo>
                    <a:lnTo>
                      <a:pt x="49" y="246"/>
                    </a:lnTo>
                    <a:lnTo>
                      <a:pt x="49" y="243"/>
                    </a:lnTo>
                    <a:lnTo>
                      <a:pt x="51" y="241"/>
                    </a:lnTo>
                    <a:lnTo>
                      <a:pt x="53" y="238"/>
                    </a:lnTo>
                    <a:lnTo>
                      <a:pt x="53" y="235"/>
                    </a:lnTo>
                    <a:lnTo>
                      <a:pt x="55" y="232"/>
                    </a:lnTo>
                    <a:lnTo>
                      <a:pt x="53" y="229"/>
                    </a:lnTo>
                    <a:lnTo>
                      <a:pt x="57" y="229"/>
                    </a:lnTo>
                    <a:lnTo>
                      <a:pt x="61" y="220"/>
                    </a:lnTo>
                    <a:lnTo>
                      <a:pt x="63" y="212"/>
                    </a:lnTo>
                    <a:lnTo>
                      <a:pt x="66" y="206"/>
                    </a:lnTo>
                    <a:lnTo>
                      <a:pt x="68" y="200"/>
                    </a:lnTo>
                    <a:lnTo>
                      <a:pt x="70" y="195"/>
                    </a:lnTo>
                    <a:lnTo>
                      <a:pt x="70" y="189"/>
                    </a:lnTo>
                    <a:lnTo>
                      <a:pt x="74" y="186"/>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1" y="40"/>
                    </a:lnTo>
                    <a:lnTo>
                      <a:pt x="103" y="34"/>
                    </a:lnTo>
                    <a:lnTo>
                      <a:pt x="107" y="28"/>
                    </a:lnTo>
                    <a:lnTo>
                      <a:pt x="105" y="17"/>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6" name="Freeform 140"/>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7 w 110"/>
                  <a:gd name="T31" fmla="*/ 229 h 288"/>
                  <a:gd name="T32" fmla="*/ 61 w 110"/>
                  <a:gd name="T33" fmla="*/ 220 h 288"/>
                  <a:gd name="T34" fmla="*/ 66 w 110"/>
                  <a:gd name="T35" fmla="*/ 206 h 288"/>
                  <a:gd name="T36" fmla="*/ 70 w 110"/>
                  <a:gd name="T37" fmla="*/ 195 h 288"/>
                  <a:gd name="T38" fmla="*/ 76 w 110"/>
                  <a:gd name="T39" fmla="*/ 183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5" y="255"/>
                    </a:lnTo>
                    <a:lnTo>
                      <a:pt x="43" y="252"/>
                    </a:lnTo>
                    <a:lnTo>
                      <a:pt x="47" y="249"/>
                    </a:lnTo>
                    <a:lnTo>
                      <a:pt x="49" y="246"/>
                    </a:lnTo>
                    <a:lnTo>
                      <a:pt x="49" y="243"/>
                    </a:lnTo>
                    <a:lnTo>
                      <a:pt x="51" y="241"/>
                    </a:lnTo>
                    <a:lnTo>
                      <a:pt x="53" y="238"/>
                    </a:lnTo>
                    <a:lnTo>
                      <a:pt x="53" y="235"/>
                    </a:lnTo>
                    <a:lnTo>
                      <a:pt x="55" y="232"/>
                    </a:lnTo>
                    <a:lnTo>
                      <a:pt x="57" y="229"/>
                    </a:lnTo>
                    <a:lnTo>
                      <a:pt x="59" y="226"/>
                    </a:lnTo>
                    <a:lnTo>
                      <a:pt x="61" y="220"/>
                    </a:lnTo>
                    <a:lnTo>
                      <a:pt x="63" y="212"/>
                    </a:lnTo>
                    <a:lnTo>
                      <a:pt x="66" y="206"/>
                    </a:lnTo>
                    <a:lnTo>
                      <a:pt x="70" y="203"/>
                    </a:lnTo>
                    <a:lnTo>
                      <a:pt x="70" y="195"/>
                    </a:lnTo>
                    <a:lnTo>
                      <a:pt x="70" y="189"/>
                    </a:lnTo>
                    <a:lnTo>
                      <a:pt x="76" y="183"/>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3" y="43"/>
                    </a:lnTo>
                    <a:lnTo>
                      <a:pt x="105" y="31"/>
                    </a:lnTo>
                    <a:lnTo>
                      <a:pt x="107" y="28"/>
                    </a:lnTo>
                    <a:lnTo>
                      <a:pt x="105" y="17"/>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7" name="Freeform 141"/>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0 w 109"/>
                  <a:gd name="T15" fmla="*/ 264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41 h 288"/>
                  <a:gd name="T28" fmla="*/ 51 w 109"/>
                  <a:gd name="T29" fmla="*/ 232 h 288"/>
                  <a:gd name="T30" fmla="*/ 51 w 109"/>
                  <a:gd name="T31" fmla="*/ 226 h 288"/>
                  <a:gd name="T32" fmla="*/ 47 w 109"/>
                  <a:gd name="T33" fmla="*/ 223 h 288"/>
                  <a:gd name="T34" fmla="*/ 43 w 109"/>
                  <a:gd name="T35" fmla="*/ 206 h 288"/>
                  <a:gd name="T36" fmla="*/ 37 w 109"/>
                  <a:gd name="T37" fmla="*/ 198 h 288"/>
                  <a:gd name="T38" fmla="*/ 34 w 109"/>
                  <a:gd name="T39" fmla="*/ 183 h 288"/>
                  <a:gd name="T40" fmla="*/ 32 w 109"/>
                  <a:gd name="T41" fmla="*/ 172 h 288"/>
                  <a:gd name="T42" fmla="*/ 24 w 109"/>
                  <a:gd name="T43" fmla="*/ 157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9 w 109"/>
                  <a:gd name="T55" fmla="*/ 74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9"/>
                    </a:lnTo>
                    <a:lnTo>
                      <a:pt x="70" y="264"/>
                    </a:lnTo>
                    <a:lnTo>
                      <a:pt x="70" y="266"/>
                    </a:lnTo>
                    <a:lnTo>
                      <a:pt x="68" y="261"/>
                    </a:lnTo>
                    <a:lnTo>
                      <a:pt x="66" y="261"/>
                    </a:lnTo>
                    <a:lnTo>
                      <a:pt x="64" y="258"/>
                    </a:lnTo>
                    <a:lnTo>
                      <a:pt x="64" y="255"/>
                    </a:lnTo>
                    <a:lnTo>
                      <a:pt x="64" y="252"/>
                    </a:lnTo>
                    <a:lnTo>
                      <a:pt x="62" y="246"/>
                    </a:lnTo>
                    <a:lnTo>
                      <a:pt x="60" y="243"/>
                    </a:lnTo>
                    <a:lnTo>
                      <a:pt x="58" y="241"/>
                    </a:lnTo>
                    <a:lnTo>
                      <a:pt x="56" y="241"/>
                    </a:lnTo>
                    <a:lnTo>
                      <a:pt x="54" y="235"/>
                    </a:lnTo>
                    <a:lnTo>
                      <a:pt x="51" y="232"/>
                    </a:lnTo>
                    <a:lnTo>
                      <a:pt x="51" y="226"/>
                    </a:lnTo>
                    <a:lnTo>
                      <a:pt x="47" y="229"/>
                    </a:lnTo>
                    <a:lnTo>
                      <a:pt x="47" y="223"/>
                    </a:lnTo>
                    <a:lnTo>
                      <a:pt x="45" y="218"/>
                    </a:lnTo>
                    <a:lnTo>
                      <a:pt x="43" y="206"/>
                    </a:lnTo>
                    <a:lnTo>
                      <a:pt x="39" y="203"/>
                    </a:lnTo>
                    <a:lnTo>
                      <a:pt x="37" y="198"/>
                    </a:lnTo>
                    <a:lnTo>
                      <a:pt x="36" y="192"/>
                    </a:lnTo>
                    <a:lnTo>
                      <a:pt x="34" y="183"/>
                    </a:lnTo>
                    <a:lnTo>
                      <a:pt x="28" y="177"/>
                    </a:lnTo>
                    <a:lnTo>
                      <a:pt x="32" y="172"/>
                    </a:lnTo>
                    <a:lnTo>
                      <a:pt x="28" y="166"/>
                    </a:lnTo>
                    <a:lnTo>
                      <a:pt x="24" y="157"/>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9" y="74"/>
                    </a:lnTo>
                    <a:lnTo>
                      <a:pt x="9" y="66"/>
                    </a:lnTo>
                    <a:lnTo>
                      <a:pt x="11" y="60"/>
                    </a:lnTo>
                    <a:lnTo>
                      <a:pt x="7" y="51"/>
                    </a:lnTo>
                    <a:lnTo>
                      <a:pt x="5" y="45"/>
                    </a:lnTo>
                    <a:lnTo>
                      <a:pt x="5" y="37"/>
                    </a:lnTo>
                    <a:lnTo>
                      <a:pt x="3" y="25"/>
                    </a:lnTo>
                    <a:lnTo>
                      <a:pt x="1" y="20"/>
                    </a:lnTo>
                    <a:lnTo>
                      <a:pt x="0"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8" name="Freeform 142"/>
              <p:cNvSpPr>
                <a:spLocks/>
              </p:cNvSpPr>
              <p:nvPr/>
            </p:nvSpPr>
            <p:spPr bwMode="auto">
              <a:xfrm>
                <a:off x="2674" y="950"/>
                <a:ext cx="113" cy="284"/>
              </a:xfrm>
              <a:custGeom>
                <a:avLst/>
                <a:gdLst>
                  <a:gd name="T0" fmla="*/ 5 w 113"/>
                  <a:gd name="T1" fmla="*/ 0 h 284"/>
                  <a:gd name="T2" fmla="*/ 9 w 113"/>
                  <a:gd name="T3" fmla="*/ 2 h 284"/>
                  <a:gd name="T4" fmla="*/ 17 w 113"/>
                  <a:gd name="T5" fmla="*/ 0 h 284"/>
                  <a:gd name="T6" fmla="*/ 22 w 113"/>
                  <a:gd name="T7" fmla="*/ 5 h 284"/>
                  <a:gd name="T8" fmla="*/ 28 w 113"/>
                  <a:gd name="T9" fmla="*/ 11 h 284"/>
                  <a:gd name="T10" fmla="*/ 28 w 113"/>
                  <a:gd name="T11" fmla="*/ 11 h 284"/>
                  <a:gd name="T12" fmla="*/ 34 w 113"/>
                  <a:gd name="T13" fmla="*/ 11 h 284"/>
                  <a:gd name="T14" fmla="*/ 38 w 113"/>
                  <a:gd name="T15" fmla="*/ 20 h 284"/>
                  <a:gd name="T16" fmla="*/ 40 w 113"/>
                  <a:gd name="T17" fmla="*/ 22 h 284"/>
                  <a:gd name="T18" fmla="*/ 44 w 113"/>
                  <a:gd name="T19" fmla="*/ 25 h 284"/>
                  <a:gd name="T20" fmla="*/ 45 w 113"/>
                  <a:gd name="T21" fmla="*/ 31 h 284"/>
                  <a:gd name="T22" fmla="*/ 45 w 113"/>
                  <a:gd name="T23" fmla="*/ 40 h 284"/>
                  <a:gd name="T24" fmla="*/ 49 w 113"/>
                  <a:gd name="T25" fmla="*/ 42 h 284"/>
                  <a:gd name="T26" fmla="*/ 53 w 113"/>
                  <a:gd name="T27" fmla="*/ 48 h 284"/>
                  <a:gd name="T28" fmla="*/ 53 w 113"/>
                  <a:gd name="T29" fmla="*/ 48 h 284"/>
                  <a:gd name="T30" fmla="*/ 56 w 113"/>
                  <a:gd name="T31" fmla="*/ 54 h 284"/>
                  <a:gd name="T32" fmla="*/ 64 w 113"/>
                  <a:gd name="T33" fmla="*/ 62 h 284"/>
                  <a:gd name="T34" fmla="*/ 69 w 113"/>
                  <a:gd name="T35" fmla="*/ 74 h 284"/>
                  <a:gd name="T36" fmla="*/ 75 w 113"/>
                  <a:gd name="T37" fmla="*/ 88 h 284"/>
                  <a:gd name="T38" fmla="*/ 75 w 113"/>
                  <a:gd name="T39" fmla="*/ 100 h 284"/>
                  <a:gd name="T40" fmla="*/ 81 w 113"/>
                  <a:gd name="T41" fmla="*/ 111 h 284"/>
                  <a:gd name="T42" fmla="*/ 87 w 113"/>
                  <a:gd name="T43" fmla="*/ 125 h 284"/>
                  <a:gd name="T44" fmla="*/ 87 w 113"/>
                  <a:gd name="T45" fmla="*/ 137 h 284"/>
                  <a:gd name="T46" fmla="*/ 89 w 113"/>
                  <a:gd name="T47" fmla="*/ 154 h 284"/>
                  <a:gd name="T48" fmla="*/ 92 w 113"/>
                  <a:gd name="T49" fmla="*/ 165 h 284"/>
                  <a:gd name="T50" fmla="*/ 100 w 113"/>
                  <a:gd name="T51" fmla="*/ 180 h 284"/>
                  <a:gd name="T52" fmla="*/ 98 w 113"/>
                  <a:gd name="T53" fmla="*/ 194 h 284"/>
                  <a:gd name="T54" fmla="*/ 102 w 113"/>
                  <a:gd name="T55" fmla="*/ 208 h 284"/>
                  <a:gd name="T56" fmla="*/ 104 w 113"/>
                  <a:gd name="T57" fmla="*/ 225 h 284"/>
                  <a:gd name="T58" fmla="*/ 108 w 113"/>
                  <a:gd name="T59" fmla="*/ 242 h 284"/>
                  <a:gd name="T60" fmla="*/ 112 w 113"/>
                  <a:gd name="T61" fmla="*/ 257 h 284"/>
                  <a:gd name="T62" fmla="*/ 110 w 113"/>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0" y="0"/>
                    </a:moveTo>
                    <a:lnTo>
                      <a:pt x="5" y="0"/>
                    </a:lnTo>
                    <a:lnTo>
                      <a:pt x="7" y="0"/>
                    </a:lnTo>
                    <a:lnTo>
                      <a:pt x="9" y="2"/>
                    </a:lnTo>
                    <a:lnTo>
                      <a:pt x="13" y="0"/>
                    </a:lnTo>
                    <a:lnTo>
                      <a:pt x="17" y="0"/>
                    </a:lnTo>
                    <a:lnTo>
                      <a:pt x="19" y="0"/>
                    </a:lnTo>
                    <a:lnTo>
                      <a:pt x="22" y="5"/>
                    </a:lnTo>
                    <a:lnTo>
                      <a:pt x="24" y="8"/>
                    </a:lnTo>
                    <a:lnTo>
                      <a:pt x="28" y="11"/>
                    </a:lnTo>
                    <a:lnTo>
                      <a:pt x="30" y="8"/>
                    </a:lnTo>
                    <a:lnTo>
                      <a:pt x="28" y="11"/>
                    </a:lnTo>
                    <a:lnTo>
                      <a:pt x="32" y="11"/>
                    </a:lnTo>
                    <a:lnTo>
                      <a:pt x="34" y="11"/>
                    </a:lnTo>
                    <a:lnTo>
                      <a:pt x="36" y="20"/>
                    </a:lnTo>
                    <a:lnTo>
                      <a:pt x="38" y="20"/>
                    </a:lnTo>
                    <a:lnTo>
                      <a:pt x="40" y="22"/>
                    </a:lnTo>
                    <a:lnTo>
                      <a:pt x="42" y="25"/>
                    </a:lnTo>
                    <a:lnTo>
                      <a:pt x="44" y="25"/>
                    </a:lnTo>
                    <a:lnTo>
                      <a:pt x="45" y="28"/>
                    </a:lnTo>
                    <a:lnTo>
                      <a:pt x="45" y="31"/>
                    </a:lnTo>
                    <a:lnTo>
                      <a:pt x="45" y="34"/>
                    </a:lnTo>
                    <a:lnTo>
                      <a:pt x="45" y="40"/>
                    </a:lnTo>
                    <a:lnTo>
                      <a:pt x="47" y="40"/>
                    </a:lnTo>
                    <a:lnTo>
                      <a:pt x="49" y="42"/>
                    </a:lnTo>
                    <a:lnTo>
                      <a:pt x="53" y="45"/>
                    </a:lnTo>
                    <a:lnTo>
                      <a:pt x="53" y="48"/>
                    </a:lnTo>
                    <a:lnTo>
                      <a:pt x="56" y="51"/>
                    </a:lnTo>
                    <a:lnTo>
                      <a:pt x="56" y="54"/>
                    </a:lnTo>
                    <a:lnTo>
                      <a:pt x="58" y="57"/>
                    </a:lnTo>
                    <a:lnTo>
                      <a:pt x="64" y="62"/>
                    </a:lnTo>
                    <a:lnTo>
                      <a:pt x="66" y="68"/>
                    </a:lnTo>
                    <a:lnTo>
                      <a:pt x="69" y="74"/>
                    </a:lnTo>
                    <a:lnTo>
                      <a:pt x="69" y="82"/>
                    </a:lnTo>
                    <a:lnTo>
                      <a:pt x="75" y="88"/>
                    </a:lnTo>
                    <a:lnTo>
                      <a:pt x="73" y="97"/>
                    </a:lnTo>
                    <a:lnTo>
                      <a:pt x="75" y="100"/>
                    </a:lnTo>
                    <a:lnTo>
                      <a:pt x="81" y="105"/>
                    </a:lnTo>
                    <a:lnTo>
                      <a:pt x="81" y="111"/>
                    </a:lnTo>
                    <a:lnTo>
                      <a:pt x="81" y="117"/>
                    </a:lnTo>
                    <a:lnTo>
                      <a:pt x="87" y="125"/>
                    </a:lnTo>
                    <a:lnTo>
                      <a:pt x="87" y="131"/>
                    </a:lnTo>
                    <a:lnTo>
                      <a:pt x="87" y="137"/>
                    </a:lnTo>
                    <a:lnTo>
                      <a:pt x="90" y="148"/>
                    </a:lnTo>
                    <a:lnTo>
                      <a:pt x="89" y="154"/>
                    </a:lnTo>
                    <a:lnTo>
                      <a:pt x="92" y="160"/>
                    </a:lnTo>
                    <a:lnTo>
                      <a:pt x="92" y="165"/>
                    </a:lnTo>
                    <a:lnTo>
                      <a:pt x="94" y="171"/>
                    </a:lnTo>
                    <a:lnTo>
                      <a:pt x="100" y="180"/>
                    </a:lnTo>
                    <a:lnTo>
                      <a:pt x="98" y="185"/>
                    </a:lnTo>
                    <a:lnTo>
                      <a:pt x="98" y="194"/>
                    </a:lnTo>
                    <a:lnTo>
                      <a:pt x="98" y="200"/>
                    </a:lnTo>
                    <a:lnTo>
                      <a:pt x="102" y="208"/>
                    </a:lnTo>
                    <a:lnTo>
                      <a:pt x="102" y="217"/>
                    </a:lnTo>
                    <a:lnTo>
                      <a:pt x="104" y="225"/>
                    </a:lnTo>
                    <a:lnTo>
                      <a:pt x="106" y="231"/>
                    </a:lnTo>
                    <a:lnTo>
                      <a:pt x="108" y="242"/>
                    </a:lnTo>
                    <a:lnTo>
                      <a:pt x="106" y="248"/>
                    </a:lnTo>
                    <a:lnTo>
                      <a:pt x="112" y="257"/>
                    </a:lnTo>
                    <a:lnTo>
                      <a:pt x="108" y="265"/>
                    </a:lnTo>
                    <a:lnTo>
                      <a:pt x="110" y="274"/>
                    </a:lnTo>
                    <a:lnTo>
                      <a:pt x="112"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9" name="Freeform 143"/>
              <p:cNvSpPr>
                <a:spLocks/>
              </p:cNvSpPr>
              <p:nvPr/>
            </p:nvSpPr>
            <p:spPr bwMode="auto">
              <a:xfrm>
                <a:off x="2562" y="950"/>
                <a:ext cx="113" cy="284"/>
              </a:xfrm>
              <a:custGeom>
                <a:avLst/>
                <a:gdLst>
                  <a:gd name="T0" fmla="*/ 110 w 113"/>
                  <a:gd name="T1" fmla="*/ 2 h 284"/>
                  <a:gd name="T2" fmla="*/ 104 w 113"/>
                  <a:gd name="T3" fmla="*/ 2 h 284"/>
                  <a:gd name="T4" fmla="*/ 98 w 113"/>
                  <a:gd name="T5" fmla="*/ 5 h 284"/>
                  <a:gd name="T6" fmla="*/ 90 w 113"/>
                  <a:gd name="T7" fmla="*/ 5 h 284"/>
                  <a:gd name="T8" fmla="*/ 86 w 113"/>
                  <a:gd name="T9" fmla="*/ 8 h 284"/>
                  <a:gd name="T10" fmla="*/ 84 w 113"/>
                  <a:gd name="T11" fmla="*/ 11 h 284"/>
                  <a:gd name="T12" fmla="*/ 80 w 113"/>
                  <a:gd name="T13" fmla="*/ 17 h 284"/>
                  <a:gd name="T14" fmla="*/ 76 w 113"/>
                  <a:gd name="T15" fmla="*/ 17 h 284"/>
                  <a:gd name="T16" fmla="*/ 73 w 113"/>
                  <a:gd name="T17" fmla="*/ 28 h 284"/>
                  <a:gd name="T18" fmla="*/ 71 w 113"/>
                  <a:gd name="T19" fmla="*/ 28 h 284"/>
                  <a:gd name="T20" fmla="*/ 67 w 113"/>
                  <a:gd name="T21" fmla="*/ 34 h 284"/>
                  <a:gd name="T22" fmla="*/ 65 w 113"/>
                  <a:gd name="T23" fmla="*/ 40 h 284"/>
                  <a:gd name="T24" fmla="*/ 63 w 113"/>
                  <a:gd name="T25" fmla="*/ 42 h 284"/>
                  <a:gd name="T26" fmla="*/ 61 w 113"/>
                  <a:gd name="T27" fmla="*/ 48 h 284"/>
                  <a:gd name="T28" fmla="*/ 57 w 113"/>
                  <a:gd name="T29" fmla="*/ 54 h 284"/>
                  <a:gd name="T30" fmla="*/ 56 w 113"/>
                  <a:gd name="T31" fmla="*/ 57 h 284"/>
                  <a:gd name="T32" fmla="*/ 52 w 113"/>
                  <a:gd name="T33" fmla="*/ 68 h 284"/>
                  <a:gd name="T34" fmla="*/ 46 w 113"/>
                  <a:gd name="T35" fmla="*/ 80 h 284"/>
                  <a:gd name="T36" fmla="*/ 44 w 113"/>
                  <a:gd name="T37" fmla="*/ 91 h 284"/>
                  <a:gd name="T38" fmla="*/ 37 w 113"/>
                  <a:gd name="T39" fmla="*/ 102 h 284"/>
                  <a:gd name="T40" fmla="*/ 35 w 113"/>
                  <a:gd name="T41" fmla="*/ 111 h 284"/>
                  <a:gd name="T42" fmla="*/ 33 w 113"/>
                  <a:gd name="T43" fmla="*/ 128 h 284"/>
                  <a:gd name="T44" fmla="*/ 27 w 113"/>
                  <a:gd name="T45" fmla="*/ 142 h 284"/>
                  <a:gd name="T46" fmla="*/ 21 w 113"/>
                  <a:gd name="T47" fmla="*/ 154 h 284"/>
                  <a:gd name="T48" fmla="*/ 21 w 113"/>
                  <a:gd name="T49" fmla="*/ 168 h 284"/>
                  <a:gd name="T50" fmla="*/ 17 w 113"/>
                  <a:gd name="T51" fmla="*/ 182 h 284"/>
                  <a:gd name="T52" fmla="*/ 17 w 113"/>
                  <a:gd name="T53" fmla="*/ 197 h 284"/>
                  <a:gd name="T54" fmla="*/ 13 w 113"/>
                  <a:gd name="T55" fmla="*/ 211 h 284"/>
                  <a:gd name="T56" fmla="*/ 9 w 113"/>
                  <a:gd name="T57" fmla="*/ 225 h 284"/>
                  <a:gd name="T58" fmla="*/ 5 w 113"/>
                  <a:gd name="T59" fmla="*/ 242 h 284"/>
                  <a:gd name="T60" fmla="*/ 5 w 113"/>
                  <a:gd name="T61" fmla="*/ 260 h 284"/>
                  <a:gd name="T62" fmla="*/ 3 w 113"/>
                  <a:gd name="T63" fmla="*/ 28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112" y="2"/>
                    </a:moveTo>
                    <a:lnTo>
                      <a:pt x="110" y="2"/>
                    </a:lnTo>
                    <a:lnTo>
                      <a:pt x="106" y="0"/>
                    </a:lnTo>
                    <a:lnTo>
                      <a:pt x="104" y="2"/>
                    </a:lnTo>
                    <a:lnTo>
                      <a:pt x="102" y="5"/>
                    </a:lnTo>
                    <a:lnTo>
                      <a:pt x="98" y="5"/>
                    </a:lnTo>
                    <a:lnTo>
                      <a:pt x="96" y="8"/>
                    </a:lnTo>
                    <a:lnTo>
                      <a:pt x="90" y="5"/>
                    </a:lnTo>
                    <a:lnTo>
                      <a:pt x="86" y="8"/>
                    </a:lnTo>
                    <a:lnTo>
                      <a:pt x="84" y="11"/>
                    </a:lnTo>
                    <a:lnTo>
                      <a:pt x="82" y="17"/>
                    </a:lnTo>
                    <a:lnTo>
                      <a:pt x="80" y="17"/>
                    </a:lnTo>
                    <a:lnTo>
                      <a:pt x="76" y="17"/>
                    </a:lnTo>
                    <a:lnTo>
                      <a:pt x="73" y="25"/>
                    </a:lnTo>
                    <a:lnTo>
                      <a:pt x="73" y="28"/>
                    </a:lnTo>
                    <a:lnTo>
                      <a:pt x="71" y="28"/>
                    </a:lnTo>
                    <a:lnTo>
                      <a:pt x="71" y="31"/>
                    </a:lnTo>
                    <a:lnTo>
                      <a:pt x="67" y="34"/>
                    </a:lnTo>
                    <a:lnTo>
                      <a:pt x="69" y="37"/>
                    </a:lnTo>
                    <a:lnTo>
                      <a:pt x="65" y="40"/>
                    </a:lnTo>
                    <a:lnTo>
                      <a:pt x="65" y="42"/>
                    </a:lnTo>
                    <a:lnTo>
                      <a:pt x="63" y="42"/>
                    </a:lnTo>
                    <a:lnTo>
                      <a:pt x="63" y="48"/>
                    </a:lnTo>
                    <a:lnTo>
                      <a:pt x="61" y="48"/>
                    </a:lnTo>
                    <a:lnTo>
                      <a:pt x="61" y="54"/>
                    </a:lnTo>
                    <a:lnTo>
                      <a:pt x="57" y="54"/>
                    </a:lnTo>
                    <a:lnTo>
                      <a:pt x="56" y="57"/>
                    </a:lnTo>
                    <a:lnTo>
                      <a:pt x="52" y="68"/>
                    </a:lnTo>
                    <a:lnTo>
                      <a:pt x="50" y="71"/>
                    </a:lnTo>
                    <a:lnTo>
                      <a:pt x="46" y="80"/>
                    </a:lnTo>
                    <a:lnTo>
                      <a:pt x="44" y="82"/>
                    </a:lnTo>
                    <a:lnTo>
                      <a:pt x="44" y="91"/>
                    </a:lnTo>
                    <a:lnTo>
                      <a:pt x="38" y="97"/>
                    </a:lnTo>
                    <a:lnTo>
                      <a:pt x="37" y="102"/>
                    </a:lnTo>
                    <a:lnTo>
                      <a:pt x="37" y="108"/>
                    </a:lnTo>
                    <a:lnTo>
                      <a:pt x="35" y="111"/>
                    </a:lnTo>
                    <a:lnTo>
                      <a:pt x="33" y="122"/>
                    </a:lnTo>
                    <a:lnTo>
                      <a:pt x="33" y="128"/>
                    </a:lnTo>
                    <a:lnTo>
                      <a:pt x="31" y="131"/>
                    </a:lnTo>
                    <a:lnTo>
                      <a:pt x="27" y="142"/>
                    </a:lnTo>
                    <a:lnTo>
                      <a:pt x="25" y="145"/>
                    </a:lnTo>
                    <a:lnTo>
                      <a:pt x="21" y="154"/>
                    </a:lnTo>
                    <a:lnTo>
                      <a:pt x="23" y="160"/>
                    </a:lnTo>
                    <a:lnTo>
                      <a:pt x="21" y="168"/>
                    </a:lnTo>
                    <a:lnTo>
                      <a:pt x="21" y="177"/>
                    </a:lnTo>
                    <a:lnTo>
                      <a:pt x="17" y="182"/>
                    </a:lnTo>
                    <a:lnTo>
                      <a:pt x="17" y="188"/>
                    </a:lnTo>
                    <a:lnTo>
                      <a:pt x="17" y="197"/>
                    </a:lnTo>
                    <a:lnTo>
                      <a:pt x="15" y="202"/>
                    </a:lnTo>
                    <a:lnTo>
                      <a:pt x="13" y="211"/>
                    </a:lnTo>
                    <a:lnTo>
                      <a:pt x="9" y="217"/>
                    </a:lnTo>
                    <a:lnTo>
                      <a:pt x="9" y="225"/>
                    </a:lnTo>
                    <a:lnTo>
                      <a:pt x="7" y="234"/>
                    </a:lnTo>
                    <a:lnTo>
                      <a:pt x="5" y="242"/>
                    </a:lnTo>
                    <a:lnTo>
                      <a:pt x="7" y="251"/>
                    </a:lnTo>
                    <a:lnTo>
                      <a:pt x="5" y="260"/>
                    </a:lnTo>
                    <a:lnTo>
                      <a:pt x="1" y="265"/>
                    </a:lnTo>
                    <a:lnTo>
                      <a:pt x="3" y="280"/>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0" name="Freeform 144"/>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5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3 w 108"/>
                  <a:gd name="T35" fmla="*/ 209 h 288"/>
                  <a:gd name="T36" fmla="*/ 35 w 108"/>
                  <a:gd name="T37" fmla="*/ 198 h 288"/>
                  <a:gd name="T38" fmla="*/ 34 w 108"/>
                  <a:gd name="T39" fmla="*/ 183 h 288"/>
                  <a:gd name="T40" fmla="*/ 30 w 108"/>
                  <a:gd name="T41" fmla="*/ 175 h 288"/>
                  <a:gd name="T42" fmla="*/ 24 w 108"/>
                  <a:gd name="T43" fmla="*/ 160 h 288"/>
                  <a:gd name="T44" fmla="*/ 22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5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3" y="209"/>
                    </a:lnTo>
                    <a:lnTo>
                      <a:pt x="37" y="203"/>
                    </a:lnTo>
                    <a:lnTo>
                      <a:pt x="35" y="198"/>
                    </a:lnTo>
                    <a:lnTo>
                      <a:pt x="35" y="189"/>
                    </a:lnTo>
                    <a:lnTo>
                      <a:pt x="34" y="183"/>
                    </a:lnTo>
                    <a:lnTo>
                      <a:pt x="30" y="180"/>
                    </a:lnTo>
                    <a:lnTo>
                      <a:pt x="30" y="175"/>
                    </a:lnTo>
                    <a:lnTo>
                      <a:pt x="28" y="166"/>
                    </a:lnTo>
                    <a:lnTo>
                      <a:pt x="24" y="160"/>
                    </a:lnTo>
                    <a:lnTo>
                      <a:pt x="22" y="152"/>
                    </a:lnTo>
                    <a:lnTo>
                      <a:pt x="22" y="149"/>
                    </a:lnTo>
                    <a:lnTo>
                      <a:pt x="22" y="140"/>
                    </a:lnTo>
                    <a:lnTo>
                      <a:pt x="20" y="132"/>
                    </a:lnTo>
                    <a:lnTo>
                      <a:pt x="17" y="126"/>
                    </a:lnTo>
                    <a:lnTo>
                      <a:pt x="15" y="117"/>
                    </a:lnTo>
                    <a:lnTo>
                      <a:pt x="17" y="114"/>
                    </a:lnTo>
                    <a:lnTo>
                      <a:pt x="15" y="106"/>
                    </a:lnTo>
                    <a:lnTo>
                      <a:pt x="11" y="97"/>
                    </a:lnTo>
                    <a:lnTo>
                      <a:pt x="11" y="91"/>
                    </a:lnTo>
                    <a:lnTo>
                      <a:pt x="11" y="86"/>
                    </a:lnTo>
                    <a:lnTo>
                      <a:pt x="9" y="74"/>
                    </a:lnTo>
                    <a:lnTo>
                      <a:pt x="9" y="68"/>
                    </a:lnTo>
                    <a:lnTo>
                      <a:pt x="9" y="57"/>
                    </a:lnTo>
                    <a:lnTo>
                      <a:pt x="5" y="51"/>
                    </a:lnTo>
                    <a:lnTo>
                      <a:pt x="5" y="45"/>
                    </a:lnTo>
                    <a:lnTo>
                      <a:pt x="3" y="40"/>
                    </a:lnTo>
                    <a:lnTo>
                      <a:pt x="3" y="25"/>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1" name="Freeform 145"/>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4 w 110"/>
                  <a:gd name="T39" fmla="*/ 186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4" y="186"/>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9" y="25"/>
                    </a:lnTo>
                    <a:lnTo>
                      <a:pt x="109"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2" name="Freeform 146"/>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6 w 110"/>
                  <a:gd name="T39" fmla="*/ 183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6" y="183"/>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7" y="22"/>
                    </a:lnTo>
                    <a:lnTo>
                      <a:pt x="109"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3" name="Freeform 147"/>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2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1 w 108"/>
                  <a:gd name="T35" fmla="*/ 209 h 288"/>
                  <a:gd name="T36" fmla="*/ 35 w 108"/>
                  <a:gd name="T37" fmla="*/ 198 h 288"/>
                  <a:gd name="T38" fmla="*/ 34 w 108"/>
                  <a:gd name="T39" fmla="*/ 183 h 288"/>
                  <a:gd name="T40" fmla="*/ 30 w 108"/>
                  <a:gd name="T41" fmla="*/ 175 h 288"/>
                  <a:gd name="T42" fmla="*/ 24 w 108"/>
                  <a:gd name="T43" fmla="*/ 160 h 288"/>
                  <a:gd name="T44" fmla="*/ 20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8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1" y="209"/>
                    </a:lnTo>
                    <a:lnTo>
                      <a:pt x="37" y="203"/>
                    </a:lnTo>
                    <a:lnTo>
                      <a:pt x="35" y="198"/>
                    </a:lnTo>
                    <a:lnTo>
                      <a:pt x="34" y="189"/>
                    </a:lnTo>
                    <a:lnTo>
                      <a:pt x="34" y="183"/>
                    </a:lnTo>
                    <a:lnTo>
                      <a:pt x="30" y="180"/>
                    </a:lnTo>
                    <a:lnTo>
                      <a:pt x="30" y="175"/>
                    </a:lnTo>
                    <a:lnTo>
                      <a:pt x="28" y="166"/>
                    </a:lnTo>
                    <a:lnTo>
                      <a:pt x="24" y="160"/>
                    </a:lnTo>
                    <a:lnTo>
                      <a:pt x="22" y="152"/>
                    </a:lnTo>
                    <a:lnTo>
                      <a:pt x="20" y="149"/>
                    </a:lnTo>
                    <a:lnTo>
                      <a:pt x="22" y="140"/>
                    </a:lnTo>
                    <a:lnTo>
                      <a:pt x="20" y="132"/>
                    </a:lnTo>
                    <a:lnTo>
                      <a:pt x="17" y="126"/>
                    </a:lnTo>
                    <a:lnTo>
                      <a:pt x="15" y="117"/>
                    </a:lnTo>
                    <a:lnTo>
                      <a:pt x="15" y="111"/>
                    </a:lnTo>
                    <a:lnTo>
                      <a:pt x="15" y="106"/>
                    </a:lnTo>
                    <a:lnTo>
                      <a:pt x="11" y="97"/>
                    </a:lnTo>
                    <a:lnTo>
                      <a:pt x="11" y="91"/>
                    </a:lnTo>
                    <a:lnTo>
                      <a:pt x="11" y="86"/>
                    </a:lnTo>
                    <a:lnTo>
                      <a:pt x="9" y="74"/>
                    </a:lnTo>
                    <a:lnTo>
                      <a:pt x="9" y="68"/>
                    </a:lnTo>
                    <a:lnTo>
                      <a:pt x="9" y="57"/>
                    </a:lnTo>
                    <a:lnTo>
                      <a:pt x="5" y="51"/>
                    </a:lnTo>
                    <a:lnTo>
                      <a:pt x="5" y="45"/>
                    </a:lnTo>
                    <a:lnTo>
                      <a:pt x="3" y="40"/>
                    </a:lnTo>
                    <a:lnTo>
                      <a:pt x="3" y="28"/>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4" name="Freeform 148"/>
              <p:cNvSpPr>
                <a:spLocks/>
              </p:cNvSpPr>
              <p:nvPr/>
            </p:nvSpPr>
            <p:spPr bwMode="auto">
              <a:xfrm>
                <a:off x="4434" y="950"/>
                <a:ext cx="111" cy="284"/>
              </a:xfrm>
              <a:custGeom>
                <a:avLst/>
                <a:gdLst>
                  <a:gd name="T0" fmla="*/ 5 w 111"/>
                  <a:gd name="T1" fmla="*/ 0 h 284"/>
                  <a:gd name="T2" fmla="*/ 9 w 111"/>
                  <a:gd name="T3" fmla="*/ 0 h 284"/>
                  <a:gd name="T4" fmla="*/ 15 w 111"/>
                  <a:gd name="T5" fmla="*/ 8 h 284"/>
                  <a:gd name="T6" fmla="*/ 19 w 111"/>
                  <a:gd name="T7" fmla="*/ 11 h 284"/>
                  <a:gd name="T8" fmla="*/ 26 w 111"/>
                  <a:gd name="T9" fmla="*/ 11 h 284"/>
                  <a:gd name="T10" fmla="*/ 32 w 111"/>
                  <a:gd name="T11" fmla="*/ 11 h 284"/>
                  <a:gd name="T12" fmla="*/ 32 w 111"/>
                  <a:gd name="T13" fmla="*/ 17 h 284"/>
                  <a:gd name="T14" fmla="*/ 38 w 111"/>
                  <a:gd name="T15" fmla="*/ 22 h 284"/>
                  <a:gd name="T16" fmla="*/ 38 w 111"/>
                  <a:gd name="T17" fmla="*/ 31 h 284"/>
                  <a:gd name="T18" fmla="*/ 40 w 111"/>
                  <a:gd name="T19" fmla="*/ 31 h 284"/>
                  <a:gd name="T20" fmla="*/ 44 w 111"/>
                  <a:gd name="T21" fmla="*/ 37 h 284"/>
                  <a:gd name="T22" fmla="*/ 45 w 111"/>
                  <a:gd name="T23" fmla="*/ 40 h 284"/>
                  <a:gd name="T24" fmla="*/ 51 w 111"/>
                  <a:gd name="T25" fmla="*/ 45 h 284"/>
                  <a:gd name="T26" fmla="*/ 53 w 111"/>
                  <a:gd name="T27" fmla="*/ 48 h 284"/>
                  <a:gd name="T28" fmla="*/ 53 w 111"/>
                  <a:gd name="T29" fmla="*/ 54 h 284"/>
                  <a:gd name="T30" fmla="*/ 55 w 111"/>
                  <a:gd name="T31" fmla="*/ 57 h 284"/>
                  <a:gd name="T32" fmla="*/ 60 w 111"/>
                  <a:gd name="T33" fmla="*/ 65 h 284"/>
                  <a:gd name="T34" fmla="*/ 66 w 111"/>
                  <a:gd name="T35" fmla="*/ 77 h 284"/>
                  <a:gd name="T36" fmla="*/ 71 w 111"/>
                  <a:gd name="T37" fmla="*/ 88 h 284"/>
                  <a:gd name="T38" fmla="*/ 73 w 111"/>
                  <a:gd name="T39" fmla="*/ 102 h 284"/>
                  <a:gd name="T40" fmla="*/ 79 w 111"/>
                  <a:gd name="T41" fmla="*/ 114 h 284"/>
                  <a:gd name="T42" fmla="*/ 83 w 111"/>
                  <a:gd name="T43" fmla="*/ 125 h 284"/>
                  <a:gd name="T44" fmla="*/ 87 w 111"/>
                  <a:gd name="T45" fmla="*/ 142 h 284"/>
                  <a:gd name="T46" fmla="*/ 90 w 111"/>
                  <a:gd name="T47" fmla="*/ 148 h 284"/>
                  <a:gd name="T48" fmla="*/ 90 w 111"/>
                  <a:gd name="T49" fmla="*/ 165 h 284"/>
                  <a:gd name="T50" fmla="*/ 94 w 111"/>
                  <a:gd name="T51" fmla="*/ 180 h 284"/>
                  <a:gd name="T52" fmla="*/ 96 w 111"/>
                  <a:gd name="T53" fmla="*/ 191 h 284"/>
                  <a:gd name="T54" fmla="*/ 100 w 111"/>
                  <a:gd name="T55" fmla="*/ 208 h 284"/>
                  <a:gd name="T56" fmla="*/ 100 w 111"/>
                  <a:gd name="T57" fmla="*/ 225 h 284"/>
                  <a:gd name="T58" fmla="*/ 104 w 111"/>
                  <a:gd name="T59" fmla="*/ 240 h 284"/>
                  <a:gd name="T60" fmla="*/ 106 w 111"/>
                  <a:gd name="T61" fmla="*/ 257 h 284"/>
                  <a:gd name="T62" fmla="*/ 108 w 111"/>
                  <a:gd name="T63" fmla="*/ 271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0"/>
                    </a:moveTo>
                    <a:lnTo>
                      <a:pt x="5" y="0"/>
                    </a:lnTo>
                    <a:lnTo>
                      <a:pt x="7" y="2"/>
                    </a:lnTo>
                    <a:lnTo>
                      <a:pt x="9" y="0"/>
                    </a:lnTo>
                    <a:lnTo>
                      <a:pt x="11" y="5"/>
                    </a:lnTo>
                    <a:lnTo>
                      <a:pt x="15" y="8"/>
                    </a:lnTo>
                    <a:lnTo>
                      <a:pt x="19" y="8"/>
                    </a:lnTo>
                    <a:lnTo>
                      <a:pt x="19" y="11"/>
                    </a:lnTo>
                    <a:lnTo>
                      <a:pt x="24" y="11"/>
                    </a:lnTo>
                    <a:lnTo>
                      <a:pt x="26" y="11"/>
                    </a:lnTo>
                    <a:lnTo>
                      <a:pt x="28" y="11"/>
                    </a:lnTo>
                    <a:lnTo>
                      <a:pt x="32" y="11"/>
                    </a:lnTo>
                    <a:lnTo>
                      <a:pt x="30" y="14"/>
                    </a:lnTo>
                    <a:lnTo>
                      <a:pt x="32" y="17"/>
                    </a:lnTo>
                    <a:lnTo>
                      <a:pt x="34" y="17"/>
                    </a:lnTo>
                    <a:lnTo>
                      <a:pt x="38" y="22"/>
                    </a:lnTo>
                    <a:lnTo>
                      <a:pt x="40" y="25"/>
                    </a:lnTo>
                    <a:lnTo>
                      <a:pt x="38" y="31"/>
                    </a:lnTo>
                    <a:lnTo>
                      <a:pt x="42" y="28"/>
                    </a:lnTo>
                    <a:lnTo>
                      <a:pt x="40" y="31"/>
                    </a:lnTo>
                    <a:lnTo>
                      <a:pt x="42" y="34"/>
                    </a:lnTo>
                    <a:lnTo>
                      <a:pt x="44" y="37"/>
                    </a:lnTo>
                    <a:lnTo>
                      <a:pt x="45" y="40"/>
                    </a:lnTo>
                    <a:lnTo>
                      <a:pt x="49" y="42"/>
                    </a:lnTo>
                    <a:lnTo>
                      <a:pt x="51" y="45"/>
                    </a:lnTo>
                    <a:lnTo>
                      <a:pt x="53" y="48"/>
                    </a:lnTo>
                    <a:lnTo>
                      <a:pt x="53" y="54"/>
                    </a:lnTo>
                    <a:lnTo>
                      <a:pt x="55" y="51"/>
                    </a:lnTo>
                    <a:lnTo>
                      <a:pt x="55" y="57"/>
                    </a:lnTo>
                    <a:lnTo>
                      <a:pt x="56" y="57"/>
                    </a:lnTo>
                    <a:lnTo>
                      <a:pt x="60" y="65"/>
                    </a:lnTo>
                    <a:lnTo>
                      <a:pt x="62" y="71"/>
                    </a:lnTo>
                    <a:lnTo>
                      <a:pt x="66" y="77"/>
                    </a:lnTo>
                    <a:lnTo>
                      <a:pt x="67" y="82"/>
                    </a:lnTo>
                    <a:lnTo>
                      <a:pt x="71" y="88"/>
                    </a:lnTo>
                    <a:lnTo>
                      <a:pt x="73" y="94"/>
                    </a:lnTo>
                    <a:lnTo>
                      <a:pt x="73" y="102"/>
                    </a:lnTo>
                    <a:lnTo>
                      <a:pt x="75" y="108"/>
                    </a:lnTo>
                    <a:lnTo>
                      <a:pt x="79" y="114"/>
                    </a:lnTo>
                    <a:lnTo>
                      <a:pt x="79" y="120"/>
                    </a:lnTo>
                    <a:lnTo>
                      <a:pt x="83" y="125"/>
                    </a:lnTo>
                    <a:lnTo>
                      <a:pt x="85" y="134"/>
                    </a:lnTo>
                    <a:lnTo>
                      <a:pt x="87" y="142"/>
                    </a:lnTo>
                    <a:lnTo>
                      <a:pt x="87" y="145"/>
                    </a:lnTo>
                    <a:lnTo>
                      <a:pt x="90" y="148"/>
                    </a:lnTo>
                    <a:lnTo>
                      <a:pt x="88" y="160"/>
                    </a:lnTo>
                    <a:lnTo>
                      <a:pt x="90" y="165"/>
                    </a:lnTo>
                    <a:lnTo>
                      <a:pt x="92" y="168"/>
                    </a:lnTo>
                    <a:lnTo>
                      <a:pt x="94" y="180"/>
                    </a:lnTo>
                    <a:lnTo>
                      <a:pt x="94" y="185"/>
                    </a:lnTo>
                    <a:lnTo>
                      <a:pt x="96" y="191"/>
                    </a:lnTo>
                    <a:lnTo>
                      <a:pt x="96" y="200"/>
                    </a:lnTo>
                    <a:lnTo>
                      <a:pt x="100" y="208"/>
                    </a:lnTo>
                    <a:lnTo>
                      <a:pt x="100" y="217"/>
                    </a:lnTo>
                    <a:lnTo>
                      <a:pt x="100" y="225"/>
                    </a:lnTo>
                    <a:lnTo>
                      <a:pt x="102" y="231"/>
                    </a:lnTo>
                    <a:lnTo>
                      <a:pt x="104" y="240"/>
                    </a:lnTo>
                    <a:lnTo>
                      <a:pt x="104" y="245"/>
                    </a:lnTo>
                    <a:lnTo>
                      <a:pt x="106" y="257"/>
                    </a:lnTo>
                    <a:lnTo>
                      <a:pt x="106" y="260"/>
                    </a:lnTo>
                    <a:lnTo>
                      <a:pt x="108" y="271"/>
                    </a:lnTo>
                    <a:lnTo>
                      <a:pt x="11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5" name="Freeform 149"/>
              <p:cNvSpPr>
                <a:spLocks/>
              </p:cNvSpPr>
              <p:nvPr/>
            </p:nvSpPr>
            <p:spPr bwMode="auto">
              <a:xfrm>
                <a:off x="4321" y="950"/>
                <a:ext cx="114" cy="298"/>
              </a:xfrm>
              <a:custGeom>
                <a:avLst/>
                <a:gdLst>
                  <a:gd name="T0" fmla="*/ 107 w 114"/>
                  <a:gd name="T1" fmla="*/ 2 h 298"/>
                  <a:gd name="T2" fmla="*/ 105 w 114"/>
                  <a:gd name="T3" fmla="*/ 2 h 298"/>
                  <a:gd name="T4" fmla="*/ 95 w 114"/>
                  <a:gd name="T5" fmla="*/ 0 h 298"/>
                  <a:gd name="T6" fmla="*/ 91 w 114"/>
                  <a:gd name="T7" fmla="*/ 8 h 298"/>
                  <a:gd name="T8" fmla="*/ 85 w 114"/>
                  <a:gd name="T9" fmla="*/ 8 h 298"/>
                  <a:gd name="T10" fmla="*/ 83 w 114"/>
                  <a:gd name="T11" fmla="*/ 14 h 298"/>
                  <a:gd name="T12" fmla="*/ 77 w 114"/>
                  <a:gd name="T13" fmla="*/ 17 h 298"/>
                  <a:gd name="T14" fmla="*/ 77 w 114"/>
                  <a:gd name="T15" fmla="*/ 19 h 298"/>
                  <a:gd name="T16" fmla="*/ 72 w 114"/>
                  <a:gd name="T17" fmla="*/ 22 h 298"/>
                  <a:gd name="T18" fmla="*/ 68 w 114"/>
                  <a:gd name="T19" fmla="*/ 31 h 298"/>
                  <a:gd name="T20" fmla="*/ 68 w 114"/>
                  <a:gd name="T21" fmla="*/ 34 h 298"/>
                  <a:gd name="T22" fmla="*/ 66 w 114"/>
                  <a:gd name="T23" fmla="*/ 39 h 298"/>
                  <a:gd name="T24" fmla="*/ 62 w 114"/>
                  <a:gd name="T25" fmla="*/ 45 h 298"/>
                  <a:gd name="T26" fmla="*/ 60 w 114"/>
                  <a:gd name="T27" fmla="*/ 48 h 298"/>
                  <a:gd name="T28" fmla="*/ 58 w 114"/>
                  <a:gd name="T29" fmla="*/ 54 h 298"/>
                  <a:gd name="T30" fmla="*/ 54 w 114"/>
                  <a:gd name="T31" fmla="*/ 59 h 298"/>
                  <a:gd name="T32" fmla="*/ 50 w 114"/>
                  <a:gd name="T33" fmla="*/ 68 h 298"/>
                  <a:gd name="T34" fmla="*/ 46 w 114"/>
                  <a:gd name="T35" fmla="*/ 77 h 298"/>
                  <a:gd name="T36" fmla="*/ 40 w 114"/>
                  <a:gd name="T37" fmla="*/ 97 h 298"/>
                  <a:gd name="T38" fmla="*/ 37 w 114"/>
                  <a:gd name="T39" fmla="*/ 108 h 298"/>
                  <a:gd name="T40" fmla="*/ 31 w 114"/>
                  <a:gd name="T41" fmla="*/ 122 h 298"/>
                  <a:gd name="T42" fmla="*/ 29 w 114"/>
                  <a:gd name="T43" fmla="*/ 131 h 298"/>
                  <a:gd name="T44" fmla="*/ 27 w 114"/>
                  <a:gd name="T45" fmla="*/ 145 h 298"/>
                  <a:gd name="T46" fmla="*/ 23 w 114"/>
                  <a:gd name="T47" fmla="*/ 157 h 298"/>
                  <a:gd name="T48" fmla="*/ 21 w 114"/>
                  <a:gd name="T49" fmla="*/ 171 h 298"/>
                  <a:gd name="T50" fmla="*/ 15 w 114"/>
                  <a:gd name="T51" fmla="*/ 182 h 298"/>
                  <a:gd name="T52" fmla="*/ 15 w 114"/>
                  <a:gd name="T53" fmla="*/ 197 h 298"/>
                  <a:gd name="T54" fmla="*/ 11 w 114"/>
                  <a:gd name="T55" fmla="*/ 219 h 298"/>
                  <a:gd name="T56" fmla="*/ 9 w 114"/>
                  <a:gd name="T57" fmla="*/ 231 h 298"/>
                  <a:gd name="T58" fmla="*/ 7 w 114"/>
                  <a:gd name="T59" fmla="*/ 251 h 298"/>
                  <a:gd name="T60" fmla="*/ 3 w 114"/>
                  <a:gd name="T61" fmla="*/ 265 h 298"/>
                  <a:gd name="T62" fmla="*/ 1 w 114"/>
                  <a:gd name="T63" fmla="*/ 285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298"/>
                  <a:gd name="T98" fmla="*/ 114 w 114"/>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298">
                    <a:moveTo>
                      <a:pt x="113" y="0"/>
                    </a:moveTo>
                    <a:lnTo>
                      <a:pt x="107" y="2"/>
                    </a:lnTo>
                    <a:lnTo>
                      <a:pt x="105" y="2"/>
                    </a:lnTo>
                    <a:lnTo>
                      <a:pt x="101" y="0"/>
                    </a:lnTo>
                    <a:lnTo>
                      <a:pt x="95" y="0"/>
                    </a:lnTo>
                    <a:lnTo>
                      <a:pt x="95" y="2"/>
                    </a:lnTo>
                    <a:lnTo>
                      <a:pt x="91" y="8"/>
                    </a:lnTo>
                    <a:lnTo>
                      <a:pt x="89" y="5"/>
                    </a:lnTo>
                    <a:lnTo>
                      <a:pt x="85" y="8"/>
                    </a:lnTo>
                    <a:lnTo>
                      <a:pt x="85" y="11"/>
                    </a:lnTo>
                    <a:lnTo>
                      <a:pt x="83" y="14"/>
                    </a:lnTo>
                    <a:lnTo>
                      <a:pt x="81" y="14"/>
                    </a:lnTo>
                    <a:lnTo>
                      <a:pt x="77" y="17"/>
                    </a:lnTo>
                    <a:lnTo>
                      <a:pt x="79" y="17"/>
                    </a:lnTo>
                    <a:lnTo>
                      <a:pt x="77" y="19"/>
                    </a:lnTo>
                    <a:lnTo>
                      <a:pt x="74" y="22"/>
                    </a:lnTo>
                    <a:lnTo>
                      <a:pt x="72" y="22"/>
                    </a:lnTo>
                    <a:lnTo>
                      <a:pt x="70" y="25"/>
                    </a:lnTo>
                    <a:lnTo>
                      <a:pt x="68" y="31"/>
                    </a:lnTo>
                    <a:lnTo>
                      <a:pt x="68" y="34"/>
                    </a:lnTo>
                    <a:lnTo>
                      <a:pt x="66" y="37"/>
                    </a:lnTo>
                    <a:lnTo>
                      <a:pt x="66" y="39"/>
                    </a:lnTo>
                    <a:lnTo>
                      <a:pt x="62" y="45"/>
                    </a:lnTo>
                    <a:lnTo>
                      <a:pt x="60" y="48"/>
                    </a:lnTo>
                    <a:lnTo>
                      <a:pt x="58" y="54"/>
                    </a:lnTo>
                    <a:lnTo>
                      <a:pt x="56" y="59"/>
                    </a:lnTo>
                    <a:lnTo>
                      <a:pt x="54" y="59"/>
                    </a:lnTo>
                    <a:lnTo>
                      <a:pt x="50" y="68"/>
                    </a:lnTo>
                    <a:lnTo>
                      <a:pt x="48" y="71"/>
                    </a:lnTo>
                    <a:lnTo>
                      <a:pt x="46" y="77"/>
                    </a:lnTo>
                    <a:lnTo>
                      <a:pt x="42" y="82"/>
                    </a:lnTo>
                    <a:lnTo>
                      <a:pt x="40" y="97"/>
                    </a:lnTo>
                    <a:lnTo>
                      <a:pt x="38" y="99"/>
                    </a:lnTo>
                    <a:lnTo>
                      <a:pt x="37" y="108"/>
                    </a:lnTo>
                    <a:lnTo>
                      <a:pt x="33" y="114"/>
                    </a:lnTo>
                    <a:lnTo>
                      <a:pt x="31" y="122"/>
                    </a:lnTo>
                    <a:lnTo>
                      <a:pt x="29" y="125"/>
                    </a:lnTo>
                    <a:lnTo>
                      <a:pt x="29" y="131"/>
                    </a:lnTo>
                    <a:lnTo>
                      <a:pt x="27" y="137"/>
                    </a:lnTo>
                    <a:lnTo>
                      <a:pt x="27" y="145"/>
                    </a:lnTo>
                    <a:lnTo>
                      <a:pt x="23" y="154"/>
                    </a:lnTo>
                    <a:lnTo>
                      <a:pt x="23" y="157"/>
                    </a:lnTo>
                    <a:lnTo>
                      <a:pt x="21" y="165"/>
                    </a:lnTo>
                    <a:lnTo>
                      <a:pt x="21" y="171"/>
                    </a:lnTo>
                    <a:lnTo>
                      <a:pt x="17" y="177"/>
                    </a:lnTo>
                    <a:lnTo>
                      <a:pt x="15" y="182"/>
                    </a:lnTo>
                    <a:lnTo>
                      <a:pt x="15" y="191"/>
                    </a:lnTo>
                    <a:lnTo>
                      <a:pt x="15" y="197"/>
                    </a:lnTo>
                    <a:lnTo>
                      <a:pt x="15" y="211"/>
                    </a:lnTo>
                    <a:lnTo>
                      <a:pt x="11" y="219"/>
                    </a:lnTo>
                    <a:lnTo>
                      <a:pt x="7" y="225"/>
                    </a:lnTo>
                    <a:lnTo>
                      <a:pt x="9" y="231"/>
                    </a:lnTo>
                    <a:lnTo>
                      <a:pt x="7" y="239"/>
                    </a:lnTo>
                    <a:lnTo>
                      <a:pt x="7" y="251"/>
                    </a:lnTo>
                    <a:lnTo>
                      <a:pt x="5" y="257"/>
                    </a:lnTo>
                    <a:lnTo>
                      <a:pt x="3" y="265"/>
                    </a:lnTo>
                    <a:lnTo>
                      <a:pt x="1" y="274"/>
                    </a:lnTo>
                    <a:lnTo>
                      <a:pt x="1" y="285"/>
                    </a:lnTo>
                    <a:lnTo>
                      <a:pt x="0" y="297"/>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6" name="Freeform 150"/>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9 w 110"/>
                  <a:gd name="T19" fmla="*/ 252 h 288"/>
                  <a:gd name="T20" fmla="*/ 63 w 110"/>
                  <a:gd name="T21" fmla="*/ 252 h 288"/>
                  <a:gd name="T22" fmla="*/ 63 w 110"/>
                  <a:gd name="T23" fmla="*/ 246 h 288"/>
                  <a:gd name="T24" fmla="*/ 62 w 110"/>
                  <a:gd name="T25" fmla="*/ 238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9 w 110"/>
                  <a:gd name="T57" fmla="*/ 60 h 288"/>
                  <a:gd name="T58" fmla="*/ 7 w 110"/>
                  <a:gd name="T59" fmla="*/ 43 h 288"/>
                  <a:gd name="T60" fmla="*/ 5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2" y="272"/>
                    </a:lnTo>
                    <a:lnTo>
                      <a:pt x="80" y="275"/>
                    </a:lnTo>
                    <a:lnTo>
                      <a:pt x="78" y="269"/>
                    </a:lnTo>
                    <a:lnTo>
                      <a:pt x="77" y="269"/>
                    </a:lnTo>
                    <a:lnTo>
                      <a:pt x="77" y="266"/>
                    </a:lnTo>
                    <a:lnTo>
                      <a:pt x="75" y="266"/>
                    </a:lnTo>
                    <a:lnTo>
                      <a:pt x="71" y="264"/>
                    </a:lnTo>
                    <a:lnTo>
                      <a:pt x="69" y="261"/>
                    </a:lnTo>
                    <a:lnTo>
                      <a:pt x="67" y="255"/>
                    </a:lnTo>
                    <a:lnTo>
                      <a:pt x="69" y="252"/>
                    </a:lnTo>
                    <a:lnTo>
                      <a:pt x="67" y="249"/>
                    </a:lnTo>
                    <a:lnTo>
                      <a:pt x="63" y="252"/>
                    </a:lnTo>
                    <a:lnTo>
                      <a:pt x="65" y="249"/>
                    </a:lnTo>
                    <a:lnTo>
                      <a:pt x="63" y="246"/>
                    </a:lnTo>
                    <a:lnTo>
                      <a:pt x="62" y="246"/>
                    </a:lnTo>
                    <a:lnTo>
                      <a:pt x="62" y="238"/>
                    </a:lnTo>
                    <a:lnTo>
                      <a:pt x="60" y="238"/>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9" y="66"/>
                    </a:lnTo>
                    <a:lnTo>
                      <a:pt x="9" y="60"/>
                    </a:lnTo>
                    <a:lnTo>
                      <a:pt x="9" y="51"/>
                    </a:lnTo>
                    <a:lnTo>
                      <a:pt x="7" y="43"/>
                    </a:lnTo>
                    <a:lnTo>
                      <a:pt x="5" y="34"/>
                    </a:lnTo>
                    <a:lnTo>
                      <a:pt x="5" y="22"/>
                    </a:lnTo>
                    <a:lnTo>
                      <a:pt x="3"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7" name="Freeform 151"/>
              <p:cNvSpPr>
                <a:spLocks/>
              </p:cNvSpPr>
              <p:nvPr/>
            </p:nvSpPr>
            <p:spPr bwMode="auto">
              <a:xfrm>
                <a:off x="2457" y="1233"/>
                <a:ext cx="106" cy="288"/>
              </a:xfrm>
              <a:custGeom>
                <a:avLst/>
                <a:gdLst>
                  <a:gd name="T0" fmla="*/ 1 w 106"/>
                  <a:gd name="T1" fmla="*/ 287 h 288"/>
                  <a:gd name="T2" fmla="*/ 11 w 106"/>
                  <a:gd name="T3" fmla="*/ 284 h 288"/>
                  <a:gd name="T4" fmla="*/ 14 w 106"/>
                  <a:gd name="T5" fmla="*/ 287 h 288"/>
                  <a:gd name="T6" fmla="*/ 18 w 106"/>
                  <a:gd name="T7" fmla="*/ 281 h 288"/>
                  <a:gd name="T8" fmla="*/ 26 w 106"/>
                  <a:gd name="T9" fmla="*/ 278 h 288"/>
                  <a:gd name="T10" fmla="*/ 27 w 106"/>
                  <a:gd name="T11" fmla="*/ 272 h 288"/>
                  <a:gd name="T12" fmla="*/ 31 w 106"/>
                  <a:gd name="T13" fmla="*/ 269 h 288"/>
                  <a:gd name="T14" fmla="*/ 33 w 106"/>
                  <a:gd name="T15" fmla="*/ 266 h 288"/>
                  <a:gd name="T16" fmla="*/ 39 w 106"/>
                  <a:gd name="T17" fmla="*/ 264 h 288"/>
                  <a:gd name="T18" fmla="*/ 40 w 106"/>
                  <a:gd name="T19" fmla="*/ 258 h 288"/>
                  <a:gd name="T20" fmla="*/ 40 w 106"/>
                  <a:gd name="T21" fmla="*/ 258 h 288"/>
                  <a:gd name="T22" fmla="*/ 44 w 106"/>
                  <a:gd name="T23" fmla="*/ 249 h 288"/>
                  <a:gd name="T24" fmla="*/ 48 w 106"/>
                  <a:gd name="T25" fmla="*/ 243 h 288"/>
                  <a:gd name="T26" fmla="*/ 52 w 106"/>
                  <a:gd name="T27" fmla="*/ 238 h 288"/>
                  <a:gd name="T28" fmla="*/ 52 w 106"/>
                  <a:gd name="T29" fmla="*/ 235 h 288"/>
                  <a:gd name="T30" fmla="*/ 52 w 106"/>
                  <a:gd name="T31" fmla="*/ 229 h 288"/>
                  <a:gd name="T32" fmla="*/ 56 w 106"/>
                  <a:gd name="T33" fmla="*/ 218 h 288"/>
                  <a:gd name="T34" fmla="*/ 62 w 106"/>
                  <a:gd name="T35" fmla="*/ 209 h 288"/>
                  <a:gd name="T36" fmla="*/ 69 w 106"/>
                  <a:gd name="T37" fmla="*/ 195 h 288"/>
                  <a:gd name="T38" fmla="*/ 67 w 106"/>
                  <a:gd name="T39" fmla="*/ 186 h 288"/>
                  <a:gd name="T40" fmla="*/ 73 w 106"/>
                  <a:gd name="T41" fmla="*/ 172 h 288"/>
                  <a:gd name="T42" fmla="*/ 78 w 106"/>
                  <a:gd name="T43" fmla="*/ 157 h 288"/>
                  <a:gd name="T44" fmla="*/ 80 w 106"/>
                  <a:gd name="T45" fmla="*/ 149 h 288"/>
                  <a:gd name="T46" fmla="*/ 88 w 106"/>
                  <a:gd name="T47" fmla="*/ 132 h 288"/>
                  <a:gd name="T48" fmla="*/ 90 w 106"/>
                  <a:gd name="T49" fmla="*/ 120 h 288"/>
                  <a:gd name="T50" fmla="*/ 90 w 106"/>
                  <a:gd name="T51" fmla="*/ 106 h 288"/>
                  <a:gd name="T52" fmla="*/ 93 w 106"/>
                  <a:gd name="T53" fmla="*/ 91 h 288"/>
                  <a:gd name="T54" fmla="*/ 93 w 106"/>
                  <a:gd name="T55" fmla="*/ 80 h 288"/>
                  <a:gd name="T56" fmla="*/ 99 w 106"/>
                  <a:gd name="T57" fmla="*/ 60 h 288"/>
                  <a:gd name="T58" fmla="*/ 99 w 106"/>
                  <a:gd name="T59" fmla="*/ 43 h 288"/>
                  <a:gd name="T60" fmla="*/ 101 w 106"/>
                  <a:gd name="T61" fmla="*/ 28 h 288"/>
                  <a:gd name="T62" fmla="*/ 103 w 106"/>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7" y="284"/>
                    </a:lnTo>
                    <a:lnTo>
                      <a:pt x="11" y="284"/>
                    </a:lnTo>
                    <a:lnTo>
                      <a:pt x="13" y="284"/>
                    </a:lnTo>
                    <a:lnTo>
                      <a:pt x="14" y="287"/>
                    </a:lnTo>
                    <a:lnTo>
                      <a:pt x="14" y="284"/>
                    </a:lnTo>
                    <a:lnTo>
                      <a:pt x="18" y="281"/>
                    </a:lnTo>
                    <a:lnTo>
                      <a:pt x="22" y="278"/>
                    </a:lnTo>
                    <a:lnTo>
                      <a:pt x="26" y="278"/>
                    </a:lnTo>
                    <a:lnTo>
                      <a:pt x="27" y="275"/>
                    </a:lnTo>
                    <a:lnTo>
                      <a:pt x="27" y="272"/>
                    </a:lnTo>
                    <a:lnTo>
                      <a:pt x="31" y="269"/>
                    </a:lnTo>
                    <a:lnTo>
                      <a:pt x="31" y="266"/>
                    </a:lnTo>
                    <a:lnTo>
                      <a:pt x="33" y="266"/>
                    </a:lnTo>
                    <a:lnTo>
                      <a:pt x="37" y="266"/>
                    </a:lnTo>
                    <a:lnTo>
                      <a:pt x="39" y="264"/>
                    </a:lnTo>
                    <a:lnTo>
                      <a:pt x="39" y="261"/>
                    </a:lnTo>
                    <a:lnTo>
                      <a:pt x="40" y="258"/>
                    </a:lnTo>
                    <a:lnTo>
                      <a:pt x="44" y="252"/>
                    </a:lnTo>
                    <a:lnTo>
                      <a:pt x="44" y="249"/>
                    </a:lnTo>
                    <a:lnTo>
                      <a:pt x="44" y="246"/>
                    </a:lnTo>
                    <a:lnTo>
                      <a:pt x="48" y="243"/>
                    </a:lnTo>
                    <a:lnTo>
                      <a:pt x="48" y="241"/>
                    </a:lnTo>
                    <a:lnTo>
                      <a:pt x="52" y="238"/>
                    </a:lnTo>
                    <a:lnTo>
                      <a:pt x="50" y="235"/>
                    </a:lnTo>
                    <a:lnTo>
                      <a:pt x="52" y="235"/>
                    </a:lnTo>
                    <a:lnTo>
                      <a:pt x="52" y="232"/>
                    </a:lnTo>
                    <a:lnTo>
                      <a:pt x="52" y="229"/>
                    </a:lnTo>
                    <a:lnTo>
                      <a:pt x="56" y="218"/>
                    </a:lnTo>
                    <a:lnTo>
                      <a:pt x="60" y="215"/>
                    </a:lnTo>
                    <a:lnTo>
                      <a:pt x="62" y="209"/>
                    </a:lnTo>
                    <a:lnTo>
                      <a:pt x="64" y="203"/>
                    </a:lnTo>
                    <a:lnTo>
                      <a:pt x="69" y="195"/>
                    </a:lnTo>
                    <a:lnTo>
                      <a:pt x="69" y="192"/>
                    </a:lnTo>
                    <a:lnTo>
                      <a:pt x="67" y="186"/>
                    </a:lnTo>
                    <a:lnTo>
                      <a:pt x="71" y="177"/>
                    </a:lnTo>
                    <a:lnTo>
                      <a:pt x="73" y="172"/>
                    </a:lnTo>
                    <a:lnTo>
                      <a:pt x="77" y="166"/>
                    </a:lnTo>
                    <a:lnTo>
                      <a:pt x="78" y="157"/>
                    </a:lnTo>
                    <a:lnTo>
                      <a:pt x="80" y="154"/>
                    </a:lnTo>
                    <a:lnTo>
                      <a:pt x="80" y="149"/>
                    </a:lnTo>
                    <a:lnTo>
                      <a:pt x="84" y="137"/>
                    </a:lnTo>
                    <a:lnTo>
                      <a:pt x="88" y="132"/>
                    </a:lnTo>
                    <a:lnTo>
                      <a:pt x="86" y="126"/>
                    </a:lnTo>
                    <a:lnTo>
                      <a:pt x="90" y="120"/>
                    </a:lnTo>
                    <a:lnTo>
                      <a:pt x="86" y="114"/>
                    </a:lnTo>
                    <a:lnTo>
                      <a:pt x="90" y="106"/>
                    </a:lnTo>
                    <a:lnTo>
                      <a:pt x="91" y="97"/>
                    </a:lnTo>
                    <a:lnTo>
                      <a:pt x="93" y="91"/>
                    </a:lnTo>
                    <a:lnTo>
                      <a:pt x="93" y="88"/>
                    </a:lnTo>
                    <a:lnTo>
                      <a:pt x="93" y="80"/>
                    </a:lnTo>
                    <a:lnTo>
                      <a:pt x="93" y="68"/>
                    </a:lnTo>
                    <a:lnTo>
                      <a:pt x="99" y="60"/>
                    </a:lnTo>
                    <a:lnTo>
                      <a:pt x="99" y="54"/>
                    </a:lnTo>
                    <a:lnTo>
                      <a:pt x="99" y="43"/>
                    </a:lnTo>
                    <a:lnTo>
                      <a:pt x="99" y="37"/>
                    </a:lnTo>
                    <a:lnTo>
                      <a:pt x="101" y="28"/>
                    </a:lnTo>
                    <a:lnTo>
                      <a:pt x="105" y="17"/>
                    </a:lnTo>
                    <a:lnTo>
                      <a:pt x="103" y="14"/>
                    </a:lnTo>
                    <a:lnTo>
                      <a:pt x="105"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8" name="Freeform 152"/>
              <p:cNvSpPr>
                <a:spLocks/>
              </p:cNvSpPr>
              <p:nvPr/>
            </p:nvSpPr>
            <p:spPr bwMode="auto">
              <a:xfrm>
                <a:off x="2457" y="1233"/>
                <a:ext cx="106" cy="288"/>
              </a:xfrm>
              <a:custGeom>
                <a:avLst/>
                <a:gdLst>
                  <a:gd name="T0" fmla="*/ 1 w 106"/>
                  <a:gd name="T1" fmla="*/ 287 h 288"/>
                  <a:gd name="T2" fmla="*/ 12 w 106"/>
                  <a:gd name="T3" fmla="*/ 284 h 288"/>
                  <a:gd name="T4" fmla="*/ 16 w 106"/>
                  <a:gd name="T5" fmla="*/ 287 h 288"/>
                  <a:gd name="T6" fmla="*/ 20 w 106"/>
                  <a:gd name="T7" fmla="*/ 281 h 288"/>
                  <a:gd name="T8" fmla="*/ 25 w 106"/>
                  <a:gd name="T9" fmla="*/ 275 h 288"/>
                  <a:gd name="T10" fmla="*/ 28 w 106"/>
                  <a:gd name="T11" fmla="*/ 272 h 288"/>
                  <a:gd name="T12" fmla="*/ 32 w 106"/>
                  <a:gd name="T13" fmla="*/ 269 h 288"/>
                  <a:gd name="T14" fmla="*/ 34 w 106"/>
                  <a:gd name="T15" fmla="*/ 266 h 288"/>
                  <a:gd name="T16" fmla="*/ 39 w 106"/>
                  <a:gd name="T17" fmla="*/ 264 h 288"/>
                  <a:gd name="T18" fmla="*/ 41 w 106"/>
                  <a:gd name="T19" fmla="*/ 258 h 288"/>
                  <a:gd name="T20" fmla="*/ 41 w 106"/>
                  <a:gd name="T21" fmla="*/ 258 h 288"/>
                  <a:gd name="T22" fmla="*/ 45 w 106"/>
                  <a:gd name="T23" fmla="*/ 249 h 288"/>
                  <a:gd name="T24" fmla="*/ 48 w 106"/>
                  <a:gd name="T25" fmla="*/ 243 h 288"/>
                  <a:gd name="T26" fmla="*/ 52 w 106"/>
                  <a:gd name="T27" fmla="*/ 238 h 288"/>
                  <a:gd name="T28" fmla="*/ 52 w 106"/>
                  <a:gd name="T29" fmla="*/ 235 h 288"/>
                  <a:gd name="T30" fmla="*/ 54 w 106"/>
                  <a:gd name="T31" fmla="*/ 229 h 288"/>
                  <a:gd name="T32" fmla="*/ 58 w 106"/>
                  <a:gd name="T33" fmla="*/ 218 h 288"/>
                  <a:gd name="T34" fmla="*/ 63 w 106"/>
                  <a:gd name="T35" fmla="*/ 209 h 288"/>
                  <a:gd name="T36" fmla="*/ 70 w 106"/>
                  <a:gd name="T37" fmla="*/ 195 h 288"/>
                  <a:gd name="T38" fmla="*/ 69 w 106"/>
                  <a:gd name="T39" fmla="*/ 186 h 288"/>
                  <a:gd name="T40" fmla="*/ 74 w 106"/>
                  <a:gd name="T41" fmla="*/ 172 h 288"/>
                  <a:gd name="T42" fmla="*/ 79 w 106"/>
                  <a:gd name="T43" fmla="*/ 157 h 288"/>
                  <a:gd name="T44" fmla="*/ 82 w 106"/>
                  <a:gd name="T45" fmla="*/ 146 h 288"/>
                  <a:gd name="T46" fmla="*/ 86 w 106"/>
                  <a:gd name="T47" fmla="*/ 132 h 288"/>
                  <a:gd name="T48" fmla="*/ 90 w 106"/>
                  <a:gd name="T49" fmla="*/ 123 h 288"/>
                  <a:gd name="T50" fmla="*/ 90 w 106"/>
                  <a:gd name="T51" fmla="*/ 109 h 288"/>
                  <a:gd name="T52" fmla="*/ 93 w 106"/>
                  <a:gd name="T53" fmla="*/ 94 h 288"/>
                  <a:gd name="T54" fmla="*/ 92 w 106"/>
                  <a:gd name="T55" fmla="*/ 80 h 288"/>
                  <a:gd name="T56" fmla="*/ 97 w 106"/>
                  <a:gd name="T57" fmla="*/ 63 h 288"/>
                  <a:gd name="T58" fmla="*/ 99 w 106"/>
                  <a:gd name="T59" fmla="*/ 45 h 288"/>
                  <a:gd name="T60" fmla="*/ 101 w 106"/>
                  <a:gd name="T61" fmla="*/ 31 h 288"/>
                  <a:gd name="T62" fmla="*/ 103 w 106"/>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9" y="284"/>
                    </a:lnTo>
                    <a:lnTo>
                      <a:pt x="12" y="284"/>
                    </a:lnTo>
                    <a:lnTo>
                      <a:pt x="14" y="284"/>
                    </a:lnTo>
                    <a:lnTo>
                      <a:pt x="16" y="287"/>
                    </a:lnTo>
                    <a:lnTo>
                      <a:pt x="16" y="284"/>
                    </a:lnTo>
                    <a:lnTo>
                      <a:pt x="20" y="281"/>
                    </a:lnTo>
                    <a:lnTo>
                      <a:pt x="23" y="278"/>
                    </a:lnTo>
                    <a:lnTo>
                      <a:pt x="25" y="275"/>
                    </a:lnTo>
                    <a:lnTo>
                      <a:pt x="26" y="272"/>
                    </a:lnTo>
                    <a:lnTo>
                      <a:pt x="28" y="272"/>
                    </a:lnTo>
                    <a:lnTo>
                      <a:pt x="32" y="269"/>
                    </a:lnTo>
                    <a:lnTo>
                      <a:pt x="32" y="266"/>
                    </a:lnTo>
                    <a:lnTo>
                      <a:pt x="34" y="266"/>
                    </a:lnTo>
                    <a:lnTo>
                      <a:pt x="37" y="266"/>
                    </a:lnTo>
                    <a:lnTo>
                      <a:pt x="39" y="264"/>
                    </a:lnTo>
                    <a:lnTo>
                      <a:pt x="39" y="261"/>
                    </a:lnTo>
                    <a:lnTo>
                      <a:pt x="41" y="258"/>
                    </a:lnTo>
                    <a:lnTo>
                      <a:pt x="43" y="258"/>
                    </a:lnTo>
                    <a:lnTo>
                      <a:pt x="41" y="258"/>
                    </a:lnTo>
                    <a:lnTo>
                      <a:pt x="45" y="252"/>
                    </a:lnTo>
                    <a:lnTo>
                      <a:pt x="45" y="249"/>
                    </a:lnTo>
                    <a:lnTo>
                      <a:pt x="45" y="246"/>
                    </a:lnTo>
                    <a:lnTo>
                      <a:pt x="48" y="243"/>
                    </a:lnTo>
                    <a:lnTo>
                      <a:pt x="48" y="241"/>
                    </a:lnTo>
                    <a:lnTo>
                      <a:pt x="52" y="238"/>
                    </a:lnTo>
                    <a:lnTo>
                      <a:pt x="50" y="235"/>
                    </a:lnTo>
                    <a:lnTo>
                      <a:pt x="52" y="235"/>
                    </a:lnTo>
                    <a:lnTo>
                      <a:pt x="52" y="232"/>
                    </a:lnTo>
                    <a:lnTo>
                      <a:pt x="54" y="229"/>
                    </a:lnTo>
                    <a:lnTo>
                      <a:pt x="58" y="218"/>
                    </a:lnTo>
                    <a:lnTo>
                      <a:pt x="63" y="218"/>
                    </a:lnTo>
                    <a:lnTo>
                      <a:pt x="63" y="209"/>
                    </a:lnTo>
                    <a:lnTo>
                      <a:pt x="65" y="203"/>
                    </a:lnTo>
                    <a:lnTo>
                      <a:pt x="70" y="195"/>
                    </a:lnTo>
                    <a:lnTo>
                      <a:pt x="70" y="192"/>
                    </a:lnTo>
                    <a:lnTo>
                      <a:pt x="69" y="186"/>
                    </a:lnTo>
                    <a:lnTo>
                      <a:pt x="72" y="177"/>
                    </a:lnTo>
                    <a:lnTo>
                      <a:pt x="74" y="172"/>
                    </a:lnTo>
                    <a:lnTo>
                      <a:pt x="78" y="166"/>
                    </a:lnTo>
                    <a:lnTo>
                      <a:pt x="79" y="157"/>
                    </a:lnTo>
                    <a:lnTo>
                      <a:pt x="81" y="154"/>
                    </a:lnTo>
                    <a:lnTo>
                      <a:pt x="82" y="146"/>
                    </a:lnTo>
                    <a:lnTo>
                      <a:pt x="82" y="137"/>
                    </a:lnTo>
                    <a:lnTo>
                      <a:pt x="86" y="132"/>
                    </a:lnTo>
                    <a:lnTo>
                      <a:pt x="86" y="129"/>
                    </a:lnTo>
                    <a:lnTo>
                      <a:pt x="90" y="123"/>
                    </a:lnTo>
                    <a:lnTo>
                      <a:pt x="90" y="117"/>
                    </a:lnTo>
                    <a:lnTo>
                      <a:pt x="90" y="109"/>
                    </a:lnTo>
                    <a:lnTo>
                      <a:pt x="92" y="100"/>
                    </a:lnTo>
                    <a:lnTo>
                      <a:pt x="93" y="94"/>
                    </a:lnTo>
                    <a:lnTo>
                      <a:pt x="95" y="88"/>
                    </a:lnTo>
                    <a:lnTo>
                      <a:pt x="92" y="80"/>
                    </a:lnTo>
                    <a:lnTo>
                      <a:pt x="93" y="68"/>
                    </a:lnTo>
                    <a:lnTo>
                      <a:pt x="97" y="63"/>
                    </a:lnTo>
                    <a:lnTo>
                      <a:pt x="99" y="54"/>
                    </a:lnTo>
                    <a:lnTo>
                      <a:pt x="99" y="45"/>
                    </a:lnTo>
                    <a:lnTo>
                      <a:pt x="99" y="40"/>
                    </a:lnTo>
                    <a:lnTo>
                      <a:pt x="101" y="31"/>
                    </a:lnTo>
                    <a:lnTo>
                      <a:pt x="103" y="17"/>
                    </a:lnTo>
                    <a:lnTo>
                      <a:pt x="103" y="11"/>
                    </a:lnTo>
                    <a:lnTo>
                      <a:pt x="105"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39" name="Freeform 153"/>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7 w 110"/>
                  <a:gd name="T19" fmla="*/ 255 h 288"/>
                  <a:gd name="T20" fmla="*/ 63 w 110"/>
                  <a:gd name="T21" fmla="*/ 252 h 288"/>
                  <a:gd name="T22" fmla="*/ 63 w 110"/>
                  <a:gd name="T23" fmla="*/ 246 h 288"/>
                  <a:gd name="T24" fmla="*/ 60 w 110"/>
                  <a:gd name="T25" fmla="*/ 241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7 w 110"/>
                  <a:gd name="T57" fmla="*/ 60 h 288"/>
                  <a:gd name="T58" fmla="*/ 5 w 110"/>
                  <a:gd name="T59" fmla="*/ 43 h 288"/>
                  <a:gd name="T60" fmla="*/ 1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0" y="275"/>
                    </a:lnTo>
                    <a:lnTo>
                      <a:pt x="78" y="269"/>
                    </a:lnTo>
                    <a:lnTo>
                      <a:pt x="77" y="269"/>
                    </a:lnTo>
                    <a:lnTo>
                      <a:pt x="77" y="266"/>
                    </a:lnTo>
                    <a:lnTo>
                      <a:pt x="75" y="266"/>
                    </a:lnTo>
                    <a:lnTo>
                      <a:pt x="71" y="264"/>
                    </a:lnTo>
                    <a:lnTo>
                      <a:pt x="69" y="261"/>
                    </a:lnTo>
                    <a:lnTo>
                      <a:pt x="67" y="255"/>
                    </a:lnTo>
                    <a:lnTo>
                      <a:pt x="65" y="252"/>
                    </a:lnTo>
                    <a:lnTo>
                      <a:pt x="63" y="252"/>
                    </a:lnTo>
                    <a:lnTo>
                      <a:pt x="65" y="249"/>
                    </a:lnTo>
                    <a:lnTo>
                      <a:pt x="63" y="246"/>
                    </a:lnTo>
                    <a:lnTo>
                      <a:pt x="62" y="246"/>
                    </a:lnTo>
                    <a:lnTo>
                      <a:pt x="60" y="241"/>
                    </a:lnTo>
                    <a:lnTo>
                      <a:pt x="58" y="241"/>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7" y="66"/>
                    </a:lnTo>
                    <a:lnTo>
                      <a:pt x="7" y="60"/>
                    </a:lnTo>
                    <a:lnTo>
                      <a:pt x="9" y="51"/>
                    </a:lnTo>
                    <a:lnTo>
                      <a:pt x="5" y="43"/>
                    </a:lnTo>
                    <a:lnTo>
                      <a:pt x="5" y="34"/>
                    </a:lnTo>
                    <a:lnTo>
                      <a:pt x="1" y="22"/>
                    </a:lnTo>
                    <a:lnTo>
                      <a:pt x="3"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0" name="Freeform 154"/>
              <p:cNvSpPr>
                <a:spLocks/>
              </p:cNvSpPr>
              <p:nvPr/>
            </p:nvSpPr>
            <p:spPr bwMode="auto">
              <a:xfrm>
                <a:off x="2238" y="950"/>
                <a:ext cx="111" cy="284"/>
              </a:xfrm>
              <a:custGeom>
                <a:avLst/>
                <a:gdLst>
                  <a:gd name="T0" fmla="*/ 1 w 111"/>
                  <a:gd name="T1" fmla="*/ 0 h 284"/>
                  <a:gd name="T2" fmla="*/ 7 w 111"/>
                  <a:gd name="T3" fmla="*/ 2 h 284"/>
                  <a:gd name="T4" fmla="*/ 13 w 111"/>
                  <a:gd name="T5" fmla="*/ 2 h 284"/>
                  <a:gd name="T6" fmla="*/ 19 w 111"/>
                  <a:gd name="T7" fmla="*/ 5 h 284"/>
                  <a:gd name="T8" fmla="*/ 22 w 111"/>
                  <a:gd name="T9" fmla="*/ 8 h 284"/>
                  <a:gd name="T10" fmla="*/ 26 w 111"/>
                  <a:gd name="T11" fmla="*/ 11 h 284"/>
                  <a:gd name="T12" fmla="*/ 32 w 111"/>
                  <a:gd name="T13" fmla="*/ 17 h 284"/>
                  <a:gd name="T14" fmla="*/ 34 w 111"/>
                  <a:gd name="T15" fmla="*/ 20 h 284"/>
                  <a:gd name="T16" fmla="*/ 40 w 111"/>
                  <a:gd name="T17" fmla="*/ 25 h 284"/>
                  <a:gd name="T18" fmla="*/ 40 w 111"/>
                  <a:gd name="T19" fmla="*/ 25 h 284"/>
                  <a:gd name="T20" fmla="*/ 42 w 111"/>
                  <a:gd name="T21" fmla="*/ 31 h 284"/>
                  <a:gd name="T22" fmla="*/ 47 w 111"/>
                  <a:gd name="T23" fmla="*/ 37 h 284"/>
                  <a:gd name="T24" fmla="*/ 49 w 111"/>
                  <a:gd name="T25" fmla="*/ 45 h 284"/>
                  <a:gd name="T26" fmla="*/ 51 w 111"/>
                  <a:gd name="T27" fmla="*/ 48 h 284"/>
                  <a:gd name="T28" fmla="*/ 53 w 111"/>
                  <a:gd name="T29" fmla="*/ 48 h 284"/>
                  <a:gd name="T30" fmla="*/ 56 w 111"/>
                  <a:gd name="T31" fmla="*/ 54 h 284"/>
                  <a:gd name="T32" fmla="*/ 62 w 111"/>
                  <a:gd name="T33" fmla="*/ 71 h 284"/>
                  <a:gd name="T34" fmla="*/ 67 w 111"/>
                  <a:gd name="T35" fmla="*/ 82 h 284"/>
                  <a:gd name="T36" fmla="*/ 71 w 111"/>
                  <a:gd name="T37" fmla="*/ 97 h 284"/>
                  <a:gd name="T38" fmla="*/ 75 w 111"/>
                  <a:gd name="T39" fmla="*/ 105 h 284"/>
                  <a:gd name="T40" fmla="*/ 81 w 111"/>
                  <a:gd name="T41" fmla="*/ 117 h 284"/>
                  <a:gd name="T42" fmla="*/ 85 w 111"/>
                  <a:gd name="T43" fmla="*/ 128 h 284"/>
                  <a:gd name="T44" fmla="*/ 87 w 111"/>
                  <a:gd name="T45" fmla="*/ 145 h 284"/>
                  <a:gd name="T46" fmla="*/ 90 w 111"/>
                  <a:gd name="T47" fmla="*/ 160 h 284"/>
                  <a:gd name="T48" fmla="*/ 92 w 111"/>
                  <a:gd name="T49" fmla="*/ 168 h 284"/>
                  <a:gd name="T50" fmla="*/ 94 w 111"/>
                  <a:gd name="T51" fmla="*/ 185 h 284"/>
                  <a:gd name="T52" fmla="*/ 94 w 111"/>
                  <a:gd name="T53" fmla="*/ 200 h 284"/>
                  <a:gd name="T54" fmla="*/ 98 w 111"/>
                  <a:gd name="T55" fmla="*/ 214 h 284"/>
                  <a:gd name="T56" fmla="*/ 100 w 111"/>
                  <a:gd name="T57" fmla="*/ 231 h 284"/>
                  <a:gd name="T58" fmla="*/ 104 w 111"/>
                  <a:gd name="T59" fmla="*/ 248 h 284"/>
                  <a:gd name="T60" fmla="*/ 106 w 111"/>
                  <a:gd name="T61" fmla="*/ 265 h 284"/>
                  <a:gd name="T62" fmla="*/ 110 w 111"/>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2"/>
                    </a:moveTo>
                    <a:lnTo>
                      <a:pt x="1" y="0"/>
                    </a:lnTo>
                    <a:lnTo>
                      <a:pt x="3" y="0"/>
                    </a:lnTo>
                    <a:lnTo>
                      <a:pt x="7" y="2"/>
                    </a:lnTo>
                    <a:lnTo>
                      <a:pt x="11" y="0"/>
                    </a:lnTo>
                    <a:lnTo>
                      <a:pt x="13" y="2"/>
                    </a:lnTo>
                    <a:lnTo>
                      <a:pt x="17" y="5"/>
                    </a:lnTo>
                    <a:lnTo>
                      <a:pt x="19" y="5"/>
                    </a:lnTo>
                    <a:lnTo>
                      <a:pt x="22" y="8"/>
                    </a:lnTo>
                    <a:lnTo>
                      <a:pt x="24" y="11"/>
                    </a:lnTo>
                    <a:lnTo>
                      <a:pt x="26" y="11"/>
                    </a:lnTo>
                    <a:lnTo>
                      <a:pt x="32" y="14"/>
                    </a:lnTo>
                    <a:lnTo>
                      <a:pt x="32" y="17"/>
                    </a:lnTo>
                    <a:lnTo>
                      <a:pt x="36" y="17"/>
                    </a:lnTo>
                    <a:lnTo>
                      <a:pt x="34" y="20"/>
                    </a:lnTo>
                    <a:lnTo>
                      <a:pt x="40" y="20"/>
                    </a:lnTo>
                    <a:lnTo>
                      <a:pt x="40" y="25"/>
                    </a:lnTo>
                    <a:lnTo>
                      <a:pt x="42" y="25"/>
                    </a:lnTo>
                    <a:lnTo>
                      <a:pt x="40" y="25"/>
                    </a:lnTo>
                    <a:lnTo>
                      <a:pt x="40" y="28"/>
                    </a:lnTo>
                    <a:lnTo>
                      <a:pt x="42" y="31"/>
                    </a:lnTo>
                    <a:lnTo>
                      <a:pt x="44" y="31"/>
                    </a:lnTo>
                    <a:lnTo>
                      <a:pt x="47" y="37"/>
                    </a:lnTo>
                    <a:lnTo>
                      <a:pt x="47" y="42"/>
                    </a:lnTo>
                    <a:lnTo>
                      <a:pt x="49" y="45"/>
                    </a:lnTo>
                    <a:lnTo>
                      <a:pt x="51" y="48"/>
                    </a:lnTo>
                    <a:lnTo>
                      <a:pt x="53" y="48"/>
                    </a:lnTo>
                    <a:lnTo>
                      <a:pt x="55" y="54"/>
                    </a:lnTo>
                    <a:lnTo>
                      <a:pt x="56" y="54"/>
                    </a:lnTo>
                    <a:lnTo>
                      <a:pt x="60" y="62"/>
                    </a:lnTo>
                    <a:lnTo>
                      <a:pt x="62" y="71"/>
                    </a:lnTo>
                    <a:lnTo>
                      <a:pt x="64" y="77"/>
                    </a:lnTo>
                    <a:lnTo>
                      <a:pt x="67" y="82"/>
                    </a:lnTo>
                    <a:lnTo>
                      <a:pt x="67" y="88"/>
                    </a:lnTo>
                    <a:lnTo>
                      <a:pt x="71" y="97"/>
                    </a:lnTo>
                    <a:lnTo>
                      <a:pt x="73" y="102"/>
                    </a:lnTo>
                    <a:lnTo>
                      <a:pt x="75" y="105"/>
                    </a:lnTo>
                    <a:lnTo>
                      <a:pt x="77" y="111"/>
                    </a:lnTo>
                    <a:lnTo>
                      <a:pt x="81" y="117"/>
                    </a:lnTo>
                    <a:lnTo>
                      <a:pt x="81" y="122"/>
                    </a:lnTo>
                    <a:lnTo>
                      <a:pt x="85" y="128"/>
                    </a:lnTo>
                    <a:lnTo>
                      <a:pt x="83" y="134"/>
                    </a:lnTo>
                    <a:lnTo>
                      <a:pt x="87" y="145"/>
                    </a:lnTo>
                    <a:lnTo>
                      <a:pt x="88" y="154"/>
                    </a:lnTo>
                    <a:lnTo>
                      <a:pt x="90" y="160"/>
                    </a:lnTo>
                    <a:lnTo>
                      <a:pt x="88" y="162"/>
                    </a:lnTo>
                    <a:lnTo>
                      <a:pt x="92" y="168"/>
                    </a:lnTo>
                    <a:lnTo>
                      <a:pt x="96" y="177"/>
                    </a:lnTo>
                    <a:lnTo>
                      <a:pt x="94" y="185"/>
                    </a:lnTo>
                    <a:lnTo>
                      <a:pt x="96" y="194"/>
                    </a:lnTo>
                    <a:lnTo>
                      <a:pt x="94" y="200"/>
                    </a:lnTo>
                    <a:lnTo>
                      <a:pt x="96" y="208"/>
                    </a:lnTo>
                    <a:lnTo>
                      <a:pt x="98" y="214"/>
                    </a:lnTo>
                    <a:lnTo>
                      <a:pt x="100" y="222"/>
                    </a:lnTo>
                    <a:lnTo>
                      <a:pt x="100" y="231"/>
                    </a:lnTo>
                    <a:lnTo>
                      <a:pt x="102" y="234"/>
                    </a:lnTo>
                    <a:lnTo>
                      <a:pt x="104" y="248"/>
                    </a:lnTo>
                    <a:lnTo>
                      <a:pt x="106" y="257"/>
                    </a:lnTo>
                    <a:lnTo>
                      <a:pt x="106" y="265"/>
                    </a:lnTo>
                    <a:lnTo>
                      <a:pt x="108" y="271"/>
                    </a:lnTo>
                    <a:lnTo>
                      <a:pt x="11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1" name="Freeform 155"/>
              <p:cNvSpPr>
                <a:spLocks/>
              </p:cNvSpPr>
              <p:nvPr/>
            </p:nvSpPr>
            <p:spPr bwMode="auto">
              <a:xfrm>
                <a:off x="2129" y="950"/>
                <a:ext cx="110" cy="284"/>
              </a:xfrm>
              <a:custGeom>
                <a:avLst/>
                <a:gdLst>
                  <a:gd name="T0" fmla="*/ 107 w 110"/>
                  <a:gd name="T1" fmla="*/ 2 h 284"/>
                  <a:gd name="T2" fmla="*/ 99 w 110"/>
                  <a:gd name="T3" fmla="*/ 0 h 284"/>
                  <a:gd name="T4" fmla="*/ 93 w 110"/>
                  <a:gd name="T5" fmla="*/ 2 h 284"/>
                  <a:gd name="T6" fmla="*/ 88 w 110"/>
                  <a:gd name="T7" fmla="*/ 5 h 284"/>
                  <a:gd name="T8" fmla="*/ 82 w 110"/>
                  <a:gd name="T9" fmla="*/ 5 h 284"/>
                  <a:gd name="T10" fmla="*/ 78 w 110"/>
                  <a:gd name="T11" fmla="*/ 11 h 284"/>
                  <a:gd name="T12" fmla="*/ 77 w 110"/>
                  <a:gd name="T13" fmla="*/ 14 h 284"/>
                  <a:gd name="T14" fmla="*/ 75 w 110"/>
                  <a:gd name="T15" fmla="*/ 17 h 284"/>
                  <a:gd name="T16" fmla="*/ 71 w 110"/>
                  <a:gd name="T17" fmla="*/ 20 h 284"/>
                  <a:gd name="T18" fmla="*/ 67 w 110"/>
                  <a:gd name="T19" fmla="*/ 25 h 284"/>
                  <a:gd name="T20" fmla="*/ 65 w 110"/>
                  <a:gd name="T21" fmla="*/ 31 h 284"/>
                  <a:gd name="T22" fmla="*/ 63 w 110"/>
                  <a:gd name="T23" fmla="*/ 37 h 284"/>
                  <a:gd name="T24" fmla="*/ 62 w 110"/>
                  <a:gd name="T25" fmla="*/ 40 h 284"/>
                  <a:gd name="T26" fmla="*/ 58 w 110"/>
                  <a:gd name="T27" fmla="*/ 45 h 284"/>
                  <a:gd name="T28" fmla="*/ 54 w 110"/>
                  <a:gd name="T29" fmla="*/ 51 h 284"/>
                  <a:gd name="T30" fmla="*/ 50 w 110"/>
                  <a:gd name="T31" fmla="*/ 51 h 284"/>
                  <a:gd name="T32" fmla="*/ 48 w 110"/>
                  <a:gd name="T33" fmla="*/ 65 h 284"/>
                  <a:gd name="T34" fmla="*/ 43 w 110"/>
                  <a:gd name="T35" fmla="*/ 77 h 284"/>
                  <a:gd name="T36" fmla="*/ 39 w 110"/>
                  <a:gd name="T37" fmla="*/ 88 h 284"/>
                  <a:gd name="T38" fmla="*/ 35 w 110"/>
                  <a:gd name="T39" fmla="*/ 97 h 284"/>
                  <a:gd name="T40" fmla="*/ 31 w 110"/>
                  <a:gd name="T41" fmla="*/ 111 h 284"/>
                  <a:gd name="T42" fmla="*/ 28 w 110"/>
                  <a:gd name="T43" fmla="*/ 122 h 284"/>
                  <a:gd name="T44" fmla="*/ 22 w 110"/>
                  <a:gd name="T45" fmla="*/ 134 h 284"/>
                  <a:gd name="T46" fmla="*/ 20 w 110"/>
                  <a:gd name="T47" fmla="*/ 151 h 284"/>
                  <a:gd name="T48" fmla="*/ 18 w 110"/>
                  <a:gd name="T49" fmla="*/ 162 h 284"/>
                  <a:gd name="T50" fmla="*/ 16 w 110"/>
                  <a:gd name="T51" fmla="*/ 177 h 284"/>
                  <a:gd name="T52" fmla="*/ 13 w 110"/>
                  <a:gd name="T53" fmla="*/ 194 h 284"/>
                  <a:gd name="T54" fmla="*/ 13 w 110"/>
                  <a:gd name="T55" fmla="*/ 211 h 284"/>
                  <a:gd name="T56" fmla="*/ 9 w 110"/>
                  <a:gd name="T57" fmla="*/ 222 h 284"/>
                  <a:gd name="T58" fmla="*/ 7 w 110"/>
                  <a:gd name="T59" fmla="*/ 242 h 284"/>
                  <a:gd name="T60" fmla="*/ 5 w 110"/>
                  <a:gd name="T61" fmla="*/ 251 h 284"/>
                  <a:gd name="T62" fmla="*/ 3 w 110"/>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2"/>
                    </a:moveTo>
                    <a:lnTo>
                      <a:pt x="107" y="2"/>
                    </a:lnTo>
                    <a:lnTo>
                      <a:pt x="103" y="0"/>
                    </a:lnTo>
                    <a:lnTo>
                      <a:pt x="99" y="0"/>
                    </a:lnTo>
                    <a:lnTo>
                      <a:pt x="95" y="2"/>
                    </a:lnTo>
                    <a:lnTo>
                      <a:pt x="93" y="2"/>
                    </a:lnTo>
                    <a:lnTo>
                      <a:pt x="90" y="2"/>
                    </a:lnTo>
                    <a:lnTo>
                      <a:pt x="88" y="5"/>
                    </a:lnTo>
                    <a:lnTo>
                      <a:pt x="86" y="5"/>
                    </a:lnTo>
                    <a:lnTo>
                      <a:pt x="82" y="5"/>
                    </a:lnTo>
                    <a:lnTo>
                      <a:pt x="82" y="8"/>
                    </a:lnTo>
                    <a:lnTo>
                      <a:pt x="78" y="11"/>
                    </a:lnTo>
                    <a:lnTo>
                      <a:pt x="77" y="14"/>
                    </a:lnTo>
                    <a:lnTo>
                      <a:pt x="75" y="14"/>
                    </a:lnTo>
                    <a:lnTo>
                      <a:pt x="75" y="17"/>
                    </a:lnTo>
                    <a:lnTo>
                      <a:pt x="71" y="17"/>
                    </a:lnTo>
                    <a:lnTo>
                      <a:pt x="71" y="20"/>
                    </a:lnTo>
                    <a:lnTo>
                      <a:pt x="71" y="25"/>
                    </a:lnTo>
                    <a:lnTo>
                      <a:pt x="67" y="25"/>
                    </a:lnTo>
                    <a:lnTo>
                      <a:pt x="67" y="28"/>
                    </a:lnTo>
                    <a:lnTo>
                      <a:pt x="65" y="31"/>
                    </a:lnTo>
                    <a:lnTo>
                      <a:pt x="62" y="34"/>
                    </a:lnTo>
                    <a:lnTo>
                      <a:pt x="63" y="37"/>
                    </a:lnTo>
                    <a:lnTo>
                      <a:pt x="62" y="37"/>
                    </a:lnTo>
                    <a:lnTo>
                      <a:pt x="62" y="40"/>
                    </a:lnTo>
                    <a:lnTo>
                      <a:pt x="60" y="42"/>
                    </a:lnTo>
                    <a:lnTo>
                      <a:pt x="58" y="45"/>
                    </a:lnTo>
                    <a:lnTo>
                      <a:pt x="56" y="51"/>
                    </a:lnTo>
                    <a:lnTo>
                      <a:pt x="54" y="51"/>
                    </a:lnTo>
                    <a:lnTo>
                      <a:pt x="50" y="51"/>
                    </a:lnTo>
                    <a:lnTo>
                      <a:pt x="50" y="54"/>
                    </a:lnTo>
                    <a:lnTo>
                      <a:pt x="48" y="65"/>
                    </a:lnTo>
                    <a:lnTo>
                      <a:pt x="46" y="68"/>
                    </a:lnTo>
                    <a:lnTo>
                      <a:pt x="43" y="77"/>
                    </a:lnTo>
                    <a:lnTo>
                      <a:pt x="43" y="82"/>
                    </a:lnTo>
                    <a:lnTo>
                      <a:pt x="39" y="88"/>
                    </a:lnTo>
                    <a:lnTo>
                      <a:pt x="35" y="94"/>
                    </a:lnTo>
                    <a:lnTo>
                      <a:pt x="35" y="97"/>
                    </a:lnTo>
                    <a:lnTo>
                      <a:pt x="33" y="105"/>
                    </a:lnTo>
                    <a:lnTo>
                      <a:pt x="31" y="111"/>
                    </a:lnTo>
                    <a:lnTo>
                      <a:pt x="30" y="117"/>
                    </a:lnTo>
                    <a:lnTo>
                      <a:pt x="28" y="122"/>
                    </a:lnTo>
                    <a:lnTo>
                      <a:pt x="24" y="131"/>
                    </a:lnTo>
                    <a:lnTo>
                      <a:pt x="22" y="134"/>
                    </a:lnTo>
                    <a:lnTo>
                      <a:pt x="22" y="142"/>
                    </a:lnTo>
                    <a:lnTo>
                      <a:pt x="20" y="151"/>
                    </a:lnTo>
                    <a:lnTo>
                      <a:pt x="20" y="160"/>
                    </a:lnTo>
                    <a:lnTo>
                      <a:pt x="18" y="162"/>
                    </a:lnTo>
                    <a:lnTo>
                      <a:pt x="16" y="171"/>
                    </a:lnTo>
                    <a:lnTo>
                      <a:pt x="16" y="177"/>
                    </a:lnTo>
                    <a:lnTo>
                      <a:pt x="16" y="182"/>
                    </a:lnTo>
                    <a:lnTo>
                      <a:pt x="13" y="194"/>
                    </a:lnTo>
                    <a:lnTo>
                      <a:pt x="13" y="197"/>
                    </a:lnTo>
                    <a:lnTo>
                      <a:pt x="13" y="211"/>
                    </a:lnTo>
                    <a:lnTo>
                      <a:pt x="13" y="214"/>
                    </a:lnTo>
                    <a:lnTo>
                      <a:pt x="9" y="222"/>
                    </a:lnTo>
                    <a:lnTo>
                      <a:pt x="9" y="231"/>
                    </a:lnTo>
                    <a:lnTo>
                      <a:pt x="7" y="242"/>
                    </a:lnTo>
                    <a:lnTo>
                      <a:pt x="5" y="245"/>
                    </a:lnTo>
                    <a:lnTo>
                      <a:pt x="5" y="251"/>
                    </a:lnTo>
                    <a:lnTo>
                      <a:pt x="3" y="262"/>
                    </a:lnTo>
                    <a:lnTo>
                      <a:pt x="3"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2" name="Freeform 156"/>
              <p:cNvSpPr>
                <a:spLocks/>
              </p:cNvSpPr>
              <p:nvPr/>
            </p:nvSpPr>
            <p:spPr bwMode="auto">
              <a:xfrm>
                <a:off x="4099" y="1233"/>
                <a:ext cx="112" cy="288"/>
              </a:xfrm>
              <a:custGeom>
                <a:avLst/>
                <a:gdLst>
                  <a:gd name="T0" fmla="*/ 107 w 112"/>
                  <a:gd name="T1" fmla="*/ 284 h 288"/>
                  <a:gd name="T2" fmla="*/ 101 w 112"/>
                  <a:gd name="T3" fmla="*/ 287 h 288"/>
                  <a:gd name="T4" fmla="*/ 97 w 112"/>
                  <a:gd name="T5" fmla="*/ 284 h 288"/>
                  <a:gd name="T6" fmla="*/ 87 w 112"/>
                  <a:gd name="T7" fmla="*/ 281 h 288"/>
                  <a:gd name="T8" fmla="*/ 85 w 112"/>
                  <a:gd name="T9" fmla="*/ 275 h 288"/>
                  <a:gd name="T10" fmla="*/ 79 w 112"/>
                  <a:gd name="T11" fmla="*/ 275 h 288"/>
                  <a:gd name="T12" fmla="*/ 77 w 112"/>
                  <a:gd name="T13" fmla="*/ 272 h 288"/>
                  <a:gd name="T14" fmla="*/ 72 w 112"/>
                  <a:gd name="T15" fmla="*/ 266 h 288"/>
                  <a:gd name="T16" fmla="*/ 72 w 112"/>
                  <a:gd name="T17" fmla="*/ 261 h 288"/>
                  <a:gd name="T18" fmla="*/ 68 w 112"/>
                  <a:gd name="T19" fmla="*/ 258 h 288"/>
                  <a:gd name="T20" fmla="*/ 64 w 112"/>
                  <a:gd name="T21" fmla="*/ 255 h 288"/>
                  <a:gd name="T22" fmla="*/ 62 w 112"/>
                  <a:gd name="T23" fmla="*/ 249 h 288"/>
                  <a:gd name="T24" fmla="*/ 60 w 112"/>
                  <a:gd name="T25" fmla="*/ 246 h 288"/>
                  <a:gd name="T26" fmla="*/ 56 w 112"/>
                  <a:gd name="T27" fmla="*/ 241 h 288"/>
                  <a:gd name="T28" fmla="*/ 56 w 112"/>
                  <a:gd name="T29" fmla="*/ 238 h 288"/>
                  <a:gd name="T30" fmla="*/ 54 w 112"/>
                  <a:gd name="T31" fmla="*/ 232 h 288"/>
                  <a:gd name="T32" fmla="*/ 48 w 112"/>
                  <a:gd name="T33" fmla="*/ 223 h 288"/>
                  <a:gd name="T34" fmla="*/ 42 w 112"/>
                  <a:gd name="T35" fmla="*/ 212 h 288"/>
                  <a:gd name="T36" fmla="*/ 37 w 112"/>
                  <a:gd name="T37" fmla="*/ 203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9 w 112"/>
                  <a:gd name="T49" fmla="*/ 120 h 288"/>
                  <a:gd name="T50" fmla="*/ 15 w 112"/>
                  <a:gd name="T51" fmla="*/ 103 h 288"/>
                  <a:gd name="T52" fmla="*/ 13 w 112"/>
                  <a:gd name="T53" fmla="*/ 91 h 288"/>
                  <a:gd name="T54" fmla="*/ 7 w 112"/>
                  <a:gd name="T55" fmla="*/ 80 h 288"/>
                  <a:gd name="T56" fmla="*/ 5 w 112"/>
                  <a:gd name="T57" fmla="*/ 60 h 288"/>
                  <a:gd name="T58" fmla="*/ 5 w 112"/>
                  <a:gd name="T59" fmla="*/ 45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7"/>
                    </a:lnTo>
                    <a:lnTo>
                      <a:pt x="99" y="287"/>
                    </a:lnTo>
                    <a:lnTo>
                      <a:pt x="97" y="284"/>
                    </a:lnTo>
                    <a:lnTo>
                      <a:pt x="91" y="278"/>
                    </a:lnTo>
                    <a:lnTo>
                      <a:pt x="87" y="281"/>
                    </a:lnTo>
                    <a:lnTo>
                      <a:pt x="85" y="281"/>
                    </a:lnTo>
                    <a:lnTo>
                      <a:pt x="85" y="275"/>
                    </a:lnTo>
                    <a:lnTo>
                      <a:pt x="81" y="278"/>
                    </a:lnTo>
                    <a:lnTo>
                      <a:pt x="79" y="275"/>
                    </a:lnTo>
                    <a:lnTo>
                      <a:pt x="81" y="272"/>
                    </a:lnTo>
                    <a:lnTo>
                      <a:pt x="77" y="272"/>
                    </a:lnTo>
                    <a:lnTo>
                      <a:pt x="75" y="269"/>
                    </a:lnTo>
                    <a:lnTo>
                      <a:pt x="72" y="266"/>
                    </a:lnTo>
                    <a:lnTo>
                      <a:pt x="72" y="261"/>
                    </a:lnTo>
                    <a:lnTo>
                      <a:pt x="68" y="264"/>
                    </a:lnTo>
                    <a:lnTo>
                      <a:pt x="68" y="258"/>
                    </a:lnTo>
                    <a:lnTo>
                      <a:pt x="66" y="255"/>
                    </a:lnTo>
                    <a:lnTo>
                      <a:pt x="64" y="255"/>
                    </a:lnTo>
                    <a:lnTo>
                      <a:pt x="64" y="252"/>
                    </a:lnTo>
                    <a:lnTo>
                      <a:pt x="62" y="249"/>
                    </a:lnTo>
                    <a:lnTo>
                      <a:pt x="60" y="246"/>
                    </a:lnTo>
                    <a:lnTo>
                      <a:pt x="56" y="241"/>
                    </a:lnTo>
                    <a:lnTo>
                      <a:pt x="56" y="238"/>
                    </a:lnTo>
                    <a:lnTo>
                      <a:pt x="54" y="235"/>
                    </a:lnTo>
                    <a:lnTo>
                      <a:pt x="54" y="232"/>
                    </a:lnTo>
                    <a:lnTo>
                      <a:pt x="50" y="229"/>
                    </a:lnTo>
                    <a:lnTo>
                      <a:pt x="48" y="223"/>
                    </a:lnTo>
                    <a:lnTo>
                      <a:pt x="42" y="218"/>
                    </a:lnTo>
                    <a:lnTo>
                      <a:pt x="42" y="212"/>
                    </a:lnTo>
                    <a:lnTo>
                      <a:pt x="40" y="206"/>
                    </a:lnTo>
                    <a:lnTo>
                      <a:pt x="37" y="203"/>
                    </a:lnTo>
                    <a:lnTo>
                      <a:pt x="35" y="195"/>
                    </a:lnTo>
                    <a:lnTo>
                      <a:pt x="37" y="186"/>
                    </a:lnTo>
                    <a:lnTo>
                      <a:pt x="33" y="177"/>
                    </a:lnTo>
                    <a:lnTo>
                      <a:pt x="29" y="175"/>
                    </a:lnTo>
                    <a:lnTo>
                      <a:pt x="27" y="172"/>
                    </a:lnTo>
                    <a:lnTo>
                      <a:pt x="25" y="160"/>
                    </a:lnTo>
                    <a:lnTo>
                      <a:pt x="25" y="157"/>
                    </a:lnTo>
                    <a:lnTo>
                      <a:pt x="21" y="146"/>
                    </a:lnTo>
                    <a:lnTo>
                      <a:pt x="21" y="140"/>
                    </a:lnTo>
                    <a:lnTo>
                      <a:pt x="21" y="132"/>
                    </a:lnTo>
                    <a:lnTo>
                      <a:pt x="17" y="126"/>
                    </a:lnTo>
                    <a:lnTo>
                      <a:pt x="19" y="120"/>
                    </a:lnTo>
                    <a:lnTo>
                      <a:pt x="15" y="117"/>
                    </a:lnTo>
                    <a:lnTo>
                      <a:pt x="15" y="103"/>
                    </a:lnTo>
                    <a:lnTo>
                      <a:pt x="13" y="97"/>
                    </a:lnTo>
                    <a:lnTo>
                      <a:pt x="13" y="91"/>
                    </a:lnTo>
                    <a:lnTo>
                      <a:pt x="11" y="86"/>
                    </a:lnTo>
                    <a:lnTo>
                      <a:pt x="7" y="80"/>
                    </a:lnTo>
                    <a:lnTo>
                      <a:pt x="7" y="66"/>
                    </a:lnTo>
                    <a:lnTo>
                      <a:pt x="5" y="60"/>
                    </a:lnTo>
                    <a:lnTo>
                      <a:pt x="5" y="57"/>
                    </a:lnTo>
                    <a:lnTo>
                      <a:pt x="5" y="45"/>
                    </a:lnTo>
                    <a:lnTo>
                      <a:pt x="5" y="37"/>
                    </a:lnTo>
                    <a:lnTo>
                      <a:pt x="1" y="28"/>
                    </a:lnTo>
                    <a:lnTo>
                      <a:pt x="1" y="22"/>
                    </a:lnTo>
                    <a:lnTo>
                      <a:pt x="0"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3" name="Freeform 157"/>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4" name="Freeform 158"/>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5" name="Freeform 159"/>
              <p:cNvSpPr>
                <a:spLocks/>
              </p:cNvSpPr>
              <p:nvPr/>
            </p:nvSpPr>
            <p:spPr bwMode="auto">
              <a:xfrm>
                <a:off x="4099" y="1233"/>
                <a:ext cx="112" cy="288"/>
              </a:xfrm>
              <a:custGeom>
                <a:avLst/>
                <a:gdLst>
                  <a:gd name="T0" fmla="*/ 107 w 112"/>
                  <a:gd name="T1" fmla="*/ 284 h 288"/>
                  <a:gd name="T2" fmla="*/ 101 w 112"/>
                  <a:gd name="T3" fmla="*/ 284 h 288"/>
                  <a:gd name="T4" fmla="*/ 99 w 112"/>
                  <a:gd name="T5" fmla="*/ 284 h 288"/>
                  <a:gd name="T6" fmla="*/ 89 w 112"/>
                  <a:gd name="T7" fmla="*/ 278 h 288"/>
                  <a:gd name="T8" fmla="*/ 85 w 112"/>
                  <a:gd name="T9" fmla="*/ 272 h 288"/>
                  <a:gd name="T10" fmla="*/ 81 w 112"/>
                  <a:gd name="T11" fmla="*/ 272 h 288"/>
                  <a:gd name="T12" fmla="*/ 79 w 112"/>
                  <a:gd name="T13" fmla="*/ 269 h 288"/>
                  <a:gd name="T14" fmla="*/ 74 w 112"/>
                  <a:gd name="T15" fmla="*/ 264 h 288"/>
                  <a:gd name="T16" fmla="*/ 72 w 112"/>
                  <a:gd name="T17" fmla="*/ 261 h 288"/>
                  <a:gd name="T18" fmla="*/ 68 w 112"/>
                  <a:gd name="T19" fmla="*/ 255 h 288"/>
                  <a:gd name="T20" fmla="*/ 64 w 112"/>
                  <a:gd name="T21" fmla="*/ 252 h 288"/>
                  <a:gd name="T22" fmla="*/ 64 w 112"/>
                  <a:gd name="T23" fmla="*/ 249 h 288"/>
                  <a:gd name="T24" fmla="*/ 58 w 112"/>
                  <a:gd name="T25" fmla="*/ 241 h 288"/>
                  <a:gd name="T26" fmla="*/ 56 w 112"/>
                  <a:gd name="T27" fmla="*/ 238 h 288"/>
                  <a:gd name="T28" fmla="*/ 56 w 112"/>
                  <a:gd name="T29" fmla="*/ 238 h 288"/>
                  <a:gd name="T30" fmla="*/ 54 w 112"/>
                  <a:gd name="T31" fmla="*/ 232 h 288"/>
                  <a:gd name="T32" fmla="*/ 50 w 112"/>
                  <a:gd name="T33" fmla="*/ 220 h 288"/>
                  <a:gd name="T34" fmla="*/ 44 w 112"/>
                  <a:gd name="T35" fmla="*/ 209 h 288"/>
                  <a:gd name="T36" fmla="*/ 38 w 112"/>
                  <a:gd name="T37" fmla="*/ 200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7 w 112"/>
                  <a:gd name="T49" fmla="*/ 117 h 288"/>
                  <a:gd name="T50" fmla="*/ 15 w 112"/>
                  <a:gd name="T51" fmla="*/ 103 h 288"/>
                  <a:gd name="T52" fmla="*/ 13 w 112"/>
                  <a:gd name="T53" fmla="*/ 91 h 288"/>
                  <a:gd name="T54" fmla="*/ 7 w 112"/>
                  <a:gd name="T55" fmla="*/ 80 h 288"/>
                  <a:gd name="T56" fmla="*/ 5 w 112"/>
                  <a:gd name="T57" fmla="*/ 60 h 288"/>
                  <a:gd name="T58" fmla="*/ 3 w 112"/>
                  <a:gd name="T59" fmla="*/ 48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4"/>
                    </a:lnTo>
                    <a:lnTo>
                      <a:pt x="101" y="287"/>
                    </a:lnTo>
                    <a:lnTo>
                      <a:pt x="99" y="284"/>
                    </a:lnTo>
                    <a:lnTo>
                      <a:pt x="91" y="278"/>
                    </a:lnTo>
                    <a:lnTo>
                      <a:pt x="89" y="278"/>
                    </a:lnTo>
                    <a:lnTo>
                      <a:pt x="87" y="278"/>
                    </a:lnTo>
                    <a:lnTo>
                      <a:pt x="85" y="272"/>
                    </a:lnTo>
                    <a:lnTo>
                      <a:pt x="83" y="275"/>
                    </a:lnTo>
                    <a:lnTo>
                      <a:pt x="81" y="272"/>
                    </a:lnTo>
                    <a:lnTo>
                      <a:pt x="81" y="269"/>
                    </a:lnTo>
                    <a:lnTo>
                      <a:pt x="79" y="269"/>
                    </a:lnTo>
                    <a:lnTo>
                      <a:pt x="74" y="269"/>
                    </a:lnTo>
                    <a:lnTo>
                      <a:pt x="74" y="264"/>
                    </a:lnTo>
                    <a:lnTo>
                      <a:pt x="72" y="261"/>
                    </a:lnTo>
                    <a:lnTo>
                      <a:pt x="70" y="258"/>
                    </a:lnTo>
                    <a:lnTo>
                      <a:pt x="68" y="255"/>
                    </a:lnTo>
                    <a:lnTo>
                      <a:pt x="64" y="252"/>
                    </a:lnTo>
                    <a:lnTo>
                      <a:pt x="64" y="249"/>
                    </a:lnTo>
                    <a:lnTo>
                      <a:pt x="62" y="246"/>
                    </a:lnTo>
                    <a:lnTo>
                      <a:pt x="58" y="241"/>
                    </a:lnTo>
                    <a:lnTo>
                      <a:pt x="56" y="241"/>
                    </a:lnTo>
                    <a:lnTo>
                      <a:pt x="56" y="238"/>
                    </a:lnTo>
                    <a:lnTo>
                      <a:pt x="54" y="235"/>
                    </a:lnTo>
                    <a:lnTo>
                      <a:pt x="54" y="232"/>
                    </a:lnTo>
                    <a:lnTo>
                      <a:pt x="50" y="226"/>
                    </a:lnTo>
                    <a:lnTo>
                      <a:pt x="50" y="220"/>
                    </a:lnTo>
                    <a:lnTo>
                      <a:pt x="44" y="215"/>
                    </a:lnTo>
                    <a:lnTo>
                      <a:pt x="44" y="209"/>
                    </a:lnTo>
                    <a:lnTo>
                      <a:pt x="42" y="203"/>
                    </a:lnTo>
                    <a:lnTo>
                      <a:pt x="38" y="200"/>
                    </a:lnTo>
                    <a:lnTo>
                      <a:pt x="37" y="192"/>
                    </a:lnTo>
                    <a:lnTo>
                      <a:pt x="37" y="186"/>
                    </a:lnTo>
                    <a:lnTo>
                      <a:pt x="33" y="177"/>
                    </a:lnTo>
                    <a:lnTo>
                      <a:pt x="29" y="175"/>
                    </a:lnTo>
                    <a:lnTo>
                      <a:pt x="29" y="169"/>
                    </a:lnTo>
                    <a:lnTo>
                      <a:pt x="25" y="160"/>
                    </a:lnTo>
                    <a:lnTo>
                      <a:pt x="27" y="154"/>
                    </a:lnTo>
                    <a:lnTo>
                      <a:pt x="21" y="146"/>
                    </a:lnTo>
                    <a:lnTo>
                      <a:pt x="21" y="140"/>
                    </a:lnTo>
                    <a:lnTo>
                      <a:pt x="21" y="132"/>
                    </a:lnTo>
                    <a:lnTo>
                      <a:pt x="19" y="123"/>
                    </a:lnTo>
                    <a:lnTo>
                      <a:pt x="17" y="117"/>
                    </a:lnTo>
                    <a:lnTo>
                      <a:pt x="17" y="114"/>
                    </a:lnTo>
                    <a:lnTo>
                      <a:pt x="15" y="103"/>
                    </a:lnTo>
                    <a:lnTo>
                      <a:pt x="13" y="97"/>
                    </a:lnTo>
                    <a:lnTo>
                      <a:pt x="13" y="91"/>
                    </a:lnTo>
                    <a:lnTo>
                      <a:pt x="13" y="83"/>
                    </a:lnTo>
                    <a:lnTo>
                      <a:pt x="7" y="80"/>
                    </a:lnTo>
                    <a:lnTo>
                      <a:pt x="7" y="66"/>
                    </a:lnTo>
                    <a:lnTo>
                      <a:pt x="5" y="60"/>
                    </a:lnTo>
                    <a:lnTo>
                      <a:pt x="7" y="54"/>
                    </a:lnTo>
                    <a:lnTo>
                      <a:pt x="3" y="48"/>
                    </a:lnTo>
                    <a:lnTo>
                      <a:pt x="5" y="37"/>
                    </a:lnTo>
                    <a:lnTo>
                      <a:pt x="1" y="28"/>
                    </a:lnTo>
                    <a:lnTo>
                      <a:pt x="3" y="20"/>
                    </a:lnTo>
                    <a:lnTo>
                      <a:pt x="0"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6" name="Freeform 160"/>
              <p:cNvSpPr>
                <a:spLocks/>
              </p:cNvSpPr>
              <p:nvPr/>
            </p:nvSpPr>
            <p:spPr bwMode="auto">
              <a:xfrm>
                <a:off x="3994" y="950"/>
                <a:ext cx="106" cy="284"/>
              </a:xfrm>
              <a:custGeom>
                <a:avLst/>
                <a:gdLst>
                  <a:gd name="T0" fmla="*/ 3 w 106"/>
                  <a:gd name="T1" fmla="*/ 5 h 284"/>
                  <a:gd name="T2" fmla="*/ 9 w 106"/>
                  <a:gd name="T3" fmla="*/ 2 h 284"/>
                  <a:gd name="T4" fmla="*/ 12 w 106"/>
                  <a:gd name="T5" fmla="*/ 2 h 284"/>
                  <a:gd name="T6" fmla="*/ 18 w 106"/>
                  <a:gd name="T7" fmla="*/ 5 h 284"/>
                  <a:gd name="T8" fmla="*/ 23 w 106"/>
                  <a:gd name="T9" fmla="*/ 11 h 284"/>
                  <a:gd name="T10" fmla="*/ 27 w 106"/>
                  <a:gd name="T11" fmla="*/ 11 h 284"/>
                  <a:gd name="T12" fmla="*/ 33 w 106"/>
                  <a:gd name="T13" fmla="*/ 17 h 284"/>
                  <a:gd name="T14" fmla="*/ 35 w 106"/>
                  <a:gd name="T15" fmla="*/ 25 h 284"/>
                  <a:gd name="T16" fmla="*/ 36 w 106"/>
                  <a:gd name="T17" fmla="*/ 25 h 284"/>
                  <a:gd name="T18" fmla="*/ 40 w 106"/>
                  <a:gd name="T19" fmla="*/ 28 h 284"/>
                  <a:gd name="T20" fmla="*/ 40 w 106"/>
                  <a:gd name="T21" fmla="*/ 31 h 284"/>
                  <a:gd name="T22" fmla="*/ 46 w 106"/>
                  <a:gd name="T23" fmla="*/ 37 h 284"/>
                  <a:gd name="T24" fmla="*/ 47 w 106"/>
                  <a:gd name="T25" fmla="*/ 42 h 284"/>
                  <a:gd name="T26" fmla="*/ 49 w 106"/>
                  <a:gd name="T27" fmla="*/ 51 h 284"/>
                  <a:gd name="T28" fmla="*/ 53 w 106"/>
                  <a:gd name="T29" fmla="*/ 54 h 284"/>
                  <a:gd name="T30" fmla="*/ 57 w 106"/>
                  <a:gd name="T31" fmla="*/ 60 h 284"/>
                  <a:gd name="T32" fmla="*/ 62 w 106"/>
                  <a:gd name="T33" fmla="*/ 68 h 284"/>
                  <a:gd name="T34" fmla="*/ 68 w 106"/>
                  <a:gd name="T35" fmla="*/ 82 h 284"/>
                  <a:gd name="T36" fmla="*/ 70 w 106"/>
                  <a:gd name="T37" fmla="*/ 94 h 284"/>
                  <a:gd name="T38" fmla="*/ 75 w 106"/>
                  <a:gd name="T39" fmla="*/ 108 h 284"/>
                  <a:gd name="T40" fmla="*/ 77 w 106"/>
                  <a:gd name="T41" fmla="*/ 117 h 284"/>
                  <a:gd name="T42" fmla="*/ 81 w 106"/>
                  <a:gd name="T43" fmla="*/ 134 h 284"/>
                  <a:gd name="T44" fmla="*/ 81 w 106"/>
                  <a:gd name="T45" fmla="*/ 145 h 284"/>
                  <a:gd name="T46" fmla="*/ 86 w 106"/>
                  <a:gd name="T47" fmla="*/ 160 h 284"/>
                  <a:gd name="T48" fmla="*/ 88 w 106"/>
                  <a:gd name="T49" fmla="*/ 174 h 284"/>
                  <a:gd name="T50" fmla="*/ 92 w 106"/>
                  <a:gd name="T51" fmla="*/ 185 h 284"/>
                  <a:gd name="T52" fmla="*/ 92 w 106"/>
                  <a:gd name="T53" fmla="*/ 202 h 284"/>
                  <a:gd name="T54" fmla="*/ 93 w 106"/>
                  <a:gd name="T55" fmla="*/ 214 h 284"/>
                  <a:gd name="T56" fmla="*/ 97 w 106"/>
                  <a:gd name="T57" fmla="*/ 234 h 284"/>
                  <a:gd name="T58" fmla="*/ 99 w 106"/>
                  <a:gd name="T59" fmla="*/ 251 h 284"/>
                  <a:gd name="T60" fmla="*/ 103 w 106"/>
                  <a:gd name="T61" fmla="*/ 265 h 284"/>
                  <a:gd name="T62" fmla="*/ 105 w 106"/>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4"/>
                  <a:gd name="T98" fmla="*/ 106 w 106"/>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4">
                    <a:moveTo>
                      <a:pt x="0" y="0"/>
                    </a:moveTo>
                    <a:lnTo>
                      <a:pt x="3" y="5"/>
                    </a:lnTo>
                    <a:lnTo>
                      <a:pt x="5" y="5"/>
                    </a:lnTo>
                    <a:lnTo>
                      <a:pt x="9" y="2"/>
                    </a:lnTo>
                    <a:lnTo>
                      <a:pt x="11" y="2"/>
                    </a:lnTo>
                    <a:lnTo>
                      <a:pt x="12" y="2"/>
                    </a:lnTo>
                    <a:lnTo>
                      <a:pt x="14" y="5"/>
                    </a:lnTo>
                    <a:lnTo>
                      <a:pt x="18" y="5"/>
                    </a:lnTo>
                    <a:lnTo>
                      <a:pt x="23" y="11"/>
                    </a:lnTo>
                    <a:lnTo>
                      <a:pt x="25" y="14"/>
                    </a:lnTo>
                    <a:lnTo>
                      <a:pt x="27" y="11"/>
                    </a:lnTo>
                    <a:lnTo>
                      <a:pt x="27" y="17"/>
                    </a:lnTo>
                    <a:lnTo>
                      <a:pt x="33" y="17"/>
                    </a:lnTo>
                    <a:lnTo>
                      <a:pt x="33" y="20"/>
                    </a:lnTo>
                    <a:lnTo>
                      <a:pt x="35" y="25"/>
                    </a:lnTo>
                    <a:lnTo>
                      <a:pt x="36" y="25"/>
                    </a:lnTo>
                    <a:lnTo>
                      <a:pt x="38" y="28"/>
                    </a:lnTo>
                    <a:lnTo>
                      <a:pt x="40" y="28"/>
                    </a:lnTo>
                    <a:lnTo>
                      <a:pt x="38" y="28"/>
                    </a:lnTo>
                    <a:lnTo>
                      <a:pt x="40" y="31"/>
                    </a:lnTo>
                    <a:lnTo>
                      <a:pt x="42" y="37"/>
                    </a:lnTo>
                    <a:lnTo>
                      <a:pt x="46" y="37"/>
                    </a:lnTo>
                    <a:lnTo>
                      <a:pt x="47" y="42"/>
                    </a:lnTo>
                    <a:lnTo>
                      <a:pt x="47" y="45"/>
                    </a:lnTo>
                    <a:lnTo>
                      <a:pt x="49" y="51"/>
                    </a:lnTo>
                    <a:lnTo>
                      <a:pt x="51" y="54"/>
                    </a:lnTo>
                    <a:lnTo>
                      <a:pt x="53" y="54"/>
                    </a:lnTo>
                    <a:lnTo>
                      <a:pt x="55" y="57"/>
                    </a:lnTo>
                    <a:lnTo>
                      <a:pt x="57" y="60"/>
                    </a:lnTo>
                    <a:lnTo>
                      <a:pt x="57" y="65"/>
                    </a:lnTo>
                    <a:lnTo>
                      <a:pt x="62" y="68"/>
                    </a:lnTo>
                    <a:lnTo>
                      <a:pt x="64" y="74"/>
                    </a:lnTo>
                    <a:lnTo>
                      <a:pt x="68" y="82"/>
                    </a:lnTo>
                    <a:lnTo>
                      <a:pt x="70" y="88"/>
                    </a:lnTo>
                    <a:lnTo>
                      <a:pt x="70" y="94"/>
                    </a:lnTo>
                    <a:lnTo>
                      <a:pt x="73" y="100"/>
                    </a:lnTo>
                    <a:lnTo>
                      <a:pt x="75" y="108"/>
                    </a:lnTo>
                    <a:lnTo>
                      <a:pt x="77" y="117"/>
                    </a:lnTo>
                    <a:lnTo>
                      <a:pt x="81" y="125"/>
                    </a:lnTo>
                    <a:lnTo>
                      <a:pt x="81" y="134"/>
                    </a:lnTo>
                    <a:lnTo>
                      <a:pt x="81" y="137"/>
                    </a:lnTo>
                    <a:lnTo>
                      <a:pt x="81" y="145"/>
                    </a:lnTo>
                    <a:lnTo>
                      <a:pt x="84" y="154"/>
                    </a:lnTo>
                    <a:lnTo>
                      <a:pt x="86" y="160"/>
                    </a:lnTo>
                    <a:lnTo>
                      <a:pt x="88" y="165"/>
                    </a:lnTo>
                    <a:lnTo>
                      <a:pt x="88" y="174"/>
                    </a:lnTo>
                    <a:lnTo>
                      <a:pt x="88" y="182"/>
                    </a:lnTo>
                    <a:lnTo>
                      <a:pt x="92" y="185"/>
                    </a:lnTo>
                    <a:lnTo>
                      <a:pt x="93" y="194"/>
                    </a:lnTo>
                    <a:lnTo>
                      <a:pt x="92" y="202"/>
                    </a:lnTo>
                    <a:lnTo>
                      <a:pt x="95" y="211"/>
                    </a:lnTo>
                    <a:lnTo>
                      <a:pt x="93" y="214"/>
                    </a:lnTo>
                    <a:lnTo>
                      <a:pt x="95" y="225"/>
                    </a:lnTo>
                    <a:lnTo>
                      <a:pt x="97" y="234"/>
                    </a:lnTo>
                    <a:lnTo>
                      <a:pt x="99" y="240"/>
                    </a:lnTo>
                    <a:lnTo>
                      <a:pt x="99" y="251"/>
                    </a:lnTo>
                    <a:lnTo>
                      <a:pt x="101" y="260"/>
                    </a:lnTo>
                    <a:lnTo>
                      <a:pt x="103" y="265"/>
                    </a:lnTo>
                    <a:lnTo>
                      <a:pt x="103" y="277"/>
                    </a:lnTo>
                    <a:lnTo>
                      <a:pt x="105"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7" name="Freeform 161"/>
              <p:cNvSpPr>
                <a:spLocks/>
              </p:cNvSpPr>
              <p:nvPr/>
            </p:nvSpPr>
            <p:spPr bwMode="auto">
              <a:xfrm>
                <a:off x="3883" y="950"/>
                <a:ext cx="112" cy="284"/>
              </a:xfrm>
              <a:custGeom>
                <a:avLst/>
                <a:gdLst>
                  <a:gd name="T0" fmla="*/ 107 w 112"/>
                  <a:gd name="T1" fmla="*/ 0 h 284"/>
                  <a:gd name="T2" fmla="*/ 101 w 112"/>
                  <a:gd name="T3" fmla="*/ 2 h 284"/>
                  <a:gd name="T4" fmla="*/ 92 w 112"/>
                  <a:gd name="T5" fmla="*/ 2 h 284"/>
                  <a:gd name="T6" fmla="*/ 88 w 112"/>
                  <a:gd name="T7" fmla="*/ 5 h 284"/>
                  <a:gd name="T8" fmla="*/ 86 w 112"/>
                  <a:gd name="T9" fmla="*/ 8 h 284"/>
                  <a:gd name="T10" fmla="*/ 82 w 112"/>
                  <a:gd name="T11" fmla="*/ 14 h 284"/>
                  <a:gd name="T12" fmla="*/ 78 w 112"/>
                  <a:gd name="T13" fmla="*/ 17 h 284"/>
                  <a:gd name="T14" fmla="*/ 74 w 112"/>
                  <a:gd name="T15" fmla="*/ 17 h 284"/>
                  <a:gd name="T16" fmla="*/ 69 w 112"/>
                  <a:gd name="T17" fmla="*/ 25 h 284"/>
                  <a:gd name="T18" fmla="*/ 67 w 112"/>
                  <a:gd name="T19" fmla="*/ 28 h 284"/>
                  <a:gd name="T20" fmla="*/ 65 w 112"/>
                  <a:gd name="T21" fmla="*/ 34 h 284"/>
                  <a:gd name="T22" fmla="*/ 63 w 112"/>
                  <a:gd name="T23" fmla="*/ 37 h 284"/>
                  <a:gd name="T24" fmla="*/ 61 w 112"/>
                  <a:gd name="T25" fmla="*/ 42 h 284"/>
                  <a:gd name="T26" fmla="*/ 59 w 112"/>
                  <a:gd name="T27" fmla="*/ 48 h 284"/>
                  <a:gd name="T28" fmla="*/ 55 w 112"/>
                  <a:gd name="T29" fmla="*/ 54 h 284"/>
                  <a:gd name="T30" fmla="*/ 51 w 112"/>
                  <a:gd name="T31" fmla="*/ 54 h 284"/>
                  <a:gd name="T32" fmla="*/ 49 w 112"/>
                  <a:gd name="T33" fmla="*/ 62 h 284"/>
                  <a:gd name="T34" fmla="*/ 41 w 112"/>
                  <a:gd name="T35" fmla="*/ 80 h 284"/>
                  <a:gd name="T36" fmla="*/ 39 w 112"/>
                  <a:gd name="T37" fmla="*/ 91 h 284"/>
                  <a:gd name="T38" fmla="*/ 34 w 112"/>
                  <a:gd name="T39" fmla="*/ 102 h 284"/>
                  <a:gd name="T40" fmla="*/ 28 w 112"/>
                  <a:gd name="T41" fmla="*/ 111 h 284"/>
                  <a:gd name="T42" fmla="*/ 24 w 112"/>
                  <a:gd name="T43" fmla="*/ 125 h 284"/>
                  <a:gd name="T44" fmla="*/ 24 w 112"/>
                  <a:gd name="T45" fmla="*/ 137 h 284"/>
                  <a:gd name="T46" fmla="*/ 20 w 112"/>
                  <a:gd name="T47" fmla="*/ 157 h 284"/>
                  <a:gd name="T48" fmla="*/ 17 w 112"/>
                  <a:gd name="T49" fmla="*/ 165 h 284"/>
                  <a:gd name="T50" fmla="*/ 13 w 112"/>
                  <a:gd name="T51" fmla="*/ 180 h 284"/>
                  <a:gd name="T52" fmla="*/ 13 w 112"/>
                  <a:gd name="T53" fmla="*/ 197 h 284"/>
                  <a:gd name="T54" fmla="*/ 9 w 112"/>
                  <a:gd name="T55" fmla="*/ 214 h 284"/>
                  <a:gd name="T56" fmla="*/ 7 w 112"/>
                  <a:gd name="T57" fmla="*/ 222 h 284"/>
                  <a:gd name="T58" fmla="*/ 7 w 112"/>
                  <a:gd name="T59" fmla="*/ 242 h 284"/>
                  <a:gd name="T60" fmla="*/ 1 w 112"/>
                  <a:gd name="T61" fmla="*/ 260 h 284"/>
                  <a:gd name="T62" fmla="*/ 1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0"/>
                    </a:lnTo>
                    <a:lnTo>
                      <a:pt x="105" y="2"/>
                    </a:lnTo>
                    <a:lnTo>
                      <a:pt x="101" y="2"/>
                    </a:lnTo>
                    <a:lnTo>
                      <a:pt x="97" y="2"/>
                    </a:lnTo>
                    <a:lnTo>
                      <a:pt x="92" y="2"/>
                    </a:lnTo>
                    <a:lnTo>
                      <a:pt x="88" y="5"/>
                    </a:lnTo>
                    <a:lnTo>
                      <a:pt x="86" y="8"/>
                    </a:lnTo>
                    <a:lnTo>
                      <a:pt x="82" y="11"/>
                    </a:lnTo>
                    <a:lnTo>
                      <a:pt x="82" y="14"/>
                    </a:lnTo>
                    <a:lnTo>
                      <a:pt x="78" y="17"/>
                    </a:lnTo>
                    <a:lnTo>
                      <a:pt x="74" y="14"/>
                    </a:lnTo>
                    <a:lnTo>
                      <a:pt x="74" y="17"/>
                    </a:lnTo>
                    <a:lnTo>
                      <a:pt x="71" y="20"/>
                    </a:lnTo>
                    <a:lnTo>
                      <a:pt x="69" y="25"/>
                    </a:lnTo>
                    <a:lnTo>
                      <a:pt x="69" y="28"/>
                    </a:lnTo>
                    <a:lnTo>
                      <a:pt x="67" y="28"/>
                    </a:lnTo>
                    <a:lnTo>
                      <a:pt x="65" y="34"/>
                    </a:lnTo>
                    <a:lnTo>
                      <a:pt x="63" y="37"/>
                    </a:lnTo>
                    <a:lnTo>
                      <a:pt x="61" y="37"/>
                    </a:lnTo>
                    <a:lnTo>
                      <a:pt x="61" y="42"/>
                    </a:lnTo>
                    <a:lnTo>
                      <a:pt x="59" y="45"/>
                    </a:lnTo>
                    <a:lnTo>
                      <a:pt x="59" y="48"/>
                    </a:lnTo>
                    <a:lnTo>
                      <a:pt x="57" y="54"/>
                    </a:lnTo>
                    <a:lnTo>
                      <a:pt x="55" y="54"/>
                    </a:lnTo>
                    <a:lnTo>
                      <a:pt x="53" y="57"/>
                    </a:lnTo>
                    <a:lnTo>
                      <a:pt x="51" y="54"/>
                    </a:lnTo>
                    <a:lnTo>
                      <a:pt x="49" y="62"/>
                    </a:lnTo>
                    <a:lnTo>
                      <a:pt x="43" y="71"/>
                    </a:lnTo>
                    <a:lnTo>
                      <a:pt x="41" y="80"/>
                    </a:lnTo>
                    <a:lnTo>
                      <a:pt x="39" y="91"/>
                    </a:lnTo>
                    <a:lnTo>
                      <a:pt x="36" y="97"/>
                    </a:lnTo>
                    <a:lnTo>
                      <a:pt x="34" y="102"/>
                    </a:lnTo>
                    <a:lnTo>
                      <a:pt x="32" y="108"/>
                    </a:lnTo>
                    <a:lnTo>
                      <a:pt x="28" y="111"/>
                    </a:lnTo>
                    <a:lnTo>
                      <a:pt x="28" y="120"/>
                    </a:lnTo>
                    <a:lnTo>
                      <a:pt x="24" y="125"/>
                    </a:lnTo>
                    <a:lnTo>
                      <a:pt x="28" y="131"/>
                    </a:lnTo>
                    <a:lnTo>
                      <a:pt x="24" y="137"/>
                    </a:lnTo>
                    <a:lnTo>
                      <a:pt x="22" y="145"/>
                    </a:lnTo>
                    <a:lnTo>
                      <a:pt x="20" y="157"/>
                    </a:lnTo>
                    <a:lnTo>
                      <a:pt x="20" y="160"/>
                    </a:lnTo>
                    <a:lnTo>
                      <a:pt x="17" y="165"/>
                    </a:lnTo>
                    <a:lnTo>
                      <a:pt x="17" y="174"/>
                    </a:lnTo>
                    <a:lnTo>
                      <a:pt x="13" y="180"/>
                    </a:lnTo>
                    <a:lnTo>
                      <a:pt x="13" y="185"/>
                    </a:lnTo>
                    <a:lnTo>
                      <a:pt x="13" y="197"/>
                    </a:lnTo>
                    <a:lnTo>
                      <a:pt x="11" y="205"/>
                    </a:lnTo>
                    <a:lnTo>
                      <a:pt x="9" y="214"/>
                    </a:lnTo>
                    <a:lnTo>
                      <a:pt x="7" y="222"/>
                    </a:lnTo>
                    <a:lnTo>
                      <a:pt x="7" y="234"/>
                    </a:lnTo>
                    <a:lnTo>
                      <a:pt x="7" y="242"/>
                    </a:lnTo>
                    <a:lnTo>
                      <a:pt x="3" y="248"/>
                    </a:lnTo>
                    <a:lnTo>
                      <a:pt x="1" y="260"/>
                    </a:lnTo>
                    <a:lnTo>
                      <a:pt x="1" y="268"/>
                    </a:lnTo>
                    <a:lnTo>
                      <a:pt x="1"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8" name="Freeform 162"/>
              <p:cNvSpPr>
                <a:spLocks/>
              </p:cNvSpPr>
              <p:nvPr/>
            </p:nvSpPr>
            <p:spPr bwMode="auto">
              <a:xfrm>
                <a:off x="1907" y="1233"/>
                <a:ext cx="109" cy="288"/>
              </a:xfrm>
              <a:custGeom>
                <a:avLst/>
                <a:gdLst>
                  <a:gd name="T0" fmla="*/ 106 w 109"/>
                  <a:gd name="T1" fmla="*/ 287 h 288"/>
                  <a:gd name="T2" fmla="*/ 98 w 109"/>
                  <a:gd name="T3" fmla="*/ 281 h 288"/>
                  <a:gd name="T4" fmla="*/ 96 w 109"/>
                  <a:gd name="T5" fmla="*/ 281 h 288"/>
                  <a:gd name="T6" fmla="*/ 89 w 109"/>
                  <a:gd name="T7" fmla="*/ 278 h 288"/>
                  <a:gd name="T8" fmla="*/ 83 w 109"/>
                  <a:gd name="T9" fmla="*/ 275 h 288"/>
                  <a:gd name="T10" fmla="*/ 81 w 109"/>
                  <a:gd name="T11" fmla="*/ 275 h 288"/>
                  <a:gd name="T12" fmla="*/ 77 w 109"/>
                  <a:gd name="T13" fmla="*/ 269 h 288"/>
                  <a:gd name="T14" fmla="*/ 73 w 109"/>
                  <a:gd name="T15" fmla="*/ 266 h 288"/>
                  <a:gd name="T16" fmla="*/ 70 w 109"/>
                  <a:gd name="T17" fmla="*/ 264 h 288"/>
                  <a:gd name="T18" fmla="*/ 66 w 109"/>
                  <a:gd name="T19" fmla="*/ 258 h 288"/>
                  <a:gd name="T20" fmla="*/ 64 w 109"/>
                  <a:gd name="T21" fmla="*/ 252 h 288"/>
                  <a:gd name="T22" fmla="*/ 62 w 109"/>
                  <a:gd name="T23" fmla="*/ 246 h 288"/>
                  <a:gd name="T24" fmla="*/ 62 w 109"/>
                  <a:gd name="T25" fmla="*/ 241 h 288"/>
                  <a:gd name="T26" fmla="*/ 56 w 109"/>
                  <a:gd name="T27" fmla="*/ 235 h 288"/>
                  <a:gd name="T28" fmla="*/ 54 w 109"/>
                  <a:gd name="T29" fmla="*/ 235 h 288"/>
                  <a:gd name="T30" fmla="*/ 53 w 109"/>
                  <a:gd name="T31" fmla="*/ 232 h 288"/>
                  <a:gd name="T32" fmla="*/ 47 w 109"/>
                  <a:gd name="T33" fmla="*/ 220 h 288"/>
                  <a:gd name="T34" fmla="*/ 43 w 109"/>
                  <a:gd name="T35" fmla="*/ 206 h 288"/>
                  <a:gd name="T36" fmla="*/ 39 w 109"/>
                  <a:gd name="T37" fmla="*/ 198 h 288"/>
                  <a:gd name="T38" fmla="*/ 34 w 109"/>
                  <a:gd name="T39" fmla="*/ 180 h 288"/>
                  <a:gd name="T40" fmla="*/ 28 w 109"/>
                  <a:gd name="T41" fmla="*/ 169 h 288"/>
                  <a:gd name="T42" fmla="*/ 26 w 109"/>
                  <a:gd name="T43" fmla="*/ 160 h 288"/>
                  <a:gd name="T44" fmla="*/ 22 w 109"/>
                  <a:gd name="T45" fmla="*/ 146 h 288"/>
                  <a:gd name="T46" fmla="*/ 20 w 109"/>
                  <a:gd name="T47" fmla="*/ 137 h 288"/>
                  <a:gd name="T48" fmla="*/ 18 w 109"/>
                  <a:gd name="T49" fmla="*/ 123 h 288"/>
                  <a:gd name="T50" fmla="*/ 15 w 109"/>
                  <a:gd name="T51" fmla="*/ 106 h 288"/>
                  <a:gd name="T52" fmla="*/ 11 w 109"/>
                  <a:gd name="T53" fmla="*/ 91 h 288"/>
                  <a:gd name="T54" fmla="*/ 11 w 109"/>
                  <a:gd name="T55" fmla="*/ 80 h 288"/>
                  <a:gd name="T56" fmla="*/ 7 w 109"/>
                  <a:gd name="T57" fmla="*/ 63 h 288"/>
                  <a:gd name="T58" fmla="*/ 5 w 109"/>
                  <a:gd name="T59" fmla="*/ 45 h 288"/>
                  <a:gd name="T60" fmla="*/ 1 w 109"/>
                  <a:gd name="T61" fmla="*/ 31 h 288"/>
                  <a:gd name="T62" fmla="*/ 1 w 109"/>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6" y="287"/>
                    </a:lnTo>
                    <a:lnTo>
                      <a:pt x="102" y="284"/>
                    </a:lnTo>
                    <a:lnTo>
                      <a:pt x="98" y="281"/>
                    </a:lnTo>
                    <a:lnTo>
                      <a:pt x="96" y="287"/>
                    </a:lnTo>
                    <a:lnTo>
                      <a:pt x="96" y="281"/>
                    </a:lnTo>
                    <a:lnTo>
                      <a:pt x="92" y="278"/>
                    </a:lnTo>
                    <a:lnTo>
                      <a:pt x="89" y="278"/>
                    </a:lnTo>
                    <a:lnTo>
                      <a:pt x="85" y="278"/>
                    </a:lnTo>
                    <a:lnTo>
                      <a:pt x="83" y="275"/>
                    </a:lnTo>
                    <a:lnTo>
                      <a:pt x="79" y="278"/>
                    </a:lnTo>
                    <a:lnTo>
                      <a:pt x="81" y="275"/>
                    </a:lnTo>
                    <a:lnTo>
                      <a:pt x="77" y="275"/>
                    </a:lnTo>
                    <a:lnTo>
                      <a:pt x="77" y="269"/>
                    </a:lnTo>
                    <a:lnTo>
                      <a:pt x="73" y="269"/>
                    </a:lnTo>
                    <a:lnTo>
                      <a:pt x="73" y="266"/>
                    </a:lnTo>
                    <a:lnTo>
                      <a:pt x="70" y="266"/>
                    </a:lnTo>
                    <a:lnTo>
                      <a:pt x="70" y="264"/>
                    </a:lnTo>
                    <a:lnTo>
                      <a:pt x="68" y="261"/>
                    </a:lnTo>
                    <a:lnTo>
                      <a:pt x="66" y="258"/>
                    </a:lnTo>
                    <a:lnTo>
                      <a:pt x="66" y="252"/>
                    </a:lnTo>
                    <a:lnTo>
                      <a:pt x="64" y="252"/>
                    </a:lnTo>
                    <a:lnTo>
                      <a:pt x="62" y="246"/>
                    </a:lnTo>
                    <a:lnTo>
                      <a:pt x="60" y="246"/>
                    </a:lnTo>
                    <a:lnTo>
                      <a:pt x="62" y="241"/>
                    </a:lnTo>
                    <a:lnTo>
                      <a:pt x="60" y="241"/>
                    </a:lnTo>
                    <a:lnTo>
                      <a:pt x="56" y="235"/>
                    </a:lnTo>
                    <a:lnTo>
                      <a:pt x="54" y="235"/>
                    </a:lnTo>
                    <a:lnTo>
                      <a:pt x="53" y="232"/>
                    </a:lnTo>
                    <a:lnTo>
                      <a:pt x="51" y="226"/>
                    </a:lnTo>
                    <a:lnTo>
                      <a:pt x="47" y="220"/>
                    </a:lnTo>
                    <a:lnTo>
                      <a:pt x="45" y="212"/>
                    </a:lnTo>
                    <a:lnTo>
                      <a:pt x="43" y="206"/>
                    </a:lnTo>
                    <a:lnTo>
                      <a:pt x="39" y="200"/>
                    </a:lnTo>
                    <a:lnTo>
                      <a:pt x="39" y="198"/>
                    </a:lnTo>
                    <a:lnTo>
                      <a:pt x="36" y="186"/>
                    </a:lnTo>
                    <a:lnTo>
                      <a:pt x="34" y="180"/>
                    </a:lnTo>
                    <a:lnTo>
                      <a:pt x="32" y="177"/>
                    </a:lnTo>
                    <a:lnTo>
                      <a:pt x="28" y="169"/>
                    </a:lnTo>
                    <a:lnTo>
                      <a:pt x="26" y="163"/>
                    </a:lnTo>
                    <a:lnTo>
                      <a:pt x="26" y="160"/>
                    </a:lnTo>
                    <a:lnTo>
                      <a:pt x="26" y="154"/>
                    </a:lnTo>
                    <a:lnTo>
                      <a:pt x="22" y="146"/>
                    </a:lnTo>
                    <a:lnTo>
                      <a:pt x="22" y="137"/>
                    </a:lnTo>
                    <a:lnTo>
                      <a:pt x="20" y="137"/>
                    </a:lnTo>
                    <a:lnTo>
                      <a:pt x="18" y="129"/>
                    </a:lnTo>
                    <a:lnTo>
                      <a:pt x="18" y="123"/>
                    </a:lnTo>
                    <a:lnTo>
                      <a:pt x="15" y="117"/>
                    </a:lnTo>
                    <a:lnTo>
                      <a:pt x="15" y="106"/>
                    </a:lnTo>
                    <a:lnTo>
                      <a:pt x="15" y="100"/>
                    </a:lnTo>
                    <a:lnTo>
                      <a:pt x="11" y="91"/>
                    </a:lnTo>
                    <a:lnTo>
                      <a:pt x="13" y="88"/>
                    </a:lnTo>
                    <a:lnTo>
                      <a:pt x="11" y="80"/>
                    </a:lnTo>
                    <a:lnTo>
                      <a:pt x="7" y="66"/>
                    </a:lnTo>
                    <a:lnTo>
                      <a:pt x="7" y="63"/>
                    </a:lnTo>
                    <a:lnTo>
                      <a:pt x="7" y="57"/>
                    </a:lnTo>
                    <a:lnTo>
                      <a:pt x="5" y="45"/>
                    </a:lnTo>
                    <a:lnTo>
                      <a:pt x="3" y="40"/>
                    </a:lnTo>
                    <a:lnTo>
                      <a:pt x="1" y="31"/>
                    </a:lnTo>
                    <a:lnTo>
                      <a:pt x="1" y="20"/>
                    </a:lnTo>
                    <a:lnTo>
                      <a:pt x="1"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9" name="Freeform 163"/>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9 h 288"/>
                  <a:gd name="T24" fmla="*/ 49 w 111"/>
                  <a:gd name="T25" fmla="*/ 243 h 288"/>
                  <a:gd name="T26" fmla="*/ 51 w 111"/>
                  <a:gd name="T27" fmla="*/ 241 h 288"/>
                  <a:gd name="T28" fmla="*/ 53 w 111"/>
                  <a:gd name="T29" fmla="*/ 235 h 288"/>
                  <a:gd name="T30" fmla="*/ 56 w 111"/>
                  <a:gd name="T31" fmla="*/ 229 h 288"/>
                  <a:gd name="T32" fmla="*/ 58 w 111"/>
                  <a:gd name="T33" fmla="*/ 223 h 288"/>
                  <a:gd name="T34" fmla="*/ 66 w 111"/>
                  <a:gd name="T35" fmla="*/ 212 h 288"/>
                  <a:gd name="T36" fmla="*/ 67 w 111"/>
                  <a:gd name="T37" fmla="*/ 200 h 288"/>
                  <a:gd name="T38" fmla="*/ 75 w 111"/>
                  <a:gd name="T39" fmla="*/ 186 h 288"/>
                  <a:gd name="T40" fmla="*/ 79 w 111"/>
                  <a:gd name="T41" fmla="*/ 169 h 288"/>
                  <a:gd name="T42" fmla="*/ 81 w 111"/>
                  <a:gd name="T43" fmla="*/ 160 h 288"/>
                  <a:gd name="T44" fmla="*/ 88 w 111"/>
                  <a:gd name="T45" fmla="*/ 146 h 288"/>
                  <a:gd name="T46" fmla="*/ 88 w 111"/>
                  <a:gd name="T47" fmla="*/ 137 h 288"/>
                  <a:gd name="T48" fmla="*/ 92 w 111"/>
                  <a:gd name="T49" fmla="*/ 120 h 288"/>
                  <a:gd name="T50" fmla="*/ 94 w 111"/>
                  <a:gd name="T51" fmla="*/ 106 h 288"/>
                  <a:gd name="T52" fmla="*/ 96 w 111"/>
                  <a:gd name="T53" fmla="*/ 94 h 288"/>
                  <a:gd name="T54" fmla="*/ 102 w 111"/>
                  <a:gd name="T55" fmla="*/ 80 h 288"/>
                  <a:gd name="T56" fmla="*/ 100 w 111"/>
                  <a:gd name="T57" fmla="*/ 66 h 288"/>
                  <a:gd name="T58" fmla="*/ 106 w 111"/>
                  <a:gd name="T59" fmla="*/ 45 h 288"/>
                  <a:gd name="T60" fmla="*/ 104 w 111"/>
                  <a:gd name="T61" fmla="*/ 28 h 288"/>
                  <a:gd name="T62" fmla="*/ 110 w 111"/>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9"/>
                    </a:lnTo>
                    <a:lnTo>
                      <a:pt x="45" y="246"/>
                    </a:lnTo>
                    <a:lnTo>
                      <a:pt x="49" y="243"/>
                    </a:lnTo>
                    <a:lnTo>
                      <a:pt x="51" y="241"/>
                    </a:lnTo>
                    <a:lnTo>
                      <a:pt x="51" y="235"/>
                    </a:lnTo>
                    <a:lnTo>
                      <a:pt x="53" y="235"/>
                    </a:lnTo>
                    <a:lnTo>
                      <a:pt x="53" y="232"/>
                    </a:lnTo>
                    <a:lnTo>
                      <a:pt x="56" y="229"/>
                    </a:lnTo>
                    <a:lnTo>
                      <a:pt x="56" y="226"/>
                    </a:lnTo>
                    <a:lnTo>
                      <a:pt x="58" y="223"/>
                    </a:lnTo>
                    <a:lnTo>
                      <a:pt x="64" y="215"/>
                    </a:lnTo>
                    <a:lnTo>
                      <a:pt x="66" y="212"/>
                    </a:lnTo>
                    <a:lnTo>
                      <a:pt x="71" y="203"/>
                    </a:lnTo>
                    <a:lnTo>
                      <a:pt x="67" y="200"/>
                    </a:lnTo>
                    <a:lnTo>
                      <a:pt x="73" y="192"/>
                    </a:lnTo>
                    <a:lnTo>
                      <a:pt x="75" y="186"/>
                    </a:lnTo>
                    <a:lnTo>
                      <a:pt x="77" y="180"/>
                    </a:lnTo>
                    <a:lnTo>
                      <a:pt x="79" y="169"/>
                    </a:lnTo>
                    <a:lnTo>
                      <a:pt x="81" y="160"/>
                    </a:lnTo>
                    <a:lnTo>
                      <a:pt x="85" y="154"/>
                    </a:lnTo>
                    <a:lnTo>
                      <a:pt x="88" y="146"/>
                    </a:lnTo>
                    <a:lnTo>
                      <a:pt x="88" y="137"/>
                    </a:lnTo>
                    <a:lnTo>
                      <a:pt x="92" y="129"/>
                    </a:lnTo>
                    <a:lnTo>
                      <a:pt x="92" y="120"/>
                    </a:lnTo>
                    <a:lnTo>
                      <a:pt x="92" y="111"/>
                    </a:lnTo>
                    <a:lnTo>
                      <a:pt x="94" y="106"/>
                    </a:lnTo>
                    <a:lnTo>
                      <a:pt x="96" y="103"/>
                    </a:lnTo>
                    <a:lnTo>
                      <a:pt x="96" y="94"/>
                    </a:lnTo>
                    <a:lnTo>
                      <a:pt x="98" y="86"/>
                    </a:lnTo>
                    <a:lnTo>
                      <a:pt x="102" y="80"/>
                    </a:lnTo>
                    <a:lnTo>
                      <a:pt x="102" y="68"/>
                    </a:lnTo>
                    <a:lnTo>
                      <a:pt x="100" y="66"/>
                    </a:lnTo>
                    <a:lnTo>
                      <a:pt x="102" y="54"/>
                    </a:lnTo>
                    <a:lnTo>
                      <a:pt x="106" y="45"/>
                    </a:lnTo>
                    <a:lnTo>
                      <a:pt x="106" y="37"/>
                    </a:lnTo>
                    <a:lnTo>
                      <a:pt x="104" y="28"/>
                    </a:lnTo>
                    <a:lnTo>
                      <a:pt x="108" y="22"/>
                    </a:lnTo>
                    <a:lnTo>
                      <a:pt x="110" y="14"/>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0" name="Freeform 164"/>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6 h 288"/>
                  <a:gd name="T24" fmla="*/ 49 w 111"/>
                  <a:gd name="T25" fmla="*/ 243 h 288"/>
                  <a:gd name="T26" fmla="*/ 51 w 111"/>
                  <a:gd name="T27" fmla="*/ 235 h 288"/>
                  <a:gd name="T28" fmla="*/ 53 w 111"/>
                  <a:gd name="T29" fmla="*/ 232 h 288"/>
                  <a:gd name="T30" fmla="*/ 56 w 111"/>
                  <a:gd name="T31" fmla="*/ 226 h 288"/>
                  <a:gd name="T32" fmla="*/ 64 w 111"/>
                  <a:gd name="T33" fmla="*/ 215 h 288"/>
                  <a:gd name="T34" fmla="*/ 71 w 111"/>
                  <a:gd name="T35" fmla="*/ 203 h 288"/>
                  <a:gd name="T36" fmla="*/ 73 w 111"/>
                  <a:gd name="T37" fmla="*/ 192 h 288"/>
                  <a:gd name="T38" fmla="*/ 77 w 111"/>
                  <a:gd name="T39" fmla="*/ 180 h 288"/>
                  <a:gd name="T40" fmla="*/ 79 w 111"/>
                  <a:gd name="T41" fmla="*/ 169 h 288"/>
                  <a:gd name="T42" fmla="*/ 85 w 111"/>
                  <a:gd name="T43" fmla="*/ 154 h 288"/>
                  <a:gd name="T44" fmla="*/ 88 w 111"/>
                  <a:gd name="T45" fmla="*/ 137 h 288"/>
                  <a:gd name="T46" fmla="*/ 92 w 111"/>
                  <a:gd name="T47" fmla="*/ 129 h 288"/>
                  <a:gd name="T48" fmla="*/ 92 w 111"/>
                  <a:gd name="T49" fmla="*/ 111 h 288"/>
                  <a:gd name="T50" fmla="*/ 96 w 111"/>
                  <a:gd name="T51" fmla="*/ 103 h 288"/>
                  <a:gd name="T52" fmla="*/ 98 w 111"/>
                  <a:gd name="T53" fmla="*/ 86 h 288"/>
                  <a:gd name="T54" fmla="*/ 102 w 111"/>
                  <a:gd name="T55" fmla="*/ 68 h 288"/>
                  <a:gd name="T56" fmla="*/ 104 w 111"/>
                  <a:gd name="T57" fmla="*/ 54 h 288"/>
                  <a:gd name="T58" fmla="*/ 106 w 111"/>
                  <a:gd name="T59" fmla="*/ 37 h 288"/>
                  <a:gd name="T60" fmla="*/ 108 w 111"/>
                  <a:gd name="T61" fmla="*/ 20 h 288"/>
                  <a:gd name="T62" fmla="*/ 108 w 111"/>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6"/>
                    </a:lnTo>
                    <a:lnTo>
                      <a:pt x="49" y="243"/>
                    </a:lnTo>
                    <a:lnTo>
                      <a:pt x="51" y="241"/>
                    </a:lnTo>
                    <a:lnTo>
                      <a:pt x="51" y="235"/>
                    </a:lnTo>
                    <a:lnTo>
                      <a:pt x="53" y="235"/>
                    </a:lnTo>
                    <a:lnTo>
                      <a:pt x="53" y="232"/>
                    </a:lnTo>
                    <a:lnTo>
                      <a:pt x="56" y="229"/>
                    </a:lnTo>
                    <a:lnTo>
                      <a:pt x="56" y="226"/>
                    </a:lnTo>
                    <a:lnTo>
                      <a:pt x="60" y="220"/>
                    </a:lnTo>
                    <a:lnTo>
                      <a:pt x="64" y="215"/>
                    </a:lnTo>
                    <a:lnTo>
                      <a:pt x="67" y="212"/>
                    </a:lnTo>
                    <a:lnTo>
                      <a:pt x="71" y="203"/>
                    </a:lnTo>
                    <a:lnTo>
                      <a:pt x="71" y="198"/>
                    </a:lnTo>
                    <a:lnTo>
                      <a:pt x="73" y="192"/>
                    </a:lnTo>
                    <a:lnTo>
                      <a:pt x="75" y="186"/>
                    </a:lnTo>
                    <a:lnTo>
                      <a:pt x="77" y="180"/>
                    </a:lnTo>
                    <a:lnTo>
                      <a:pt x="79" y="169"/>
                    </a:lnTo>
                    <a:lnTo>
                      <a:pt x="81" y="160"/>
                    </a:lnTo>
                    <a:lnTo>
                      <a:pt x="85" y="154"/>
                    </a:lnTo>
                    <a:lnTo>
                      <a:pt x="88" y="146"/>
                    </a:lnTo>
                    <a:lnTo>
                      <a:pt x="88" y="137"/>
                    </a:lnTo>
                    <a:lnTo>
                      <a:pt x="92" y="129"/>
                    </a:lnTo>
                    <a:lnTo>
                      <a:pt x="94" y="120"/>
                    </a:lnTo>
                    <a:lnTo>
                      <a:pt x="92" y="111"/>
                    </a:lnTo>
                    <a:lnTo>
                      <a:pt x="94" y="106"/>
                    </a:lnTo>
                    <a:lnTo>
                      <a:pt x="96" y="103"/>
                    </a:lnTo>
                    <a:lnTo>
                      <a:pt x="96" y="94"/>
                    </a:lnTo>
                    <a:lnTo>
                      <a:pt x="98" y="86"/>
                    </a:lnTo>
                    <a:lnTo>
                      <a:pt x="102" y="80"/>
                    </a:lnTo>
                    <a:lnTo>
                      <a:pt x="102" y="68"/>
                    </a:lnTo>
                    <a:lnTo>
                      <a:pt x="102" y="63"/>
                    </a:lnTo>
                    <a:lnTo>
                      <a:pt x="104" y="54"/>
                    </a:lnTo>
                    <a:lnTo>
                      <a:pt x="106" y="45"/>
                    </a:lnTo>
                    <a:lnTo>
                      <a:pt x="106" y="37"/>
                    </a:lnTo>
                    <a:lnTo>
                      <a:pt x="104" y="28"/>
                    </a:lnTo>
                    <a:lnTo>
                      <a:pt x="108" y="20"/>
                    </a:lnTo>
                    <a:lnTo>
                      <a:pt x="110" y="14"/>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1" name="Freeform 165"/>
              <p:cNvSpPr>
                <a:spLocks/>
              </p:cNvSpPr>
              <p:nvPr/>
            </p:nvSpPr>
            <p:spPr bwMode="auto">
              <a:xfrm>
                <a:off x="1905" y="1233"/>
                <a:ext cx="111" cy="288"/>
              </a:xfrm>
              <a:custGeom>
                <a:avLst/>
                <a:gdLst>
                  <a:gd name="T0" fmla="*/ 108 w 111"/>
                  <a:gd name="T1" fmla="*/ 287 h 288"/>
                  <a:gd name="T2" fmla="*/ 100 w 111"/>
                  <a:gd name="T3" fmla="*/ 281 h 288"/>
                  <a:gd name="T4" fmla="*/ 98 w 111"/>
                  <a:gd name="T5" fmla="*/ 281 h 288"/>
                  <a:gd name="T6" fmla="*/ 91 w 111"/>
                  <a:gd name="T7" fmla="*/ 278 h 288"/>
                  <a:gd name="T8" fmla="*/ 85 w 111"/>
                  <a:gd name="T9" fmla="*/ 275 h 288"/>
                  <a:gd name="T10" fmla="*/ 83 w 111"/>
                  <a:gd name="T11" fmla="*/ 275 h 288"/>
                  <a:gd name="T12" fmla="*/ 75 w 111"/>
                  <a:gd name="T13" fmla="*/ 272 h 288"/>
                  <a:gd name="T14" fmla="*/ 73 w 111"/>
                  <a:gd name="T15" fmla="*/ 269 h 288"/>
                  <a:gd name="T16" fmla="*/ 72 w 111"/>
                  <a:gd name="T17" fmla="*/ 264 h 288"/>
                  <a:gd name="T18" fmla="*/ 68 w 111"/>
                  <a:gd name="T19" fmla="*/ 258 h 288"/>
                  <a:gd name="T20" fmla="*/ 66 w 111"/>
                  <a:gd name="T21" fmla="*/ 252 h 288"/>
                  <a:gd name="T22" fmla="*/ 64 w 111"/>
                  <a:gd name="T23" fmla="*/ 246 h 288"/>
                  <a:gd name="T24" fmla="*/ 64 w 111"/>
                  <a:gd name="T25" fmla="*/ 241 h 288"/>
                  <a:gd name="T26" fmla="*/ 58 w 111"/>
                  <a:gd name="T27" fmla="*/ 235 h 288"/>
                  <a:gd name="T28" fmla="*/ 55 w 111"/>
                  <a:gd name="T29" fmla="*/ 232 h 288"/>
                  <a:gd name="T30" fmla="*/ 55 w 111"/>
                  <a:gd name="T31" fmla="*/ 232 h 288"/>
                  <a:gd name="T32" fmla="*/ 49 w 111"/>
                  <a:gd name="T33" fmla="*/ 220 h 288"/>
                  <a:gd name="T34" fmla="*/ 45 w 111"/>
                  <a:gd name="T35" fmla="*/ 206 h 288"/>
                  <a:gd name="T36" fmla="*/ 41 w 111"/>
                  <a:gd name="T37" fmla="*/ 198 h 288"/>
                  <a:gd name="T38" fmla="*/ 36 w 111"/>
                  <a:gd name="T39" fmla="*/ 180 h 288"/>
                  <a:gd name="T40" fmla="*/ 30 w 111"/>
                  <a:gd name="T41" fmla="*/ 169 h 288"/>
                  <a:gd name="T42" fmla="*/ 28 w 111"/>
                  <a:gd name="T43" fmla="*/ 160 h 288"/>
                  <a:gd name="T44" fmla="*/ 24 w 111"/>
                  <a:gd name="T45" fmla="*/ 146 h 288"/>
                  <a:gd name="T46" fmla="*/ 22 w 111"/>
                  <a:gd name="T47" fmla="*/ 134 h 288"/>
                  <a:gd name="T48" fmla="*/ 20 w 111"/>
                  <a:gd name="T49" fmla="*/ 120 h 288"/>
                  <a:gd name="T50" fmla="*/ 17 w 111"/>
                  <a:gd name="T51" fmla="*/ 103 h 288"/>
                  <a:gd name="T52" fmla="*/ 13 w 111"/>
                  <a:gd name="T53" fmla="*/ 88 h 288"/>
                  <a:gd name="T54" fmla="*/ 13 w 111"/>
                  <a:gd name="T55" fmla="*/ 77 h 288"/>
                  <a:gd name="T56" fmla="*/ 9 w 111"/>
                  <a:gd name="T57" fmla="*/ 60 h 288"/>
                  <a:gd name="T58" fmla="*/ 7 w 111"/>
                  <a:gd name="T59" fmla="*/ 43 h 288"/>
                  <a:gd name="T60" fmla="*/ 3 w 111"/>
                  <a:gd name="T61" fmla="*/ 28 h 288"/>
                  <a:gd name="T62" fmla="*/ 3 w 111"/>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110" y="287"/>
                    </a:moveTo>
                    <a:lnTo>
                      <a:pt x="108" y="287"/>
                    </a:lnTo>
                    <a:lnTo>
                      <a:pt x="104" y="284"/>
                    </a:lnTo>
                    <a:lnTo>
                      <a:pt x="100" y="281"/>
                    </a:lnTo>
                    <a:lnTo>
                      <a:pt x="98" y="287"/>
                    </a:lnTo>
                    <a:lnTo>
                      <a:pt x="98" y="281"/>
                    </a:lnTo>
                    <a:lnTo>
                      <a:pt x="94" y="278"/>
                    </a:lnTo>
                    <a:lnTo>
                      <a:pt x="91" y="278"/>
                    </a:lnTo>
                    <a:lnTo>
                      <a:pt x="87" y="278"/>
                    </a:lnTo>
                    <a:lnTo>
                      <a:pt x="85" y="275"/>
                    </a:lnTo>
                    <a:lnTo>
                      <a:pt x="81" y="278"/>
                    </a:lnTo>
                    <a:lnTo>
                      <a:pt x="83" y="275"/>
                    </a:lnTo>
                    <a:lnTo>
                      <a:pt x="79" y="275"/>
                    </a:lnTo>
                    <a:lnTo>
                      <a:pt x="75" y="272"/>
                    </a:lnTo>
                    <a:lnTo>
                      <a:pt x="75" y="269"/>
                    </a:lnTo>
                    <a:lnTo>
                      <a:pt x="73" y="269"/>
                    </a:lnTo>
                    <a:lnTo>
                      <a:pt x="72" y="266"/>
                    </a:lnTo>
                    <a:lnTo>
                      <a:pt x="72" y="264"/>
                    </a:lnTo>
                    <a:lnTo>
                      <a:pt x="70" y="261"/>
                    </a:lnTo>
                    <a:lnTo>
                      <a:pt x="68" y="258"/>
                    </a:lnTo>
                    <a:lnTo>
                      <a:pt x="68" y="252"/>
                    </a:lnTo>
                    <a:lnTo>
                      <a:pt x="66" y="252"/>
                    </a:lnTo>
                    <a:lnTo>
                      <a:pt x="64" y="246"/>
                    </a:lnTo>
                    <a:lnTo>
                      <a:pt x="62" y="246"/>
                    </a:lnTo>
                    <a:lnTo>
                      <a:pt x="64" y="241"/>
                    </a:lnTo>
                    <a:lnTo>
                      <a:pt x="62" y="241"/>
                    </a:lnTo>
                    <a:lnTo>
                      <a:pt x="58" y="235"/>
                    </a:lnTo>
                    <a:lnTo>
                      <a:pt x="56" y="235"/>
                    </a:lnTo>
                    <a:lnTo>
                      <a:pt x="55" y="232"/>
                    </a:lnTo>
                    <a:lnTo>
                      <a:pt x="53" y="226"/>
                    </a:lnTo>
                    <a:lnTo>
                      <a:pt x="49" y="220"/>
                    </a:lnTo>
                    <a:lnTo>
                      <a:pt x="47" y="212"/>
                    </a:lnTo>
                    <a:lnTo>
                      <a:pt x="45" y="206"/>
                    </a:lnTo>
                    <a:lnTo>
                      <a:pt x="41" y="200"/>
                    </a:lnTo>
                    <a:lnTo>
                      <a:pt x="41" y="198"/>
                    </a:lnTo>
                    <a:lnTo>
                      <a:pt x="37" y="186"/>
                    </a:lnTo>
                    <a:lnTo>
                      <a:pt x="36" y="180"/>
                    </a:lnTo>
                    <a:lnTo>
                      <a:pt x="34" y="177"/>
                    </a:lnTo>
                    <a:lnTo>
                      <a:pt x="30" y="169"/>
                    </a:lnTo>
                    <a:lnTo>
                      <a:pt x="28" y="163"/>
                    </a:lnTo>
                    <a:lnTo>
                      <a:pt x="28" y="160"/>
                    </a:lnTo>
                    <a:lnTo>
                      <a:pt x="28" y="154"/>
                    </a:lnTo>
                    <a:lnTo>
                      <a:pt x="24" y="146"/>
                    </a:lnTo>
                    <a:lnTo>
                      <a:pt x="24" y="134"/>
                    </a:lnTo>
                    <a:lnTo>
                      <a:pt x="22" y="134"/>
                    </a:lnTo>
                    <a:lnTo>
                      <a:pt x="20" y="126"/>
                    </a:lnTo>
                    <a:lnTo>
                      <a:pt x="20" y="120"/>
                    </a:lnTo>
                    <a:lnTo>
                      <a:pt x="17" y="114"/>
                    </a:lnTo>
                    <a:lnTo>
                      <a:pt x="17" y="103"/>
                    </a:lnTo>
                    <a:lnTo>
                      <a:pt x="17" y="97"/>
                    </a:lnTo>
                    <a:lnTo>
                      <a:pt x="13" y="88"/>
                    </a:lnTo>
                    <a:lnTo>
                      <a:pt x="11" y="86"/>
                    </a:lnTo>
                    <a:lnTo>
                      <a:pt x="13" y="77"/>
                    </a:lnTo>
                    <a:lnTo>
                      <a:pt x="9" y="63"/>
                    </a:lnTo>
                    <a:lnTo>
                      <a:pt x="9" y="60"/>
                    </a:lnTo>
                    <a:lnTo>
                      <a:pt x="9" y="54"/>
                    </a:lnTo>
                    <a:lnTo>
                      <a:pt x="7" y="43"/>
                    </a:lnTo>
                    <a:lnTo>
                      <a:pt x="5" y="37"/>
                    </a:lnTo>
                    <a:lnTo>
                      <a:pt x="3" y="28"/>
                    </a:lnTo>
                    <a:lnTo>
                      <a:pt x="1" y="20"/>
                    </a:lnTo>
                    <a:lnTo>
                      <a:pt x="3"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52" name="Freeform 166"/>
              <p:cNvSpPr>
                <a:spLocks/>
              </p:cNvSpPr>
              <p:nvPr/>
            </p:nvSpPr>
            <p:spPr bwMode="auto">
              <a:xfrm>
                <a:off x="1798" y="950"/>
                <a:ext cx="110" cy="284"/>
              </a:xfrm>
              <a:custGeom>
                <a:avLst/>
                <a:gdLst>
                  <a:gd name="T0" fmla="*/ 5 w 110"/>
                  <a:gd name="T1" fmla="*/ 0 h 284"/>
                  <a:gd name="T2" fmla="*/ 9 w 110"/>
                  <a:gd name="T3" fmla="*/ 2 h 284"/>
                  <a:gd name="T4" fmla="*/ 15 w 110"/>
                  <a:gd name="T5" fmla="*/ 0 h 284"/>
                  <a:gd name="T6" fmla="*/ 22 w 110"/>
                  <a:gd name="T7" fmla="*/ 5 h 284"/>
                  <a:gd name="T8" fmla="*/ 26 w 110"/>
                  <a:gd name="T9" fmla="*/ 11 h 284"/>
                  <a:gd name="T10" fmla="*/ 30 w 110"/>
                  <a:gd name="T11" fmla="*/ 11 h 284"/>
                  <a:gd name="T12" fmla="*/ 33 w 110"/>
                  <a:gd name="T13" fmla="*/ 14 h 284"/>
                  <a:gd name="T14" fmla="*/ 35 w 110"/>
                  <a:gd name="T15" fmla="*/ 20 h 284"/>
                  <a:gd name="T16" fmla="*/ 41 w 110"/>
                  <a:gd name="T17" fmla="*/ 25 h 284"/>
                  <a:gd name="T18" fmla="*/ 39 w 110"/>
                  <a:gd name="T19" fmla="*/ 25 h 284"/>
                  <a:gd name="T20" fmla="*/ 43 w 110"/>
                  <a:gd name="T21" fmla="*/ 31 h 284"/>
                  <a:gd name="T22" fmla="*/ 48 w 110"/>
                  <a:gd name="T23" fmla="*/ 37 h 284"/>
                  <a:gd name="T24" fmla="*/ 48 w 110"/>
                  <a:gd name="T25" fmla="*/ 42 h 284"/>
                  <a:gd name="T26" fmla="*/ 50 w 110"/>
                  <a:gd name="T27" fmla="*/ 48 h 284"/>
                  <a:gd name="T28" fmla="*/ 54 w 110"/>
                  <a:gd name="T29" fmla="*/ 51 h 284"/>
                  <a:gd name="T30" fmla="*/ 58 w 110"/>
                  <a:gd name="T31" fmla="*/ 54 h 284"/>
                  <a:gd name="T32" fmla="*/ 62 w 110"/>
                  <a:gd name="T33" fmla="*/ 62 h 284"/>
                  <a:gd name="T34" fmla="*/ 65 w 110"/>
                  <a:gd name="T35" fmla="*/ 74 h 284"/>
                  <a:gd name="T36" fmla="*/ 69 w 110"/>
                  <a:gd name="T37" fmla="*/ 91 h 284"/>
                  <a:gd name="T38" fmla="*/ 75 w 110"/>
                  <a:gd name="T39" fmla="*/ 100 h 284"/>
                  <a:gd name="T40" fmla="*/ 77 w 110"/>
                  <a:gd name="T41" fmla="*/ 111 h 284"/>
                  <a:gd name="T42" fmla="*/ 80 w 110"/>
                  <a:gd name="T43" fmla="*/ 128 h 284"/>
                  <a:gd name="T44" fmla="*/ 84 w 110"/>
                  <a:gd name="T45" fmla="*/ 137 h 284"/>
                  <a:gd name="T46" fmla="*/ 90 w 110"/>
                  <a:gd name="T47" fmla="*/ 151 h 284"/>
                  <a:gd name="T48" fmla="*/ 88 w 110"/>
                  <a:gd name="T49" fmla="*/ 165 h 284"/>
                  <a:gd name="T50" fmla="*/ 93 w 110"/>
                  <a:gd name="T51" fmla="*/ 180 h 284"/>
                  <a:gd name="T52" fmla="*/ 97 w 110"/>
                  <a:gd name="T53" fmla="*/ 188 h 284"/>
                  <a:gd name="T54" fmla="*/ 97 w 110"/>
                  <a:gd name="T55" fmla="*/ 208 h 284"/>
                  <a:gd name="T56" fmla="*/ 99 w 110"/>
                  <a:gd name="T57" fmla="*/ 225 h 284"/>
                  <a:gd name="T58" fmla="*/ 99 w 110"/>
                  <a:gd name="T59" fmla="*/ 242 h 284"/>
                  <a:gd name="T60" fmla="*/ 105 w 110"/>
                  <a:gd name="T61" fmla="*/ 260 h 284"/>
                  <a:gd name="T62" fmla="*/ 105 w 110"/>
                  <a:gd name="T63" fmla="*/ 277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0" y="0"/>
                    </a:moveTo>
                    <a:lnTo>
                      <a:pt x="5" y="0"/>
                    </a:lnTo>
                    <a:lnTo>
                      <a:pt x="7" y="2"/>
                    </a:lnTo>
                    <a:lnTo>
                      <a:pt x="9" y="2"/>
                    </a:lnTo>
                    <a:lnTo>
                      <a:pt x="11" y="2"/>
                    </a:lnTo>
                    <a:lnTo>
                      <a:pt x="15" y="0"/>
                    </a:lnTo>
                    <a:lnTo>
                      <a:pt x="16" y="5"/>
                    </a:lnTo>
                    <a:lnTo>
                      <a:pt x="22" y="5"/>
                    </a:lnTo>
                    <a:lnTo>
                      <a:pt x="24" y="8"/>
                    </a:lnTo>
                    <a:lnTo>
                      <a:pt x="26" y="11"/>
                    </a:lnTo>
                    <a:lnTo>
                      <a:pt x="30" y="11"/>
                    </a:lnTo>
                    <a:lnTo>
                      <a:pt x="31" y="11"/>
                    </a:lnTo>
                    <a:lnTo>
                      <a:pt x="33" y="14"/>
                    </a:lnTo>
                    <a:lnTo>
                      <a:pt x="33" y="17"/>
                    </a:lnTo>
                    <a:lnTo>
                      <a:pt x="35" y="20"/>
                    </a:lnTo>
                    <a:lnTo>
                      <a:pt x="37" y="22"/>
                    </a:lnTo>
                    <a:lnTo>
                      <a:pt x="41" y="25"/>
                    </a:lnTo>
                    <a:lnTo>
                      <a:pt x="39" y="25"/>
                    </a:lnTo>
                    <a:lnTo>
                      <a:pt x="41" y="31"/>
                    </a:lnTo>
                    <a:lnTo>
                      <a:pt x="43" y="31"/>
                    </a:lnTo>
                    <a:lnTo>
                      <a:pt x="45" y="34"/>
                    </a:lnTo>
                    <a:lnTo>
                      <a:pt x="48" y="37"/>
                    </a:lnTo>
                    <a:lnTo>
                      <a:pt x="46" y="40"/>
                    </a:lnTo>
                    <a:lnTo>
                      <a:pt x="48" y="42"/>
                    </a:lnTo>
                    <a:lnTo>
                      <a:pt x="48" y="45"/>
                    </a:lnTo>
                    <a:lnTo>
                      <a:pt x="50" y="48"/>
                    </a:lnTo>
                    <a:lnTo>
                      <a:pt x="54" y="51"/>
                    </a:lnTo>
                    <a:lnTo>
                      <a:pt x="56" y="54"/>
                    </a:lnTo>
                    <a:lnTo>
                      <a:pt x="58" y="54"/>
                    </a:lnTo>
                    <a:lnTo>
                      <a:pt x="58" y="60"/>
                    </a:lnTo>
                    <a:lnTo>
                      <a:pt x="62" y="62"/>
                    </a:lnTo>
                    <a:lnTo>
                      <a:pt x="63" y="65"/>
                    </a:lnTo>
                    <a:lnTo>
                      <a:pt x="65" y="74"/>
                    </a:lnTo>
                    <a:lnTo>
                      <a:pt x="69" y="85"/>
                    </a:lnTo>
                    <a:lnTo>
                      <a:pt x="69" y="91"/>
                    </a:lnTo>
                    <a:lnTo>
                      <a:pt x="71" y="97"/>
                    </a:lnTo>
                    <a:lnTo>
                      <a:pt x="75" y="100"/>
                    </a:lnTo>
                    <a:lnTo>
                      <a:pt x="78" y="108"/>
                    </a:lnTo>
                    <a:lnTo>
                      <a:pt x="77" y="111"/>
                    </a:lnTo>
                    <a:lnTo>
                      <a:pt x="80" y="122"/>
                    </a:lnTo>
                    <a:lnTo>
                      <a:pt x="80" y="128"/>
                    </a:lnTo>
                    <a:lnTo>
                      <a:pt x="82" y="134"/>
                    </a:lnTo>
                    <a:lnTo>
                      <a:pt x="84" y="137"/>
                    </a:lnTo>
                    <a:lnTo>
                      <a:pt x="84" y="148"/>
                    </a:lnTo>
                    <a:lnTo>
                      <a:pt x="90" y="151"/>
                    </a:lnTo>
                    <a:lnTo>
                      <a:pt x="88" y="157"/>
                    </a:lnTo>
                    <a:lnTo>
                      <a:pt x="88" y="165"/>
                    </a:lnTo>
                    <a:lnTo>
                      <a:pt x="92" y="171"/>
                    </a:lnTo>
                    <a:lnTo>
                      <a:pt x="93" y="180"/>
                    </a:lnTo>
                    <a:lnTo>
                      <a:pt x="95" y="185"/>
                    </a:lnTo>
                    <a:lnTo>
                      <a:pt x="97" y="188"/>
                    </a:lnTo>
                    <a:lnTo>
                      <a:pt x="97" y="202"/>
                    </a:lnTo>
                    <a:lnTo>
                      <a:pt x="97" y="208"/>
                    </a:lnTo>
                    <a:lnTo>
                      <a:pt x="97" y="217"/>
                    </a:lnTo>
                    <a:lnTo>
                      <a:pt x="99" y="225"/>
                    </a:lnTo>
                    <a:lnTo>
                      <a:pt x="99" y="234"/>
                    </a:lnTo>
                    <a:lnTo>
                      <a:pt x="99" y="242"/>
                    </a:lnTo>
                    <a:lnTo>
                      <a:pt x="103" y="251"/>
                    </a:lnTo>
                    <a:lnTo>
                      <a:pt x="105" y="260"/>
                    </a:lnTo>
                    <a:lnTo>
                      <a:pt x="109" y="265"/>
                    </a:lnTo>
                    <a:lnTo>
                      <a:pt x="105" y="277"/>
                    </a:lnTo>
                    <a:lnTo>
                      <a:pt x="109"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207" name="Group 167"/>
            <p:cNvGrpSpPr>
              <a:grpSpLocks/>
            </p:cNvGrpSpPr>
            <p:nvPr/>
          </p:nvGrpSpPr>
          <p:grpSpPr bwMode="auto">
            <a:xfrm flipV="1">
              <a:off x="1756" y="1725"/>
              <a:ext cx="344" cy="47"/>
              <a:chOff x="1798" y="950"/>
              <a:chExt cx="3509" cy="579"/>
            </a:xfrm>
          </p:grpSpPr>
          <p:sp>
            <p:nvSpPr>
              <p:cNvPr id="93257" name="Freeform 168"/>
              <p:cNvSpPr>
                <a:spLocks/>
              </p:cNvSpPr>
              <p:nvPr/>
            </p:nvSpPr>
            <p:spPr bwMode="auto">
              <a:xfrm>
                <a:off x="3666" y="1247"/>
                <a:ext cx="110" cy="282"/>
              </a:xfrm>
              <a:custGeom>
                <a:avLst/>
                <a:gdLst>
                  <a:gd name="T0" fmla="*/ 105 w 110"/>
                  <a:gd name="T1" fmla="*/ 281 h 282"/>
                  <a:gd name="T2" fmla="*/ 97 w 110"/>
                  <a:gd name="T3" fmla="*/ 278 h 282"/>
                  <a:gd name="T4" fmla="*/ 93 w 110"/>
                  <a:gd name="T5" fmla="*/ 272 h 282"/>
                  <a:gd name="T6" fmla="*/ 87 w 110"/>
                  <a:gd name="T7" fmla="*/ 272 h 282"/>
                  <a:gd name="T8" fmla="*/ 82 w 110"/>
                  <a:gd name="T9" fmla="*/ 272 h 282"/>
                  <a:gd name="T10" fmla="*/ 78 w 110"/>
                  <a:gd name="T11" fmla="*/ 269 h 282"/>
                  <a:gd name="T12" fmla="*/ 72 w 110"/>
                  <a:gd name="T13" fmla="*/ 266 h 282"/>
                  <a:gd name="T14" fmla="*/ 70 w 110"/>
                  <a:gd name="T15" fmla="*/ 263 h 282"/>
                  <a:gd name="T16" fmla="*/ 68 w 110"/>
                  <a:gd name="T17" fmla="*/ 255 h 282"/>
                  <a:gd name="T18" fmla="*/ 65 w 110"/>
                  <a:gd name="T19" fmla="*/ 249 h 282"/>
                  <a:gd name="T20" fmla="*/ 65 w 110"/>
                  <a:gd name="T21" fmla="*/ 243 h 282"/>
                  <a:gd name="T22" fmla="*/ 65 w 110"/>
                  <a:gd name="T23" fmla="*/ 240 h 282"/>
                  <a:gd name="T24" fmla="*/ 59 w 110"/>
                  <a:gd name="T25" fmla="*/ 235 h 282"/>
                  <a:gd name="T26" fmla="*/ 55 w 110"/>
                  <a:gd name="T27" fmla="*/ 229 h 282"/>
                  <a:gd name="T28" fmla="*/ 53 w 110"/>
                  <a:gd name="T29" fmla="*/ 229 h 282"/>
                  <a:gd name="T30" fmla="*/ 49 w 110"/>
                  <a:gd name="T31" fmla="*/ 226 h 282"/>
                  <a:gd name="T32" fmla="*/ 47 w 110"/>
                  <a:gd name="T33" fmla="*/ 215 h 282"/>
                  <a:gd name="T34" fmla="*/ 42 w 110"/>
                  <a:gd name="T35" fmla="*/ 203 h 282"/>
                  <a:gd name="T36" fmla="*/ 38 w 110"/>
                  <a:gd name="T37" fmla="*/ 192 h 282"/>
                  <a:gd name="T38" fmla="*/ 34 w 110"/>
                  <a:gd name="T39" fmla="*/ 180 h 282"/>
                  <a:gd name="T40" fmla="*/ 28 w 110"/>
                  <a:gd name="T41" fmla="*/ 169 h 282"/>
                  <a:gd name="T42" fmla="*/ 26 w 110"/>
                  <a:gd name="T43" fmla="*/ 154 h 282"/>
                  <a:gd name="T44" fmla="*/ 24 w 110"/>
                  <a:gd name="T45" fmla="*/ 143 h 282"/>
                  <a:gd name="T46" fmla="*/ 19 w 110"/>
                  <a:gd name="T47" fmla="*/ 134 h 282"/>
                  <a:gd name="T48" fmla="*/ 15 w 110"/>
                  <a:gd name="T49" fmla="*/ 114 h 282"/>
                  <a:gd name="T50" fmla="*/ 13 w 110"/>
                  <a:gd name="T51" fmla="*/ 103 h 282"/>
                  <a:gd name="T52" fmla="*/ 11 w 110"/>
                  <a:gd name="T53" fmla="*/ 88 h 282"/>
                  <a:gd name="T54" fmla="*/ 9 w 110"/>
                  <a:gd name="T55" fmla="*/ 74 h 282"/>
                  <a:gd name="T56" fmla="*/ 3 w 110"/>
                  <a:gd name="T57" fmla="*/ 60 h 282"/>
                  <a:gd name="T58" fmla="*/ 5 w 110"/>
                  <a:gd name="T59" fmla="*/ 43 h 282"/>
                  <a:gd name="T60" fmla="*/ 3 w 110"/>
                  <a:gd name="T61" fmla="*/ 28 h 282"/>
                  <a:gd name="T62" fmla="*/ 1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5" y="275"/>
                    </a:lnTo>
                    <a:lnTo>
                      <a:pt x="93" y="272"/>
                    </a:lnTo>
                    <a:lnTo>
                      <a:pt x="91" y="275"/>
                    </a:lnTo>
                    <a:lnTo>
                      <a:pt x="87" y="272"/>
                    </a:lnTo>
                    <a:lnTo>
                      <a:pt x="84" y="269"/>
                    </a:lnTo>
                    <a:lnTo>
                      <a:pt x="82" y="272"/>
                    </a:lnTo>
                    <a:lnTo>
                      <a:pt x="82" y="269"/>
                    </a:lnTo>
                    <a:lnTo>
                      <a:pt x="78" y="269"/>
                    </a:lnTo>
                    <a:lnTo>
                      <a:pt x="76" y="269"/>
                    </a:lnTo>
                    <a:lnTo>
                      <a:pt x="72" y="266"/>
                    </a:lnTo>
                    <a:lnTo>
                      <a:pt x="72" y="260"/>
                    </a:lnTo>
                    <a:lnTo>
                      <a:pt x="70" y="263"/>
                    </a:lnTo>
                    <a:lnTo>
                      <a:pt x="70" y="258"/>
                    </a:lnTo>
                    <a:lnTo>
                      <a:pt x="68" y="255"/>
                    </a:lnTo>
                    <a:lnTo>
                      <a:pt x="66" y="255"/>
                    </a:lnTo>
                    <a:lnTo>
                      <a:pt x="65" y="249"/>
                    </a:lnTo>
                    <a:lnTo>
                      <a:pt x="66" y="246"/>
                    </a:lnTo>
                    <a:lnTo>
                      <a:pt x="65" y="243"/>
                    </a:lnTo>
                    <a:lnTo>
                      <a:pt x="65" y="240"/>
                    </a:lnTo>
                    <a:lnTo>
                      <a:pt x="61" y="237"/>
                    </a:lnTo>
                    <a:lnTo>
                      <a:pt x="59" y="235"/>
                    </a:lnTo>
                    <a:lnTo>
                      <a:pt x="57" y="232"/>
                    </a:lnTo>
                    <a:lnTo>
                      <a:pt x="55" y="229"/>
                    </a:lnTo>
                    <a:lnTo>
                      <a:pt x="53" y="229"/>
                    </a:lnTo>
                    <a:lnTo>
                      <a:pt x="53" y="223"/>
                    </a:lnTo>
                    <a:lnTo>
                      <a:pt x="49" y="226"/>
                    </a:lnTo>
                    <a:lnTo>
                      <a:pt x="47" y="215"/>
                    </a:lnTo>
                    <a:lnTo>
                      <a:pt x="43" y="209"/>
                    </a:lnTo>
                    <a:lnTo>
                      <a:pt x="42" y="203"/>
                    </a:lnTo>
                    <a:lnTo>
                      <a:pt x="38" y="200"/>
                    </a:lnTo>
                    <a:lnTo>
                      <a:pt x="38" y="192"/>
                    </a:lnTo>
                    <a:lnTo>
                      <a:pt x="36" y="183"/>
                    </a:lnTo>
                    <a:lnTo>
                      <a:pt x="34" y="180"/>
                    </a:lnTo>
                    <a:lnTo>
                      <a:pt x="30" y="177"/>
                    </a:lnTo>
                    <a:lnTo>
                      <a:pt x="28" y="169"/>
                    </a:lnTo>
                    <a:lnTo>
                      <a:pt x="24" y="166"/>
                    </a:lnTo>
                    <a:lnTo>
                      <a:pt x="26" y="154"/>
                    </a:lnTo>
                    <a:lnTo>
                      <a:pt x="26" y="149"/>
                    </a:lnTo>
                    <a:lnTo>
                      <a:pt x="24" y="143"/>
                    </a:lnTo>
                    <a:lnTo>
                      <a:pt x="22" y="137"/>
                    </a:lnTo>
                    <a:lnTo>
                      <a:pt x="19" y="134"/>
                    </a:lnTo>
                    <a:lnTo>
                      <a:pt x="17" y="129"/>
                    </a:lnTo>
                    <a:lnTo>
                      <a:pt x="15" y="114"/>
                    </a:lnTo>
                    <a:lnTo>
                      <a:pt x="13" y="111"/>
                    </a:lnTo>
                    <a:lnTo>
                      <a:pt x="13" y="103"/>
                    </a:lnTo>
                    <a:lnTo>
                      <a:pt x="11" y="94"/>
                    </a:lnTo>
                    <a:lnTo>
                      <a:pt x="11" y="88"/>
                    </a:lnTo>
                    <a:lnTo>
                      <a:pt x="9" y="88"/>
                    </a:lnTo>
                    <a:lnTo>
                      <a:pt x="9" y="74"/>
                    </a:lnTo>
                    <a:lnTo>
                      <a:pt x="7" y="68"/>
                    </a:lnTo>
                    <a:lnTo>
                      <a:pt x="3" y="60"/>
                    </a:lnTo>
                    <a:lnTo>
                      <a:pt x="5" y="51"/>
                    </a:lnTo>
                    <a:lnTo>
                      <a:pt x="5" y="43"/>
                    </a:lnTo>
                    <a:lnTo>
                      <a:pt x="0" y="40"/>
                    </a:lnTo>
                    <a:lnTo>
                      <a:pt x="3" y="28"/>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8" name="Freeform 169"/>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49 w 109"/>
                  <a:gd name="T27" fmla="*/ 235 h 282"/>
                  <a:gd name="T28" fmla="*/ 53 w 109"/>
                  <a:gd name="T29" fmla="*/ 229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2 w 109"/>
                  <a:gd name="T59" fmla="*/ 43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49" y="235"/>
                    </a:lnTo>
                    <a:lnTo>
                      <a:pt x="49" y="232"/>
                    </a:lnTo>
                    <a:lnTo>
                      <a:pt x="53" y="229"/>
                    </a:lnTo>
                    <a:lnTo>
                      <a:pt x="53" y="223"/>
                    </a:lnTo>
                    <a:lnTo>
                      <a:pt x="54" y="220"/>
                    </a:lnTo>
                    <a:lnTo>
                      <a:pt x="56" y="215"/>
                    </a:lnTo>
                    <a:lnTo>
                      <a:pt x="62" y="209"/>
                    </a:lnTo>
                    <a:lnTo>
                      <a:pt x="65" y="209"/>
                    </a:lnTo>
                    <a:lnTo>
                      <a:pt x="64" y="200"/>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0" y="57"/>
                    </a:lnTo>
                    <a:lnTo>
                      <a:pt x="102" y="43"/>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9" name="Freeform 170"/>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51 w 109"/>
                  <a:gd name="T27" fmla="*/ 232 h 282"/>
                  <a:gd name="T28" fmla="*/ 53 w 109"/>
                  <a:gd name="T29" fmla="*/ 226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4 w 109"/>
                  <a:gd name="T59" fmla="*/ 45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51" y="232"/>
                    </a:lnTo>
                    <a:lnTo>
                      <a:pt x="49" y="232"/>
                    </a:lnTo>
                    <a:lnTo>
                      <a:pt x="53" y="226"/>
                    </a:lnTo>
                    <a:lnTo>
                      <a:pt x="54" y="220"/>
                    </a:lnTo>
                    <a:lnTo>
                      <a:pt x="56" y="220"/>
                    </a:lnTo>
                    <a:lnTo>
                      <a:pt x="56" y="215"/>
                    </a:lnTo>
                    <a:lnTo>
                      <a:pt x="62" y="209"/>
                    </a:lnTo>
                    <a:lnTo>
                      <a:pt x="65" y="209"/>
                    </a:lnTo>
                    <a:lnTo>
                      <a:pt x="65" y="197"/>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2" y="54"/>
                    </a:lnTo>
                    <a:lnTo>
                      <a:pt x="104" y="45"/>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0" name="Freeform 171"/>
              <p:cNvSpPr>
                <a:spLocks/>
              </p:cNvSpPr>
              <p:nvPr/>
            </p:nvSpPr>
            <p:spPr bwMode="auto">
              <a:xfrm>
                <a:off x="3666" y="1247"/>
                <a:ext cx="110" cy="282"/>
              </a:xfrm>
              <a:custGeom>
                <a:avLst/>
                <a:gdLst>
                  <a:gd name="T0" fmla="*/ 105 w 110"/>
                  <a:gd name="T1" fmla="*/ 281 h 282"/>
                  <a:gd name="T2" fmla="*/ 97 w 110"/>
                  <a:gd name="T3" fmla="*/ 278 h 282"/>
                  <a:gd name="T4" fmla="*/ 94 w 110"/>
                  <a:gd name="T5" fmla="*/ 272 h 282"/>
                  <a:gd name="T6" fmla="*/ 88 w 110"/>
                  <a:gd name="T7" fmla="*/ 272 h 282"/>
                  <a:gd name="T8" fmla="*/ 83 w 110"/>
                  <a:gd name="T9" fmla="*/ 272 h 282"/>
                  <a:gd name="T10" fmla="*/ 79 w 110"/>
                  <a:gd name="T11" fmla="*/ 269 h 282"/>
                  <a:gd name="T12" fmla="*/ 72 w 110"/>
                  <a:gd name="T13" fmla="*/ 263 h 282"/>
                  <a:gd name="T14" fmla="*/ 72 w 110"/>
                  <a:gd name="T15" fmla="*/ 263 h 282"/>
                  <a:gd name="T16" fmla="*/ 70 w 110"/>
                  <a:gd name="T17" fmla="*/ 255 h 282"/>
                  <a:gd name="T18" fmla="*/ 66 w 110"/>
                  <a:gd name="T19" fmla="*/ 249 h 282"/>
                  <a:gd name="T20" fmla="*/ 66 w 110"/>
                  <a:gd name="T21" fmla="*/ 243 h 282"/>
                  <a:gd name="T22" fmla="*/ 62 w 110"/>
                  <a:gd name="T23" fmla="*/ 240 h 282"/>
                  <a:gd name="T24" fmla="*/ 60 w 110"/>
                  <a:gd name="T25" fmla="*/ 235 h 282"/>
                  <a:gd name="T26" fmla="*/ 57 w 110"/>
                  <a:gd name="T27" fmla="*/ 229 h 282"/>
                  <a:gd name="T28" fmla="*/ 55 w 110"/>
                  <a:gd name="T29" fmla="*/ 229 h 282"/>
                  <a:gd name="T30" fmla="*/ 51 w 110"/>
                  <a:gd name="T31" fmla="*/ 226 h 282"/>
                  <a:gd name="T32" fmla="*/ 49 w 110"/>
                  <a:gd name="T33" fmla="*/ 215 h 282"/>
                  <a:gd name="T34" fmla="*/ 42 w 110"/>
                  <a:gd name="T35" fmla="*/ 203 h 282"/>
                  <a:gd name="T36" fmla="*/ 40 w 110"/>
                  <a:gd name="T37" fmla="*/ 189 h 282"/>
                  <a:gd name="T38" fmla="*/ 35 w 110"/>
                  <a:gd name="T39" fmla="*/ 177 h 282"/>
                  <a:gd name="T40" fmla="*/ 31 w 110"/>
                  <a:gd name="T41" fmla="*/ 166 h 282"/>
                  <a:gd name="T42" fmla="*/ 29 w 110"/>
                  <a:gd name="T43" fmla="*/ 151 h 282"/>
                  <a:gd name="T44" fmla="*/ 27 w 110"/>
                  <a:gd name="T45" fmla="*/ 140 h 282"/>
                  <a:gd name="T46" fmla="*/ 22 w 110"/>
                  <a:gd name="T47" fmla="*/ 134 h 282"/>
                  <a:gd name="T48" fmla="*/ 18 w 110"/>
                  <a:gd name="T49" fmla="*/ 114 h 282"/>
                  <a:gd name="T50" fmla="*/ 16 w 110"/>
                  <a:gd name="T51" fmla="*/ 103 h 282"/>
                  <a:gd name="T52" fmla="*/ 14 w 110"/>
                  <a:gd name="T53" fmla="*/ 88 h 282"/>
                  <a:gd name="T54" fmla="*/ 12 w 110"/>
                  <a:gd name="T55" fmla="*/ 74 h 282"/>
                  <a:gd name="T56" fmla="*/ 7 w 110"/>
                  <a:gd name="T57" fmla="*/ 57 h 282"/>
                  <a:gd name="T58" fmla="*/ 9 w 110"/>
                  <a:gd name="T59" fmla="*/ 40 h 282"/>
                  <a:gd name="T60" fmla="*/ 7 w 110"/>
                  <a:gd name="T61" fmla="*/ 25 h 282"/>
                  <a:gd name="T62" fmla="*/ 3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6" y="275"/>
                    </a:lnTo>
                    <a:lnTo>
                      <a:pt x="94" y="272"/>
                    </a:lnTo>
                    <a:lnTo>
                      <a:pt x="92" y="272"/>
                    </a:lnTo>
                    <a:lnTo>
                      <a:pt x="88" y="272"/>
                    </a:lnTo>
                    <a:lnTo>
                      <a:pt x="84" y="269"/>
                    </a:lnTo>
                    <a:lnTo>
                      <a:pt x="83" y="272"/>
                    </a:lnTo>
                    <a:lnTo>
                      <a:pt x="83" y="269"/>
                    </a:lnTo>
                    <a:lnTo>
                      <a:pt x="79" y="269"/>
                    </a:lnTo>
                    <a:lnTo>
                      <a:pt x="77" y="269"/>
                    </a:lnTo>
                    <a:lnTo>
                      <a:pt x="72" y="263"/>
                    </a:lnTo>
                    <a:lnTo>
                      <a:pt x="73" y="260"/>
                    </a:lnTo>
                    <a:lnTo>
                      <a:pt x="72" y="263"/>
                    </a:lnTo>
                    <a:lnTo>
                      <a:pt x="72" y="258"/>
                    </a:lnTo>
                    <a:lnTo>
                      <a:pt x="70" y="255"/>
                    </a:lnTo>
                    <a:lnTo>
                      <a:pt x="68" y="255"/>
                    </a:lnTo>
                    <a:lnTo>
                      <a:pt x="66" y="249"/>
                    </a:lnTo>
                    <a:lnTo>
                      <a:pt x="68" y="246"/>
                    </a:lnTo>
                    <a:lnTo>
                      <a:pt x="66" y="243"/>
                    </a:lnTo>
                    <a:lnTo>
                      <a:pt x="66" y="240"/>
                    </a:lnTo>
                    <a:lnTo>
                      <a:pt x="62" y="240"/>
                    </a:lnTo>
                    <a:lnTo>
                      <a:pt x="62" y="237"/>
                    </a:lnTo>
                    <a:lnTo>
                      <a:pt x="60" y="235"/>
                    </a:lnTo>
                    <a:lnTo>
                      <a:pt x="59" y="232"/>
                    </a:lnTo>
                    <a:lnTo>
                      <a:pt x="57" y="229"/>
                    </a:lnTo>
                    <a:lnTo>
                      <a:pt x="55" y="229"/>
                    </a:lnTo>
                    <a:lnTo>
                      <a:pt x="53" y="226"/>
                    </a:lnTo>
                    <a:lnTo>
                      <a:pt x="51" y="226"/>
                    </a:lnTo>
                    <a:lnTo>
                      <a:pt x="49" y="215"/>
                    </a:lnTo>
                    <a:lnTo>
                      <a:pt x="44" y="209"/>
                    </a:lnTo>
                    <a:lnTo>
                      <a:pt x="42" y="203"/>
                    </a:lnTo>
                    <a:lnTo>
                      <a:pt x="40" y="197"/>
                    </a:lnTo>
                    <a:lnTo>
                      <a:pt x="40" y="189"/>
                    </a:lnTo>
                    <a:lnTo>
                      <a:pt x="35" y="183"/>
                    </a:lnTo>
                    <a:lnTo>
                      <a:pt x="35" y="177"/>
                    </a:lnTo>
                    <a:lnTo>
                      <a:pt x="33" y="174"/>
                    </a:lnTo>
                    <a:lnTo>
                      <a:pt x="31" y="166"/>
                    </a:lnTo>
                    <a:lnTo>
                      <a:pt x="27" y="163"/>
                    </a:lnTo>
                    <a:lnTo>
                      <a:pt x="29" y="151"/>
                    </a:lnTo>
                    <a:lnTo>
                      <a:pt x="29" y="146"/>
                    </a:lnTo>
                    <a:lnTo>
                      <a:pt x="27" y="140"/>
                    </a:lnTo>
                    <a:lnTo>
                      <a:pt x="24" y="134"/>
                    </a:lnTo>
                    <a:lnTo>
                      <a:pt x="22" y="134"/>
                    </a:lnTo>
                    <a:lnTo>
                      <a:pt x="18" y="126"/>
                    </a:lnTo>
                    <a:lnTo>
                      <a:pt x="18" y="114"/>
                    </a:lnTo>
                    <a:lnTo>
                      <a:pt x="16" y="111"/>
                    </a:lnTo>
                    <a:lnTo>
                      <a:pt x="16" y="103"/>
                    </a:lnTo>
                    <a:lnTo>
                      <a:pt x="14" y="94"/>
                    </a:lnTo>
                    <a:lnTo>
                      <a:pt x="14" y="88"/>
                    </a:lnTo>
                    <a:lnTo>
                      <a:pt x="12" y="88"/>
                    </a:lnTo>
                    <a:lnTo>
                      <a:pt x="12" y="74"/>
                    </a:lnTo>
                    <a:lnTo>
                      <a:pt x="11" y="65"/>
                    </a:lnTo>
                    <a:lnTo>
                      <a:pt x="7" y="57"/>
                    </a:lnTo>
                    <a:lnTo>
                      <a:pt x="9" y="48"/>
                    </a:lnTo>
                    <a:lnTo>
                      <a:pt x="9" y="40"/>
                    </a:lnTo>
                    <a:lnTo>
                      <a:pt x="3" y="37"/>
                    </a:lnTo>
                    <a:lnTo>
                      <a:pt x="7"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1" name="Freeform 172"/>
              <p:cNvSpPr>
                <a:spLocks/>
              </p:cNvSpPr>
              <p:nvPr/>
            </p:nvSpPr>
            <p:spPr bwMode="auto">
              <a:xfrm>
                <a:off x="3560" y="965"/>
                <a:ext cx="107" cy="283"/>
              </a:xfrm>
              <a:custGeom>
                <a:avLst/>
                <a:gdLst>
                  <a:gd name="T0" fmla="*/ 1 w 107"/>
                  <a:gd name="T1" fmla="*/ 2 h 283"/>
                  <a:gd name="T2" fmla="*/ 7 w 107"/>
                  <a:gd name="T3" fmla="*/ 2 h 283"/>
                  <a:gd name="T4" fmla="*/ 13 w 107"/>
                  <a:gd name="T5" fmla="*/ 5 h 283"/>
                  <a:gd name="T6" fmla="*/ 19 w 107"/>
                  <a:gd name="T7" fmla="*/ 8 h 283"/>
                  <a:gd name="T8" fmla="*/ 25 w 107"/>
                  <a:gd name="T9" fmla="*/ 11 h 283"/>
                  <a:gd name="T10" fmla="*/ 26 w 107"/>
                  <a:gd name="T11" fmla="*/ 14 h 283"/>
                  <a:gd name="T12" fmla="*/ 29 w 107"/>
                  <a:gd name="T13" fmla="*/ 17 h 283"/>
                  <a:gd name="T14" fmla="*/ 35 w 107"/>
                  <a:gd name="T15" fmla="*/ 19 h 283"/>
                  <a:gd name="T16" fmla="*/ 39 w 107"/>
                  <a:gd name="T17" fmla="*/ 25 h 283"/>
                  <a:gd name="T18" fmla="*/ 37 w 107"/>
                  <a:gd name="T19" fmla="*/ 28 h 283"/>
                  <a:gd name="T20" fmla="*/ 41 w 107"/>
                  <a:gd name="T21" fmla="*/ 34 h 283"/>
                  <a:gd name="T22" fmla="*/ 47 w 107"/>
                  <a:gd name="T23" fmla="*/ 39 h 283"/>
                  <a:gd name="T24" fmla="*/ 47 w 107"/>
                  <a:gd name="T25" fmla="*/ 45 h 283"/>
                  <a:gd name="T26" fmla="*/ 49 w 107"/>
                  <a:gd name="T27" fmla="*/ 51 h 283"/>
                  <a:gd name="T28" fmla="*/ 53 w 107"/>
                  <a:gd name="T29" fmla="*/ 54 h 283"/>
                  <a:gd name="T30" fmla="*/ 56 w 107"/>
                  <a:gd name="T31" fmla="*/ 56 h 283"/>
                  <a:gd name="T32" fmla="*/ 58 w 107"/>
                  <a:gd name="T33" fmla="*/ 65 h 283"/>
                  <a:gd name="T34" fmla="*/ 62 w 107"/>
                  <a:gd name="T35" fmla="*/ 76 h 283"/>
                  <a:gd name="T36" fmla="*/ 66 w 107"/>
                  <a:gd name="T37" fmla="*/ 88 h 283"/>
                  <a:gd name="T38" fmla="*/ 72 w 107"/>
                  <a:gd name="T39" fmla="*/ 102 h 283"/>
                  <a:gd name="T40" fmla="*/ 76 w 107"/>
                  <a:gd name="T41" fmla="*/ 111 h 283"/>
                  <a:gd name="T42" fmla="*/ 80 w 107"/>
                  <a:gd name="T43" fmla="*/ 125 h 283"/>
                  <a:gd name="T44" fmla="*/ 82 w 107"/>
                  <a:gd name="T45" fmla="*/ 139 h 283"/>
                  <a:gd name="T46" fmla="*/ 88 w 107"/>
                  <a:gd name="T47" fmla="*/ 150 h 283"/>
                  <a:gd name="T48" fmla="*/ 88 w 107"/>
                  <a:gd name="T49" fmla="*/ 162 h 283"/>
                  <a:gd name="T50" fmla="*/ 90 w 107"/>
                  <a:gd name="T51" fmla="*/ 179 h 283"/>
                  <a:gd name="T52" fmla="*/ 94 w 107"/>
                  <a:gd name="T53" fmla="*/ 190 h 283"/>
                  <a:gd name="T54" fmla="*/ 94 w 107"/>
                  <a:gd name="T55" fmla="*/ 205 h 283"/>
                  <a:gd name="T56" fmla="*/ 98 w 107"/>
                  <a:gd name="T57" fmla="*/ 225 h 283"/>
                  <a:gd name="T58" fmla="*/ 98 w 107"/>
                  <a:gd name="T59" fmla="*/ 236 h 283"/>
                  <a:gd name="T60" fmla="*/ 104 w 107"/>
                  <a:gd name="T61" fmla="*/ 256 h 283"/>
                  <a:gd name="T62" fmla="*/ 104 w 107"/>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83"/>
                  <a:gd name="T98" fmla="*/ 107 w 10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83">
                    <a:moveTo>
                      <a:pt x="0" y="0"/>
                    </a:moveTo>
                    <a:lnTo>
                      <a:pt x="1" y="2"/>
                    </a:lnTo>
                    <a:lnTo>
                      <a:pt x="3" y="0"/>
                    </a:lnTo>
                    <a:lnTo>
                      <a:pt x="7" y="2"/>
                    </a:lnTo>
                    <a:lnTo>
                      <a:pt x="9" y="8"/>
                    </a:lnTo>
                    <a:lnTo>
                      <a:pt x="13" y="5"/>
                    </a:lnTo>
                    <a:lnTo>
                      <a:pt x="17" y="5"/>
                    </a:lnTo>
                    <a:lnTo>
                      <a:pt x="19" y="8"/>
                    </a:lnTo>
                    <a:lnTo>
                      <a:pt x="21" y="8"/>
                    </a:lnTo>
                    <a:lnTo>
                      <a:pt x="25" y="11"/>
                    </a:lnTo>
                    <a:lnTo>
                      <a:pt x="26" y="14"/>
                    </a:lnTo>
                    <a:lnTo>
                      <a:pt x="29" y="17"/>
                    </a:lnTo>
                    <a:lnTo>
                      <a:pt x="31" y="17"/>
                    </a:lnTo>
                    <a:lnTo>
                      <a:pt x="35" y="19"/>
                    </a:lnTo>
                    <a:lnTo>
                      <a:pt x="37" y="22"/>
                    </a:lnTo>
                    <a:lnTo>
                      <a:pt x="39" y="25"/>
                    </a:lnTo>
                    <a:lnTo>
                      <a:pt x="37" y="25"/>
                    </a:lnTo>
                    <a:lnTo>
                      <a:pt x="37" y="28"/>
                    </a:lnTo>
                    <a:lnTo>
                      <a:pt x="39" y="31"/>
                    </a:lnTo>
                    <a:lnTo>
                      <a:pt x="41" y="34"/>
                    </a:lnTo>
                    <a:lnTo>
                      <a:pt x="43" y="37"/>
                    </a:lnTo>
                    <a:lnTo>
                      <a:pt x="47" y="39"/>
                    </a:lnTo>
                    <a:lnTo>
                      <a:pt x="47" y="45"/>
                    </a:lnTo>
                    <a:lnTo>
                      <a:pt x="49" y="51"/>
                    </a:lnTo>
                    <a:lnTo>
                      <a:pt x="51" y="51"/>
                    </a:lnTo>
                    <a:lnTo>
                      <a:pt x="53" y="54"/>
                    </a:lnTo>
                    <a:lnTo>
                      <a:pt x="54" y="56"/>
                    </a:lnTo>
                    <a:lnTo>
                      <a:pt x="56" y="56"/>
                    </a:lnTo>
                    <a:lnTo>
                      <a:pt x="56" y="62"/>
                    </a:lnTo>
                    <a:lnTo>
                      <a:pt x="58" y="65"/>
                    </a:lnTo>
                    <a:lnTo>
                      <a:pt x="58" y="71"/>
                    </a:lnTo>
                    <a:lnTo>
                      <a:pt x="62" y="76"/>
                    </a:lnTo>
                    <a:lnTo>
                      <a:pt x="66" y="82"/>
                    </a:lnTo>
                    <a:lnTo>
                      <a:pt x="66" y="88"/>
                    </a:lnTo>
                    <a:lnTo>
                      <a:pt x="68" y="99"/>
                    </a:lnTo>
                    <a:lnTo>
                      <a:pt x="72" y="102"/>
                    </a:lnTo>
                    <a:lnTo>
                      <a:pt x="78" y="108"/>
                    </a:lnTo>
                    <a:lnTo>
                      <a:pt x="76" y="111"/>
                    </a:lnTo>
                    <a:lnTo>
                      <a:pt x="79" y="119"/>
                    </a:lnTo>
                    <a:lnTo>
                      <a:pt x="80" y="125"/>
                    </a:lnTo>
                    <a:lnTo>
                      <a:pt x="82" y="133"/>
                    </a:lnTo>
                    <a:lnTo>
                      <a:pt x="82" y="139"/>
                    </a:lnTo>
                    <a:lnTo>
                      <a:pt x="82" y="148"/>
                    </a:lnTo>
                    <a:lnTo>
                      <a:pt x="88" y="150"/>
                    </a:lnTo>
                    <a:lnTo>
                      <a:pt x="88" y="156"/>
                    </a:lnTo>
                    <a:lnTo>
                      <a:pt x="88" y="162"/>
                    </a:lnTo>
                    <a:lnTo>
                      <a:pt x="88" y="165"/>
                    </a:lnTo>
                    <a:lnTo>
                      <a:pt x="90" y="179"/>
                    </a:lnTo>
                    <a:lnTo>
                      <a:pt x="90" y="185"/>
                    </a:lnTo>
                    <a:lnTo>
                      <a:pt x="94" y="190"/>
                    </a:lnTo>
                    <a:lnTo>
                      <a:pt x="94" y="196"/>
                    </a:lnTo>
                    <a:lnTo>
                      <a:pt x="94" y="205"/>
                    </a:lnTo>
                    <a:lnTo>
                      <a:pt x="96" y="213"/>
                    </a:lnTo>
                    <a:lnTo>
                      <a:pt x="98" y="225"/>
                    </a:lnTo>
                    <a:lnTo>
                      <a:pt x="100" y="230"/>
                    </a:lnTo>
                    <a:lnTo>
                      <a:pt x="98" y="236"/>
                    </a:lnTo>
                    <a:lnTo>
                      <a:pt x="102" y="244"/>
                    </a:lnTo>
                    <a:lnTo>
                      <a:pt x="104" y="256"/>
                    </a:lnTo>
                    <a:lnTo>
                      <a:pt x="104" y="262"/>
                    </a:lnTo>
                    <a:lnTo>
                      <a:pt x="104" y="273"/>
                    </a:lnTo>
                    <a:lnTo>
                      <a:pt x="106" y="282"/>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2" name="Freeform 173"/>
              <p:cNvSpPr>
                <a:spLocks/>
              </p:cNvSpPr>
              <p:nvPr/>
            </p:nvSpPr>
            <p:spPr bwMode="auto">
              <a:xfrm>
                <a:off x="3447" y="965"/>
                <a:ext cx="112" cy="283"/>
              </a:xfrm>
              <a:custGeom>
                <a:avLst/>
                <a:gdLst>
                  <a:gd name="T0" fmla="*/ 107 w 112"/>
                  <a:gd name="T1" fmla="*/ 0 h 283"/>
                  <a:gd name="T2" fmla="*/ 101 w 112"/>
                  <a:gd name="T3" fmla="*/ 2 h 283"/>
                  <a:gd name="T4" fmla="*/ 93 w 112"/>
                  <a:gd name="T5" fmla="*/ 2 h 283"/>
                  <a:gd name="T6" fmla="*/ 88 w 112"/>
                  <a:gd name="T7" fmla="*/ 5 h 283"/>
                  <a:gd name="T8" fmla="*/ 86 w 112"/>
                  <a:gd name="T9" fmla="*/ 11 h 283"/>
                  <a:gd name="T10" fmla="*/ 82 w 112"/>
                  <a:gd name="T11" fmla="*/ 14 h 283"/>
                  <a:gd name="T12" fmla="*/ 76 w 112"/>
                  <a:gd name="T13" fmla="*/ 14 h 283"/>
                  <a:gd name="T14" fmla="*/ 74 w 112"/>
                  <a:gd name="T15" fmla="*/ 19 h 283"/>
                  <a:gd name="T16" fmla="*/ 70 w 112"/>
                  <a:gd name="T17" fmla="*/ 22 h 283"/>
                  <a:gd name="T18" fmla="*/ 66 w 112"/>
                  <a:gd name="T19" fmla="*/ 25 h 283"/>
                  <a:gd name="T20" fmla="*/ 65 w 112"/>
                  <a:gd name="T21" fmla="*/ 31 h 283"/>
                  <a:gd name="T22" fmla="*/ 63 w 112"/>
                  <a:gd name="T23" fmla="*/ 34 h 283"/>
                  <a:gd name="T24" fmla="*/ 63 w 112"/>
                  <a:gd name="T25" fmla="*/ 42 h 283"/>
                  <a:gd name="T26" fmla="*/ 59 w 112"/>
                  <a:gd name="T27" fmla="*/ 45 h 283"/>
                  <a:gd name="T28" fmla="*/ 57 w 112"/>
                  <a:gd name="T29" fmla="*/ 48 h 283"/>
                  <a:gd name="T30" fmla="*/ 53 w 112"/>
                  <a:gd name="T31" fmla="*/ 54 h 283"/>
                  <a:gd name="T32" fmla="*/ 47 w 112"/>
                  <a:gd name="T33" fmla="*/ 62 h 283"/>
                  <a:gd name="T34" fmla="*/ 45 w 112"/>
                  <a:gd name="T35" fmla="*/ 74 h 283"/>
                  <a:gd name="T36" fmla="*/ 40 w 112"/>
                  <a:gd name="T37" fmla="*/ 88 h 283"/>
                  <a:gd name="T38" fmla="*/ 36 w 112"/>
                  <a:gd name="T39" fmla="*/ 96 h 283"/>
                  <a:gd name="T40" fmla="*/ 30 w 112"/>
                  <a:gd name="T41" fmla="*/ 113 h 283"/>
                  <a:gd name="T42" fmla="*/ 28 w 112"/>
                  <a:gd name="T43" fmla="*/ 119 h 283"/>
                  <a:gd name="T44" fmla="*/ 21 w 112"/>
                  <a:gd name="T45" fmla="*/ 133 h 283"/>
                  <a:gd name="T46" fmla="*/ 24 w 112"/>
                  <a:gd name="T47" fmla="*/ 150 h 283"/>
                  <a:gd name="T48" fmla="*/ 17 w 112"/>
                  <a:gd name="T49" fmla="*/ 165 h 283"/>
                  <a:gd name="T50" fmla="*/ 15 w 112"/>
                  <a:gd name="T51" fmla="*/ 176 h 283"/>
                  <a:gd name="T52" fmla="*/ 13 w 112"/>
                  <a:gd name="T53" fmla="*/ 190 h 283"/>
                  <a:gd name="T54" fmla="*/ 9 w 112"/>
                  <a:gd name="T55" fmla="*/ 207 h 283"/>
                  <a:gd name="T56" fmla="*/ 9 w 112"/>
                  <a:gd name="T57" fmla="*/ 222 h 283"/>
                  <a:gd name="T58" fmla="*/ 7 w 112"/>
                  <a:gd name="T59" fmla="*/ 239 h 283"/>
                  <a:gd name="T60" fmla="*/ 3 w 112"/>
                  <a:gd name="T61" fmla="*/ 259 h 283"/>
                  <a:gd name="T62" fmla="*/ 0 w 112"/>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3"/>
                  <a:gd name="T98" fmla="*/ 112 w 112"/>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3">
                    <a:moveTo>
                      <a:pt x="111" y="0"/>
                    </a:moveTo>
                    <a:lnTo>
                      <a:pt x="107" y="0"/>
                    </a:lnTo>
                    <a:lnTo>
                      <a:pt x="103" y="2"/>
                    </a:lnTo>
                    <a:lnTo>
                      <a:pt x="101" y="2"/>
                    </a:lnTo>
                    <a:lnTo>
                      <a:pt x="97" y="0"/>
                    </a:lnTo>
                    <a:lnTo>
                      <a:pt x="93" y="2"/>
                    </a:lnTo>
                    <a:lnTo>
                      <a:pt x="91" y="5"/>
                    </a:lnTo>
                    <a:lnTo>
                      <a:pt x="88" y="5"/>
                    </a:lnTo>
                    <a:lnTo>
                      <a:pt x="88" y="8"/>
                    </a:lnTo>
                    <a:lnTo>
                      <a:pt x="86" y="11"/>
                    </a:lnTo>
                    <a:lnTo>
                      <a:pt x="82" y="14"/>
                    </a:lnTo>
                    <a:lnTo>
                      <a:pt x="80" y="11"/>
                    </a:lnTo>
                    <a:lnTo>
                      <a:pt x="76" y="14"/>
                    </a:lnTo>
                    <a:lnTo>
                      <a:pt x="74" y="17"/>
                    </a:lnTo>
                    <a:lnTo>
                      <a:pt x="74" y="19"/>
                    </a:lnTo>
                    <a:lnTo>
                      <a:pt x="72" y="22"/>
                    </a:lnTo>
                    <a:lnTo>
                      <a:pt x="70" y="22"/>
                    </a:lnTo>
                    <a:lnTo>
                      <a:pt x="70" y="25"/>
                    </a:lnTo>
                    <a:lnTo>
                      <a:pt x="66" y="25"/>
                    </a:lnTo>
                    <a:lnTo>
                      <a:pt x="68" y="31"/>
                    </a:lnTo>
                    <a:lnTo>
                      <a:pt x="65" y="31"/>
                    </a:lnTo>
                    <a:lnTo>
                      <a:pt x="66" y="37"/>
                    </a:lnTo>
                    <a:lnTo>
                      <a:pt x="63" y="34"/>
                    </a:lnTo>
                    <a:lnTo>
                      <a:pt x="63" y="37"/>
                    </a:lnTo>
                    <a:lnTo>
                      <a:pt x="63" y="42"/>
                    </a:lnTo>
                    <a:lnTo>
                      <a:pt x="61" y="39"/>
                    </a:lnTo>
                    <a:lnTo>
                      <a:pt x="59" y="45"/>
                    </a:lnTo>
                    <a:lnTo>
                      <a:pt x="55" y="48"/>
                    </a:lnTo>
                    <a:lnTo>
                      <a:pt x="57" y="48"/>
                    </a:lnTo>
                    <a:lnTo>
                      <a:pt x="55" y="48"/>
                    </a:lnTo>
                    <a:lnTo>
                      <a:pt x="53" y="54"/>
                    </a:lnTo>
                    <a:lnTo>
                      <a:pt x="51" y="59"/>
                    </a:lnTo>
                    <a:lnTo>
                      <a:pt x="47" y="62"/>
                    </a:lnTo>
                    <a:lnTo>
                      <a:pt x="45" y="68"/>
                    </a:lnTo>
                    <a:lnTo>
                      <a:pt x="45" y="74"/>
                    </a:lnTo>
                    <a:lnTo>
                      <a:pt x="42" y="82"/>
                    </a:lnTo>
                    <a:lnTo>
                      <a:pt x="40" y="88"/>
                    </a:lnTo>
                    <a:lnTo>
                      <a:pt x="38" y="91"/>
                    </a:lnTo>
                    <a:lnTo>
                      <a:pt x="36" y="96"/>
                    </a:lnTo>
                    <a:lnTo>
                      <a:pt x="32" y="102"/>
                    </a:lnTo>
                    <a:lnTo>
                      <a:pt x="30" y="113"/>
                    </a:lnTo>
                    <a:lnTo>
                      <a:pt x="28" y="119"/>
                    </a:lnTo>
                    <a:lnTo>
                      <a:pt x="26" y="131"/>
                    </a:lnTo>
                    <a:lnTo>
                      <a:pt x="21" y="133"/>
                    </a:lnTo>
                    <a:lnTo>
                      <a:pt x="24" y="145"/>
                    </a:lnTo>
                    <a:lnTo>
                      <a:pt x="24" y="150"/>
                    </a:lnTo>
                    <a:lnTo>
                      <a:pt x="21" y="156"/>
                    </a:lnTo>
                    <a:lnTo>
                      <a:pt x="17" y="165"/>
                    </a:lnTo>
                    <a:lnTo>
                      <a:pt x="17" y="173"/>
                    </a:lnTo>
                    <a:lnTo>
                      <a:pt x="15" y="176"/>
                    </a:lnTo>
                    <a:lnTo>
                      <a:pt x="13" y="182"/>
                    </a:lnTo>
                    <a:lnTo>
                      <a:pt x="13" y="190"/>
                    </a:lnTo>
                    <a:lnTo>
                      <a:pt x="13" y="199"/>
                    </a:lnTo>
                    <a:lnTo>
                      <a:pt x="9" y="207"/>
                    </a:lnTo>
                    <a:lnTo>
                      <a:pt x="11" y="216"/>
                    </a:lnTo>
                    <a:lnTo>
                      <a:pt x="9" y="222"/>
                    </a:lnTo>
                    <a:lnTo>
                      <a:pt x="7" y="227"/>
                    </a:lnTo>
                    <a:lnTo>
                      <a:pt x="7" y="239"/>
                    </a:lnTo>
                    <a:lnTo>
                      <a:pt x="5" y="244"/>
                    </a:lnTo>
                    <a:lnTo>
                      <a:pt x="3" y="259"/>
                    </a:lnTo>
                    <a:lnTo>
                      <a:pt x="0" y="273"/>
                    </a:lnTo>
                    <a:lnTo>
                      <a:pt x="0" y="282"/>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3" name="Freeform 174"/>
              <p:cNvSpPr>
                <a:spLocks/>
              </p:cNvSpPr>
              <p:nvPr/>
            </p:nvSpPr>
            <p:spPr bwMode="auto">
              <a:xfrm>
                <a:off x="5197" y="950"/>
                <a:ext cx="110" cy="284"/>
              </a:xfrm>
              <a:custGeom>
                <a:avLst/>
                <a:gdLst>
                  <a:gd name="T0" fmla="*/ 107 w 110"/>
                  <a:gd name="T1" fmla="*/ 0 h 284"/>
                  <a:gd name="T2" fmla="*/ 101 w 110"/>
                  <a:gd name="T3" fmla="*/ 0 h 284"/>
                  <a:gd name="T4" fmla="*/ 93 w 110"/>
                  <a:gd name="T5" fmla="*/ 0 h 284"/>
                  <a:gd name="T6" fmla="*/ 90 w 110"/>
                  <a:gd name="T7" fmla="*/ 2 h 284"/>
                  <a:gd name="T8" fmla="*/ 86 w 110"/>
                  <a:gd name="T9" fmla="*/ 8 h 284"/>
                  <a:gd name="T10" fmla="*/ 79 w 110"/>
                  <a:gd name="T11" fmla="*/ 11 h 284"/>
                  <a:gd name="T12" fmla="*/ 76 w 110"/>
                  <a:gd name="T13" fmla="*/ 17 h 284"/>
                  <a:gd name="T14" fmla="*/ 72 w 110"/>
                  <a:gd name="T15" fmla="*/ 17 h 284"/>
                  <a:gd name="T16" fmla="*/ 72 w 110"/>
                  <a:gd name="T17" fmla="*/ 20 h 284"/>
                  <a:gd name="T18" fmla="*/ 66 w 110"/>
                  <a:gd name="T19" fmla="*/ 25 h 284"/>
                  <a:gd name="T20" fmla="*/ 62 w 110"/>
                  <a:gd name="T21" fmla="*/ 31 h 284"/>
                  <a:gd name="T22" fmla="*/ 62 w 110"/>
                  <a:gd name="T23" fmla="*/ 34 h 284"/>
                  <a:gd name="T24" fmla="*/ 61 w 110"/>
                  <a:gd name="T25" fmla="*/ 40 h 284"/>
                  <a:gd name="T26" fmla="*/ 59 w 110"/>
                  <a:gd name="T27" fmla="*/ 42 h 284"/>
                  <a:gd name="T28" fmla="*/ 55 w 110"/>
                  <a:gd name="T29" fmla="*/ 48 h 284"/>
                  <a:gd name="T30" fmla="*/ 53 w 110"/>
                  <a:gd name="T31" fmla="*/ 54 h 284"/>
                  <a:gd name="T32" fmla="*/ 51 w 110"/>
                  <a:gd name="T33" fmla="*/ 60 h 284"/>
                  <a:gd name="T34" fmla="*/ 44 w 110"/>
                  <a:gd name="T35" fmla="*/ 77 h 284"/>
                  <a:gd name="T36" fmla="*/ 40 w 110"/>
                  <a:gd name="T37" fmla="*/ 82 h 284"/>
                  <a:gd name="T38" fmla="*/ 34 w 110"/>
                  <a:gd name="T39" fmla="*/ 97 h 284"/>
                  <a:gd name="T40" fmla="*/ 29 w 110"/>
                  <a:gd name="T41" fmla="*/ 111 h 284"/>
                  <a:gd name="T42" fmla="*/ 26 w 110"/>
                  <a:gd name="T43" fmla="*/ 122 h 284"/>
                  <a:gd name="T44" fmla="*/ 24 w 110"/>
                  <a:gd name="T45" fmla="*/ 137 h 284"/>
                  <a:gd name="T46" fmla="*/ 22 w 110"/>
                  <a:gd name="T47" fmla="*/ 148 h 284"/>
                  <a:gd name="T48" fmla="*/ 18 w 110"/>
                  <a:gd name="T49" fmla="*/ 160 h 284"/>
                  <a:gd name="T50" fmla="*/ 11 w 110"/>
                  <a:gd name="T51" fmla="*/ 177 h 284"/>
                  <a:gd name="T52" fmla="*/ 13 w 110"/>
                  <a:gd name="T53" fmla="*/ 191 h 284"/>
                  <a:gd name="T54" fmla="*/ 11 w 110"/>
                  <a:gd name="T55" fmla="*/ 208 h 284"/>
                  <a:gd name="T56" fmla="*/ 7 w 110"/>
                  <a:gd name="T57" fmla="*/ 217 h 284"/>
                  <a:gd name="T58" fmla="*/ 7 w 110"/>
                  <a:gd name="T59" fmla="*/ 237 h 284"/>
                  <a:gd name="T60" fmla="*/ 1 w 110"/>
                  <a:gd name="T61" fmla="*/ 251 h 284"/>
                  <a:gd name="T62" fmla="*/ 1 w 110"/>
                  <a:gd name="T63" fmla="*/ 268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4" name="Freeform 175"/>
              <p:cNvSpPr>
                <a:spLocks/>
              </p:cNvSpPr>
              <p:nvPr/>
            </p:nvSpPr>
            <p:spPr bwMode="auto">
              <a:xfrm>
                <a:off x="3223" y="1233"/>
                <a:ext cx="107" cy="274"/>
              </a:xfrm>
              <a:custGeom>
                <a:avLst/>
                <a:gdLst>
                  <a:gd name="T0" fmla="*/ 104 w 107"/>
                  <a:gd name="T1" fmla="*/ 273 h 274"/>
                  <a:gd name="T2" fmla="*/ 98 w 107"/>
                  <a:gd name="T3" fmla="*/ 270 h 274"/>
                  <a:gd name="T4" fmla="*/ 96 w 107"/>
                  <a:gd name="T5" fmla="*/ 270 h 274"/>
                  <a:gd name="T6" fmla="*/ 86 w 107"/>
                  <a:gd name="T7" fmla="*/ 267 h 274"/>
                  <a:gd name="T8" fmla="*/ 83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0 h 274"/>
                  <a:gd name="T52" fmla="*/ 13 w 107"/>
                  <a:gd name="T53" fmla="*/ 89 h 274"/>
                  <a:gd name="T54" fmla="*/ 11 w 107"/>
                  <a:gd name="T55" fmla="*/ 68 h 274"/>
                  <a:gd name="T56" fmla="*/ 9 w 107"/>
                  <a:gd name="T57" fmla="*/ 57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6" y="273"/>
                    </a:lnTo>
                    <a:lnTo>
                      <a:pt x="96" y="270"/>
                    </a:lnTo>
                    <a:lnTo>
                      <a:pt x="90" y="270"/>
                    </a:lnTo>
                    <a:lnTo>
                      <a:pt x="86" y="267"/>
                    </a:lnTo>
                    <a:lnTo>
                      <a:pt x="84" y="261"/>
                    </a:lnTo>
                    <a:lnTo>
                      <a:pt x="83" y="261"/>
                    </a:lnTo>
                    <a:lnTo>
                      <a:pt x="81" y="261"/>
                    </a:lnTo>
                    <a:lnTo>
                      <a:pt x="79" y="258"/>
                    </a:lnTo>
                    <a:lnTo>
                      <a:pt x="77" y="258"/>
                    </a:lnTo>
                    <a:lnTo>
                      <a:pt x="73" y="258"/>
                    </a:lnTo>
                    <a:lnTo>
                      <a:pt x="71" y="252"/>
                    </a:lnTo>
                    <a:lnTo>
                      <a:pt x="69" y="250"/>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2" y="169"/>
                    </a:lnTo>
                    <a:lnTo>
                      <a:pt x="30" y="163"/>
                    </a:lnTo>
                    <a:lnTo>
                      <a:pt x="28" y="160"/>
                    </a:lnTo>
                    <a:lnTo>
                      <a:pt x="26" y="152"/>
                    </a:lnTo>
                    <a:lnTo>
                      <a:pt x="24" y="143"/>
                    </a:lnTo>
                    <a:lnTo>
                      <a:pt x="24" y="137"/>
                    </a:lnTo>
                    <a:lnTo>
                      <a:pt x="26" y="135"/>
                    </a:lnTo>
                    <a:lnTo>
                      <a:pt x="21" y="129"/>
                    </a:lnTo>
                    <a:lnTo>
                      <a:pt x="19" y="123"/>
                    </a:lnTo>
                    <a:lnTo>
                      <a:pt x="17" y="112"/>
                    </a:lnTo>
                    <a:lnTo>
                      <a:pt x="17" y="109"/>
                    </a:lnTo>
                    <a:lnTo>
                      <a:pt x="17" y="100"/>
                    </a:lnTo>
                    <a:lnTo>
                      <a:pt x="15" y="94"/>
                    </a:lnTo>
                    <a:lnTo>
                      <a:pt x="13" y="89"/>
                    </a:lnTo>
                    <a:lnTo>
                      <a:pt x="9" y="80"/>
                    </a:lnTo>
                    <a:lnTo>
                      <a:pt x="11" y="68"/>
                    </a:lnTo>
                    <a:lnTo>
                      <a:pt x="9" y="57"/>
                    </a:lnTo>
                    <a:lnTo>
                      <a:pt x="7" y="48"/>
                    </a:lnTo>
                    <a:lnTo>
                      <a:pt x="5" y="45"/>
                    </a:lnTo>
                    <a:lnTo>
                      <a:pt x="5" y="34"/>
                    </a:lnTo>
                    <a:lnTo>
                      <a:pt x="1"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5" name="Freeform 176"/>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4 w 110"/>
                  <a:gd name="T51" fmla="*/ 106 h 288"/>
                  <a:gd name="T52" fmla="*/ 97 w 110"/>
                  <a:gd name="T53" fmla="*/ 88 h 288"/>
                  <a:gd name="T54" fmla="*/ 97 w 110"/>
                  <a:gd name="T55" fmla="*/ 74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4" y="106"/>
                    </a:lnTo>
                    <a:lnTo>
                      <a:pt x="94" y="100"/>
                    </a:lnTo>
                    <a:lnTo>
                      <a:pt x="97" y="88"/>
                    </a:lnTo>
                    <a:lnTo>
                      <a:pt x="97" y="83"/>
                    </a:lnTo>
                    <a:lnTo>
                      <a:pt x="97" y="74"/>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6" name="Freeform 177"/>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6 w 110"/>
                  <a:gd name="T51" fmla="*/ 103 h 288"/>
                  <a:gd name="T52" fmla="*/ 97 w 110"/>
                  <a:gd name="T53" fmla="*/ 88 h 288"/>
                  <a:gd name="T54" fmla="*/ 97 w 110"/>
                  <a:gd name="T55" fmla="*/ 71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6" y="103"/>
                    </a:lnTo>
                    <a:lnTo>
                      <a:pt x="94" y="100"/>
                    </a:lnTo>
                    <a:lnTo>
                      <a:pt x="97" y="88"/>
                    </a:lnTo>
                    <a:lnTo>
                      <a:pt x="97" y="83"/>
                    </a:lnTo>
                    <a:lnTo>
                      <a:pt x="97" y="71"/>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7" name="Freeform 178"/>
              <p:cNvSpPr>
                <a:spLocks/>
              </p:cNvSpPr>
              <p:nvPr/>
            </p:nvSpPr>
            <p:spPr bwMode="auto">
              <a:xfrm>
                <a:off x="3223" y="1233"/>
                <a:ext cx="107" cy="274"/>
              </a:xfrm>
              <a:custGeom>
                <a:avLst/>
                <a:gdLst>
                  <a:gd name="T0" fmla="*/ 104 w 107"/>
                  <a:gd name="T1" fmla="*/ 273 h 274"/>
                  <a:gd name="T2" fmla="*/ 98 w 107"/>
                  <a:gd name="T3" fmla="*/ 270 h 274"/>
                  <a:gd name="T4" fmla="*/ 92 w 107"/>
                  <a:gd name="T5" fmla="*/ 270 h 274"/>
                  <a:gd name="T6" fmla="*/ 86 w 107"/>
                  <a:gd name="T7" fmla="*/ 267 h 274"/>
                  <a:gd name="T8" fmla="*/ 81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3 h 274"/>
                  <a:gd name="T52" fmla="*/ 13 w 107"/>
                  <a:gd name="T53" fmla="*/ 89 h 274"/>
                  <a:gd name="T54" fmla="*/ 11 w 107"/>
                  <a:gd name="T55" fmla="*/ 68 h 274"/>
                  <a:gd name="T56" fmla="*/ 9 w 107"/>
                  <a:gd name="T57" fmla="*/ 60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4" y="273"/>
                    </a:lnTo>
                    <a:lnTo>
                      <a:pt x="92" y="270"/>
                    </a:lnTo>
                    <a:lnTo>
                      <a:pt x="90" y="270"/>
                    </a:lnTo>
                    <a:lnTo>
                      <a:pt x="86" y="267"/>
                    </a:lnTo>
                    <a:lnTo>
                      <a:pt x="84" y="264"/>
                    </a:lnTo>
                    <a:lnTo>
                      <a:pt x="81" y="261"/>
                    </a:lnTo>
                    <a:lnTo>
                      <a:pt x="77" y="261"/>
                    </a:lnTo>
                    <a:lnTo>
                      <a:pt x="77" y="258"/>
                    </a:lnTo>
                    <a:lnTo>
                      <a:pt x="73" y="258"/>
                    </a:lnTo>
                    <a:lnTo>
                      <a:pt x="71" y="252"/>
                    </a:lnTo>
                    <a:lnTo>
                      <a:pt x="67" y="252"/>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0" y="166"/>
                    </a:lnTo>
                    <a:lnTo>
                      <a:pt x="30" y="163"/>
                    </a:lnTo>
                    <a:lnTo>
                      <a:pt x="28" y="160"/>
                    </a:lnTo>
                    <a:lnTo>
                      <a:pt x="26" y="152"/>
                    </a:lnTo>
                    <a:lnTo>
                      <a:pt x="22" y="146"/>
                    </a:lnTo>
                    <a:lnTo>
                      <a:pt x="24" y="137"/>
                    </a:lnTo>
                    <a:lnTo>
                      <a:pt x="24" y="135"/>
                    </a:lnTo>
                    <a:lnTo>
                      <a:pt x="21" y="129"/>
                    </a:lnTo>
                    <a:lnTo>
                      <a:pt x="19" y="123"/>
                    </a:lnTo>
                    <a:lnTo>
                      <a:pt x="17" y="112"/>
                    </a:lnTo>
                    <a:lnTo>
                      <a:pt x="17" y="109"/>
                    </a:lnTo>
                    <a:lnTo>
                      <a:pt x="17" y="103"/>
                    </a:lnTo>
                    <a:lnTo>
                      <a:pt x="15" y="94"/>
                    </a:lnTo>
                    <a:lnTo>
                      <a:pt x="13" y="89"/>
                    </a:lnTo>
                    <a:lnTo>
                      <a:pt x="9" y="80"/>
                    </a:lnTo>
                    <a:lnTo>
                      <a:pt x="11" y="68"/>
                    </a:lnTo>
                    <a:lnTo>
                      <a:pt x="7" y="66"/>
                    </a:lnTo>
                    <a:lnTo>
                      <a:pt x="9" y="60"/>
                    </a:lnTo>
                    <a:lnTo>
                      <a:pt x="7" y="48"/>
                    </a:lnTo>
                    <a:lnTo>
                      <a:pt x="5" y="45"/>
                    </a:lnTo>
                    <a:lnTo>
                      <a:pt x="3" y="37"/>
                    </a:lnTo>
                    <a:lnTo>
                      <a:pt x="1"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8" name="Freeform 179"/>
              <p:cNvSpPr>
                <a:spLocks/>
              </p:cNvSpPr>
              <p:nvPr/>
            </p:nvSpPr>
            <p:spPr bwMode="auto">
              <a:xfrm>
                <a:off x="3112" y="950"/>
                <a:ext cx="112" cy="284"/>
              </a:xfrm>
              <a:custGeom>
                <a:avLst/>
                <a:gdLst>
                  <a:gd name="T0" fmla="*/ 3 w 112"/>
                  <a:gd name="T1" fmla="*/ 5 h 284"/>
                  <a:gd name="T2" fmla="*/ 9 w 112"/>
                  <a:gd name="T3" fmla="*/ 2 h 284"/>
                  <a:gd name="T4" fmla="*/ 13 w 112"/>
                  <a:gd name="T5" fmla="*/ 2 h 284"/>
                  <a:gd name="T6" fmla="*/ 21 w 112"/>
                  <a:gd name="T7" fmla="*/ 5 h 284"/>
                  <a:gd name="T8" fmla="*/ 27 w 112"/>
                  <a:gd name="T9" fmla="*/ 11 h 284"/>
                  <a:gd name="T10" fmla="*/ 29 w 112"/>
                  <a:gd name="T11" fmla="*/ 14 h 284"/>
                  <a:gd name="T12" fmla="*/ 33 w 112"/>
                  <a:gd name="T13" fmla="*/ 17 h 284"/>
                  <a:gd name="T14" fmla="*/ 37 w 112"/>
                  <a:gd name="T15" fmla="*/ 20 h 284"/>
                  <a:gd name="T16" fmla="*/ 42 w 112"/>
                  <a:gd name="T17" fmla="*/ 25 h 284"/>
                  <a:gd name="T18" fmla="*/ 44 w 112"/>
                  <a:gd name="T19" fmla="*/ 28 h 284"/>
                  <a:gd name="T20" fmla="*/ 46 w 112"/>
                  <a:gd name="T21" fmla="*/ 37 h 284"/>
                  <a:gd name="T22" fmla="*/ 48 w 112"/>
                  <a:gd name="T23" fmla="*/ 40 h 284"/>
                  <a:gd name="T24" fmla="*/ 52 w 112"/>
                  <a:gd name="T25" fmla="*/ 45 h 284"/>
                  <a:gd name="T26" fmla="*/ 56 w 112"/>
                  <a:gd name="T27" fmla="*/ 51 h 284"/>
                  <a:gd name="T28" fmla="*/ 56 w 112"/>
                  <a:gd name="T29" fmla="*/ 57 h 284"/>
                  <a:gd name="T30" fmla="*/ 58 w 112"/>
                  <a:gd name="T31" fmla="*/ 60 h 284"/>
                  <a:gd name="T32" fmla="*/ 66 w 112"/>
                  <a:gd name="T33" fmla="*/ 71 h 284"/>
                  <a:gd name="T34" fmla="*/ 70 w 112"/>
                  <a:gd name="T35" fmla="*/ 82 h 284"/>
                  <a:gd name="T36" fmla="*/ 75 w 112"/>
                  <a:gd name="T37" fmla="*/ 97 h 284"/>
                  <a:gd name="T38" fmla="*/ 79 w 112"/>
                  <a:gd name="T39" fmla="*/ 108 h 284"/>
                  <a:gd name="T40" fmla="*/ 83 w 112"/>
                  <a:gd name="T41" fmla="*/ 117 h 284"/>
                  <a:gd name="T42" fmla="*/ 87 w 112"/>
                  <a:gd name="T43" fmla="*/ 131 h 284"/>
                  <a:gd name="T44" fmla="*/ 87 w 112"/>
                  <a:gd name="T45" fmla="*/ 142 h 284"/>
                  <a:gd name="T46" fmla="*/ 93 w 112"/>
                  <a:gd name="T47" fmla="*/ 154 h 284"/>
                  <a:gd name="T48" fmla="*/ 93 w 112"/>
                  <a:gd name="T49" fmla="*/ 174 h 284"/>
                  <a:gd name="T50" fmla="*/ 97 w 112"/>
                  <a:gd name="T51" fmla="*/ 188 h 284"/>
                  <a:gd name="T52" fmla="*/ 99 w 112"/>
                  <a:gd name="T53" fmla="*/ 202 h 284"/>
                  <a:gd name="T54" fmla="*/ 103 w 112"/>
                  <a:gd name="T55" fmla="*/ 214 h 284"/>
                  <a:gd name="T56" fmla="*/ 105 w 112"/>
                  <a:gd name="T57" fmla="*/ 228 h 284"/>
                  <a:gd name="T58" fmla="*/ 107 w 112"/>
                  <a:gd name="T59" fmla="*/ 248 h 284"/>
                  <a:gd name="T60" fmla="*/ 109 w 112"/>
                  <a:gd name="T61" fmla="*/ 262 h 284"/>
                  <a:gd name="T62" fmla="*/ 111 w 112"/>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9" y="5"/>
                    </a:lnTo>
                    <a:lnTo>
                      <a:pt x="9" y="2"/>
                    </a:lnTo>
                    <a:lnTo>
                      <a:pt x="13" y="2"/>
                    </a:lnTo>
                    <a:lnTo>
                      <a:pt x="17" y="5"/>
                    </a:lnTo>
                    <a:lnTo>
                      <a:pt x="21" y="5"/>
                    </a:lnTo>
                    <a:lnTo>
                      <a:pt x="23" y="11"/>
                    </a:lnTo>
                    <a:lnTo>
                      <a:pt x="27" y="11"/>
                    </a:lnTo>
                    <a:lnTo>
                      <a:pt x="25" y="14"/>
                    </a:lnTo>
                    <a:lnTo>
                      <a:pt x="29" y="14"/>
                    </a:lnTo>
                    <a:lnTo>
                      <a:pt x="31" y="14"/>
                    </a:lnTo>
                    <a:lnTo>
                      <a:pt x="33" y="17"/>
                    </a:lnTo>
                    <a:lnTo>
                      <a:pt x="35" y="17"/>
                    </a:lnTo>
                    <a:lnTo>
                      <a:pt x="37" y="20"/>
                    </a:lnTo>
                    <a:lnTo>
                      <a:pt x="40" y="22"/>
                    </a:lnTo>
                    <a:lnTo>
                      <a:pt x="42" y="25"/>
                    </a:lnTo>
                    <a:lnTo>
                      <a:pt x="40" y="28"/>
                    </a:lnTo>
                    <a:lnTo>
                      <a:pt x="44" y="28"/>
                    </a:lnTo>
                    <a:lnTo>
                      <a:pt x="42" y="31"/>
                    </a:lnTo>
                    <a:lnTo>
                      <a:pt x="46" y="37"/>
                    </a:lnTo>
                    <a:lnTo>
                      <a:pt x="48" y="40"/>
                    </a:lnTo>
                    <a:lnTo>
                      <a:pt x="50" y="42"/>
                    </a:lnTo>
                    <a:lnTo>
                      <a:pt x="52" y="45"/>
                    </a:lnTo>
                    <a:lnTo>
                      <a:pt x="54" y="51"/>
                    </a:lnTo>
                    <a:lnTo>
                      <a:pt x="56" y="51"/>
                    </a:lnTo>
                    <a:lnTo>
                      <a:pt x="56" y="57"/>
                    </a:lnTo>
                    <a:lnTo>
                      <a:pt x="58" y="54"/>
                    </a:lnTo>
                    <a:lnTo>
                      <a:pt x="58" y="60"/>
                    </a:lnTo>
                    <a:lnTo>
                      <a:pt x="64" y="62"/>
                    </a:lnTo>
                    <a:lnTo>
                      <a:pt x="66" y="71"/>
                    </a:lnTo>
                    <a:lnTo>
                      <a:pt x="66" y="77"/>
                    </a:lnTo>
                    <a:lnTo>
                      <a:pt x="70" y="82"/>
                    </a:lnTo>
                    <a:lnTo>
                      <a:pt x="72" y="91"/>
                    </a:lnTo>
                    <a:lnTo>
                      <a:pt x="75" y="97"/>
                    </a:lnTo>
                    <a:lnTo>
                      <a:pt x="75" y="100"/>
                    </a:lnTo>
                    <a:lnTo>
                      <a:pt x="79" y="108"/>
                    </a:lnTo>
                    <a:lnTo>
                      <a:pt x="81" y="111"/>
                    </a:lnTo>
                    <a:lnTo>
                      <a:pt x="83" y="117"/>
                    </a:lnTo>
                    <a:lnTo>
                      <a:pt x="83" y="125"/>
                    </a:lnTo>
                    <a:lnTo>
                      <a:pt x="87" y="131"/>
                    </a:lnTo>
                    <a:lnTo>
                      <a:pt x="89" y="137"/>
                    </a:lnTo>
                    <a:lnTo>
                      <a:pt x="87" y="142"/>
                    </a:lnTo>
                    <a:lnTo>
                      <a:pt x="91" y="154"/>
                    </a:lnTo>
                    <a:lnTo>
                      <a:pt x="93" y="154"/>
                    </a:lnTo>
                    <a:lnTo>
                      <a:pt x="93" y="162"/>
                    </a:lnTo>
                    <a:lnTo>
                      <a:pt x="93" y="174"/>
                    </a:lnTo>
                    <a:lnTo>
                      <a:pt x="97" y="180"/>
                    </a:lnTo>
                    <a:lnTo>
                      <a:pt x="97" y="188"/>
                    </a:lnTo>
                    <a:lnTo>
                      <a:pt x="99" y="191"/>
                    </a:lnTo>
                    <a:lnTo>
                      <a:pt x="99" y="202"/>
                    </a:lnTo>
                    <a:lnTo>
                      <a:pt x="103" y="211"/>
                    </a:lnTo>
                    <a:lnTo>
                      <a:pt x="103" y="214"/>
                    </a:lnTo>
                    <a:lnTo>
                      <a:pt x="105" y="220"/>
                    </a:lnTo>
                    <a:lnTo>
                      <a:pt x="105" y="228"/>
                    </a:lnTo>
                    <a:lnTo>
                      <a:pt x="109" y="240"/>
                    </a:lnTo>
                    <a:lnTo>
                      <a:pt x="107" y="248"/>
                    </a:lnTo>
                    <a:lnTo>
                      <a:pt x="109" y="257"/>
                    </a:lnTo>
                    <a:lnTo>
                      <a:pt x="109" y="262"/>
                    </a:lnTo>
                    <a:lnTo>
                      <a:pt x="109" y="277"/>
                    </a:lnTo>
                    <a:lnTo>
                      <a:pt x="111"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9" name="Freeform 180"/>
              <p:cNvSpPr>
                <a:spLocks/>
              </p:cNvSpPr>
              <p:nvPr/>
            </p:nvSpPr>
            <p:spPr bwMode="auto">
              <a:xfrm>
                <a:off x="3005" y="950"/>
                <a:ext cx="108" cy="284"/>
              </a:xfrm>
              <a:custGeom>
                <a:avLst/>
                <a:gdLst>
                  <a:gd name="T0" fmla="*/ 103 w 108"/>
                  <a:gd name="T1" fmla="*/ 2 h 284"/>
                  <a:gd name="T2" fmla="*/ 95 w 108"/>
                  <a:gd name="T3" fmla="*/ 2 h 284"/>
                  <a:gd name="T4" fmla="*/ 91 w 108"/>
                  <a:gd name="T5" fmla="*/ 2 h 284"/>
                  <a:gd name="T6" fmla="*/ 87 w 108"/>
                  <a:gd name="T7" fmla="*/ 5 h 284"/>
                  <a:gd name="T8" fmla="*/ 81 w 108"/>
                  <a:gd name="T9" fmla="*/ 8 h 284"/>
                  <a:gd name="T10" fmla="*/ 79 w 108"/>
                  <a:gd name="T11" fmla="*/ 14 h 284"/>
                  <a:gd name="T12" fmla="*/ 75 w 108"/>
                  <a:gd name="T13" fmla="*/ 14 h 284"/>
                  <a:gd name="T14" fmla="*/ 71 w 108"/>
                  <a:gd name="T15" fmla="*/ 17 h 284"/>
                  <a:gd name="T16" fmla="*/ 68 w 108"/>
                  <a:gd name="T17" fmla="*/ 22 h 284"/>
                  <a:gd name="T18" fmla="*/ 64 w 108"/>
                  <a:gd name="T19" fmla="*/ 25 h 284"/>
                  <a:gd name="T20" fmla="*/ 62 w 108"/>
                  <a:gd name="T21" fmla="*/ 31 h 284"/>
                  <a:gd name="T22" fmla="*/ 60 w 108"/>
                  <a:gd name="T23" fmla="*/ 40 h 284"/>
                  <a:gd name="T24" fmla="*/ 58 w 108"/>
                  <a:gd name="T25" fmla="*/ 45 h 284"/>
                  <a:gd name="T26" fmla="*/ 56 w 108"/>
                  <a:gd name="T27" fmla="*/ 51 h 284"/>
                  <a:gd name="T28" fmla="*/ 54 w 108"/>
                  <a:gd name="T29" fmla="*/ 54 h 284"/>
                  <a:gd name="T30" fmla="*/ 52 w 108"/>
                  <a:gd name="T31" fmla="*/ 57 h 284"/>
                  <a:gd name="T32" fmla="*/ 46 w 108"/>
                  <a:gd name="T33" fmla="*/ 71 h 284"/>
                  <a:gd name="T34" fmla="*/ 40 w 108"/>
                  <a:gd name="T35" fmla="*/ 80 h 284"/>
                  <a:gd name="T36" fmla="*/ 38 w 108"/>
                  <a:gd name="T37" fmla="*/ 94 h 284"/>
                  <a:gd name="T38" fmla="*/ 33 w 108"/>
                  <a:gd name="T39" fmla="*/ 105 h 284"/>
                  <a:gd name="T40" fmla="*/ 31 w 108"/>
                  <a:gd name="T41" fmla="*/ 117 h 284"/>
                  <a:gd name="T42" fmla="*/ 25 w 108"/>
                  <a:gd name="T43" fmla="*/ 131 h 284"/>
                  <a:gd name="T44" fmla="*/ 23 w 108"/>
                  <a:gd name="T45" fmla="*/ 142 h 284"/>
                  <a:gd name="T46" fmla="*/ 19 w 108"/>
                  <a:gd name="T47" fmla="*/ 157 h 284"/>
                  <a:gd name="T48" fmla="*/ 17 w 108"/>
                  <a:gd name="T49" fmla="*/ 171 h 284"/>
                  <a:gd name="T50" fmla="*/ 13 w 108"/>
                  <a:gd name="T51" fmla="*/ 182 h 284"/>
                  <a:gd name="T52" fmla="*/ 13 w 108"/>
                  <a:gd name="T53" fmla="*/ 200 h 284"/>
                  <a:gd name="T54" fmla="*/ 11 w 108"/>
                  <a:gd name="T55" fmla="*/ 211 h 284"/>
                  <a:gd name="T56" fmla="*/ 5 w 108"/>
                  <a:gd name="T57" fmla="*/ 231 h 284"/>
                  <a:gd name="T58" fmla="*/ 7 w 108"/>
                  <a:gd name="T59" fmla="*/ 242 h 284"/>
                  <a:gd name="T60" fmla="*/ 1 w 108"/>
                  <a:gd name="T61" fmla="*/ 262 h 284"/>
                  <a:gd name="T62" fmla="*/ 0 w 108"/>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4"/>
                  <a:gd name="T98" fmla="*/ 108 w 108"/>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4">
                    <a:moveTo>
                      <a:pt x="107" y="0"/>
                    </a:moveTo>
                    <a:lnTo>
                      <a:pt x="103" y="2"/>
                    </a:lnTo>
                    <a:lnTo>
                      <a:pt x="99" y="0"/>
                    </a:lnTo>
                    <a:lnTo>
                      <a:pt x="95" y="2"/>
                    </a:lnTo>
                    <a:lnTo>
                      <a:pt x="93" y="2"/>
                    </a:lnTo>
                    <a:lnTo>
                      <a:pt x="91" y="2"/>
                    </a:lnTo>
                    <a:lnTo>
                      <a:pt x="89" y="5"/>
                    </a:lnTo>
                    <a:lnTo>
                      <a:pt x="87" y="5"/>
                    </a:lnTo>
                    <a:lnTo>
                      <a:pt x="85" y="5"/>
                    </a:lnTo>
                    <a:lnTo>
                      <a:pt x="81" y="8"/>
                    </a:lnTo>
                    <a:lnTo>
                      <a:pt x="79" y="11"/>
                    </a:lnTo>
                    <a:lnTo>
                      <a:pt x="79" y="14"/>
                    </a:lnTo>
                    <a:lnTo>
                      <a:pt x="75" y="17"/>
                    </a:lnTo>
                    <a:lnTo>
                      <a:pt x="75" y="14"/>
                    </a:lnTo>
                    <a:lnTo>
                      <a:pt x="71" y="17"/>
                    </a:lnTo>
                    <a:lnTo>
                      <a:pt x="71" y="22"/>
                    </a:lnTo>
                    <a:lnTo>
                      <a:pt x="68" y="22"/>
                    </a:lnTo>
                    <a:lnTo>
                      <a:pt x="68" y="25"/>
                    </a:lnTo>
                    <a:lnTo>
                      <a:pt x="64" y="25"/>
                    </a:lnTo>
                    <a:lnTo>
                      <a:pt x="64" y="31"/>
                    </a:lnTo>
                    <a:lnTo>
                      <a:pt x="62" y="31"/>
                    </a:lnTo>
                    <a:lnTo>
                      <a:pt x="64" y="34"/>
                    </a:lnTo>
                    <a:lnTo>
                      <a:pt x="60" y="40"/>
                    </a:lnTo>
                    <a:lnTo>
                      <a:pt x="56" y="42"/>
                    </a:lnTo>
                    <a:lnTo>
                      <a:pt x="58" y="45"/>
                    </a:lnTo>
                    <a:lnTo>
                      <a:pt x="54" y="48"/>
                    </a:lnTo>
                    <a:lnTo>
                      <a:pt x="56" y="51"/>
                    </a:lnTo>
                    <a:lnTo>
                      <a:pt x="54" y="54"/>
                    </a:lnTo>
                    <a:lnTo>
                      <a:pt x="53" y="57"/>
                    </a:lnTo>
                    <a:lnTo>
                      <a:pt x="52" y="57"/>
                    </a:lnTo>
                    <a:lnTo>
                      <a:pt x="48" y="68"/>
                    </a:lnTo>
                    <a:lnTo>
                      <a:pt x="46" y="71"/>
                    </a:lnTo>
                    <a:lnTo>
                      <a:pt x="42" y="80"/>
                    </a:lnTo>
                    <a:lnTo>
                      <a:pt x="40" y="80"/>
                    </a:lnTo>
                    <a:lnTo>
                      <a:pt x="40" y="88"/>
                    </a:lnTo>
                    <a:lnTo>
                      <a:pt x="38" y="94"/>
                    </a:lnTo>
                    <a:lnTo>
                      <a:pt x="35" y="100"/>
                    </a:lnTo>
                    <a:lnTo>
                      <a:pt x="33" y="105"/>
                    </a:lnTo>
                    <a:lnTo>
                      <a:pt x="31" y="108"/>
                    </a:lnTo>
                    <a:lnTo>
                      <a:pt x="31" y="117"/>
                    </a:lnTo>
                    <a:lnTo>
                      <a:pt x="29" y="122"/>
                    </a:lnTo>
                    <a:lnTo>
                      <a:pt x="25" y="131"/>
                    </a:lnTo>
                    <a:lnTo>
                      <a:pt x="25" y="137"/>
                    </a:lnTo>
                    <a:lnTo>
                      <a:pt x="23" y="142"/>
                    </a:lnTo>
                    <a:lnTo>
                      <a:pt x="19" y="148"/>
                    </a:lnTo>
                    <a:lnTo>
                      <a:pt x="19" y="157"/>
                    </a:lnTo>
                    <a:lnTo>
                      <a:pt x="17" y="162"/>
                    </a:lnTo>
                    <a:lnTo>
                      <a:pt x="17" y="171"/>
                    </a:lnTo>
                    <a:lnTo>
                      <a:pt x="17" y="174"/>
                    </a:lnTo>
                    <a:lnTo>
                      <a:pt x="13" y="182"/>
                    </a:lnTo>
                    <a:lnTo>
                      <a:pt x="15" y="191"/>
                    </a:lnTo>
                    <a:lnTo>
                      <a:pt x="13" y="200"/>
                    </a:lnTo>
                    <a:lnTo>
                      <a:pt x="11" y="205"/>
                    </a:lnTo>
                    <a:lnTo>
                      <a:pt x="11" y="211"/>
                    </a:lnTo>
                    <a:lnTo>
                      <a:pt x="9" y="217"/>
                    </a:lnTo>
                    <a:lnTo>
                      <a:pt x="5" y="231"/>
                    </a:lnTo>
                    <a:lnTo>
                      <a:pt x="5" y="237"/>
                    </a:lnTo>
                    <a:lnTo>
                      <a:pt x="7" y="242"/>
                    </a:lnTo>
                    <a:lnTo>
                      <a:pt x="3" y="251"/>
                    </a:lnTo>
                    <a:lnTo>
                      <a:pt x="1" y="262"/>
                    </a:lnTo>
                    <a:lnTo>
                      <a:pt x="1" y="268"/>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0" name="Freeform 181"/>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5 w 108"/>
                  <a:gd name="T27" fmla="*/ 243 h 288"/>
                  <a:gd name="T28" fmla="*/ 53 w 108"/>
                  <a:gd name="T29" fmla="*/ 235 h 288"/>
                  <a:gd name="T30" fmla="*/ 53 w 108"/>
                  <a:gd name="T31" fmla="*/ 232 h 288"/>
                  <a:gd name="T32" fmla="*/ 47 w 108"/>
                  <a:gd name="T33" fmla="*/ 226 h 288"/>
                  <a:gd name="T34" fmla="*/ 41 w 108"/>
                  <a:gd name="T35" fmla="*/ 209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20 w 108"/>
                  <a:gd name="T47" fmla="*/ 134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3 w 108"/>
                  <a:gd name="T59" fmla="*/ 45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4" y="278"/>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5" y="243"/>
                    </a:lnTo>
                    <a:lnTo>
                      <a:pt x="53" y="238"/>
                    </a:lnTo>
                    <a:lnTo>
                      <a:pt x="53" y="235"/>
                    </a:lnTo>
                    <a:lnTo>
                      <a:pt x="53" y="232"/>
                    </a:lnTo>
                    <a:lnTo>
                      <a:pt x="51" y="229"/>
                    </a:lnTo>
                    <a:lnTo>
                      <a:pt x="47" y="226"/>
                    </a:lnTo>
                    <a:lnTo>
                      <a:pt x="45" y="218"/>
                    </a:lnTo>
                    <a:lnTo>
                      <a:pt x="41" y="209"/>
                    </a:lnTo>
                    <a:lnTo>
                      <a:pt x="35" y="203"/>
                    </a:lnTo>
                    <a:lnTo>
                      <a:pt x="35" y="198"/>
                    </a:lnTo>
                    <a:lnTo>
                      <a:pt x="35" y="192"/>
                    </a:lnTo>
                    <a:lnTo>
                      <a:pt x="34" y="186"/>
                    </a:lnTo>
                    <a:lnTo>
                      <a:pt x="32" y="177"/>
                    </a:lnTo>
                    <a:lnTo>
                      <a:pt x="30" y="175"/>
                    </a:lnTo>
                    <a:lnTo>
                      <a:pt x="26" y="169"/>
                    </a:lnTo>
                    <a:lnTo>
                      <a:pt x="26" y="160"/>
                    </a:lnTo>
                    <a:lnTo>
                      <a:pt x="22" y="152"/>
                    </a:lnTo>
                    <a:lnTo>
                      <a:pt x="22" y="146"/>
                    </a:lnTo>
                    <a:lnTo>
                      <a:pt x="22" y="143"/>
                    </a:lnTo>
                    <a:lnTo>
                      <a:pt x="20" y="134"/>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3" y="45"/>
                    </a:lnTo>
                    <a:lnTo>
                      <a:pt x="5" y="34"/>
                    </a:lnTo>
                    <a:lnTo>
                      <a:pt x="3" y="25"/>
                    </a:lnTo>
                    <a:lnTo>
                      <a:pt x="1" y="20"/>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1" name="Freeform 182"/>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6 w 115"/>
                  <a:gd name="T43" fmla="*/ 149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6" y="149"/>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2" y="17"/>
                    </a:lnTo>
                    <a:lnTo>
                      <a:pt x="112" y="5"/>
                    </a:lnTo>
                    <a:lnTo>
                      <a:pt x="114"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2" name="Freeform 183"/>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4 w 115"/>
                  <a:gd name="T43" fmla="*/ 146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3" name="Freeform 184"/>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3 w 108"/>
                  <a:gd name="T27" fmla="*/ 238 h 288"/>
                  <a:gd name="T28" fmla="*/ 53 w 108"/>
                  <a:gd name="T29" fmla="*/ 235 h 288"/>
                  <a:gd name="T30" fmla="*/ 53 w 108"/>
                  <a:gd name="T31" fmla="*/ 232 h 288"/>
                  <a:gd name="T32" fmla="*/ 47 w 108"/>
                  <a:gd name="T33" fmla="*/ 226 h 288"/>
                  <a:gd name="T34" fmla="*/ 39 w 108"/>
                  <a:gd name="T35" fmla="*/ 206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18 w 108"/>
                  <a:gd name="T47" fmla="*/ 132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5 w 108"/>
                  <a:gd name="T59" fmla="*/ 48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4" name="Freeform 185"/>
              <p:cNvSpPr>
                <a:spLocks/>
              </p:cNvSpPr>
              <p:nvPr/>
            </p:nvSpPr>
            <p:spPr bwMode="auto">
              <a:xfrm>
                <a:off x="4871" y="950"/>
                <a:ext cx="112" cy="284"/>
              </a:xfrm>
              <a:custGeom>
                <a:avLst/>
                <a:gdLst>
                  <a:gd name="T0" fmla="*/ 3 w 112"/>
                  <a:gd name="T1" fmla="*/ 5 h 284"/>
                  <a:gd name="T2" fmla="*/ 7 w 112"/>
                  <a:gd name="T3" fmla="*/ 5 h 284"/>
                  <a:gd name="T4" fmla="*/ 11 w 112"/>
                  <a:gd name="T5" fmla="*/ 5 h 284"/>
                  <a:gd name="T6" fmla="*/ 19 w 112"/>
                  <a:gd name="T7" fmla="*/ 5 h 284"/>
                  <a:gd name="T8" fmla="*/ 24 w 112"/>
                  <a:gd name="T9" fmla="*/ 14 h 284"/>
                  <a:gd name="T10" fmla="*/ 29 w 112"/>
                  <a:gd name="T11" fmla="*/ 17 h 284"/>
                  <a:gd name="T12" fmla="*/ 31 w 112"/>
                  <a:gd name="T13" fmla="*/ 17 h 284"/>
                  <a:gd name="T14" fmla="*/ 37 w 112"/>
                  <a:gd name="T15" fmla="*/ 25 h 284"/>
                  <a:gd name="T16" fmla="*/ 39 w 112"/>
                  <a:gd name="T17" fmla="*/ 31 h 284"/>
                  <a:gd name="T18" fmla="*/ 43 w 112"/>
                  <a:gd name="T19" fmla="*/ 31 h 284"/>
                  <a:gd name="T20" fmla="*/ 43 w 112"/>
                  <a:gd name="T21" fmla="*/ 31 h 284"/>
                  <a:gd name="T22" fmla="*/ 46 w 112"/>
                  <a:gd name="T23" fmla="*/ 42 h 284"/>
                  <a:gd name="T24" fmla="*/ 48 w 112"/>
                  <a:gd name="T25" fmla="*/ 45 h 284"/>
                  <a:gd name="T26" fmla="*/ 52 w 112"/>
                  <a:gd name="T27" fmla="*/ 51 h 284"/>
                  <a:gd name="T28" fmla="*/ 54 w 112"/>
                  <a:gd name="T29" fmla="*/ 54 h 284"/>
                  <a:gd name="T30" fmla="*/ 58 w 112"/>
                  <a:gd name="T31" fmla="*/ 60 h 284"/>
                  <a:gd name="T32" fmla="*/ 62 w 112"/>
                  <a:gd name="T33" fmla="*/ 68 h 284"/>
                  <a:gd name="T34" fmla="*/ 66 w 112"/>
                  <a:gd name="T35" fmla="*/ 80 h 284"/>
                  <a:gd name="T36" fmla="*/ 71 w 112"/>
                  <a:gd name="T37" fmla="*/ 91 h 284"/>
                  <a:gd name="T38" fmla="*/ 75 w 112"/>
                  <a:gd name="T39" fmla="*/ 102 h 284"/>
                  <a:gd name="T40" fmla="*/ 79 w 112"/>
                  <a:gd name="T41" fmla="*/ 117 h 284"/>
                  <a:gd name="T42" fmla="*/ 84 w 112"/>
                  <a:gd name="T43" fmla="*/ 128 h 284"/>
                  <a:gd name="T44" fmla="*/ 88 w 112"/>
                  <a:gd name="T45" fmla="*/ 142 h 284"/>
                  <a:gd name="T46" fmla="*/ 91 w 112"/>
                  <a:gd name="T47" fmla="*/ 151 h 284"/>
                  <a:gd name="T48" fmla="*/ 93 w 112"/>
                  <a:gd name="T49" fmla="*/ 165 h 284"/>
                  <a:gd name="T50" fmla="*/ 95 w 112"/>
                  <a:gd name="T51" fmla="*/ 180 h 284"/>
                  <a:gd name="T52" fmla="*/ 97 w 112"/>
                  <a:gd name="T53" fmla="*/ 191 h 284"/>
                  <a:gd name="T54" fmla="*/ 99 w 112"/>
                  <a:gd name="T55" fmla="*/ 205 h 284"/>
                  <a:gd name="T56" fmla="*/ 103 w 112"/>
                  <a:gd name="T57" fmla="*/ 222 h 284"/>
                  <a:gd name="T58" fmla="*/ 105 w 112"/>
                  <a:gd name="T59" fmla="*/ 240 h 284"/>
                  <a:gd name="T60" fmla="*/ 107 w 112"/>
                  <a:gd name="T61" fmla="*/ 260 h 284"/>
                  <a:gd name="T62" fmla="*/ 109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5" y="8"/>
                    </a:lnTo>
                    <a:lnTo>
                      <a:pt x="7" y="5"/>
                    </a:lnTo>
                    <a:lnTo>
                      <a:pt x="11" y="8"/>
                    </a:lnTo>
                    <a:lnTo>
                      <a:pt x="11" y="5"/>
                    </a:lnTo>
                    <a:lnTo>
                      <a:pt x="15" y="8"/>
                    </a:lnTo>
                    <a:lnTo>
                      <a:pt x="19" y="5"/>
                    </a:lnTo>
                    <a:lnTo>
                      <a:pt x="22" y="11"/>
                    </a:lnTo>
                    <a:lnTo>
                      <a:pt x="24" y="14"/>
                    </a:lnTo>
                    <a:lnTo>
                      <a:pt x="29" y="17"/>
                    </a:lnTo>
                    <a:lnTo>
                      <a:pt x="31" y="17"/>
                    </a:lnTo>
                    <a:lnTo>
                      <a:pt x="33" y="22"/>
                    </a:lnTo>
                    <a:lnTo>
                      <a:pt x="37" y="25"/>
                    </a:lnTo>
                    <a:lnTo>
                      <a:pt x="39" y="28"/>
                    </a:lnTo>
                    <a:lnTo>
                      <a:pt x="39" y="31"/>
                    </a:lnTo>
                    <a:lnTo>
                      <a:pt x="41" y="28"/>
                    </a:lnTo>
                    <a:lnTo>
                      <a:pt x="43" y="31"/>
                    </a:lnTo>
                    <a:lnTo>
                      <a:pt x="41" y="34"/>
                    </a:lnTo>
                    <a:lnTo>
                      <a:pt x="43" y="31"/>
                    </a:lnTo>
                    <a:lnTo>
                      <a:pt x="44" y="40"/>
                    </a:lnTo>
                    <a:lnTo>
                      <a:pt x="46" y="42"/>
                    </a:lnTo>
                    <a:lnTo>
                      <a:pt x="48" y="45"/>
                    </a:lnTo>
                    <a:lnTo>
                      <a:pt x="48" y="48"/>
                    </a:lnTo>
                    <a:lnTo>
                      <a:pt x="52" y="51"/>
                    </a:lnTo>
                    <a:lnTo>
                      <a:pt x="54" y="51"/>
                    </a:lnTo>
                    <a:lnTo>
                      <a:pt x="54" y="54"/>
                    </a:lnTo>
                    <a:lnTo>
                      <a:pt x="56" y="57"/>
                    </a:lnTo>
                    <a:lnTo>
                      <a:pt x="58" y="60"/>
                    </a:lnTo>
                    <a:lnTo>
                      <a:pt x="62" y="68"/>
                    </a:lnTo>
                    <a:lnTo>
                      <a:pt x="64" y="74"/>
                    </a:lnTo>
                    <a:lnTo>
                      <a:pt x="66" y="80"/>
                    </a:lnTo>
                    <a:lnTo>
                      <a:pt x="67" y="85"/>
                    </a:lnTo>
                    <a:lnTo>
                      <a:pt x="71" y="91"/>
                    </a:lnTo>
                    <a:lnTo>
                      <a:pt x="73" y="100"/>
                    </a:lnTo>
                    <a:lnTo>
                      <a:pt x="75" y="102"/>
                    </a:lnTo>
                    <a:lnTo>
                      <a:pt x="77" y="111"/>
                    </a:lnTo>
                    <a:lnTo>
                      <a:pt x="79" y="117"/>
                    </a:lnTo>
                    <a:lnTo>
                      <a:pt x="81" y="120"/>
                    </a:lnTo>
                    <a:lnTo>
                      <a:pt x="84" y="128"/>
                    </a:lnTo>
                    <a:lnTo>
                      <a:pt x="84" y="134"/>
                    </a:lnTo>
                    <a:lnTo>
                      <a:pt x="88" y="142"/>
                    </a:lnTo>
                    <a:lnTo>
                      <a:pt x="86" y="142"/>
                    </a:lnTo>
                    <a:lnTo>
                      <a:pt x="91" y="151"/>
                    </a:lnTo>
                    <a:lnTo>
                      <a:pt x="91" y="157"/>
                    </a:lnTo>
                    <a:lnTo>
                      <a:pt x="93" y="165"/>
                    </a:lnTo>
                    <a:lnTo>
                      <a:pt x="93" y="171"/>
                    </a:lnTo>
                    <a:lnTo>
                      <a:pt x="95" y="180"/>
                    </a:lnTo>
                    <a:lnTo>
                      <a:pt x="97" y="188"/>
                    </a:lnTo>
                    <a:lnTo>
                      <a:pt x="97" y="191"/>
                    </a:lnTo>
                    <a:lnTo>
                      <a:pt x="99" y="197"/>
                    </a:lnTo>
                    <a:lnTo>
                      <a:pt x="99" y="205"/>
                    </a:lnTo>
                    <a:lnTo>
                      <a:pt x="101" y="217"/>
                    </a:lnTo>
                    <a:lnTo>
                      <a:pt x="103" y="222"/>
                    </a:lnTo>
                    <a:lnTo>
                      <a:pt x="103" y="231"/>
                    </a:lnTo>
                    <a:lnTo>
                      <a:pt x="105" y="240"/>
                    </a:lnTo>
                    <a:lnTo>
                      <a:pt x="105" y="248"/>
                    </a:lnTo>
                    <a:lnTo>
                      <a:pt x="107" y="260"/>
                    </a:lnTo>
                    <a:lnTo>
                      <a:pt x="107" y="262"/>
                    </a:lnTo>
                    <a:lnTo>
                      <a:pt x="109" y="274"/>
                    </a:lnTo>
                    <a:lnTo>
                      <a:pt x="111"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5" name="Freeform 186"/>
              <p:cNvSpPr>
                <a:spLocks/>
              </p:cNvSpPr>
              <p:nvPr/>
            </p:nvSpPr>
            <p:spPr bwMode="auto">
              <a:xfrm>
                <a:off x="4760" y="950"/>
                <a:ext cx="112" cy="284"/>
              </a:xfrm>
              <a:custGeom>
                <a:avLst/>
                <a:gdLst>
                  <a:gd name="T0" fmla="*/ 107 w 112"/>
                  <a:gd name="T1" fmla="*/ 5 h 284"/>
                  <a:gd name="T2" fmla="*/ 101 w 112"/>
                  <a:gd name="T3" fmla="*/ 5 h 284"/>
                  <a:gd name="T4" fmla="*/ 97 w 112"/>
                  <a:gd name="T5" fmla="*/ 8 h 284"/>
                  <a:gd name="T6" fmla="*/ 89 w 112"/>
                  <a:gd name="T7" fmla="*/ 5 h 284"/>
                  <a:gd name="T8" fmla="*/ 84 w 112"/>
                  <a:gd name="T9" fmla="*/ 8 h 284"/>
                  <a:gd name="T10" fmla="*/ 80 w 112"/>
                  <a:gd name="T11" fmla="*/ 17 h 284"/>
                  <a:gd name="T12" fmla="*/ 78 w 112"/>
                  <a:gd name="T13" fmla="*/ 17 h 284"/>
                  <a:gd name="T14" fmla="*/ 74 w 112"/>
                  <a:gd name="T15" fmla="*/ 20 h 284"/>
                  <a:gd name="T16" fmla="*/ 72 w 112"/>
                  <a:gd name="T17" fmla="*/ 28 h 284"/>
                  <a:gd name="T18" fmla="*/ 66 w 112"/>
                  <a:gd name="T19" fmla="*/ 31 h 284"/>
                  <a:gd name="T20" fmla="*/ 66 w 112"/>
                  <a:gd name="T21" fmla="*/ 31 h 284"/>
                  <a:gd name="T22" fmla="*/ 65 w 112"/>
                  <a:gd name="T23" fmla="*/ 37 h 284"/>
                  <a:gd name="T24" fmla="*/ 63 w 112"/>
                  <a:gd name="T25" fmla="*/ 45 h 284"/>
                  <a:gd name="T26" fmla="*/ 61 w 112"/>
                  <a:gd name="T27" fmla="*/ 51 h 284"/>
                  <a:gd name="T28" fmla="*/ 59 w 112"/>
                  <a:gd name="T29" fmla="*/ 57 h 284"/>
                  <a:gd name="T30" fmla="*/ 55 w 112"/>
                  <a:gd name="T31" fmla="*/ 57 h 284"/>
                  <a:gd name="T32" fmla="*/ 47 w 112"/>
                  <a:gd name="T33" fmla="*/ 68 h 284"/>
                  <a:gd name="T34" fmla="*/ 45 w 112"/>
                  <a:gd name="T35" fmla="*/ 77 h 284"/>
                  <a:gd name="T36" fmla="*/ 42 w 112"/>
                  <a:gd name="T37" fmla="*/ 94 h 284"/>
                  <a:gd name="T38" fmla="*/ 38 w 112"/>
                  <a:gd name="T39" fmla="*/ 102 h 284"/>
                  <a:gd name="T40" fmla="*/ 32 w 112"/>
                  <a:gd name="T41" fmla="*/ 114 h 284"/>
                  <a:gd name="T42" fmla="*/ 28 w 112"/>
                  <a:gd name="T43" fmla="*/ 128 h 284"/>
                  <a:gd name="T44" fmla="*/ 24 w 112"/>
                  <a:gd name="T45" fmla="*/ 142 h 284"/>
                  <a:gd name="T46" fmla="*/ 21 w 112"/>
                  <a:gd name="T47" fmla="*/ 154 h 284"/>
                  <a:gd name="T48" fmla="*/ 21 w 112"/>
                  <a:gd name="T49" fmla="*/ 168 h 284"/>
                  <a:gd name="T50" fmla="*/ 19 w 112"/>
                  <a:gd name="T51" fmla="*/ 185 h 284"/>
                  <a:gd name="T52" fmla="*/ 13 w 112"/>
                  <a:gd name="T53" fmla="*/ 197 h 284"/>
                  <a:gd name="T54" fmla="*/ 11 w 112"/>
                  <a:gd name="T55" fmla="*/ 211 h 284"/>
                  <a:gd name="T56" fmla="*/ 9 w 112"/>
                  <a:gd name="T57" fmla="*/ 225 h 284"/>
                  <a:gd name="T58" fmla="*/ 7 w 112"/>
                  <a:gd name="T59" fmla="*/ 242 h 284"/>
                  <a:gd name="T60" fmla="*/ 3 w 112"/>
                  <a:gd name="T61" fmla="*/ 260 h 284"/>
                  <a:gd name="T62" fmla="*/ 3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5"/>
                    </a:lnTo>
                    <a:lnTo>
                      <a:pt x="105" y="2"/>
                    </a:lnTo>
                    <a:lnTo>
                      <a:pt x="101" y="5"/>
                    </a:lnTo>
                    <a:lnTo>
                      <a:pt x="97" y="5"/>
                    </a:lnTo>
                    <a:lnTo>
                      <a:pt x="97" y="8"/>
                    </a:lnTo>
                    <a:lnTo>
                      <a:pt x="93" y="8"/>
                    </a:lnTo>
                    <a:lnTo>
                      <a:pt x="89" y="5"/>
                    </a:lnTo>
                    <a:lnTo>
                      <a:pt x="86" y="8"/>
                    </a:lnTo>
                    <a:lnTo>
                      <a:pt x="84" y="8"/>
                    </a:lnTo>
                    <a:lnTo>
                      <a:pt x="80" y="14"/>
                    </a:lnTo>
                    <a:lnTo>
                      <a:pt x="80" y="17"/>
                    </a:lnTo>
                    <a:lnTo>
                      <a:pt x="78" y="17"/>
                    </a:lnTo>
                    <a:lnTo>
                      <a:pt x="74" y="20"/>
                    </a:lnTo>
                    <a:lnTo>
                      <a:pt x="74" y="25"/>
                    </a:lnTo>
                    <a:lnTo>
                      <a:pt x="72" y="28"/>
                    </a:lnTo>
                    <a:lnTo>
                      <a:pt x="68" y="31"/>
                    </a:lnTo>
                    <a:lnTo>
                      <a:pt x="66" y="31"/>
                    </a:lnTo>
                    <a:lnTo>
                      <a:pt x="68" y="34"/>
                    </a:lnTo>
                    <a:lnTo>
                      <a:pt x="66" y="31"/>
                    </a:lnTo>
                    <a:lnTo>
                      <a:pt x="66" y="37"/>
                    </a:lnTo>
                    <a:lnTo>
                      <a:pt x="65" y="37"/>
                    </a:lnTo>
                    <a:lnTo>
                      <a:pt x="65" y="45"/>
                    </a:lnTo>
                    <a:lnTo>
                      <a:pt x="63" y="45"/>
                    </a:lnTo>
                    <a:lnTo>
                      <a:pt x="61" y="48"/>
                    </a:lnTo>
                    <a:lnTo>
                      <a:pt x="61" y="51"/>
                    </a:lnTo>
                    <a:lnTo>
                      <a:pt x="59" y="54"/>
                    </a:lnTo>
                    <a:lnTo>
                      <a:pt x="59" y="57"/>
                    </a:lnTo>
                    <a:lnTo>
                      <a:pt x="57" y="60"/>
                    </a:lnTo>
                    <a:lnTo>
                      <a:pt x="55" y="57"/>
                    </a:lnTo>
                    <a:lnTo>
                      <a:pt x="53" y="60"/>
                    </a:lnTo>
                    <a:lnTo>
                      <a:pt x="47" y="68"/>
                    </a:lnTo>
                    <a:lnTo>
                      <a:pt x="47" y="71"/>
                    </a:lnTo>
                    <a:lnTo>
                      <a:pt x="45" y="77"/>
                    </a:lnTo>
                    <a:lnTo>
                      <a:pt x="42" y="85"/>
                    </a:lnTo>
                    <a:lnTo>
                      <a:pt x="42" y="94"/>
                    </a:lnTo>
                    <a:lnTo>
                      <a:pt x="40" y="100"/>
                    </a:lnTo>
                    <a:lnTo>
                      <a:pt x="38" y="102"/>
                    </a:lnTo>
                    <a:lnTo>
                      <a:pt x="34" y="108"/>
                    </a:lnTo>
                    <a:lnTo>
                      <a:pt x="32" y="114"/>
                    </a:lnTo>
                    <a:lnTo>
                      <a:pt x="32" y="120"/>
                    </a:lnTo>
                    <a:lnTo>
                      <a:pt x="28" y="128"/>
                    </a:lnTo>
                    <a:lnTo>
                      <a:pt x="26" y="134"/>
                    </a:lnTo>
                    <a:lnTo>
                      <a:pt x="24" y="142"/>
                    </a:lnTo>
                    <a:lnTo>
                      <a:pt x="22" y="148"/>
                    </a:lnTo>
                    <a:lnTo>
                      <a:pt x="21" y="154"/>
                    </a:lnTo>
                    <a:lnTo>
                      <a:pt x="19" y="165"/>
                    </a:lnTo>
                    <a:lnTo>
                      <a:pt x="21" y="168"/>
                    </a:lnTo>
                    <a:lnTo>
                      <a:pt x="21" y="174"/>
                    </a:lnTo>
                    <a:lnTo>
                      <a:pt x="19" y="185"/>
                    </a:lnTo>
                    <a:lnTo>
                      <a:pt x="15" y="191"/>
                    </a:lnTo>
                    <a:lnTo>
                      <a:pt x="13" y="197"/>
                    </a:lnTo>
                    <a:lnTo>
                      <a:pt x="13" y="202"/>
                    </a:lnTo>
                    <a:lnTo>
                      <a:pt x="11" y="211"/>
                    </a:lnTo>
                    <a:lnTo>
                      <a:pt x="11" y="217"/>
                    </a:lnTo>
                    <a:lnTo>
                      <a:pt x="9" y="225"/>
                    </a:lnTo>
                    <a:lnTo>
                      <a:pt x="9" y="234"/>
                    </a:lnTo>
                    <a:lnTo>
                      <a:pt x="7" y="242"/>
                    </a:lnTo>
                    <a:lnTo>
                      <a:pt x="9" y="251"/>
                    </a:lnTo>
                    <a:lnTo>
                      <a:pt x="3" y="260"/>
                    </a:lnTo>
                    <a:lnTo>
                      <a:pt x="3" y="268"/>
                    </a:lnTo>
                    <a:lnTo>
                      <a:pt x="3"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6" name="Freeform 187"/>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2 w 109"/>
                  <a:gd name="T15" fmla="*/ 269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38 h 288"/>
                  <a:gd name="T28" fmla="*/ 51 w 109"/>
                  <a:gd name="T29" fmla="*/ 232 h 288"/>
                  <a:gd name="T30" fmla="*/ 51 w 109"/>
                  <a:gd name="T31" fmla="*/ 226 h 288"/>
                  <a:gd name="T32" fmla="*/ 49 w 109"/>
                  <a:gd name="T33" fmla="*/ 220 h 288"/>
                  <a:gd name="T34" fmla="*/ 43 w 109"/>
                  <a:gd name="T35" fmla="*/ 206 h 288"/>
                  <a:gd name="T36" fmla="*/ 37 w 109"/>
                  <a:gd name="T37" fmla="*/ 198 h 288"/>
                  <a:gd name="T38" fmla="*/ 34 w 109"/>
                  <a:gd name="T39" fmla="*/ 183 h 288"/>
                  <a:gd name="T40" fmla="*/ 32 w 109"/>
                  <a:gd name="T41" fmla="*/ 172 h 288"/>
                  <a:gd name="T42" fmla="*/ 26 w 109"/>
                  <a:gd name="T43" fmla="*/ 160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11 w 109"/>
                  <a:gd name="T55" fmla="*/ 77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6"/>
                    </a:lnTo>
                    <a:lnTo>
                      <a:pt x="72" y="269"/>
                    </a:lnTo>
                    <a:lnTo>
                      <a:pt x="70" y="264"/>
                    </a:lnTo>
                    <a:lnTo>
                      <a:pt x="68" y="261"/>
                    </a:lnTo>
                    <a:lnTo>
                      <a:pt x="66" y="261"/>
                    </a:lnTo>
                    <a:lnTo>
                      <a:pt x="64" y="258"/>
                    </a:lnTo>
                    <a:lnTo>
                      <a:pt x="64" y="255"/>
                    </a:lnTo>
                    <a:lnTo>
                      <a:pt x="64" y="252"/>
                    </a:lnTo>
                    <a:lnTo>
                      <a:pt x="62" y="246"/>
                    </a:lnTo>
                    <a:lnTo>
                      <a:pt x="60" y="243"/>
                    </a:lnTo>
                    <a:lnTo>
                      <a:pt x="58" y="241"/>
                    </a:lnTo>
                    <a:lnTo>
                      <a:pt x="56" y="238"/>
                    </a:lnTo>
                    <a:lnTo>
                      <a:pt x="51" y="232"/>
                    </a:lnTo>
                    <a:lnTo>
                      <a:pt x="51" y="226"/>
                    </a:lnTo>
                    <a:lnTo>
                      <a:pt x="49" y="226"/>
                    </a:lnTo>
                    <a:lnTo>
                      <a:pt x="49" y="220"/>
                    </a:lnTo>
                    <a:lnTo>
                      <a:pt x="45" y="218"/>
                    </a:lnTo>
                    <a:lnTo>
                      <a:pt x="43" y="206"/>
                    </a:lnTo>
                    <a:lnTo>
                      <a:pt x="39" y="203"/>
                    </a:lnTo>
                    <a:lnTo>
                      <a:pt x="37" y="198"/>
                    </a:lnTo>
                    <a:lnTo>
                      <a:pt x="36" y="192"/>
                    </a:lnTo>
                    <a:lnTo>
                      <a:pt x="34" y="183"/>
                    </a:lnTo>
                    <a:lnTo>
                      <a:pt x="28" y="177"/>
                    </a:lnTo>
                    <a:lnTo>
                      <a:pt x="32" y="172"/>
                    </a:lnTo>
                    <a:lnTo>
                      <a:pt x="28" y="166"/>
                    </a:lnTo>
                    <a:lnTo>
                      <a:pt x="26" y="160"/>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11" y="77"/>
                    </a:lnTo>
                    <a:lnTo>
                      <a:pt x="9" y="66"/>
                    </a:lnTo>
                    <a:lnTo>
                      <a:pt x="11" y="60"/>
                    </a:lnTo>
                    <a:lnTo>
                      <a:pt x="7" y="51"/>
                    </a:lnTo>
                    <a:lnTo>
                      <a:pt x="5" y="45"/>
                    </a:lnTo>
                    <a:lnTo>
                      <a:pt x="3" y="40"/>
                    </a:lnTo>
                    <a:lnTo>
                      <a:pt x="3" y="25"/>
                    </a:lnTo>
                    <a:lnTo>
                      <a:pt x="1" y="20"/>
                    </a:lnTo>
                    <a:lnTo>
                      <a:pt x="0"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7" name="Freeform 188"/>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3 w 110"/>
                  <a:gd name="T31" fmla="*/ 229 h 288"/>
                  <a:gd name="T32" fmla="*/ 61 w 110"/>
                  <a:gd name="T33" fmla="*/ 220 h 288"/>
                  <a:gd name="T34" fmla="*/ 66 w 110"/>
                  <a:gd name="T35" fmla="*/ 206 h 288"/>
                  <a:gd name="T36" fmla="*/ 70 w 110"/>
                  <a:gd name="T37" fmla="*/ 195 h 288"/>
                  <a:gd name="T38" fmla="*/ 74 w 110"/>
                  <a:gd name="T39" fmla="*/ 186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1 w 110"/>
                  <a:gd name="T59" fmla="*/ 40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2" y="258"/>
                    </a:lnTo>
                    <a:lnTo>
                      <a:pt x="45" y="255"/>
                    </a:lnTo>
                    <a:lnTo>
                      <a:pt x="43" y="252"/>
                    </a:lnTo>
                    <a:lnTo>
                      <a:pt x="47" y="249"/>
                    </a:lnTo>
                    <a:lnTo>
                      <a:pt x="49" y="246"/>
                    </a:lnTo>
                    <a:lnTo>
                      <a:pt x="49" y="243"/>
                    </a:lnTo>
                    <a:lnTo>
                      <a:pt x="51" y="241"/>
                    </a:lnTo>
                    <a:lnTo>
                      <a:pt x="53" y="238"/>
                    </a:lnTo>
                    <a:lnTo>
                      <a:pt x="53" y="235"/>
                    </a:lnTo>
                    <a:lnTo>
                      <a:pt x="55" y="232"/>
                    </a:lnTo>
                    <a:lnTo>
                      <a:pt x="53" y="229"/>
                    </a:lnTo>
                    <a:lnTo>
                      <a:pt x="57" y="229"/>
                    </a:lnTo>
                    <a:lnTo>
                      <a:pt x="61" y="220"/>
                    </a:lnTo>
                    <a:lnTo>
                      <a:pt x="63" y="212"/>
                    </a:lnTo>
                    <a:lnTo>
                      <a:pt x="66" y="206"/>
                    </a:lnTo>
                    <a:lnTo>
                      <a:pt x="68" y="200"/>
                    </a:lnTo>
                    <a:lnTo>
                      <a:pt x="70" y="195"/>
                    </a:lnTo>
                    <a:lnTo>
                      <a:pt x="70" y="189"/>
                    </a:lnTo>
                    <a:lnTo>
                      <a:pt x="74" y="186"/>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1" y="40"/>
                    </a:lnTo>
                    <a:lnTo>
                      <a:pt x="103" y="34"/>
                    </a:lnTo>
                    <a:lnTo>
                      <a:pt x="107" y="28"/>
                    </a:lnTo>
                    <a:lnTo>
                      <a:pt x="105" y="17"/>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8" name="Freeform 189"/>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7 w 110"/>
                  <a:gd name="T31" fmla="*/ 229 h 288"/>
                  <a:gd name="T32" fmla="*/ 61 w 110"/>
                  <a:gd name="T33" fmla="*/ 220 h 288"/>
                  <a:gd name="T34" fmla="*/ 66 w 110"/>
                  <a:gd name="T35" fmla="*/ 206 h 288"/>
                  <a:gd name="T36" fmla="*/ 70 w 110"/>
                  <a:gd name="T37" fmla="*/ 195 h 288"/>
                  <a:gd name="T38" fmla="*/ 76 w 110"/>
                  <a:gd name="T39" fmla="*/ 183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5" y="255"/>
                    </a:lnTo>
                    <a:lnTo>
                      <a:pt x="43" y="252"/>
                    </a:lnTo>
                    <a:lnTo>
                      <a:pt x="47" y="249"/>
                    </a:lnTo>
                    <a:lnTo>
                      <a:pt x="49" y="246"/>
                    </a:lnTo>
                    <a:lnTo>
                      <a:pt x="49" y="243"/>
                    </a:lnTo>
                    <a:lnTo>
                      <a:pt x="51" y="241"/>
                    </a:lnTo>
                    <a:lnTo>
                      <a:pt x="53" y="238"/>
                    </a:lnTo>
                    <a:lnTo>
                      <a:pt x="53" y="235"/>
                    </a:lnTo>
                    <a:lnTo>
                      <a:pt x="55" y="232"/>
                    </a:lnTo>
                    <a:lnTo>
                      <a:pt x="57" y="229"/>
                    </a:lnTo>
                    <a:lnTo>
                      <a:pt x="59" y="226"/>
                    </a:lnTo>
                    <a:lnTo>
                      <a:pt x="61" y="220"/>
                    </a:lnTo>
                    <a:lnTo>
                      <a:pt x="63" y="212"/>
                    </a:lnTo>
                    <a:lnTo>
                      <a:pt x="66" y="206"/>
                    </a:lnTo>
                    <a:lnTo>
                      <a:pt x="70" y="203"/>
                    </a:lnTo>
                    <a:lnTo>
                      <a:pt x="70" y="195"/>
                    </a:lnTo>
                    <a:lnTo>
                      <a:pt x="70" y="189"/>
                    </a:lnTo>
                    <a:lnTo>
                      <a:pt x="76" y="183"/>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3" y="43"/>
                    </a:lnTo>
                    <a:lnTo>
                      <a:pt x="105" y="31"/>
                    </a:lnTo>
                    <a:lnTo>
                      <a:pt x="107" y="28"/>
                    </a:lnTo>
                    <a:lnTo>
                      <a:pt x="105" y="17"/>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79" name="Freeform 190"/>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0 w 109"/>
                  <a:gd name="T15" fmla="*/ 264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41 h 288"/>
                  <a:gd name="T28" fmla="*/ 51 w 109"/>
                  <a:gd name="T29" fmla="*/ 232 h 288"/>
                  <a:gd name="T30" fmla="*/ 51 w 109"/>
                  <a:gd name="T31" fmla="*/ 226 h 288"/>
                  <a:gd name="T32" fmla="*/ 47 w 109"/>
                  <a:gd name="T33" fmla="*/ 223 h 288"/>
                  <a:gd name="T34" fmla="*/ 43 w 109"/>
                  <a:gd name="T35" fmla="*/ 206 h 288"/>
                  <a:gd name="T36" fmla="*/ 37 w 109"/>
                  <a:gd name="T37" fmla="*/ 198 h 288"/>
                  <a:gd name="T38" fmla="*/ 34 w 109"/>
                  <a:gd name="T39" fmla="*/ 183 h 288"/>
                  <a:gd name="T40" fmla="*/ 32 w 109"/>
                  <a:gd name="T41" fmla="*/ 172 h 288"/>
                  <a:gd name="T42" fmla="*/ 24 w 109"/>
                  <a:gd name="T43" fmla="*/ 157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9 w 109"/>
                  <a:gd name="T55" fmla="*/ 74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9"/>
                    </a:lnTo>
                    <a:lnTo>
                      <a:pt x="70" y="264"/>
                    </a:lnTo>
                    <a:lnTo>
                      <a:pt x="70" y="266"/>
                    </a:lnTo>
                    <a:lnTo>
                      <a:pt x="68" y="261"/>
                    </a:lnTo>
                    <a:lnTo>
                      <a:pt x="66" y="261"/>
                    </a:lnTo>
                    <a:lnTo>
                      <a:pt x="64" y="258"/>
                    </a:lnTo>
                    <a:lnTo>
                      <a:pt x="64" y="255"/>
                    </a:lnTo>
                    <a:lnTo>
                      <a:pt x="64" y="252"/>
                    </a:lnTo>
                    <a:lnTo>
                      <a:pt x="62" y="246"/>
                    </a:lnTo>
                    <a:lnTo>
                      <a:pt x="60" y="243"/>
                    </a:lnTo>
                    <a:lnTo>
                      <a:pt x="58" y="241"/>
                    </a:lnTo>
                    <a:lnTo>
                      <a:pt x="56" y="241"/>
                    </a:lnTo>
                    <a:lnTo>
                      <a:pt x="54" y="235"/>
                    </a:lnTo>
                    <a:lnTo>
                      <a:pt x="51" y="232"/>
                    </a:lnTo>
                    <a:lnTo>
                      <a:pt x="51" y="226"/>
                    </a:lnTo>
                    <a:lnTo>
                      <a:pt x="47" y="229"/>
                    </a:lnTo>
                    <a:lnTo>
                      <a:pt x="47" y="223"/>
                    </a:lnTo>
                    <a:lnTo>
                      <a:pt x="45" y="218"/>
                    </a:lnTo>
                    <a:lnTo>
                      <a:pt x="43" y="206"/>
                    </a:lnTo>
                    <a:lnTo>
                      <a:pt x="39" y="203"/>
                    </a:lnTo>
                    <a:lnTo>
                      <a:pt x="37" y="198"/>
                    </a:lnTo>
                    <a:lnTo>
                      <a:pt x="36" y="192"/>
                    </a:lnTo>
                    <a:lnTo>
                      <a:pt x="34" y="183"/>
                    </a:lnTo>
                    <a:lnTo>
                      <a:pt x="28" y="177"/>
                    </a:lnTo>
                    <a:lnTo>
                      <a:pt x="32" y="172"/>
                    </a:lnTo>
                    <a:lnTo>
                      <a:pt x="28" y="166"/>
                    </a:lnTo>
                    <a:lnTo>
                      <a:pt x="24" y="157"/>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9" y="74"/>
                    </a:lnTo>
                    <a:lnTo>
                      <a:pt x="9" y="66"/>
                    </a:lnTo>
                    <a:lnTo>
                      <a:pt x="11" y="60"/>
                    </a:lnTo>
                    <a:lnTo>
                      <a:pt x="7" y="51"/>
                    </a:lnTo>
                    <a:lnTo>
                      <a:pt x="5" y="45"/>
                    </a:lnTo>
                    <a:lnTo>
                      <a:pt x="5" y="37"/>
                    </a:lnTo>
                    <a:lnTo>
                      <a:pt x="3" y="25"/>
                    </a:lnTo>
                    <a:lnTo>
                      <a:pt x="1" y="20"/>
                    </a:lnTo>
                    <a:lnTo>
                      <a:pt x="0"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0" name="Freeform 191"/>
              <p:cNvSpPr>
                <a:spLocks/>
              </p:cNvSpPr>
              <p:nvPr/>
            </p:nvSpPr>
            <p:spPr bwMode="auto">
              <a:xfrm>
                <a:off x="2674" y="950"/>
                <a:ext cx="113" cy="284"/>
              </a:xfrm>
              <a:custGeom>
                <a:avLst/>
                <a:gdLst>
                  <a:gd name="T0" fmla="*/ 5 w 113"/>
                  <a:gd name="T1" fmla="*/ 0 h 284"/>
                  <a:gd name="T2" fmla="*/ 9 w 113"/>
                  <a:gd name="T3" fmla="*/ 2 h 284"/>
                  <a:gd name="T4" fmla="*/ 17 w 113"/>
                  <a:gd name="T5" fmla="*/ 0 h 284"/>
                  <a:gd name="T6" fmla="*/ 22 w 113"/>
                  <a:gd name="T7" fmla="*/ 5 h 284"/>
                  <a:gd name="T8" fmla="*/ 28 w 113"/>
                  <a:gd name="T9" fmla="*/ 11 h 284"/>
                  <a:gd name="T10" fmla="*/ 28 w 113"/>
                  <a:gd name="T11" fmla="*/ 11 h 284"/>
                  <a:gd name="T12" fmla="*/ 34 w 113"/>
                  <a:gd name="T13" fmla="*/ 11 h 284"/>
                  <a:gd name="T14" fmla="*/ 38 w 113"/>
                  <a:gd name="T15" fmla="*/ 20 h 284"/>
                  <a:gd name="T16" fmla="*/ 40 w 113"/>
                  <a:gd name="T17" fmla="*/ 22 h 284"/>
                  <a:gd name="T18" fmla="*/ 44 w 113"/>
                  <a:gd name="T19" fmla="*/ 25 h 284"/>
                  <a:gd name="T20" fmla="*/ 45 w 113"/>
                  <a:gd name="T21" fmla="*/ 31 h 284"/>
                  <a:gd name="T22" fmla="*/ 45 w 113"/>
                  <a:gd name="T23" fmla="*/ 40 h 284"/>
                  <a:gd name="T24" fmla="*/ 49 w 113"/>
                  <a:gd name="T25" fmla="*/ 42 h 284"/>
                  <a:gd name="T26" fmla="*/ 53 w 113"/>
                  <a:gd name="T27" fmla="*/ 48 h 284"/>
                  <a:gd name="T28" fmla="*/ 53 w 113"/>
                  <a:gd name="T29" fmla="*/ 48 h 284"/>
                  <a:gd name="T30" fmla="*/ 56 w 113"/>
                  <a:gd name="T31" fmla="*/ 54 h 284"/>
                  <a:gd name="T32" fmla="*/ 64 w 113"/>
                  <a:gd name="T33" fmla="*/ 62 h 284"/>
                  <a:gd name="T34" fmla="*/ 69 w 113"/>
                  <a:gd name="T35" fmla="*/ 74 h 284"/>
                  <a:gd name="T36" fmla="*/ 75 w 113"/>
                  <a:gd name="T37" fmla="*/ 88 h 284"/>
                  <a:gd name="T38" fmla="*/ 75 w 113"/>
                  <a:gd name="T39" fmla="*/ 100 h 284"/>
                  <a:gd name="T40" fmla="*/ 81 w 113"/>
                  <a:gd name="T41" fmla="*/ 111 h 284"/>
                  <a:gd name="T42" fmla="*/ 87 w 113"/>
                  <a:gd name="T43" fmla="*/ 125 h 284"/>
                  <a:gd name="T44" fmla="*/ 87 w 113"/>
                  <a:gd name="T45" fmla="*/ 137 h 284"/>
                  <a:gd name="T46" fmla="*/ 89 w 113"/>
                  <a:gd name="T47" fmla="*/ 154 h 284"/>
                  <a:gd name="T48" fmla="*/ 92 w 113"/>
                  <a:gd name="T49" fmla="*/ 165 h 284"/>
                  <a:gd name="T50" fmla="*/ 100 w 113"/>
                  <a:gd name="T51" fmla="*/ 180 h 284"/>
                  <a:gd name="T52" fmla="*/ 98 w 113"/>
                  <a:gd name="T53" fmla="*/ 194 h 284"/>
                  <a:gd name="T54" fmla="*/ 102 w 113"/>
                  <a:gd name="T55" fmla="*/ 208 h 284"/>
                  <a:gd name="T56" fmla="*/ 104 w 113"/>
                  <a:gd name="T57" fmla="*/ 225 h 284"/>
                  <a:gd name="T58" fmla="*/ 108 w 113"/>
                  <a:gd name="T59" fmla="*/ 242 h 284"/>
                  <a:gd name="T60" fmla="*/ 112 w 113"/>
                  <a:gd name="T61" fmla="*/ 257 h 284"/>
                  <a:gd name="T62" fmla="*/ 110 w 113"/>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0" y="0"/>
                    </a:moveTo>
                    <a:lnTo>
                      <a:pt x="5" y="0"/>
                    </a:lnTo>
                    <a:lnTo>
                      <a:pt x="7" y="0"/>
                    </a:lnTo>
                    <a:lnTo>
                      <a:pt x="9" y="2"/>
                    </a:lnTo>
                    <a:lnTo>
                      <a:pt x="13" y="0"/>
                    </a:lnTo>
                    <a:lnTo>
                      <a:pt x="17" y="0"/>
                    </a:lnTo>
                    <a:lnTo>
                      <a:pt x="19" y="0"/>
                    </a:lnTo>
                    <a:lnTo>
                      <a:pt x="22" y="5"/>
                    </a:lnTo>
                    <a:lnTo>
                      <a:pt x="24" y="8"/>
                    </a:lnTo>
                    <a:lnTo>
                      <a:pt x="28" y="11"/>
                    </a:lnTo>
                    <a:lnTo>
                      <a:pt x="30" y="8"/>
                    </a:lnTo>
                    <a:lnTo>
                      <a:pt x="28" y="11"/>
                    </a:lnTo>
                    <a:lnTo>
                      <a:pt x="32" y="11"/>
                    </a:lnTo>
                    <a:lnTo>
                      <a:pt x="34" y="11"/>
                    </a:lnTo>
                    <a:lnTo>
                      <a:pt x="36" y="20"/>
                    </a:lnTo>
                    <a:lnTo>
                      <a:pt x="38" y="20"/>
                    </a:lnTo>
                    <a:lnTo>
                      <a:pt x="40" y="22"/>
                    </a:lnTo>
                    <a:lnTo>
                      <a:pt x="42" y="25"/>
                    </a:lnTo>
                    <a:lnTo>
                      <a:pt x="44" y="25"/>
                    </a:lnTo>
                    <a:lnTo>
                      <a:pt x="45" y="28"/>
                    </a:lnTo>
                    <a:lnTo>
                      <a:pt x="45" y="31"/>
                    </a:lnTo>
                    <a:lnTo>
                      <a:pt x="45" y="34"/>
                    </a:lnTo>
                    <a:lnTo>
                      <a:pt x="45" y="40"/>
                    </a:lnTo>
                    <a:lnTo>
                      <a:pt x="47" y="40"/>
                    </a:lnTo>
                    <a:lnTo>
                      <a:pt x="49" y="42"/>
                    </a:lnTo>
                    <a:lnTo>
                      <a:pt x="53" y="45"/>
                    </a:lnTo>
                    <a:lnTo>
                      <a:pt x="53" y="48"/>
                    </a:lnTo>
                    <a:lnTo>
                      <a:pt x="56" y="51"/>
                    </a:lnTo>
                    <a:lnTo>
                      <a:pt x="56" y="54"/>
                    </a:lnTo>
                    <a:lnTo>
                      <a:pt x="58" y="57"/>
                    </a:lnTo>
                    <a:lnTo>
                      <a:pt x="64" y="62"/>
                    </a:lnTo>
                    <a:lnTo>
                      <a:pt x="66" y="68"/>
                    </a:lnTo>
                    <a:lnTo>
                      <a:pt x="69" y="74"/>
                    </a:lnTo>
                    <a:lnTo>
                      <a:pt x="69" y="82"/>
                    </a:lnTo>
                    <a:lnTo>
                      <a:pt x="75" y="88"/>
                    </a:lnTo>
                    <a:lnTo>
                      <a:pt x="73" y="97"/>
                    </a:lnTo>
                    <a:lnTo>
                      <a:pt x="75" y="100"/>
                    </a:lnTo>
                    <a:lnTo>
                      <a:pt x="81" y="105"/>
                    </a:lnTo>
                    <a:lnTo>
                      <a:pt x="81" y="111"/>
                    </a:lnTo>
                    <a:lnTo>
                      <a:pt x="81" y="117"/>
                    </a:lnTo>
                    <a:lnTo>
                      <a:pt x="87" y="125"/>
                    </a:lnTo>
                    <a:lnTo>
                      <a:pt x="87" y="131"/>
                    </a:lnTo>
                    <a:lnTo>
                      <a:pt x="87" y="137"/>
                    </a:lnTo>
                    <a:lnTo>
                      <a:pt x="90" y="148"/>
                    </a:lnTo>
                    <a:lnTo>
                      <a:pt x="89" y="154"/>
                    </a:lnTo>
                    <a:lnTo>
                      <a:pt x="92" y="160"/>
                    </a:lnTo>
                    <a:lnTo>
                      <a:pt x="92" y="165"/>
                    </a:lnTo>
                    <a:lnTo>
                      <a:pt x="94" y="171"/>
                    </a:lnTo>
                    <a:lnTo>
                      <a:pt x="100" y="180"/>
                    </a:lnTo>
                    <a:lnTo>
                      <a:pt x="98" y="185"/>
                    </a:lnTo>
                    <a:lnTo>
                      <a:pt x="98" y="194"/>
                    </a:lnTo>
                    <a:lnTo>
                      <a:pt x="98" y="200"/>
                    </a:lnTo>
                    <a:lnTo>
                      <a:pt x="102" y="208"/>
                    </a:lnTo>
                    <a:lnTo>
                      <a:pt x="102" y="217"/>
                    </a:lnTo>
                    <a:lnTo>
                      <a:pt x="104" y="225"/>
                    </a:lnTo>
                    <a:lnTo>
                      <a:pt x="106" y="231"/>
                    </a:lnTo>
                    <a:lnTo>
                      <a:pt x="108" y="242"/>
                    </a:lnTo>
                    <a:lnTo>
                      <a:pt x="106" y="248"/>
                    </a:lnTo>
                    <a:lnTo>
                      <a:pt x="112" y="257"/>
                    </a:lnTo>
                    <a:lnTo>
                      <a:pt x="108" y="265"/>
                    </a:lnTo>
                    <a:lnTo>
                      <a:pt x="110" y="274"/>
                    </a:lnTo>
                    <a:lnTo>
                      <a:pt x="112"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1" name="Freeform 192"/>
              <p:cNvSpPr>
                <a:spLocks/>
              </p:cNvSpPr>
              <p:nvPr/>
            </p:nvSpPr>
            <p:spPr bwMode="auto">
              <a:xfrm>
                <a:off x="2562" y="950"/>
                <a:ext cx="113" cy="284"/>
              </a:xfrm>
              <a:custGeom>
                <a:avLst/>
                <a:gdLst>
                  <a:gd name="T0" fmla="*/ 110 w 113"/>
                  <a:gd name="T1" fmla="*/ 2 h 284"/>
                  <a:gd name="T2" fmla="*/ 104 w 113"/>
                  <a:gd name="T3" fmla="*/ 2 h 284"/>
                  <a:gd name="T4" fmla="*/ 98 w 113"/>
                  <a:gd name="T5" fmla="*/ 5 h 284"/>
                  <a:gd name="T6" fmla="*/ 90 w 113"/>
                  <a:gd name="T7" fmla="*/ 5 h 284"/>
                  <a:gd name="T8" fmla="*/ 86 w 113"/>
                  <a:gd name="T9" fmla="*/ 8 h 284"/>
                  <a:gd name="T10" fmla="*/ 84 w 113"/>
                  <a:gd name="T11" fmla="*/ 11 h 284"/>
                  <a:gd name="T12" fmla="*/ 80 w 113"/>
                  <a:gd name="T13" fmla="*/ 17 h 284"/>
                  <a:gd name="T14" fmla="*/ 76 w 113"/>
                  <a:gd name="T15" fmla="*/ 17 h 284"/>
                  <a:gd name="T16" fmla="*/ 73 w 113"/>
                  <a:gd name="T17" fmla="*/ 28 h 284"/>
                  <a:gd name="T18" fmla="*/ 71 w 113"/>
                  <a:gd name="T19" fmla="*/ 28 h 284"/>
                  <a:gd name="T20" fmla="*/ 67 w 113"/>
                  <a:gd name="T21" fmla="*/ 34 h 284"/>
                  <a:gd name="T22" fmla="*/ 65 w 113"/>
                  <a:gd name="T23" fmla="*/ 40 h 284"/>
                  <a:gd name="T24" fmla="*/ 63 w 113"/>
                  <a:gd name="T25" fmla="*/ 42 h 284"/>
                  <a:gd name="T26" fmla="*/ 61 w 113"/>
                  <a:gd name="T27" fmla="*/ 48 h 284"/>
                  <a:gd name="T28" fmla="*/ 57 w 113"/>
                  <a:gd name="T29" fmla="*/ 54 h 284"/>
                  <a:gd name="T30" fmla="*/ 56 w 113"/>
                  <a:gd name="T31" fmla="*/ 57 h 284"/>
                  <a:gd name="T32" fmla="*/ 52 w 113"/>
                  <a:gd name="T33" fmla="*/ 68 h 284"/>
                  <a:gd name="T34" fmla="*/ 46 w 113"/>
                  <a:gd name="T35" fmla="*/ 80 h 284"/>
                  <a:gd name="T36" fmla="*/ 44 w 113"/>
                  <a:gd name="T37" fmla="*/ 91 h 284"/>
                  <a:gd name="T38" fmla="*/ 37 w 113"/>
                  <a:gd name="T39" fmla="*/ 102 h 284"/>
                  <a:gd name="T40" fmla="*/ 35 w 113"/>
                  <a:gd name="T41" fmla="*/ 111 h 284"/>
                  <a:gd name="T42" fmla="*/ 33 w 113"/>
                  <a:gd name="T43" fmla="*/ 128 h 284"/>
                  <a:gd name="T44" fmla="*/ 27 w 113"/>
                  <a:gd name="T45" fmla="*/ 142 h 284"/>
                  <a:gd name="T46" fmla="*/ 21 w 113"/>
                  <a:gd name="T47" fmla="*/ 154 h 284"/>
                  <a:gd name="T48" fmla="*/ 21 w 113"/>
                  <a:gd name="T49" fmla="*/ 168 h 284"/>
                  <a:gd name="T50" fmla="*/ 17 w 113"/>
                  <a:gd name="T51" fmla="*/ 182 h 284"/>
                  <a:gd name="T52" fmla="*/ 17 w 113"/>
                  <a:gd name="T53" fmla="*/ 197 h 284"/>
                  <a:gd name="T54" fmla="*/ 13 w 113"/>
                  <a:gd name="T55" fmla="*/ 211 h 284"/>
                  <a:gd name="T56" fmla="*/ 9 w 113"/>
                  <a:gd name="T57" fmla="*/ 225 h 284"/>
                  <a:gd name="T58" fmla="*/ 5 w 113"/>
                  <a:gd name="T59" fmla="*/ 242 h 284"/>
                  <a:gd name="T60" fmla="*/ 5 w 113"/>
                  <a:gd name="T61" fmla="*/ 260 h 284"/>
                  <a:gd name="T62" fmla="*/ 3 w 113"/>
                  <a:gd name="T63" fmla="*/ 28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112" y="2"/>
                    </a:moveTo>
                    <a:lnTo>
                      <a:pt x="110" y="2"/>
                    </a:lnTo>
                    <a:lnTo>
                      <a:pt x="106" y="0"/>
                    </a:lnTo>
                    <a:lnTo>
                      <a:pt x="104" y="2"/>
                    </a:lnTo>
                    <a:lnTo>
                      <a:pt x="102" y="5"/>
                    </a:lnTo>
                    <a:lnTo>
                      <a:pt x="98" y="5"/>
                    </a:lnTo>
                    <a:lnTo>
                      <a:pt x="96" y="8"/>
                    </a:lnTo>
                    <a:lnTo>
                      <a:pt x="90" y="5"/>
                    </a:lnTo>
                    <a:lnTo>
                      <a:pt x="86" y="8"/>
                    </a:lnTo>
                    <a:lnTo>
                      <a:pt x="84" y="11"/>
                    </a:lnTo>
                    <a:lnTo>
                      <a:pt x="82" y="17"/>
                    </a:lnTo>
                    <a:lnTo>
                      <a:pt x="80" y="17"/>
                    </a:lnTo>
                    <a:lnTo>
                      <a:pt x="76" y="17"/>
                    </a:lnTo>
                    <a:lnTo>
                      <a:pt x="73" y="25"/>
                    </a:lnTo>
                    <a:lnTo>
                      <a:pt x="73" y="28"/>
                    </a:lnTo>
                    <a:lnTo>
                      <a:pt x="71" y="28"/>
                    </a:lnTo>
                    <a:lnTo>
                      <a:pt x="71" y="31"/>
                    </a:lnTo>
                    <a:lnTo>
                      <a:pt x="67" y="34"/>
                    </a:lnTo>
                    <a:lnTo>
                      <a:pt x="69" y="37"/>
                    </a:lnTo>
                    <a:lnTo>
                      <a:pt x="65" y="40"/>
                    </a:lnTo>
                    <a:lnTo>
                      <a:pt x="65" y="42"/>
                    </a:lnTo>
                    <a:lnTo>
                      <a:pt x="63" y="42"/>
                    </a:lnTo>
                    <a:lnTo>
                      <a:pt x="63" y="48"/>
                    </a:lnTo>
                    <a:lnTo>
                      <a:pt x="61" y="48"/>
                    </a:lnTo>
                    <a:lnTo>
                      <a:pt x="61" y="54"/>
                    </a:lnTo>
                    <a:lnTo>
                      <a:pt x="57" y="54"/>
                    </a:lnTo>
                    <a:lnTo>
                      <a:pt x="56" y="57"/>
                    </a:lnTo>
                    <a:lnTo>
                      <a:pt x="52" y="68"/>
                    </a:lnTo>
                    <a:lnTo>
                      <a:pt x="50" y="71"/>
                    </a:lnTo>
                    <a:lnTo>
                      <a:pt x="46" y="80"/>
                    </a:lnTo>
                    <a:lnTo>
                      <a:pt x="44" y="82"/>
                    </a:lnTo>
                    <a:lnTo>
                      <a:pt x="44" y="91"/>
                    </a:lnTo>
                    <a:lnTo>
                      <a:pt x="38" y="97"/>
                    </a:lnTo>
                    <a:lnTo>
                      <a:pt x="37" y="102"/>
                    </a:lnTo>
                    <a:lnTo>
                      <a:pt x="37" y="108"/>
                    </a:lnTo>
                    <a:lnTo>
                      <a:pt x="35" y="111"/>
                    </a:lnTo>
                    <a:lnTo>
                      <a:pt x="33" y="122"/>
                    </a:lnTo>
                    <a:lnTo>
                      <a:pt x="33" y="128"/>
                    </a:lnTo>
                    <a:lnTo>
                      <a:pt x="31" y="131"/>
                    </a:lnTo>
                    <a:lnTo>
                      <a:pt x="27" y="142"/>
                    </a:lnTo>
                    <a:lnTo>
                      <a:pt x="25" y="145"/>
                    </a:lnTo>
                    <a:lnTo>
                      <a:pt x="21" y="154"/>
                    </a:lnTo>
                    <a:lnTo>
                      <a:pt x="23" y="160"/>
                    </a:lnTo>
                    <a:lnTo>
                      <a:pt x="21" y="168"/>
                    </a:lnTo>
                    <a:lnTo>
                      <a:pt x="21" y="177"/>
                    </a:lnTo>
                    <a:lnTo>
                      <a:pt x="17" y="182"/>
                    </a:lnTo>
                    <a:lnTo>
                      <a:pt x="17" y="188"/>
                    </a:lnTo>
                    <a:lnTo>
                      <a:pt x="17" y="197"/>
                    </a:lnTo>
                    <a:lnTo>
                      <a:pt x="15" y="202"/>
                    </a:lnTo>
                    <a:lnTo>
                      <a:pt x="13" y="211"/>
                    </a:lnTo>
                    <a:lnTo>
                      <a:pt x="9" y="217"/>
                    </a:lnTo>
                    <a:lnTo>
                      <a:pt x="9" y="225"/>
                    </a:lnTo>
                    <a:lnTo>
                      <a:pt x="7" y="234"/>
                    </a:lnTo>
                    <a:lnTo>
                      <a:pt x="5" y="242"/>
                    </a:lnTo>
                    <a:lnTo>
                      <a:pt x="7" y="251"/>
                    </a:lnTo>
                    <a:lnTo>
                      <a:pt x="5" y="260"/>
                    </a:lnTo>
                    <a:lnTo>
                      <a:pt x="1" y="265"/>
                    </a:lnTo>
                    <a:lnTo>
                      <a:pt x="3" y="280"/>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2" name="Freeform 193"/>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5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3 w 108"/>
                  <a:gd name="T35" fmla="*/ 209 h 288"/>
                  <a:gd name="T36" fmla="*/ 35 w 108"/>
                  <a:gd name="T37" fmla="*/ 198 h 288"/>
                  <a:gd name="T38" fmla="*/ 34 w 108"/>
                  <a:gd name="T39" fmla="*/ 183 h 288"/>
                  <a:gd name="T40" fmla="*/ 30 w 108"/>
                  <a:gd name="T41" fmla="*/ 175 h 288"/>
                  <a:gd name="T42" fmla="*/ 24 w 108"/>
                  <a:gd name="T43" fmla="*/ 160 h 288"/>
                  <a:gd name="T44" fmla="*/ 22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5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3" y="209"/>
                    </a:lnTo>
                    <a:lnTo>
                      <a:pt x="37" y="203"/>
                    </a:lnTo>
                    <a:lnTo>
                      <a:pt x="35" y="198"/>
                    </a:lnTo>
                    <a:lnTo>
                      <a:pt x="35" y="189"/>
                    </a:lnTo>
                    <a:lnTo>
                      <a:pt x="34" y="183"/>
                    </a:lnTo>
                    <a:lnTo>
                      <a:pt x="30" y="180"/>
                    </a:lnTo>
                    <a:lnTo>
                      <a:pt x="30" y="175"/>
                    </a:lnTo>
                    <a:lnTo>
                      <a:pt x="28" y="166"/>
                    </a:lnTo>
                    <a:lnTo>
                      <a:pt x="24" y="160"/>
                    </a:lnTo>
                    <a:lnTo>
                      <a:pt x="22" y="152"/>
                    </a:lnTo>
                    <a:lnTo>
                      <a:pt x="22" y="149"/>
                    </a:lnTo>
                    <a:lnTo>
                      <a:pt x="22" y="140"/>
                    </a:lnTo>
                    <a:lnTo>
                      <a:pt x="20" y="132"/>
                    </a:lnTo>
                    <a:lnTo>
                      <a:pt x="17" y="126"/>
                    </a:lnTo>
                    <a:lnTo>
                      <a:pt x="15" y="117"/>
                    </a:lnTo>
                    <a:lnTo>
                      <a:pt x="17" y="114"/>
                    </a:lnTo>
                    <a:lnTo>
                      <a:pt x="15" y="106"/>
                    </a:lnTo>
                    <a:lnTo>
                      <a:pt x="11" y="97"/>
                    </a:lnTo>
                    <a:lnTo>
                      <a:pt x="11" y="91"/>
                    </a:lnTo>
                    <a:lnTo>
                      <a:pt x="11" y="86"/>
                    </a:lnTo>
                    <a:lnTo>
                      <a:pt x="9" y="74"/>
                    </a:lnTo>
                    <a:lnTo>
                      <a:pt x="9" y="68"/>
                    </a:lnTo>
                    <a:lnTo>
                      <a:pt x="9" y="57"/>
                    </a:lnTo>
                    <a:lnTo>
                      <a:pt x="5" y="51"/>
                    </a:lnTo>
                    <a:lnTo>
                      <a:pt x="5" y="45"/>
                    </a:lnTo>
                    <a:lnTo>
                      <a:pt x="3" y="40"/>
                    </a:lnTo>
                    <a:lnTo>
                      <a:pt x="3" y="25"/>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3" name="Freeform 194"/>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4 w 110"/>
                  <a:gd name="T39" fmla="*/ 186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4" y="186"/>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9" y="25"/>
                    </a:lnTo>
                    <a:lnTo>
                      <a:pt x="109"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4" name="Freeform 195"/>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6 w 110"/>
                  <a:gd name="T39" fmla="*/ 183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6" y="183"/>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7" y="22"/>
                    </a:lnTo>
                    <a:lnTo>
                      <a:pt x="109"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5" name="Freeform 196"/>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2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1 w 108"/>
                  <a:gd name="T35" fmla="*/ 209 h 288"/>
                  <a:gd name="T36" fmla="*/ 35 w 108"/>
                  <a:gd name="T37" fmla="*/ 198 h 288"/>
                  <a:gd name="T38" fmla="*/ 34 w 108"/>
                  <a:gd name="T39" fmla="*/ 183 h 288"/>
                  <a:gd name="T40" fmla="*/ 30 w 108"/>
                  <a:gd name="T41" fmla="*/ 175 h 288"/>
                  <a:gd name="T42" fmla="*/ 24 w 108"/>
                  <a:gd name="T43" fmla="*/ 160 h 288"/>
                  <a:gd name="T44" fmla="*/ 20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8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1" y="209"/>
                    </a:lnTo>
                    <a:lnTo>
                      <a:pt x="37" y="203"/>
                    </a:lnTo>
                    <a:lnTo>
                      <a:pt x="35" y="198"/>
                    </a:lnTo>
                    <a:lnTo>
                      <a:pt x="34" y="189"/>
                    </a:lnTo>
                    <a:lnTo>
                      <a:pt x="34" y="183"/>
                    </a:lnTo>
                    <a:lnTo>
                      <a:pt x="30" y="180"/>
                    </a:lnTo>
                    <a:lnTo>
                      <a:pt x="30" y="175"/>
                    </a:lnTo>
                    <a:lnTo>
                      <a:pt x="28" y="166"/>
                    </a:lnTo>
                    <a:lnTo>
                      <a:pt x="24" y="160"/>
                    </a:lnTo>
                    <a:lnTo>
                      <a:pt x="22" y="152"/>
                    </a:lnTo>
                    <a:lnTo>
                      <a:pt x="20" y="149"/>
                    </a:lnTo>
                    <a:lnTo>
                      <a:pt x="22" y="140"/>
                    </a:lnTo>
                    <a:lnTo>
                      <a:pt x="20" y="132"/>
                    </a:lnTo>
                    <a:lnTo>
                      <a:pt x="17" y="126"/>
                    </a:lnTo>
                    <a:lnTo>
                      <a:pt x="15" y="117"/>
                    </a:lnTo>
                    <a:lnTo>
                      <a:pt x="15" y="111"/>
                    </a:lnTo>
                    <a:lnTo>
                      <a:pt x="15" y="106"/>
                    </a:lnTo>
                    <a:lnTo>
                      <a:pt x="11" y="97"/>
                    </a:lnTo>
                    <a:lnTo>
                      <a:pt x="11" y="91"/>
                    </a:lnTo>
                    <a:lnTo>
                      <a:pt x="11" y="86"/>
                    </a:lnTo>
                    <a:lnTo>
                      <a:pt x="9" y="74"/>
                    </a:lnTo>
                    <a:lnTo>
                      <a:pt x="9" y="68"/>
                    </a:lnTo>
                    <a:lnTo>
                      <a:pt x="9" y="57"/>
                    </a:lnTo>
                    <a:lnTo>
                      <a:pt x="5" y="51"/>
                    </a:lnTo>
                    <a:lnTo>
                      <a:pt x="5" y="45"/>
                    </a:lnTo>
                    <a:lnTo>
                      <a:pt x="3" y="40"/>
                    </a:lnTo>
                    <a:lnTo>
                      <a:pt x="3" y="28"/>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6" name="Freeform 197"/>
              <p:cNvSpPr>
                <a:spLocks/>
              </p:cNvSpPr>
              <p:nvPr/>
            </p:nvSpPr>
            <p:spPr bwMode="auto">
              <a:xfrm>
                <a:off x="4434" y="950"/>
                <a:ext cx="111" cy="284"/>
              </a:xfrm>
              <a:custGeom>
                <a:avLst/>
                <a:gdLst>
                  <a:gd name="T0" fmla="*/ 5 w 111"/>
                  <a:gd name="T1" fmla="*/ 0 h 284"/>
                  <a:gd name="T2" fmla="*/ 9 w 111"/>
                  <a:gd name="T3" fmla="*/ 0 h 284"/>
                  <a:gd name="T4" fmla="*/ 15 w 111"/>
                  <a:gd name="T5" fmla="*/ 8 h 284"/>
                  <a:gd name="T6" fmla="*/ 19 w 111"/>
                  <a:gd name="T7" fmla="*/ 11 h 284"/>
                  <a:gd name="T8" fmla="*/ 26 w 111"/>
                  <a:gd name="T9" fmla="*/ 11 h 284"/>
                  <a:gd name="T10" fmla="*/ 32 w 111"/>
                  <a:gd name="T11" fmla="*/ 11 h 284"/>
                  <a:gd name="T12" fmla="*/ 32 w 111"/>
                  <a:gd name="T13" fmla="*/ 17 h 284"/>
                  <a:gd name="T14" fmla="*/ 38 w 111"/>
                  <a:gd name="T15" fmla="*/ 22 h 284"/>
                  <a:gd name="T16" fmla="*/ 38 w 111"/>
                  <a:gd name="T17" fmla="*/ 31 h 284"/>
                  <a:gd name="T18" fmla="*/ 40 w 111"/>
                  <a:gd name="T19" fmla="*/ 31 h 284"/>
                  <a:gd name="T20" fmla="*/ 44 w 111"/>
                  <a:gd name="T21" fmla="*/ 37 h 284"/>
                  <a:gd name="T22" fmla="*/ 45 w 111"/>
                  <a:gd name="T23" fmla="*/ 40 h 284"/>
                  <a:gd name="T24" fmla="*/ 51 w 111"/>
                  <a:gd name="T25" fmla="*/ 45 h 284"/>
                  <a:gd name="T26" fmla="*/ 53 w 111"/>
                  <a:gd name="T27" fmla="*/ 48 h 284"/>
                  <a:gd name="T28" fmla="*/ 53 w 111"/>
                  <a:gd name="T29" fmla="*/ 54 h 284"/>
                  <a:gd name="T30" fmla="*/ 55 w 111"/>
                  <a:gd name="T31" fmla="*/ 57 h 284"/>
                  <a:gd name="T32" fmla="*/ 60 w 111"/>
                  <a:gd name="T33" fmla="*/ 65 h 284"/>
                  <a:gd name="T34" fmla="*/ 66 w 111"/>
                  <a:gd name="T35" fmla="*/ 77 h 284"/>
                  <a:gd name="T36" fmla="*/ 71 w 111"/>
                  <a:gd name="T37" fmla="*/ 88 h 284"/>
                  <a:gd name="T38" fmla="*/ 73 w 111"/>
                  <a:gd name="T39" fmla="*/ 102 h 284"/>
                  <a:gd name="T40" fmla="*/ 79 w 111"/>
                  <a:gd name="T41" fmla="*/ 114 h 284"/>
                  <a:gd name="T42" fmla="*/ 83 w 111"/>
                  <a:gd name="T43" fmla="*/ 125 h 284"/>
                  <a:gd name="T44" fmla="*/ 87 w 111"/>
                  <a:gd name="T45" fmla="*/ 142 h 284"/>
                  <a:gd name="T46" fmla="*/ 90 w 111"/>
                  <a:gd name="T47" fmla="*/ 148 h 284"/>
                  <a:gd name="T48" fmla="*/ 90 w 111"/>
                  <a:gd name="T49" fmla="*/ 165 h 284"/>
                  <a:gd name="T50" fmla="*/ 94 w 111"/>
                  <a:gd name="T51" fmla="*/ 180 h 284"/>
                  <a:gd name="T52" fmla="*/ 96 w 111"/>
                  <a:gd name="T53" fmla="*/ 191 h 284"/>
                  <a:gd name="T54" fmla="*/ 100 w 111"/>
                  <a:gd name="T55" fmla="*/ 208 h 284"/>
                  <a:gd name="T56" fmla="*/ 100 w 111"/>
                  <a:gd name="T57" fmla="*/ 225 h 284"/>
                  <a:gd name="T58" fmla="*/ 104 w 111"/>
                  <a:gd name="T59" fmla="*/ 240 h 284"/>
                  <a:gd name="T60" fmla="*/ 106 w 111"/>
                  <a:gd name="T61" fmla="*/ 257 h 284"/>
                  <a:gd name="T62" fmla="*/ 108 w 111"/>
                  <a:gd name="T63" fmla="*/ 271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0"/>
                    </a:moveTo>
                    <a:lnTo>
                      <a:pt x="5" y="0"/>
                    </a:lnTo>
                    <a:lnTo>
                      <a:pt x="7" y="2"/>
                    </a:lnTo>
                    <a:lnTo>
                      <a:pt x="9" y="0"/>
                    </a:lnTo>
                    <a:lnTo>
                      <a:pt x="11" y="5"/>
                    </a:lnTo>
                    <a:lnTo>
                      <a:pt x="15" y="8"/>
                    </a:lnTo>
                    <a:lnTo>
                      <a:pt x="19" y="8"/>
                    </a:lnTo>
                    <a:lnTo>
                      <a:pt x="19" y="11"/>
                    </a:lnTo>
                    <a:lnTo>
                      <a:pt x="24" y="11"/>
                    </a:lnTo>
                    <a:lnTo>
                      <a:pt x="26" y="11"/>
                    </a:lnTo>
                    <a:lnTo>
                      <a:pt x="28" y="11"/>
                    </a:lnTo>
                    <a:lnTo>
                      <a:pt x="32" y="11"/>
                    </a:lnTo>
                    <a:lnTo>
                      <a:pt x="30" y="14"/>
                    </a:lnTo>
                    <a:lnTo>
                      <a:pt x="32" y="17"/>
                    </a:lnTo>
                    <a:lnTo>
                      <a:pt x="34" y="17"/>
                    </a:lnTo>
                    <a:lnTo>
                      <a:pt x="38" y="22"/>
                    </a:lnTo>
                    <a:lnTo>
                      <a:pt x="40" y="25"/>
                    </a:lnTo>
                    <a:lnTo>
                      <a:pt x="38" y="31"/>
                    </a:lnTo>
                    <a:lnTo>
                      <a:pt x="42" y="28"/>
                    </a:lnTo>
                    <a:lnTo>
                      <a:pt x="40" y="31"/>
                    </a:lnTo>
                    <a:lnTo>
                      <a:pt x="42" y="34"/>
                    </a:lnTo>
                    <a:lnTo>
                      <a:pt x="44" y="37"/>
                    </a:lnTo>
                    <a:lnTo>
                      <a:pt x="45" y="40"/>
                    </a:lnTo>
                    <a:lnTo>
                      <a:pt x="49" y="42"/>
                    </a:lnTo>
                    <a:lnTo>
                      <a:pt x="51" y="45"/>
                    </a:lnTo>
                    <a:lnTo>
                      <a:pt x="53" y="48"/>
                    </a:lnTo>
                    <a:lnTo>
                      <a:pt x="53" y="54"/>
                    </a:lnTo>
                    <a:lnTo>
                      <a:pt x="55" y="51"/>
                    </a:lnTo>
                    <a:lnTo>
                      <a:pt x="55" y="57"/>
                    </a:lnTo>
                    <a:lnTo>
                      <a:pt x="56" y="57"/>
                    </a:lnTo>
                    <a:lnTo>
                      <a:pt x="60" y="65"/>
                    </a:lnTo>
                    <a:lnTo>
                      <a:pt x="62" y="71"/>
                    </a:lnTo>
                    <a:lnTo>
                      <a:pt x="66" y="77"/>
                    </a:lnTo>
                    <a:lnTo>
                      <a:pt x="67" y="82"/>
                    </a:lnTo>
                    <a:lnTo>
                      <a:pt x="71" y="88"/>
                    </a:lnTo>
                    <a:lnTo>
                      <a:pt x="73" y="94"/>
                    </a:lnTo>
                    <a:lnTo>
                      <a:pt x="73" y="102"/>
                    </a:lnTo>
                    <a:lnTo>
                      <a:pt x="75" y="108"/>
                    </a:lnTo>
                    <a:lnTo>
                      <a:pt x="79" y="114"/>
                    </a:lnTo>
                    <a:lnTo>
                      <a:pt x="79" y="120"/>
                    </a:lnTo>
                    <a:lnTo>
                      <a:pt x="83" y="125"/>
                    </a:lnTo>
                    <a:lnTo>
                      <a:pt x="85" y="134"/>
                    </a:lnTo>
                    <a:lnTo>
                      <a:pt x="87" y="142"/>
                    </a:lnTo>
                    <a:lnTo>
                      <a:pt x="87" y="145"/>
                    </a:lnTo>
                    <a:lnTo>
                      <a:pt x="90" y="148"/>
                    </a:lnTo>
                    <a:lnTo>
                      <a:pt x="88" y="160"/>
                    </a:lnTo>
                    <a:lnTo>
                      <a:pt x="90" y="165"/>
                    </a:lnTo>
                    <a:lnTo>
                      <a:pt x="92" y="168"/>
                    </a:lnTo>
                    <a:lnTo>
                      <a:pt x="94" y="180"/>
                    </a:lnTo>
                    <a:lnTo>
                      <a:pt x="94" y="185"/>
                    </a:lnTo>
                    <a:lnTo>
                      <a:pt x="96" y="191"/>
                    </a:lnTo>
                    <a:lnTo>
                      <a:pt x="96" y="200"/>
                    </a:lnTo>
                    <a:lnTo>
                      <a:pt x="100" y="208"/>
                    </a:lnTo>
                    <a:lnTo>
                      <a:pt x="100" y="217"/>
                    </a:lnTo>
                    <a:lnTo>
                      <a:pt x="100" y="225"/>
                    </a:lnTo>
                    <a:lnTo>
                      <a:pt x="102" y="231"/>
                    </a:lnTo>
                    <a:lnTo>
                      <a:pt x="104" y="240"/>
                    </a:lnTo>
                    <a:lnTo>
                      <a:pt x="104" y="245"/>
                    </a:lnTo>
                    <a:lnTo>
                      <a:pt x="106" y="257"/>
                    </a:lnTo>
                    <a:lnTo>
                      <a:pt x="106" y="260"/>
                    </a:lnTo>
                    <a:lnTo>
                      <a:pt x="108" y="271"/>
                    </a:lnTo>
                    <a:lnTo>
                      <a:pt x="11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7" name="Freeform 198"/>
              <p:cNvSpPr>
                <a:spLocks/>
              </p:cNvSpPr>
              <p:nvPr/>
            </p:nvSpPr>
            <p:spPr bwMode="auto">
              <a:xfrm>
                <a:off x="4321" y="950"/>
                <a:ext cx="114" cy="298"/>
              </a:xfrm>
              <a:custGeom>
                <a:avLst/>
                <a:gdLst>
                  <a:gd name="T0" fmla="*/ 107 w 114"/>
                  <a:gd name="T1" fmla="*/ 2 h 298"/>
                  <a:gd name="T2" fmla="*/ 105 w 114"/>
                  <a:gd name="T3" fmla="*/ 2 h 298"/>
                  <a:gd name="T4" fmla="*/ 95 w 114"/>
                  <a:gd name="T5" fmla="*/ 0 h 298"/>
                  <a:gd name="T6" fmla="*/ 91 w 114"/>
                  <a:gd name="T7" fmla="*/ 8 h 298"/>
                  <a:gd name="T8" fmla="*/ 85 w 114"/>
                  <a:gd name="T9" fmla="*/ 8 h 298"/>
                  <a:gd name="T10" fmla="*/ 83 w 114"/>
                  <a:gd name="T11" fmla="*/ 14 h 298"/>
                  <a:gd name="T12" fmla="*/ 77 w 114"/>
                  <a:gd name="T13" fmla="*/ 17 h 298"/>
                  <a:gd name="T14" fmla="*/ 77 w 114"/>
                  <a:gd name="T15" fmla="*/ 19 h 298"/>
                  <a:gd name="T16" fmla="*/ 72 w 114"/>
                  <a:gd name="T17" fmla="*/ 22 h 298"/>
                  <a:gd name="T18" fmla="*/ 68 w 114"/>
                  <a:gd name="T19" fmla="*/ 31 h 298"/>
                  <a:gd name="T20" fmla="*/ 68 w 114"/>
                  <a:gd name="T21" fmla="*/ 34 h 298"/>
                  <a:gd name="T22" fmla="*/ 66 w 114"/>
                  <a:gd name="T23" fmla="*/ 39 h 298"/>
                  <a:gd name="T24" fmla="*/ 62 w 114"/>
                  <a:gd name="T25" fmla="*/ 45 h 298"/>
                  <a:gd name="T26" fmla="*/ 60 w 114"/>
                  <a:gd name="T27" fmla="*/ 48 h 298"/>
                  <a:gd name="T28" fmla="*/ 58 w 114"/>
                  <a:gd name="T29" fmla="*/ 54 h 298"/>
                  <a:gd name="T30" fmla="*/ 54 w 114"/>
                  <a:gd name="T31" fmla="*/ 59 h 298"/>
                  <a:gd name="T32" fmla="*/ 50 w 114"/>
                  <a:gd name="T33" fmla="*/ 68 h 298"/>
                  <a:gd name="T34" fmla="*/ 46 w 114"/>
                  <a:gd name="T35" fmla="*/ 77 h 298"/>
                  <a:gd name="T36" fmla="*/ 40 w 114"/>
                  <a:gd name="T37" fmla="*/ 97 h 298"/>
                  <a:gd name="T38" fmla="*/ 37 w 114"/>
                  <a:gd name="T39" fmla="*/ 108 h 298"/>
                  <a:gd name="T40" fmla="*/ 31 w 114"/>
                  <a:gd name="T41" fmla="*/ 122 h 298"/>
                  <a:gd name="T42" fmla="*/ 29 w 114"/>
                  <a:gd name="T43" fmla="*/ 131 h 298"/>
                  <a:gd name="T44" fmla="*/ 27 w 114"/>
                  <a:gd name="T45" fmla="*/ 145 h 298"/>
                  <a:gd name="T46" fmla="*/ 23 w 114"/>
                  <a:gd name="T47" fmla="*/ 157 h 298"/>
                  <a:gd name="T48" fmla="*/ 21 w 114"/>
                  <a:gd name="T49" fmla="*/ 171 h 298"/>
                  <a:gd name="T50" fmla="*/ 15 w 114"/>
                  <a:gd name="T51" fmla="*/ 182 h 298"/>
                  <a:gd name="T52" fmla="*/ 15 w 114"/>
                  <a:gd name="T53" fmla="*/ 197 h 298"/>
                  <a:gd name="T54" fmla="*/ 11 w 114"/>
                  <a:gd name="T55" fmla="*/ 219 h 298"/>
                  <a:gd name="T56" fmla="*/ 9 w 114"/>
                  <a:gd name="T57" fmla="*/ 231 h 298"/>
                  <a:gd name="T58" fmla="*/ 7 w 114"/>
                  <a:gd name="T59" fmla="*/ 251 h 298"/>
                  <a:gd name="T60" fmla="*/ 3 w 114"/>
                  <a:gd name="T61" fmla="*/ 265 h 298"/>
                  <a:gd name="T62" fmla="*/ 1 w 114"/>
                  <a:gd name="T63" fmla="*/ 285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298"/>
                  <a:gd name="T98" fmla="*/ 114 w 114"/>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298">
                    <a:moveTo>
                      <a:pt x="113" y="0"/>
                    </a:moveTo>
                    <a:lnTo>
                      <a:pt x="107" y="2"/>
                    </a:lnTo>
                    <a:lnTo>
                      <a:pt x="105" y="2"/>
                    </a:lnTo>
                    <a:lnTo>
                      <a:pt x="101" y="0"/>
                    </a:lnTo>
                    <a:lnTo>
                      <a:pt x="95" y="0"/>
                    </a:lnTo>
                    <a:lnTo>
                      <a:pt x="95" y="2"/>
                    </a:lnTo>
                    <a:lnTo>
                      <a:pt x="91" y="8"/>
                    </a:lnTo>
                    <a:lnTo>
                      <a:pt x="89" y="5"/>
                    </a:lnTo>
                    <a:lnTo>
                      <a:pt x="85" y="8"/>
                    </a:lnTo>
                    <a:lnTo>
                      <a:pt x="85" y="11"/>
                    </a:lnTo>
                    <a:lnTo>
                      <a:pt x="83" y="14"/>
                    </a:lnTo>
                    <a:lnTo>
                      <a:pt x="81" y="14"/>
                    </a:lnTo>
                    <a:lnTo>
                      <a:pt x="77" y="17"/>
                    </a:lnTo>
                    <a:lnTo>
                      <a:pt x="79" y="17"/>
                    </a:lnTo>
                    <a:lnTo>
                      <a:pt x="77" y="19"/>
                    </a:lnTo>
                    <a:lnTo>
                      <a:pt x="74" y="22"/>
                    </a:lnTo>
                    <a:lnTo>
                      <a:pt x="72" y="22"/>
                    </a:lnTo>
                    <a:lnTo>
                      <a:pt x="70" y="25"/>
                    </a:lnTo>
                    <a:lnTo>
                      <a:pt x="68" y="31"/>
                    </a:lnTo>
                    <a:lnTo>
                      <a:pt x="68" y="34"/>
                    </a:lnTo>
                    <a:lnTo>
                      <a:pt x="66" y="37"/>
                    </a:lnTo>
                    <a:lnTo>
                      <a:pt x="66" y="39"/>
                    </a:lnTo>
                    <a:lnTo>
                      <a:pt x="62" y="45"/>
                    </a:lnTo>
                    <a:lnTo>
                      <a:pt x="60" y="48"/>
                    </a:lnTo>
                    <a:lnTo>
                      <a:pt x="58" y="54"/>
                    </a:lnTo>
                    <a:lnTo>
                      <a:pt x="56" y="59"/>
                    </a:lnTo>
                    <a:lnTo>
                      <a:pt x="54" y="59"/>
                    </a:lnTo>
                    <a:lnTo>
                      <a:pt x="50" y="68"/>
                    </a:lnTo>
                    <a:lnTo>
                      <a:pt x="48" y="71"/>
                    </a:lnTo>
                    <a:lnTo>
                      <a:pt x="46" y="77"/>
                    </a:lnTo>
                    <a:lnTo>
                      <a:pt x="42" y="82"/>
                    </a:lnTo>
                    <a:lnTo>
                      <a:pt x="40" y="97"/>
                    </a:lnTo>
                    <a:lnTo>
                      <a:pt x="38" y="99"/>
                    </a:lnTo>
                    <a:lnTo>
                      <a:pt x="37" y="108"/>
                    </a:lnTo>
                    <a:lnTo>
                      <a:pt x="33" y="114"/>
                    </a:lnTo>
                    <a:lnTo>
                      <a:pt x="31" y="122"/>
                    </a:lnTo>
                    <a:lnTo>
                      <a:pt x="29" y="125"/>
                    </a:lnTo>
                    <a:lnTo>
                      <a:pt x="29" y="131"/>
                    </a:lnTo>
                    <a:lnTo>
                      <a:pt x="27" y="137"/>
                    </a:lnTo>
                    <a:lnTo>
                      <a:pt x="27" y="145"/>
                    </a:lnTo>
                    <a:lnTo>
                      <a:pt x="23" y="154"/>
                    </a:lnTo>
                    <a:lnTo>
                      <a:pt x="23" y="157"/>
                    </a:lnTo>
                    <a:lnTo>
                      <a:pt x="21" y="165"/>
                    </a:lnTo>
                    <a:lnTo>
                      <a:pt x="21" y="171"/>
                    </a:lnTo>
                    <a:lnTo>
                      <a:pt x="17" y="177"/>
                    </a:lnTo>
                    <a:lnTo>
                      <a:pt x="15" y="182"/>
                    </a:lnTo>
                    <a:lnTo>
                      <a:pt x="15" y="191"/>
                    </a:lnTo>
                    <a:lnTo>
                      <a:pt x="15" y="197"/>
                    </a:lnTo>
                    <a:lnTo>
                      <a:pt x="15" y="211"/>
                    </a:lnTo>
                    <a:lnTo>
                      <a:pt x="11" y="219"/>
                    </a:lnTo>
                    <a:lnTo>
                      <a:pt x="7" y="225"/>
                    </a:lnTo>
                    <a:lnTo>
                      <a:pt x="9" y="231"/>
                    </a:lnTo>
                    <a:lnTo>
                      <a:pt x="7" y="239"/>
                    </a:lnTo>
                    <a:lnTo>
                      <a:pt x="7" y="251"/>
                    </a:lnTo>
                    <a:lnTo>
                      <a:pt x="5" y="257"/>
                    </a:lnTo>
                    <a:lnTo>
                      <a:pt x="3" y="265"/>
                    </a:lnTo>
                    <a:lnTo>
                      <a:pt x="1" y="274"/>
                    </a:lnTo>
                    <a:lnTo>
                      <a:pt x="1" y="285"/>
                    </a:lnTo>
                    <a:lnTo>
                      <a:pt x="0" y="297"/>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8" name="Freeform 199"/>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9 w 110"/>
                  <a:gd name="T19" fmla="*/ 252 h 288"/>
                  <a:gd name="T20" fmla="*/ 63 w 110"/>
                  <a:gd name="T21" fmla="*/ 252 h 288"/>
                  <a:gd name="T22" fmla="*/ 63 w 110"/>
                  <a:gd name="T23" fmla="*/ 246 h 288"/>
                  <a:gd name="T24" fmla="*/ 62 w 110"/>
                  <a:gd name="T25" fmla="*/ 238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9 w 110"/>
                  <a:gd name="T57" fmla="*/ 60 h 288"/>
                  <a:gd name="T58" fmla="*/ 7 w 110"/>
                  <a:gd name="T59" fmla="*/ 43 h 288"/>
                  <a:gd name="T60" fmla="*/ 5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2" y="272"/>
                    </a:lnTo>
                    <a:lnTo>
                      <a:pt x="80" y="275"/>
                    </a:lnTo>
                    <a:lnTo>
                      <a:pt x="78" y="269"/>
                    </a:lnTo>
                    <a:lnTo>
                      <a:pt x="77" y="269"/>
                    </a:lnTo>
                    <a:lnTo>
                      <a:pt x="77" y="266"/>
                    </a:lnTo>
                    <a:lnTo>
                      <a:pt x="75" y="266"/>
                    </a:lnTo>
                    <a:lnTo>
                      <a:pt x="71" y="264"/>
                    </a:lnTo>
                    <a:lnTo>
                      <a:pt x="69" y="261"/>
                    </a:lnTo>
                    <a:lnTo>
                      <a:pt x="67" y="255"/>
                    </a:lnTo>
                    <a:lnTo>
                      <a:pt x="69" y="252"/>
                    </a:lnTo>
                    <a:lnTo>
                      <a:pt x="67" y="249"/>
                    </a:lnTo>
                    <a:lnTo>
                      <a:pt x="63" y="252"/>
                    </a:lnTo>
                    <a:lnTo>
                      <a:pt x="65" y="249"/>
                    </a:lnTo>
                    <a:lnTo>
                      <a:pt x="63" y="246"/>
                    </a:lnTo>
                    <a:lnTo>
                      <a:pt x="62" y="246"/>
                    </a:lnTo>
                    <a:lnTo>
                      <a:pt x="62" y="238"/>
                    </a:lnTo>
                    <a:lnTo>
                      <a:pt x="60" y="238"/>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9" y="66"/>
                    </a:lnTo>
                    <a:lnTo>
                      <a:pt x="9" y="60"/>
                    </a:lnTo>
                    <a:lnTo>
                      <a:pt x="9" y="51"/>
                    </a:lnTo>
                    <a:lnTo>
                      <a:pt x="7" y="43"/>
                    </a:lnTo>
                    <a:lnTo>
                      <a:pt x="5" y="34"/>
                    </a:lnTo>
                    <a:lnTo>
                      <a:pt x="5" y="22"/>
                    </a:lnTo>
                    <a:lnTo>
                      <a:pt x="3"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9" name="Freeform 200"/>
              <p:cNvSpPr>
                <a:spLocks/>
              </p:cNvSpPr>
              <p:nvPr/>
            </p:nvSpPr>
            <p:spPr bwMode="auto">
              <a:xfrm>
                <a:off x="2457" y="1233"/>
                <a:ext cx="106" cy="288"/>
              </a:xfrm>
              <a:custGeom>
                <a:avLst/>
                <a:gdLst>
                  <a:gd name="T0" fmla="*/ 1 w 106"/>
                  <a:gd name="T1" fmla="*/ 287 h 288"/>
                  <a:gd name="T2" fmla="*/ 11 w 106"/>
                  <a:gd name="T3" fmla="*/ 284 h 288"/>
                  <a:gd name="T4" fmla="*/ 14 w 106"/>
                  <a:gd name="T5" fmla="*/ 287 h 288"/>
                  <a:gd name="T6" fmla="*/ 18 w 106"/>
                  <a:gd name="T7" fmla="*/ 281 h 288"/>
                  <a:gd name="T8" fmla="*/ 26 w 106"/>
                  <a:gd name="T9" fmla="*/ 278 h 288"/>
                  <a:gd name="T10" fmla="*/ 27 w 106"/>
                  <a:gd name="T11" fmla="*/ 272 h 288"/>
                  <a:gd name="T12" fmla="*/ 31 w 106"/>
                  <a:gd name="T13" fmla="*/ 269 h 288"/>
                  <a:gd name="T14" fmla="*/ 33 w 106"/>
                  <a:gd name="T15" fmla="*/ 266 h 288"/>
                  <a:gd name="T16" fmla="*/ 39 w 106"/>
                  <a:gd name="T17" fmla="*/ 264 h 288"/>
                  <a:gd name="T18" fmla="*/ 40 w 106"/>
                  <a:gd name="T19" fmla="*/ 258 h 288"/>
                  <a:gd name="T20" fmla="*/ 40 w 106"/>
                  <a:gd name="T21" fmla="*/ 258 h 288"/>
                  <a:gd name="T22" fmla="*/ 44 w 106"/>
                  <a:gd name="T23" fmla="*/ 249 h 288"/>
                  <a:gd name="T24" fmla="*/ 48 w 106"/>
                  <a:gd name="T25" fmla="*/ 243 h 288"/>
                  <a:gd name="T26" fmla="*/ 52 w 106"/>
                  <a:gd name="T27" fmla="*/ 238 h 288"/>
                  <a:gd name="T28" fmla="*/ 52 w 106"/>
                  <a:gd name="T29" fmla="*/ 235 h 288"/>
                  <a:gd name="T30" fmla="*/ 52 w 106"/>
                  <a:gd name="T31" fmla="*/ 229 h 288"/>
                  <a:gd name="T32" fmla="*/ 56 w 106"/>
                  <a:gd name="T33" fmla="*/ 218 h 288"/>
                  <a:gd name="T34" fmla="*/ 62 w 106"/>
                  <a:gd name="T35" fmla="*/ 209 h 288"/>
                  <a:gd name="T36" fmla="*/ 69 w 106"/>
                  <a:gd name="T37" fmla="*/ 195 h 288"/>
                  <a:gd name="T38" fmla="*/ 67 w 106"/>
                  <a:gd name="T39" fmla="*/ 186 h 288"/>
                  <a:gd name="T40" fmla="*/ 73 w 106"/>
                  <a:gd name="T41" fmla="*/ 172 h 288"/>
                  <a:gd name="T42" fmla="*/ 78 w 106"/>
                  <a:gd name="T43" fmla="*/ 157 h 288"/>
                  <a:gd name="T44" fmla="*/ 80 w 106"/>
                  <a:gd name="T45" fmla="*/ 149 h 288"/>
                  <a:gd name="T46" fmla="*/ 88 w 106"/>
                  <a:gd name="T47" fmla="*/ 132 h 288"/>
                  <a:gd name="T48" fmla="*/ 90 w 106"/>
                  <a:gd name="T49" fmla="*/ 120 h 288"/>
                  <a:gd name="T50" fmla="*/ 90 w 106"/>
                  <a:gd name="T51" fmla="*/ 106 h 288"/>
                  <a:gd name="T52" fmla="*/ 93 w 106"/>
                  <a:gd name="T53" fmla="*/ 91 h 288"/>
                  <a:gd name="T54" fmla="*/ 93 w 106"/>
                  <a:gd name="T55" fmla="*/ 80 h 288"/>
                  <a:gd name="T56" fmla="*/ 99 w 106"/>
                  <a:gd name="T57" fmla="*/ 60 h 288"/>
                  <a:gd name="T58" fmla="*/ 99 w 106"/>
                  <a:gd name="T59" fmla="*/ 43 h 288"/>
                  <a:gd name="T60" fmla="*/ 101 w 106"/>
                  <a:gd name="T61" fmla="*/ 28 h 288"/>
                  <a:gd name="T62" fmla="*/ 103 w 106"/>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7" y="284"/>
                    </a:lnTo>
                    <a:lnTo>
                      <a:pt x="11" y="284"/>
                    </a:lnTo>
                    <a:lnTo>
                      <a:pt x="13" y="284"/>
                    </a:lnTo>
                    <a:lnTo>
                      <a:pt x="14" y="287"/>
                    </a:lnTo>
                    <a:lnTo>
                      <a:pt x="14" y="284"/>
                    </a:lnTo>
                    <a:lnTo>
                      <a:pt x="18" y="281"/>
                    </a:lnTo>
                    <a:lnTo>
                      <a:pt x="22" y="278"/>
                    </a:lnTo>
                    <a:lnTo>
                      <a:pt x="26" y="278"/>
                    </a:lnTo>
                    <a:lnTo>
                      <a:pt x="27" y="275"/>
                    </a:lnTo>
                    <a:lnTo>
                      <a:pt x="27" y="272"/>
                    </a:lnTo>
                    <a:lnTo>
                      <a:pt x="31" y="269"/>
                    </a:lnTo>
                    <a:lnTo>
                      <a:pt x="31" y="266"/>
                    </a:lnTo>
                    <a:lnTo>
                      <a:pt x="33" y="266"/>
                    </a:lnTo>
                    <a:lnTo>
                      <a:pt x="37" y="266"/>
                    </a:lnTo>
                    <a:lnTo>
                      <a:pt x="39" y="264"/>
                    </a:lnTo>
                    <a:lnTo>
                      <a:pt x="39" y="261"/>
                    </a:lnTo>
                    <a:lnTo>
                      <a:pt x="40" y="258"/>
                    </a:lnTo>
                    <a:lnTo>
                      <a:pt x="44" y="252"/>
                    </a:lnTo>
                    <a:lnTo>
                      <a:pt x="44" y="249"/>
                    </a:lnTo>
                    <a:lnTo>
                      <a:pt x="44" y="246"/>
                    </a:lnTo>
                    <a:lnTo>
                      <a:pt x="48" y="243"/>
                    </a:lnTo>
                    <a:lnTo>
                      <a:pt x="48" y="241"/>
                    </a:lnTo>
                    <a:lnTo>
                      <a:pt x="52" y="238"/>
                    </a:lnTo>
                    <a:lnTo>
                      <a:pt x="50" y="235"/>
                    </a:lnTo>
                    <a:lnTo>
                      <a:pt x="52" y="235"/>
                    </a:lnTo>
                    <a:lnTo>
                      <a:pt x="52" y="232"/>
                    </a:lnTo>
                    <a:lnTo>
                      <a:pt x="52" y="229"/>
                    </a:lnTo>
                    <a:lnTo>
                      <a:pt x="56" y="218"/>
                    </a:lnTo>
                    <a:lnTo>
                      <a:pt x="60" y="215"/>
                    </a:lnTo>
                    <a:lnTo>
                      <a:pt x="62" y="209"/>
                    </a:lnTo>
                    <a:lnTo>
                      <a:pt x="64" y="203"/>
                    </a:lnTo>
                    <a:lnTo>
                      <a:pt x="69" y="195"/>
                    </a:lnTo>
                    <a:lnTo>
                      <a:pt x="69" y="192"/>
                    </a:lnTo>
                    <a:lnTo>
                      <a:pt x="67" y="186"/>
                    </a:lnTo>
                    <a:lnTo>
                      <a:pt x="71" y="177"/>
                    </a:lnTo>
                    <a:lnTo>
                      <a:pt x="73" y="172"/>
                    </a:lnTo>
                    <a:lnTo>
                      <a:pt x="77" y="166"/>
                    </a:lnTo>
                    <a:lnTo>
                      <a:pt x="78" y="157"/>
                    </a:lnTo>
                    <a:lnTo>
                      <a:pt x="80" y="154"/>
                    </a:lnTo>
                    <a:lnTo>
                      <a:pt x="80" y="149"/>
                    </a:lnTo>
                    <a:lnTo>
                      <a:pt x="84" y="137"/>
                    </a:lnTo>
                    <a:lnTo>
                      <a:pt x="88" y="132"/>
                    </a:lnTo>
                    <a:lnTo>
                      <a:pt x="86" y="126"/>
                    </a:lnTo>
                    <a:lnTo>
                      <a:pt x="90" y="120"/>
                    </a:lnTo>
                    <a:lnTo>
                      <a:pt x="86" y="114"/>
                    </a:lnTo>
                    <a:lnTo>
                      <a:pt x="90" y="106"/>
                    </a:lnTo>
                    <a:lnTo>
                      <a:pt x="91" y="97"/>
                    </a:lnTo>
                    <a:lnTo>
                      <a:pt x="93" y="91"/>
                    </a:lnTo>
                    <a:lnTo>
                      <a:pt x="93" y="88"/>
                    </a:lnTo>
                    <a:lnTo>
                      <a:pt x="93" y="80"/>
                    </a:lnTo>
                    <a:lnTo>
                      <a:pt x="93" y="68"/>
                    </a:lnTo>
                    <a:lnTo>
                      <a:pt x="99" y="60"/>
                    </a:lnTo>
                    <a:lnTo>
                      <a:pt x="99" y="54"/>
                    </a:lnTo>
                    <a:lnTo>
                      <a:pt x="99" y="43"/>
                    </a:lnTo>
                    <a:lnTo>
                      <a:pt x="99" y="37"/>
                    </a:lnTo>
                    <a:lnTo>
                      <a:pt x="101" y="28"/>
                    </a:lnTo>
                    <a:lnTo>
                      <a:pt x="105" y="17"/>
                    </a:lnTo>
                    <a:lnTo>
                      <a:pt x="103" y="14"/>
                    </a:lnTo>
                    <a:lnTo>
                      <a:pt x="105"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0" name="Freeform 201"/>
              <p:cNvSpPr>
                <a:spLocks/>
              </p:cNvSpPr>
              <p:nvPr/>
            </p:nvSpPr>
            <p:spPr bwMode="auto">
              <a:xfrm>
                <a:off x="2457" y="1233"/>
                <a:ext cx="106" cy="288"/>
              </a:xfrm>
              <a:custGeom>
                <a:avLst/>
                <a:gdLst>
                  <a:gd name="T0" fmla="*/ 1 w 106"/>
                  <a:gd name="T1" fmla="*/ 287 h 288"/>
                  <a:gd name="T2" fmla="*/ 12 w 106"/>
                  <a:gd name="T3" fmla="*/ 284 h 288"/>
                  <a:gd name="T4" fmla="*/ 16 w 106"/>
                  <a:gd name="T5" fmla="*/ 287 h 288"/>
                  <a:gd name="T6" fmla="*/ 20 w 106"/>
                  <a:gd name="T7" fmla="*/ 281 h 288"/>
                  <a:gd name="T8" fmla="*/ 25 w 106"/>
                  <a:gd name="T9" fmla="*/ 275 h 288"/>
                  <a:gd name="T10" fmla="*/ 28 w 106"/>
                  <a:gd name="T11" fmla="*/ 272 h 288"/>
                  <a:gd name="T12" fmla="*/ 32 w 106"/>
                  <a:gd name="T13" fmla="*/ 269 h 288"/>
                  <a:gd name="T14" fmla="*/ 34 w 106"/>
                  <a:gd name="T15" fmla="*/ 266 h 288"/>
                  <a:gd name="T16" fmla="*/ 39 w 106"/>
                  <a:gd name="T17" fmla="*/ 264 h 288"/>
                  <a:gd name="T18" fmla="*/ 41 w 106"/>
                  <a:gd name="T19" fmla="*/ 258 h 288"/>
                  <a:gd name="T20" fmla="*/ 41 w 106"/>
                  <a:gd name="T21" fmla="*/ 258 h 288"/>
                  <a:gd name="T22" fmla="*/ 45 w 106"/>
                  <a:gd name="T23" fmla="*/ 249 h 288"/>
                  <a:gd name="T24" fmla="*/ 48 w 106"/>
                  <a:gd name="T25" fmla="*/ 243 h 288"/>
                  <a:gd name="T26" fmla="*/ 52 w 106"/>
                  <a:gd name="T27" fmla="*/ 238 h 288"/>
                  <a:gd name="T28" fmla="*/ 52 w 106"/>
                  <a:gd name="T29" fmla="*/ 235 h 288"/>
                  <a:gd name="T30" fmla="*/ 54 w 106"/>
                  <a:gd name="T31" fmla="*/ 229 h 288"/>
                  <a:gd name="T32" fmla="*/ 58 w 106"/>
                  <a:gd name="T33" fmla="*/ 218 h 288"/>
                  <a:gd name="T34" fmla="*/ 63 w 106"/>
                  <a:gd name="T35" fmla="*/ 209 h 288"/>
                  <a:gd name="T36" fmla="*/ 70 w 106"/>
                  <a:gd name="T37" fmla="*/ 195 h 288"/>
                  <a:gd name="T38" fmla="*/ 69 w 106"/>
                  <a:gd name="T39" fmla="*/ 186 h 288"/>
                  <a:gd name="T40" fmla="*/ 74 w 106"/>
                  <a:gd name="T41" fmla="*/ 172 h 288"/>
                  <a:gd name="T42" fmla="*/ 79 w 106"/>
                  <a:gd name="T43" fmla="*/ 157 h 288"/>
                  <a:gd name="T44" fmla="*/ 82 w 106"/>
                  <a:gd name="T45" fmla="*/ 146 h 288"/>
                  <a:gd name="T46" fmla="*/ 86 w 106"/>
                  <a:gd name="T47" fmla="*/ 132 h 288"/>
                  <a:gd name="T48" fmla="*/ 90 w 106"/>
                  <a:gd name="T49" fmla="*/ 123 h 288"/>
                  <a:gd name="T50" fmla="*/ 90 w 106"/>
                  <a:gd name="T51" fmla="*/ 109 h 288"/>
                  <a:gd name="T52" fmla="*/ 93 w 106"/>
                  <a:gd name="T53" fmla="*/ 94 h 288"/>
                  <a:gd name="T54" fmla="*/ 92 w 106"/>
                  <a:gd name="T55" fmla="*/ 80 h 288"/>
                  <a:gd name="T56" fmla="*/ 97 w 106"/>
                  <a:gd name="T57" fmla="*/ 63 h 288"/>
                  <a:gd name="T58" fmla="*/ 99 w 106"/>
                  <a:gd name="T59" fmla="*/ 45 h 288"/>
                  <a:gd name="T60" fmla="*/ 101 w 106"/>
                  <a:gd name="T61" fmla="*/ 31 h 288"/>
                  <a:gd name="T62" fmla="*/ 103 w 106"/>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9" y="284"/>
                    </a:lnTo>
                    <a:lnTo>
                      <a:pt x="12" y="284"/>
                    </a:lnTo>
                    <a:lnTo>
                      <a:pt x="14" y="284"/>
                    </a:lnTo>
                    <a:lnTo>
                      <a:pt x="16" y="287"/>
                    </a:lnTo>
                    <a:lnTo>
                      <a:pt x="16" y="284"/>
                    </a:lnTo>
                    <a:lnTo>
                      <a:pt x="20" y="281"/>
                    </a:lnTo>
                    <a:lnTo>
                      <a:pt x="23" y="278"/>
                    </a:lnTo>
                    <a:lnTo>
                      <a:pt x="25" y="275"/>
                    </a:lnTo>
                    <a:lnTo>
                      <a:pt x="26" y="272"/>
                    </a:lnTo>
                    <a:lnTo>
                      <a:pt x="28" y="272"/>
                    </a:lnTo>
                    <a:lnTo>
                      <a:pt x="32" y="269"/>
                    </a:lnTo>
                    <a:lnTo>
                      <a:pt x="32" y="266"/>
                    </a:lnTo>
                    <a:lnTo>
                      <a:pt x="34" y="266"/>
                    </a:lnTo>
                    <a:lnTo>
                      <a:pt x="37" y="266"/>
                    </a:lnTo>
                    <a:lnTo>
                      <a:pt x="39" y="264"/>
                    </a:lnTo>
                    <a:lnTo>
                      <a:pt x="39" y="261"/>
                    </a:lnTo>
                    <a:lnTo>
                      <a:pt x="41" y="258"/>
                    </a:lnTo>
                    <a:lnTo>
                      <a:pt x="43" y="258"/>
                    </a:lnTo>
                    <a:lnTo>
                      <a:pt x="41" y="258"/>
                    </a:lnTo>
                    <a:lnTo>
                      <a:pt x="45" y="252"/>
                    </a:lnTo>
                    <a:lnTo>
                      <a:pt x="45" y="249"/>
                    </a:lnTo>
                    <a:lnTo>
                      <a:pt x="45" y="246"/>
                    </a:lnTo>
                    <a:lnTo>
                      <a:pt x="48" y="243"/>
                    </a:lnTo>
                    <a:lnTo>
                      <a:pt x="48" y="241"/>
                    </a:lnTo>
                    <a:lnTo>
                      <a:pt x="52" y="238"/>
                    </a:lnTo>
                    <a:lnTo>
                      <a:pt x="50" y="235"/>
                    </a:lnTo>
                    <a:lnTo>
                      <a:pt x="52" y="235"/>
                    </a:lnTo>
                    <a:lnTo>
                      <a:pt x="52" y="232"/>
                    </a:lnTo>
                    <a:lnTo>
                      <a:pt x="54" y="229"/>
                    </a:lnTo>
                    <a:lnTo>
                      <a:pt x="58" y="218"/>
                    </a:lnTo>
                    <a:lnTo>
                      <a:pt x="63" y="218"/>
                    </a:lnTo>
                    <a:lnTo>
                      <a:pt x="63" y="209"/>
                    </a:lnTo>
                    <a:lnTo>
                      <a:pt x="65" y="203"/>
                    </a:lnTo>
                    <a:lnTo>
                      <a:pt x="70" y="195"/>
                    </a:lnTo>
                    <a:lnTo>
                      <a:pt x="70" y="192"/>
                    </a:lnTo>
                    <a:lnTo>
                      <a:pt x="69" y="186"/>
                    </a:lnTo>
                    <a:lnTo>
                      <a:pt x="72" y="177"/>
                    </a:lnTo>
                    <a:lnTo>
                      <a:pt x="74" y="172"/>
                    </a:lnTo>
                    <a:lnTo>
                      <a:pt x="78" y="166"/>
                    </a:lnTo>
                    <a:lnTo>
                      <a:pt x="79" y="157"/>
                    </a:lnTo>
                    <a:lnTo>
                      <a:pt x="81" y="154"/>
                    </a:lnTo>
                    <a:lnTo>
                      <a:pt x="82" y="146"/>
                    </a:lnTo>
                    <a:lnTo>
                      <a:pt x="82" y="137"/>
                    </a:lnTo>
                    <a:lnTo>
                      <a:pt x="86" y="132"/>
                    </a:lnTo>
                    <a:lnTo>
                      <a:pt x="86" y="129"/>
                    </a:lnTo>
                    <a:lnTo>
                      <a:pt x="90" y="123"/>
                    </a:lnTo>
                    <a:lnTo>
                      <a:pt x="90" y="117"/>
                    </a:lnTo>
                    <a:lnTo>
                      <a:pt x="90" y="109"/>
                    </a:lnTo>
                    <a:lnTo>
                      <a:pt x="92" y="100"/>
                    </a:lnTo>
                    <a:lnTo>
                      <a:pt x="93" y="94"/>
                    </a:lnTo>
                    <a:lnTo>
                      <a:pt x="95" y="88"/>
                    </a:lnTo>
                    <a:lnTo>
                      <a:pt x="92" y="80"/>
                    </a:lnTo>
                    <a:lnTo>
                      <a:pt x="93" y="68"/>
                    </a:lnTo>
                    <a:lnTo>
                      <a:pt x="97" y="63"/>
                    </a:lnTo>
                    <a:lnTo>
                      <a:pt x="99" y="54"/>
                    </a:lnTo>
                    <a:lnTo>
                      <a:pt x="99" y="45"/>
                    </a:lnTo>
                    <a:lnTo>
                      <a:pt x="99" y="40"/>
                    </a:lnTo>
                    <a:lnTo>
                      <a:pt x="101" y="31"/>
                    </a:lnTo>
                    <a:lnTo>
                      <a:pt x="103" y="17"/>
                    </a:lnTo>
                    <a:lnTo>
                      <a:pt x="103" y="11"/>
                    </a:lnTo>
                    <a:lnTo>
                      <a:pt x="105"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1" name="Freeform 202"/>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7 w 110"/>
                  <a:gd name="T19" fmla="*/ 255 h 288"/>
                  <a:gd name="T20" fmla="*/ 63 w 110"/>
                  <a:gd name="T21" fmla="*/ 252 h 288"/>
                  <a:gd name="T22" fmla="*/ 63 w 110"/>
                  <a:gd name="T23" fmla="*/ 246 h 288"/>
                  <a:gd name="T24" fmla="*/ 60 w 110"/>
                  <a:gd name="T25" fmla="*/ 241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7 w 110"/>
                  <a:gd name="T57" fmla="*/ 60 h 288"/>
                  <a:gd name="T58" fmla="*/ 5 w 110"/>
                  <a:gd name="T59" fmla="*/ 43 h 288"/>
                  <a:gd name="T60" fmla="*/ 1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0" y="275"/>
                    </a:lnTo>
                    <a:lnTo>
                      <a:pt x="78" y="269"/>
                    </a:lnTo>
                    <a:lnTo>
                      <a:pt x="77" y="269"/>
                    </a:lnTo>
                    <a:lnTo>
                      <a:pt x="77" y="266"/>
                    </a:lnTo>
                    <a:lnTo>
                      <a:pt x="75" y="266"/>
                    </a:lnTo>
                    <a:lnTo>
                      <a:pt x="71" y="264"/>
                    </a:lnTo>
                    <a:lnTo>
                      <a:pt x="69" y="261"/>
                    </a:lnTo>
                    <a:lnTo>
                      <a:pt x="67" y="255"/>
                    </a:lnTo>
                    <a:lnTo>
                      <a:pt x="65" y="252"/>
                    </a:lnTo>
                    <a:lnTo>
                      <a:pt x="63" y="252"/>
                    </a:lnTo>
                    <a:lnTo>
                      <a:pt x="65" y="249"/>
                    </a:lnTo>
                    <a:lnTo>
                      <a:pt x="63" y="246"/>
                    </a:lnTo>
                    <a:lnTo>
                      <a:pt x="62" y="246"/>
                    </a:lnTo>
                    <a:lnTo>
                      <a:pt x="60" y="241"/>
                    </a:lnTo>
                    <a:lnTo>
                      <a:pt x="58" y="241"/>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7" y="66"/>
                    </a:lnTo>
                    <a:lnTo>
                      <a:pt x="7" y="60"/>
                    </a:lnTo>
                    <a:lnTo>
                      <a:pt x="9" y="51"/>
                    </a:lnTo>
                    <a:lnTo>
                      <a:pt x="5" y="43"/>
                    </a:lnTo>
                    <a:lnTo>
                      <a:pt x="5" y="34"/>
                    </a:lnTo>
                    <a:lnTo>
                      <a:pt x="1" y="22"/>
                    </a:lnTo>
                    <a:lnTo>
                      <a:pt x="3"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2" name="Freeform 203"/>
              <p:cNvSpPr>
                <a:spLocks/>
              </p:cNvSpPr>
              <p:nvPr/>
            </p:nvSpPr>
            <p:spPr bwMode="auto">
              <a:xfrm>
                <a:off x="2238" y="950"/>
                <a:ext cx="111" cy="284"/>
              </a:xfrm>
              <a:custGeom>
                <a:avLst/>
                <a:gdLst>
                  <a:gd name="T0" fmla="*/ 1 w 111"/>
                  <a:gd name="T1" fmla="*/ 0 h 284"/>
                  <a:gd name="T2" fmla="*/ 7 w 111"/>
                  <a:gd name="T3" fmla="*/ 2 h 284"/>
                  <a:gd name="T4" fmla="*/ 13 w 111"/>
                  <a:gd name="T5" fmla="*/ 2 h 284"/>
                  <a:gd name="T6" fmla="*/ 19 w 111"/>
                  <a:gd name="T7" fmla="*/ 5 h 284"/>
                  <a:gd name="T8" fmla="*/ 22 w 111"/>
                  <a:gd name="T9" fmla="*/ 8 h 284"/>
                  <a:gd name="T10" fmla="*/ 26 w 111"/>
                  <a:gd name="T11" fmla="*/ 11 h 284"/>
                  <a:gd name="T12" fmla="*/ 32 w 111"/>
                  <a:gd name="T13" fmla="*/ 17 h 284"/>
                  <a:gd name="T14" fmla="*/ 34 w 111"/>
                  <a:gd name="T15" fmla="*/ 20 h 284"/>
                  <a:gd name="T16" fmla="*/ 40 w 111"/>
                  <a:gd name="T17" fmla="*/ 25 h 284"/>
                  <a:gd name="T18" fmla="*/ 40 w 111"/>
                  <a:gd name="T19" fmla="*/ 25 h 284"/>
                  <a:gd name="T20" fmla="*/ 42 w 111"/>
                  <a:gd name="T21" fmla="*/ 31 h 284"/>
                  <a:gd name="T22" fmla="*/ 47 w 111"/>
                  <a:gd name="T23" fmla="*/ 37 h 284"/>
                  <a:gd name="T24" fmla="*/ 49 w 111"/>
                  <a:gd name="T25" fmla="*/ 45 h 284"/>
                  <a:gd name="T26" fmla="*/ 51 w 111"/>
                  <a:gd name="T27" fmla="*/ 48 h 284"/>
                  <a:gd name="T28" fmla="*/ 53 w 111"/>
                  <a:gd name="T29" fmla="*/ 48 h 284"/>
                  <a:gd name="T30" fmla="*/ 56 w 111"/>
                  <a:gd name="T31" fmla="*/ 54 h 284"/>
                  <a:gd name="T32" fmla="*/ 62 w 111"/>
                  <a:gd name="T33" fmla="*/ 71 h 284"/>
                  <a:gd name="T34" fmla="*/ 67 w 111"/>
                  <a:gd name="T35" fmla="*/ 82 h 284"/>
                  <a:gd name="T36" fmla="*/ 71 w 111"/>
                  <a:gd name="T37" fmla="*/ 97 h 284"/>
                  <a:gd name="T38" fmla="*/ 75 w 111"/>
                  <a:gd name="T39" fmla="*/ 105 h 284"/>
                  <a:gd name="T40" fmla="*/ 81 w 111"/>
                  <a:gd name="T41" fmla="*/ 117 h 284"/>
                  <a:gd name="T42" fmla="*/ 85 w 111"/>
                  <a:gd name="T43" fmla="*/ 128 h 284"/>
                  <a:gd name="T44" fmla="*/ 87 w 111"/>
                  <a:gd name="T45" fmla="*/ 145 h 284"/>
                  <a:gd name="T46" fmla="*/ 90 w 111"/>
                  <a:gd name="T47" fmla="*/ 160 h 284"/>
                  <a:gd name="T48" fmla="*/ 92 w 111"/>
                  <a:gd name="T49" fmla="*/ 168 h 284"/>
                  <a:gd name="T50" fmla="*/ 94 w 111"/>
                  <a:gd name="T51" fmla="*/ 185 h 284"/>
                  <a:gd name="T52" fmla="*/ 94 w 111"/>
                  <a:gd name="T53" fmla="*/ 200 h 284"/>
                  <a:gd name="T54" fmla="*/ 98 w 111"/>
                  <a:gd name="T55" fmla="*/ 214 h 284"/>
                  <a:gd name="T56" fmla="*/ 100 w 111"/>
                  <a:gd name="T57" fmla="*/ 231 h 284"/>
                  <a:gd name="T58" fmla="*/ 104 w 111"/>
                  <a:gd name="T59" fmla="*/ 248 h 284"/>
                  <a:gd name="T60" fmla="*/ 106 w 111"/>
                  <a:gd name="T61" fmla="*/ 265 h 284"/>
                  <a:gd name="T62" fmla="*/ 110 w 111"/>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2"/>
                    </a:moveTo>
                    <a:lnTo>
                      <a:pt x="1" y="0"/>
                    </a:lnTo>
                    <a:lnTo>
                      <a:pt x="3" y="0"/>
                    </a:lnTo>
                    <a:lnTo>
                      <a:pt x="7" y="2"/>
                    </a:lnTo>
                    <a:lnTo>
                      <a:pt x="11" y="0"/>
                    </a:lnTo>
                    <a:lnTo>
                      <a:pt x="13" y="2"/>
                    </a:lnTo>
                    <a:lnTo>
                      <a:pt x="17" y="5"/>
                    </a:lnTo>
                    <a:lnTo>
                      <a:pt x="19" y="5"/>
                    </a:lnTo>
                    <a:lnTo>
                      <a:pt x="22" y="8"/>
                    </a:lnTo>
                    <a:lnTo>
                      <a:pt x="24" y="11"/>
                    </a:lnTo>
                    <a:lnTo>
                      <a:pt x="26" y="11"/>
                    </a:lnTo>
                    <a:lnTo>
                      <a:pt x="32" y="14"/>
                    </a:lnTo>
                    <a:lnTo>
                      <a:pt x="32" y="17"/>
                    </a:lnTo>
                    <a:lnTo>
                      <a:pt x="36" y="17"/>
                    </a:lnTo>
                    <a:lnTo>
                      <a:pt x="34" y="20"/>
                    </a:lnTo>
                    <a:lnTo>
                      <a:pt x="40" y="20"/>
                    </a:lnTo>
                    <a:lnTo>
                      <a:pt x="40" y="25"/>
                    </a:lnTo>
                    <a:lnTo>
                      <a:pt x="42" y="25"/>
                    </a:lnTo>
                    <a:lnTo>
                      <a:pt x="40" y="25"/>
                    </a:lnTo>
                    <a:lnTo>
                      <a:pt x="40" y="28"/>
                    </a:lnTo>
                    <a:lnTo>
                      <a:pt x="42" y="31"/>
                    </a:lnTo>
                    <a:lnTo>
                      <a:pt x="44" y="31"/>
                    </a:lnTo>
                    <a:lnTo>
                      <a:pt x="47" y="37"/>
                    </a:lnTo>
                    <a:lnTo>
                      <a:pt x="47" y="42"/>
                    </a:lnTo>
                    <a:lnTo>
                      <a:pt x="49" y="45"/>
                    </a:lnTo>
                    <a:lnTo>
                      <a:pt x="51" y="48"/>
                    </a:lnTo>
                    <a:lnTo>
                      <a:pt x="53" y="48"/>
                    </a:lnTo>
                    <a:lnTo>
                      <a:pt x="55" y="54"/>
                    </a:lnTo>
                    <a:lnTo>
                      <a:pt x="56" y="54"/>
                    </a:lnTo>
                    <a:lnTo>
                      <a:pt x="60" y="62"/>
                    </a:lnTo>
                    <a:lnTo>
                      <a:pt x="62" y="71"/>
                    </a:lnTo>
                    <a:lnTo>
                      <a:pt x="64" y="77"/>
                    </a:lnTo>
                    <a:lnTo>
                      <a:pt x="67" y="82"/>
                    </a:lnTo>
                    <a:lnTo>
                      <a:pt x="67" y="88"/>
                    </a:lnTo>
                    <a:lnTo>
                      <a:pt x="71" y="97"/>
                    </a:lnTo>
                    <a:lnTo>
                      <a:pt x="73" y="102"/>
                    </a:lnTo>
                    <a:lnTo>
                      <a:pt x="75" y="105"/>
                    </a:lnTo>
                    <a:lnTo>
                      <a:pt x="77" y="111"/>
                    </a:lnTo>
                    <a:lnTo>
                      <a:pt x="81" y="117"/>
                    </a:lnTo>
                    <a:lnTo>
                      <a:pt x="81" y="122"/>
                    </a:lnTo>
                    <a:lnTo>
                      <a:pt x="85" y="128"/>
                    </a:lnTo>
                    <a:lnTo>
                      <a:pt x="83" y="134"/>
                    </a:lnTo>
                    <a:lnTo>
                      <a:pt x="87" y="145"/>
                    </a:lnTo>
                    <a:lnTo>
                      <a:pt x="88" y="154"/>
                    </a:lnTo>
                    <a:lnTo>
                      <a:pt x="90" y="160"/>
                    </a:lnTo>
                    <a:lnTo>
                      <a:pt x="88" y="162"/>
                    </a:lnTo>
                    <a:lnTo>
                      <a:pt x="92" y="168"/>
                    </a:lnTo>
                    <a:lnTo>
                      <a:pt x="96" y="177"/>
                    </a:lnTo>
                    <a:lnTo>
                      <a:pt x="94" y="185"/>
                    </a:lnTo>
                    <a:lnTo>
                      <a:pt x="96" y="194"/>
                    </a:lnTo>
                    <a:lnTo>
                      <a:pt x="94" y="200"/>
                    </a:lnTo>
                    <a:lnTo>
                      <a:pt x="96" y="208"/>
                    </a:lnTo>
                    <a:lnTo>
                      <a:pt x="98" y="214"/>
                    </a:lnTo>
                    <a:lnTo>
                      <a:pt x="100" y="222"/>
                    </a:lnTo>
                    <a:lnTo>
                      <a:pt x="100" y="231"/>
                    </a:lnTo>
                    <a:lnTo>
                      <a:pt x="102" y="234"/>
                    </a:lnTo>
                    <a:lnTo>
                      <a:pt x="104" y="248"/>
                    </a:lnTo>
                    <a:lnTo>
                      <a:pt x="106" y="257"/>
                    </a:lnTo>
                    <a:lnTo>
                      <a:pt x="106" y="265"/>
                    </a:lnTo>
                    <a:lnTo>
                      <a:pt x="108" y="271"/>
                    </a:lnTo>
                    <a:lnTo>
                      <a:pt x="11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3" name="Freeform 204"/>
              <p:cNvSpPr>
                <a:spLocks/>
              </p:cNvSpPr>
              <p:nvPr/>
            </p:nvSpPr>
            <p:spPr bwMode="auto">
              <a:xfrm>
                <a:off x="2129" y="950"/>
                <a:ext cx="110" cy="284"/>
              </a:xfrm>
              <a:custGeom>
                <a:avLst/>
                <a:gdLst>
                  <a:gd name="T0" fmla="*/ 107 w 110"/>
                  <a:gd name="T1" fmla="*/ 2 h 284"/>
                  <a:gd name="T2" fmla="*/ 99 w 110"/>
                  <a:gd name="T3" fmla="*/ 0 h 284"/>
                  <a:gd name="T4" fmla="*/ 93 w 110"/>
                  <a:gd name="T5" fmla="*/ 2 h 284"/>
                  <a:gd name="T6" fmla="*/ 88 w 110"/>
                  <a:gd name="T7" fmla="*/ 5 h 284"/>
                  <a:gd name="T8" fmla="*/ 82 w 110"/>
                  <a:gd name="T9" fmla="*/ 5 h 284"/>
                  <a:gd name="T10" fmla="*/ 78 w 110"/>
                  <a:gd name="T11" fmla="*/ 11 h 284"/>
                  <a:gd name="T12" fmla="*/ 77 w 110"/>
                  <a:gd name="T13" fmla="*/ 14 h 284"/>
                  <a:gd name="T14" fmla="*/ 75 w 110"/>
                  <a:gd name="T15" fmla="*/ 17 h 284"/>
                  <a:gd name="T16" fmla="*/ 71 w 110"/>
                  <a:gd name="T17" fmla="*/ 20 h 284"/>
                  <a:gd name="T18" fmla="*/ 67 w 110"/>
                  <a:gd name="T19" fmla="*/ 25 h 284"/>
                  <a:gd name="T20" fmla="*/ 65 w 110"/>
                  <a:gd name="T21" fmla="*/ 31 h 284"/>
                  <a:gd name="T22" fmla="*/ 63 w 110"/>
                  <a:gd name="T23" fmla="*/ 37 h 284"/>
                  <a:gd name="T24" fmla="*/ 62 w 110"/>
                  <a:gd name="T25" fmla="*/ 40 h 284"/>
                  <a:gd name="T26" fmla="*/ 58 w 110"/>
                  <a:gd name="T27" fmla="*/ 45 h 284"/>
                  <a:gd name="T28" fmla="*/ 54 w 110"/>
                  <a:gd name="T29" fmla="*/ 51 h 284"/>
                  <a:gd name="T30" fmla="*/ 50 w 110"/>
                  <a:gd name="T31" fmla="*/ 51 h 284"/>
                  <a:gd name="T32" fmla="*/ 48 w 110"/>
                  <a:gd name="T33" fmla="*/ 65 h 284"/>
                  <a:gd name="T34" fmla="*/ 43 w 110"/>
                  <a:gd name="T35" fmla="*/ 77 h 284"/>
                  <a:gd name="T36" fmla="*/ 39 w 110"/>
                  <a:gd name="T37" fmla="*/ 88 h 284"/>
                  <a:gd name="T38" fmla="*/ 35 w 110"/>
                  <a:gd name="T39" fmla="*/ 97 h 284"/>
                  <a:gd name="T40" fmla="*/ 31 w 110"/>
                  <a:gd name="T41" fmla="*/ 111 h 284"/>
                  <a:gd name="T42" fmla="*/ 28 w 110"/>
                  <a:gd name="T43" fmla="*/ 122 h 284"/>
                  <a:gd name="T44" fmla="*/ 22 w 110"/>
                  <a:gd name="T45" fmla="*/ 134 h 284"/>
                  <a:gd name="T46" fmla="*/ 20 w 110"/>
                  <a:gd name="T47" fmla="*/ 151 h 284"/>
                  <a:gd name="T48" fmla="*/ 18 w 110"/>
                  <a:gd name="T49" fmla="*/ 162 h 284"/>
                  <a:gd name="T50" fmla="*/ 16 w 110"/>
                  <a:gd name="T51" fmla="*/ 177 h 284"/>
                  <a:gd name="T52" fmla="*/ 13 w 110"/>
                  <a:gd name="T53" fmla="*/ 194 h 284"/>
                  <a:gd name="T54" fmla="*/ 13 w 110"/>
                  <a:gd name="T55" fmla="*/ 211 h 284"/>
                  <a:gd name="T56" fmla="*/ 9 w 110"/>
                  <a:gd name="T57" fmla="*/ 222 h 284"/>
                  <a:gd name="T58" fmla="*/ 7 w 110"/>
                  <a:gd name="T59" fmla="*/ 242 h 284"/>
                  <a:gd name="T60" fmla="*/ 5 w 110"/>
                  <a:gd name="T61" fmla="*/ 251 h 284"/>
                  <a:gd name="T62" fmla="*/ 3 w 110"/>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2"/>
                    </a:moveTo>
                    <a:lnTo>
                      <a:pt x="107" y="2"/>
                    </a:lnTo>
                    <a:lnTo>
                      <a:pt x="103" y="0"/>
                    </a:lnTo>
                    <a:lnTo>
                      <a:pt x="99" y="0"/>
                    </a:lnTo>
                    <a:lnTo>
                      <a:pt x="95" y="2"/>
                    </a:lnTo>
                    <a:lnTo>
                      <a:pt x="93" y="2"/>
                    </a:lnTo>
                    <a:lnTo>
                      <a:pt x="90" y="2"/>
                    </a:lnTo>
                    <a:lnTo>
                      <a:pt x="88" y="5"/>
                    </a:lnTo>
                    <a:lnTo>
                      <a:pt x="86" y="5"/>
                    </a:lnTo>
                    <a:lnTo>
                      <a:pt x="82" y="5"/>
                    </a:lnTo>
                    <a:lnTo>
                      <a:pt x="82" y="8"/>
                    </a:lnTo>
                    <a:lnTo>
                      <a:pt x="78" y="11"/>
                    </a:lnTo>
                    <a:lnTo>
                      <a:pt x="77" y="14"/>
                    </a:lnTo>
                    <a:lnTo>
                      <a:pt x="75" y="14"/>
                    </a:lnTo>
                    <a:lnTo>
                      <a:pt x="75" y="17"/>
                    </a:lnTo>
                    <a:lnTo>
                      <a:pt x="71" y="17"/>
                    </a:lnTo>
                    <a:lnTo>
                      <a:pt x="71" y="20"/>
                    </a:lnTo>
                    <a:lnTo>
                      <a:pt x="71" y="25"/>
                    </a:lnTo>
                    <a:lnTo>
                      <a:pt x="67" y="25"/>
                    </a:lnTo>
                    <a:lnTo>
                      <a:pt x="67" y="28"/>
                    </a:lnTo>
                    <a:lnTo>
                      <a:pt x="65" y="31"/>
                    </a:lnTo>
                    <a:lnTo>
                      <a:pt x="62" y="34"/>
                    </a:lnTo>
                    <a:lnTo>
                      <a:pt x="63" y="37"/>
                    </a:lnTo>
                    <a:lnTo>
                      <a:pt x="62" y="37"/>
                    </a:lnTo>
                    <a:lnTo>
                      <a:pt x="62" y="40"/>
                    </a:lnTo>
                    <a:lnTo>
                      <a:pt x="60" y="42"/>
                    </a:lnTo>
                    <a:lnTo>
                      <a:pt x="58" y="45"/>
                    </a:lnTo>
                    <a:lnTo>
                      <a:pt x="56" y="51"/>
                    </a:lnTo>
                    <a:lnTo>
                      <a:pt x="54" y="51"/>
                    </a:lnTo>
                    <a:lnTo>
                      <a:pt x="50" y="51"/>
                    </a:lnTo>
                    <a:lnTo>
                      <a:pt x="50" y="54"/>
                    </a:lnTo>
                    <a:lnTo>
                      <a:pt x="48" y="65"/>
                    </a:lnTo>
                    <a:lnTo>
                      <a:pt x="46" y="68"/>
                    </a:lnTo>
                    <a:lnTo>
                      <a:pt x="43" y="77"/>
                    </a:lnTo>
                    <a:lnTo>
                      <a:pt x="43" y="82"/>
                    </a:lnTo>
                    <a:lnTo>
                      <a:pt x="39" y="88"/>
                    </a:lnTo>
                    <a:lnTo>
                      <a:pt x="35" y="94"/>
                    </a:lnTo>
                    <a:lnTo>
                      <a:pt x="35" y="97"/>
                    </a:lnTo>
                    <a:lnTo>
                      <a:pt x="33" y="105"/>
                    </a:lnTo>
                    <a:lnTo>
                      <a:pt x="31" y="111"/>
                    </a:lnTo>
                    <a:lnTo>
                      <a:pt x="30" y="117"/>
                    </a:lnTo>
                    <a:lnTo>
                      <a:pt x="28" y="122"/>
                    </a:lnTo>
                    <a:lnTo>
                      <a:pt x="24" y="131"/>
                    </a:lnTo>
                    <a:lnTo>
                      <a:pt x="22" y="134"/>
                    </a:lnTo>
                    <a:lnTo>
                      <a:pt x="22" y="142"/>
                    </a:lnTo>
                    <a:lnTo>
                      <a:pt x="20" y="151"/>
                    </a:lnTo>
                    <a:lnTo>
                      <a:pt x="20" y="160"/>
                    </a:lnTo>
                    <a:lnTo>
                      <a:pt x="18" y="162"/>
                    </a:lnTo>
                    <a:lnTo>
                      <a:pt x="16" y="171"/>
                    </a:lnTo>
                    <a:lnTo>
                      <a:pt x="16" y="177"/>
                    </a:lnTo>
                    <a:lnTo>
                      <a:pt x="16" y="182"/>
                    </a:lnTo>
                    <a:lnTo>
                      <a:pt x="13" y="194"/>
                    </a:lnTo>
                    <a:lnTo>
                      <a:pt x="13" y="197"/>
                    </a:lnTo>
                    <a:lnTo>
                      <a:pt x="13" y="211"/>
                    </a:lnTo>
                    <a:lnTo>
                      <a:pt x="13" y="214"/>
                    </a:lnTo>
                    <a:lnTo>
                      <a:pt x="9" y="222"/>
                    </a:lnTo>
                    <a:lnTo>
                      <a:pt x="9" y="231"/>
                    </a:lnTo>
                    <a:lnTo>
                      <a:pt x="7" y="242"/>
                    </a:lnTo>
                    <a:lnTo>
                      <a:pt x="5" y="245"/>
                    </a:lnTo>
                    <a:lnTo>
                      <a:pt x="5" y="251"/>
                    </a:lnTo>
                    <a:lnTo>
                      <a:pt x="3" y="262"/>
                    </a:lnTo>
                    <a:lnTo>
                      <a:pt x="3"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4" name="Freeform 205"/>
              <p:cNvSpPr>
                <a:spLocks/>
              </p:cNvSpPr>
              <p:nvPr/>
            </p:nvSpPr>
            <p:spPr bwMode="auto">
              <a:xfrm>
                <a:off x="4099" y="1233"/>
                <a:ext cx="112" cy="288"/>
              </a:xfrm>
              <a:custGeom>
                <a:avLst/>
                <a:gdLst>
                  <a:gd name="T0" fmla="*/ 107 w 112"/>
                  <a:gd name="T1" fmla="*/ 284 h 288"/>
                  <a:gd name="T2" fmla="*/ 101 w 112"/>
                  <a:gd name="T3" fmla="*/ 287 h 288"/>
                  <a:gd name="T4" fmla="*/ 97 w 112"/>
                  <a:gd name="T5" fmla="*/ 284 h 288"/>
                  <a:gd name="T6" fmla="*/ 87 w 112"/>
                  <a:gd name="T7" fmla="*/ 281 h 288"/>
                  <a:gd name="T8" fmla="*/ 85 w 112"/>
                  <a:gd name="T9" fmla="*/ 275 h 288"/>
                  <a:gd name="T10" fmla="*/ 79 w 112"/>
                  <a:gd name="T11" fmla="*/ 275 h 288"/>
                  <a:gd name="T12" fmla="*/ 77 w 112"/>
                  <a:gd name="T13" fmla="*/ 272 h 288"/>
                  <a:gd name="T14" fmla="*/ 72 w 112"/>
                  <a:gd name="T15" fmla="*/ 266 h 288"/>
                  <a:gd name="T16" fmla="*/ 72 w 112"/>
                  <a:gd name="T17" fmla="*/ 261 h 288"/>
                  <a:gd name="T18" fmla="*/ 68 w 112"/>
                  <a:gd name="T19" fmla="*/ 258 h 288"/>
                  <a:gd name="T20" fmla="*/ 64 w 112"/>
                  <a:gd name="T21" fmla="*/ 255 h 288"/>
                  <a:gd name="T22" fmla="*/ 62 w 112"/>
                  <a:gd name="T23" fmla="*/ 249 h 288"/>
                  <a:gd name="T24" fmla="*/ 60 w 112"/>
                  <a:gd name="T25" fmla="*/ 246 h 288"/>
                  <a:gd name="T26" fmla="*/ 56 w 112"/>
                  <a:gd name="T27" fmla="*/ 241 h 288"/>
                  <a:gd name="T28" fmla="*/ 56 w 112"/>
                  <a:gd name="T29" fmla="*/ 238 h 288"/>
                  <a:gd name="T30" fmla="*/ 54 w 112"/>
                  <a:gd name="T31" fmla="*/ 232 h 288"/>
                  <a:gd name="T32" fmla="*/ 48 w 112"/>
                  <a:gd name="T33" fmla="*/ 223 h 288"/>
                  <a:gd name="T34" fmla="*/ 42 w 112"/>
                  <a:gd name="T35" fmla="*/ 212 h 288"/>
                  <a:gd name="T36" fmla="*/ 37 w 112"/>
                  <a:gd name="T37" fmla="*/ 203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9 w 112"/>
                  <a:gd name="T49" fmla="*/ 120 h 288"/>
                  <a:gd name="T50" fmla="*/ 15 w 112"/>
                  <a:gd name="T51" fmla="*/ 103 h 288"/>
                  <a:gd name="T52" fmla="*/ 13 w 112"/>
                  <a:gd name="T53" fmla="*/ 91 h 288"/>
                  <a:gd name="T54" fmla="*/ 7 w 112"/>
                  <a:gd name="T55" fmla="*/ 80 h 288"/>
                  <a:gd name="T56" fmla="*/ 5 w 112"/>
                  <a:gd name="T57" fmla="*/ 60 h 288"/>
                  <a:gd name="T58" fmla="*/ 5 w 112"/>
                  <a:gd name="T59" fmla="*/ 45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7"/>
                    </a:lnTo>
                    <a:lnTo>
                      <a:pt x="99" y="287"/>
                    </a:lnTo>
                    <a:lnTo>
                      <a:pt x="97" y="284"/>
                    </a:lnTo>
                    <a:lnTo>
                      <a:pt x="91" y="278"/>
                    </a:lnTo>
                    <a:lnTo>
                      <a:pt x="87" y="281"/>
                    </a:lnTo>
                    <a:lnTo>
                      <a:pt x="85" y="281"/>
                    </a:lnTo>
                    <a:lnTo>
                      <a:pt x="85" y="275"/>
                    </a:lnTo>
                    <a:lnTo>
                      <a:pt x="81" y="278"/>
                    </a:lnTo>
                    <a:lnTo>
                      <a:pt x="79" y="275"/>
                    </a:lnTo>
                    <a:lnTo>
                      <a:pt x="81" y="272"/>
                    </a:lnTo>
                    <a:lnTo>
                      <a:pt x="77" y="272"/>
                    </a:lnTo>
                    <a:lnTo>
                      <a:pt x="75" y="269"/>
                    </a:lnTo>
                    <a:lnTo>
                      <a:pt x="72" y="266"/>
                    </a:lnTo>
                    <a:lnTo>
                      <a:pt x="72" y="261"/>
                    </a:lnTo>
                    <a:lnTo>
                      <a:pt x="68" y="264"/>
                    </a:lnTo>
                    <a:lnTo>
                      <a:pt x="68" y="258"/>
                    </a:lnTo>
                    <a:lnTo>
                      <a:pt x="66" y="255"/>
                    </a:lnTo>
                    <a:lnTo>
                      <a:pt x="64" y="255"/>
                    </a:lnTo>
                    <a:lnTo>
                      <a:pt x="64" y="252"/>
                    </a:lnTo>
                    <a:lnTo>
                      <a:pt x="62" y="249"/>
                    </a:lnTo>
                    <a:lnTo>
                      <a:pt x="60" y="246"/>
                    </a:lnTo>
                    <a:lnTo>
                      <a:pt x="56" y="241"/>
                    </a:lnTo>
                    <a:lnTo>
                      <a:pt x="56" y="238"/>
                    </a:lnTo>
                    <a:lnTo>
                      <a:pt x="54" y="235"/>
                    </a:lnTo>
                    <a:lnTo>
                      <a:pt x="54" y="232"/>
                    </a:lnTo>
                    <a:lnTo>
                      <a:pt x="50" y="229"/>
                    </a:lnTo>
                    <a:lnTo>
                      <a:pt x="48" y="223"/>
                    </a:lnTo>
                    <a:lnTo>
                      <a:pt x="42" y="218"/>
                    </a:lnTo>
                    <a:lnTo>
                      <a:pt x="42" y="212"/>
                    </a:lnTo>
                    <a:lnTo>
                      <a:pt x="40" y="206"/>
                    </a:lnTo>
                    <a:lnTo>
                      <a:pt x="37" y="203"/>
                    </a:lnTo>
                    <a:lnTo>
                      <a:pt x="35" y="195"/>
                    </a:lnTo>
                    <a:lnTo>
                      <a:pt x="37" y="186"/>
                    </a:lnTo>
                    <a:lnTo>
                      <a:pt x="33" y="177"/>
                    </a:lnTo>
                    <a:lnTo>
                      <a:pt x="29" y="175"/>
                    </a:lnTo>
                    <a:lnTo>
                      <a:pt x="27" y="172"/>
                    </a:lnTo>
                    <a:lnTo>
                      <a:pt x="25" y="160"/>
                    </a:lnTo>
                    <a:lnTo>
                      <a:pt x="25" y="157"/>
                    </a:lnTo>
                    <a:lnTo>
                      <a:pt x="21" y="146"/>
                    </a:lnTo>
                    <a:lnTo>
                      <a:pt x="21" y="140"/>
                    </a:lnTo>
                    <a:lnTo>
                      <a:pt x="21" y="132"/>
                    </a:lnTo>
                    <a:lnTo>
                      <a:pt x="17" y="126"/>
                    </a:lnTo>
                    <a:lnTo>
                      <a:pt x="19" y="120"/>
                    </a:lnTo>
                    <a:lnTo>
                      <a:pt x="15" y="117"/>
                    </a:lnTo>
                    <a:lnTo>
                      <a:pt x="15" y="103"/>
                    </a:lnTo>
                    <a:lnTo>
                      <a:pt x="13" y="97"/>
                    </a:lnTo>
                    <a:lnTo>
                      <a:pt x="13" y="91"/>
                    </a:lnTo>
                    <a:lnTo>
                      <a:pt x="11" y="86"/>
                    </a:lnTo>
                    <a:lnTo>
                      <a:pt x="7" y="80"/>
                    </a:lnTo>
                    <a:lnTo>
                      <a:pt x="7" y="66"/>
                    </a:lnTo>
                    <a:lnTo>
                      <a:pt x="5" y="60"/>
                    </a:lnTo>
                    <a:lnTo>
                      <a:pt x="5" y="57"/>
                    </a:lnTo>
                    <a:lnTo>
                      <a:pt x="5" y="45"/>
                    </a:lnTo>
                    <a:lnTo>
                      <a:pt x="5" y="37"/>
                    </a:lnTo>
                    <a:lnTo>
                      <a:pt x="1" y="28"/>
                    </a:lnTo>
                    <a:lnTo>
                      <a:pt x="1" y="22"/>
                    </a:lnTo>
                    <a:lnTo>
                      <a:pt x="0"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5" name="Freeform 206"/>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6" name="Freeform 207"/>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7" name="Freeform 208"/>
              <p:cNvSpPr>
                <a:spLocks/>
              </p:cNvSpPr>
              <p:nvPr/>
            </p:nvSpPr>
            <p:spPr bwMode="auto">
              <a:xfrm>
                <a:off x="4099" y="1233"/>
                <a:ext cx="112" cy="288"/>
              </a:xfrm>
              <a:custGeom>
                <a:avLst/>
                <a:gdLst>
                  <a:gd name="T0" fmla="*/ 107 w 112"/>
                  <a:gd name="T1" fmla="*/ 284 h 288"/>
                  <a:gd name="T2" fmla="*/ 101 w 112"/>
                  <a:gd name="T3" fmla="*/ 284 h 288"/>
                  <a:gd name="T4" fmla="*/ 99 w 112"/>
                  <a:gd name="T5" fmla="*/ 284 h 288"/>
                  <a:gd name="T6" fmla="*/ 89 w 112"/>
                  <a:gd name="T7" fmla="*/ 278 h 288"/>
                  <a:gd name="T8" fmla="*/ 85 w 112"/>
                  <a:gd name="T9" fmla="*/ 272 h 288"/>
                  <a:gd name="T10" fmla="*/ 81 w 112"/>
                  <a:gd name="T11" fmla="*/ 272 h 288"/>
                  <a:gd name="T12" fmla="*/ 79 w 112"/>
                  <a:gd name="T13" fmla="*/ 269 h 288"/>
                  <a:gd name="T14" fmla="*/ 74 w 112"/>
                  <a:gd name="T15" fmla="*/ 264 h 288"/>
                  <a:gd name="T16" fmla="*/ 72 w 112"/>
                  <a:gd name="T17" fmla="*/ 261 h 288"/>
                  <a:gd name="T18" fmla="*/ 68 w 112"/>
                  <a:gd name="T19" fmla="*/ 255 h 288"/>
                  <a:gd name="T20" fmla="*/ 64 w 112"/>
                  <a:gd name="T21" fmla="*/ 252 h 288"/>
                  <a:gd name="T22" fmla="*/ 64 w 112"/>
                  <a:gd name="T23" fmla="*/ 249 h 288"/>
                  <a:gd name="T24" fmla="*/ 58 w 112"/>
                  <a:gd name="T25" fmla="*/ 241 h 288"/>
                  <a:gd name="T26" fmla="*/ 56 w 112"/>
                  <a:gd name="T27" fmla="*/ 238 h 288"/>
                  <a:gd name="T28" fmla="*/ 56 w 112"/>
                  <a:gd name="T29" fmla="*/ 238 h 288"/>
                  <a:gd name="T30" fmla="*/ 54 w 112"/>
                  <a:gd name="T31" fmla="*/ 232 h 288"/>
                  <a:gd name="T32" fmla="*/ 50 w 112"/>
                  <a:gd name="T33" fmla="*/ 220 h 288"/>
                  <a:gd name="T34" fmla="*/ 44 w 112"/>
                  <a:gd name="T35" fmla="*/ 209 h 288"/>
                  <a:gd name="T36" fmla="*/ 38 w 112"/>
                  <a:gd name="T37" fmla="*/ 200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7 w 112"/>
                  <a:gd name="T49" fmla="*/ 117 h 288"/>
                  <a:gd name="T50" fmla="*/ 15 w 112"/>
                  <a:gd name="T51" fmla="*/ 103 h 288"/>
                  <a:gd name="T52" fmla="*/ 13 w 112"/>
                  <a:gd name="T53" fmla="*/ 91 h 288"/>
                  <a:gd name="T54" fmla="*/ 7 w 112"/>
                  <a:gd name="T55" fmla="*/ 80 h 288"/>
                  <a:gd name="T56" fmla="*/ 5 w 112"/>
                  <a:gd name="T57" fmla="*/ 60 h 288"/>
                  <a:gd name="T58" fmla="*/ 3 w 112"/>
                  <a:gd name="T59" fmla="*/ 48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4"/>
                    </a:lnTo>
                    <a:lnTo>
                      <a:pt x="101" y="287"/>
                    </a:lnTo>
                    <a:lnTo>
                      <a:pt x="99" y="284"/>
                    </a:lnTo>
                    <a:lnTo>
                      <a:pt x="91" y="278"/>
                    </a:lnTo>
                    <a:lnTo>
                      <a:pt x="89" y="278"/>
                    </a:lnTo>
                    <a:lnTo>
                      <a:pt x="87" y="278"/>
                    </a:lnTo>
                    <a:lnTo>
                      <a:pt x="85" y="272"/>
                    </a:lnTo>
                    <a:lnTo>
                      <a:pt x="83" y="275"/>
                    </a:lnTo>
                    <a:lnTo>
                      <a:pt x="81" y="272"/>
                    </a:lnTo>
                    <a:lnTo>
                      <a:pt x="81" y="269"/>
                    </a:lnTo>
                    <a:lnTo>
                      <a:pt x="79" y="269"/>
                    </a:lnTo>
                    <a:lnTo>
                      <a:pt x="74" y="269"/>
                    </a:lnTo>
                    <a:lnTo>
                      <a:pt x="74" y="264"/>
                    </a:lnTo>
                    <a:lnTo>
                      <a:pt x="72" y="261"/>
                    </a:lnTo>
                    <a:lnTo>
                      <a:pt x="70" y="258"/>
                    </a:lnTo>
                    <a:lnTo>
                      <a:pt x="68" y="255"/>
                    </a:lnTo>
                    <a:lnTo>
                      <a:pt x="64" y="252"/>
                    </a:lnTo>
                    <a:lnTo>
                      <a:pt x="64" y="249"/>
                    </a:lnTo>
                    <a:lnTo>
                      <a:pt x="62" y="246"/>
                    </a:lnTo>
                    <a:lnTo>
                      <a:pt x="58" y="241"/>
                    </a:lnTo>
                    <a:lnTo>
                      <a:pt x="56" y="241"/>
                    </a:lnTo>
                    <a:lnTo>
                      <a:pt x="56" y="238"/>
                    </a:lnTo>
                    <a:lnTo>
                      <a:pt x="54" y="235"/>
                    </a:lnTo>
                    <a:lnTo>
                      <a:pt x="54" y="232"/>
                    </a:lnTo>
                    <a:lnTo>
                      <a:pt x="50" y="226"/>
                    </a:lnTo>
                    <a:lnTo>
                      <a:pt x="50" y="220"/>
                    </a:lnTo>
                    <a:lnTo>
                      <a:pt x="44" y="215"/>
                    </a:lnTo>
                    <a:lnTo>
                      <a:pt x="44" y="209"/>
                    </a:lnTo>
                    <a:lnTo>
                      <a:pt x="42" y="203"/>
                    </a:lnTo>
                    <a:lnTo>
                      <a:pt x="38" y="200"/>
                    </a:lnTo>
                    <a:lnTo>
                      <a:pt x="37" y="192"/>
                    </a:lnTo>
                    <a:lnTo>
                      <a:pt x="37" y="186"/>
                    </a:lnTo>
                    <a:lnTo>
                      <a:pt x="33" y="177"/>
                    </a:lnTo>
                    <a:lnTo>
                      <a:pt x="29" y="175"/>
                    </a:lnTo>
                    <a:lnTo>
                      <a:pt x="29" y="169"/>
                    </a:lnTo>
                    <a:lnTo>
                      <a:pt x="25" y="160"/>
                    </a:lnTo>
                    <a:lnTo>
                      <a:pt x="27" y="154"/>
                    </a:lnTo>
                    <a:lnTo>
                      <a:pt x="21" y="146"/>
                    </a:lnTo>
                    <a:lnTo>
                      <a:pt x="21" y="140"/>
                    </a:lnTo>
                    <a:lnTo>
                      <a:pt x="21" y="132"/>
                    </a:lnTo>
                    <a:lnTo>
                      <a:pt x="19" y="123"/>
                    </a:lnTo>
                    <a:lnTo>
                      <a:pt x="17" y="117"/>
                    </a:lnTo>
                    <a:lnTo>
                      <a:pt x="17" y="114"/>
                    </a:lnTo>
                    <a:lnTo>
                      <a:pt x="15" y="103"/>
                    </a:lnTo>
                    <a:lnTo>
                      <a:pt x="13" y="97"/>
                    </a:lnTo>
                    <a:lnTo>
                      <a:pt x="13" y="91"/>
                    </a:lnTo>
                    <a:lnTo>
                      <a:pt x="13" y="83"/>
                    </a:lnTo>
                    <a:lnTo>
                      <a:pt x="7" y="80"/>
                    </a:lnTo>
                    <a:lnTo>
                      <a:pt x="7" y="66"/>
                    </a:lnTo>
                    <a:lnTo>
                      <a:pt x="5" y="60"/>
                    </a:lnTo>
                    <a:lnTo>
                      <a:pt x="7" y="54"/>
                    </a:lnTo>
                    <a:lnTo>
                      <a:pt x="3" y="48"/>
                    </a:lnTo>
                    <a:lnTo>
                      <a:pt x="5" y="37"/>
                    </a:lnTo>
                    <a:lnTo>
                      <a:pt x="1" y="28"/>
                    </a:lnTo>
                    <a:lnTo>
                      <a:pt x="3" y="20"/>
                    </a:lnTo>
                    <a:lnTo>
                      <a:pt x="0"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8" name="Freeform 209"/>
              <p:cNvSpPr>
                <a:spLocks/>
              </p:cNvSpPr>
              <p:nvPr/>
            </p:nvSpPr>
            <p:spPr bwMode="auto">
              <a:xfrm>
                <a:off x="3994" y="950"/>
                <a:ext cx="106" cy="284"/>
              </a:xfrm>
              <a:custGeom>
                <a:avLst/>
                <a:gdLst>
                  <a:gd name="T0" fmla="*/ 3 w 106"/>
                  <a:gd name="T1" fmla="*/ 5 h 284"/>
                  <a:gd name="T2" fmla="*/ 9 w 106"/>
                  <a:gd name="T3" fmla="*/ 2 h 284"/>
                  <a:gd name="T4" fmla="*/ 12 w 106"/>
                  <a:gd name="T5" fmla="*/ 2 h 284"/>
                  <a:gd name="T6" fmla="*/ 18 w 106"/>
                  <a:gd name="T7" fmla="*/ 5 h 284"/>
                  <a:gd name="T8" fmla="*/ 23 w 106"/>
                  <a:gd name="T9" fmla="*/ 11 h 284"/>
                  <a:gd name="T10" fmla="*/ 27 w 106"/>
                  <a:gd name="T11" fmla="*/ 11 h 284"/>
                  <a:gd name="T12" fmla="*/ 33 w 106"/>
                  <a:gd name="T13" fmla="*/ 17 h 284"/>
                  <a:gd name="T14" fmla="*/ 35 w 106"/>
                  <a:gd name="T15" fmla="*/ 25 h 284"/>
                  <a:gd name="T16" fmla="*/ 36 w 106"/>
                  <a:gd name="T17" fmla="*/ 25 h 284"/>
                  <a:gd name="T18" fmla="*/ 40 w 106"/>
                  <a:gd name="T19" fmla="*/ 28 h 284"/>
                  <a:gd name="T20" fmla="*/ 40 w 106"/>
                  <a:gd name="T21" fmla="*/ 31 h 284"/>
                  <a:gd name="T22" fmla="*/ 46 w 106"/>
                  <a:gd name="T23" fmla="*/ 37 h 284"/>
                  <a:gd name="T24" fmla="*/ 47 w 106"/>
                  <a:gd name="T25" fmla="*/ 42 h 284"/>
                  <a:gd name="T26" fmla="*/ 49 w 106"/>
                  <a:gd name="T27" fmla="*/ 51 h 284"/>
                  <a:gd name="T28" fmla="*/ 53 w 106"/>
                  <a:gd name="T29" fmla="*/ 54 h 284"/>
                  <a:gd name="T30" fmla="*/ 57 w 106"/>
                  <a:gd name="T31" fmla="*/ 60 h 284"/>
                  <a:gd name="T32" fmla="*/ 62 w 106"/>
                  <a:gd name="T33" fmla="*/ 68 h 284"/>
                  <a:gd name="T34" fmla="*/ 68 w 106"/>
                  <a:gd name="T35" fmla="*/ 82 h 284"/>
                  <a:gd name="T36" fmla="*/ 70 w 106"/>
                  <a:gd name="T37" fmla="*/ 94 h 284"/>
                  <a:gd name="T38" fmla="*/ 75 w 106"/>
                  <a:gd name="T39" fmla="*/ 108 h 284"/>
                  <a:gd name="T40" fmla="*/ 77 w 106"/>
                  <a:gd name="T41" fmla="*/ 117 h 284"/>
                  <a:gd name="T42" fmla="*/ 81 w 106"/>
                  <a:gd name="T43" fmla="*/ 134 h 284"/>
                  <a:gd name="T44" fmla="*/ 81 w 106"/>
                  <a:gd name="T45" fmla="*/ 145 h 284"/>
                  <a:gd name="T46" fmla="*/ 86 w 106"/>
                  <a:gd name="T47" fmla="*/ 160 h 284"/>
                  <a:gd name="T48" fmla="*/ 88 w 106"/>
                  <a:gd name="T49" fmla="*/ 174 h 284"/>
                  <a:gd name="T50" fmla="*/ 92 w 106"/>
                  <a:gd name="T51" fmla="*/ 185 h 284"/>
                  <a:gd name="T52" fmla="*/ 92 w 106"/>
                  <a:gd name="T53" fmla="*/ 202 h 284"/>
                  <a:gd name="T54" fmla="*/ 93 w 106"/>
                  <a:gd name="T55" fmla="*/ 214 h 284"/>
                  <a:gd name="T56" fmla="*/ 97 w 106"/>
                  <a:gd name="T57" fmla="*/ 234 h 284"/>
                  <a:gd name="T58" fmla="*/ 99 w 106"/>
                  <a:gd name="T59" fmla="*/ 251 h 284"/>
                  <a:gd name="T60" fmla="*/ 103 w 106"/>
                  <a:gd name="T61" fmla="*/ 265 h 284"/>
                  <a:gd name="T62" fmla="*/ 105 w 106"/>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4"/>
                  <a:gd name="T98" fmla="*/ 106 w 106"/>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4">
                    <a:moveTo>
                      <a:pt x="0" y="0"/>
                    </a:moveTo>
                    <a:lnTo>
                      <a:pt x="3" y="5"/>
                    </a:lnTo>
                    <a:lnTo>
                      <a:pt x="5" y="5"/>
                    </a:lnTo>
                    <a:lnTo>
                      <a:pt x="9" y="2"/>
                    </a:lnTo>
                    <a:lnTo>
                      <a:pt x="11" y="2"/>
                    </a:lnTo>
                    <a:lnTo>
                      <a:pt x="12" y="2"/>
                    </a:lnTo>
                    <a:lnTo>
                      <a:pt x="14" y="5"/>
                    </a:lnTo>
                    <a:lnTo>
                      <a:pt x="18" y="5"/>
                    </a:lnTo>
                    <a:lnTo>
                      <a:pt x="23" y="11"/>
                    </a:lnTo>
                    <a:lnTo>
                      <a:pt x="25" y="14"/>
                    </a:lnTo>
                    <a:lnTo>
                      <a:pt x="27" y="11"/>
                    </a:lnTo>
                    <a:lnTo>
                      <a:pt x="27" y="17"/>
                    </a:lnTo>
                    <a:lnTo>
                      <a:pt x="33" y="17"/>
                    </a:lnTo>
                    <a:lnTo>
                      <a:pt x="33" y="20"/>
                    </a:lnTo>
                    <a:lnTo>
                      <a:pt x="35" y="25"/>
                    </a:lnTo>
                    <a:lnTo>
                      <a:pt x="36" y="25"/>
                    </a:lnTo>
                    <a:lnTo>
                      <a:pt x="38" y="28"/>
                    </a:lnTo>
                    <a:lnTo>
                      <a:pt x="40" y="28"/>
                    </a:lnTo>
                    <a:lnTo>
                      <a:pt x="38" y="28"/>
                    </a:lnTo>
                    <a:lnTo>
                      <a:pt x="40" y="31"/>
                    </a:lnTo>
                    <a:lnTo>
                      <a:pt x="42" y="37"/>
                    </a:lnTo>
                    <a:lnTo>
                      <a:pt x="46" y="37"/>
                    </a:lnTo>
                    <a:lnTo>
                      <a:pt x="47" y="42"/>
                    </a:lnTo>
                    <a:lnTo>
                      <a:pt x="47" y="45"/>
                    </a:lnTo>
                    <a:lnTo>
                      <a:pt x="49" y="51"/>
                    </a:lnTo>
                    <a:lnTo>
                      <a:pt x="51" y="54"/>
                    </a:lnTo>
                    <a:lnTo>
                      <a:pt x="53" y="54"/>
                    </a:lnTo>
                    <a:lnTo>
                      <a:pt x="55" y="57"/>
                    </a:lnTo>
                    <a:lnTo>
                      <a:pt x="57" y="60"/>
                    </a:lnTo>
                    <a:lnTo>
                      <a:pt x="57" y="65"/>
                    </a:lnTo>
                    <a:lnTo>
                      <a:pt x="62" y="68"/>
                    </a:lnTo>
                    <a:lnTo>
                      <a:pt x="64" y="74"/>
                    </a:lnTo>
                    <a:lnTo>
                      <a:pt x="68" y="82"/>
                    </a:lnTo>
                    <a:lnTo>
                      <a:pt x="70" y="88"/>
                    </a:lnTo>
                    <a:lnTo>
                      <a:pt x="70" y="94"/>
                    </a:lnTo>
                    <a:lnTo>
                      <a:pt x="73" y="100"/>
                    </a:lnTo>
                    <a:lnTo>
                      <a:pt x="75" y="108"/>
                    </a:lnTo>
                    <a:lnTo>
                      <a:pt x="77" y="117"/>
                    </a:lnTo>
                    <a:lnTo>
                      <a:pt x="81" y="125"/>
                    </a:lnTo>
                    <a:lnTo>
                      <a:pt x="81" y="134"/>
                    </a:lnTo>
                    <a:lnTo>
                      <a:pt x="81" y="137"/>
                    </a:lnTo>
                    <a:lnTo>
                      <a:pt x="81" y="145"/>
                    </a:lnTo>
                    <a:lnTo>
                      <a:pt x="84" y="154"/>
                    </a:lnTo>
                    <a:lnTo>
                      <a:pt x="86" y="160"/>
                    </a:lnTo>
                    <a:lnTo>
                      <a:pt x="88" y="165"/>
                    </a:lnTo>
                    <a:lnTo>
                      <a:pt x="88" y="174"/>
                    </a:lnTo>
                    <a:lnTo>
                      <a:pt x="88" y="182"/>
                    </a:lnTo>
                    <a:lnTo>
                      <a:pt x="92" y="185"/>
                    </a:lnTo>
                    <a:lnTo>
                      <a:pt x="93" y="194"/>
                    </a:lnTo>
                    <a:lnTo>
                      <a:pt x="92" y="202"/>
                    </a:lnTo>
                    <a:lnTo>
                      <a:pt x="95" y="211"/>
                    </a:lnTo>
                    <a:lnTo>
                      <a:pt x="93" y="214"/>
                    </a:lnTo>
                    <a:lnTo>
                      <a:pt x="95" y="225"/>
                    </a:lnTo>
                    <a:lnTo>
                      <a:pt x="97" y="234"/>
                    </a:lnTo>
                    <a:lnTo>
                      <a:pt x="99" y="240"/>
                    </a:lnTo>
                    <a:lnTo>
                      <a:pt x="99" y="251"/>
                    </a:lnTo>
                    <a:lnTo>
                      <a:pt x="101" y="260"/>
                    </a:lnTo>
                    <a:lnTo>
                      <a:pt x="103" y="265"/>
                    </a:lnTo>
                    <a:lnTo>
                      <a:pt x="103" y="277"/>
                    </a:lnTo>
                    <a:lnTo>
                      <a:pt x="105"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99" name="Freeform 210"/>
              <p:cNvSpPr>
                <a:spLocks/>
              </p:cNvSpPr>
              <p:nvPr/>
            </p:nvSpPr>
            <p:spPr bwMode="auto">
              <a:xfrm>
                <a:off x="3883" y="950"/>
                <a:ext cx="112" cy="284"/>
              </a:xfrm>
              <a:custGeom>
                <a:avLst/>
                <a:gdLst>
                  <a:gd name="T0" fmla="*/ 107 w 112"/>
                  <a:gd name="T1" fmla="*/ 0 h 284"/>
                  <a:gd name="T2" fmla="*/ 101 w 112"/>
                  <a:gd name="T3" fmla="*/ 2 h 284"/>
                  <a:gd name="T4" fmla="*/ 92 w 112"/>
                  <a:gd name="T5" fmla="*/ 2 h 284"/>
                  <a:gd name="T6" fmla="*/ 88 w 112"/>
                  <a:gd name="T7" fmla="*/ 5 h 284"/>
                  <a:gd name="T8" fmla="*/ 86 w 112"/>
                  <a:gd name="T9" fmla="*/ 8 h 284"/>
                  <a:gd name="T10" fmla="*/ 82 w 112"/>
                  <a:gd name="T11" fmla="*/ 14 h 284"/>
                  <a:gd name="T12" fmla="*/ 78 w 112"/>
                  <a:gd name="T13" fmla="*/ 17 h 284"/>
                  <a:gd name="T14" fmla="*/ 74 w 112"/>
                  <a:gd name="T15" fmla="*/ 17 h 284"/>
                  <a:gd name="T16" fmla="*/ 69 w 112"/>
                  <a:gd name="T17" fmla="*/ 25 h 284"/>
                  <a:gd name="T18" fmla="*/ 67 w 112"/>
                  <a:gd name="T19" fmla="*/ 28 h 284"/>
                  <a:gd name="T20" fmla="*/ 65 w 112"/>
                  <a:gd name="T21" fmla="*/ 34 h 284"/>
                  <a:gd name="T22" fmla="*/ 63 w 112"/>
                  <a:gd name="T23" fmla="*/ 37 h 284"/>
                  <a:gd name="T24" fmla="*/ 61 w 112"/>
                  <a:gd name="T25" fmla="*/ 42 h 284"/>
                  <a:gd name="T26" fmla="*/ 59 w 112"/>
                  <a:gd name="T27" fmla="*/ 48 h 284"/>
                  <a:gd name="T28" fmla="*/ 55 w 112"/>
                  <a:gd name="T29" fmla="*/ 54 h 284"/>
                  <a:gd name="T30" fmla="*/ 51 w 112"/>
                  <a:gd name="T31" fmla="*/ 54 h 284"/>
                  <a:gd name="T32" fmla="*/ 49 w 112"/>
                  <a:gd name="T33" fmla="*/ 62 h 284"/>
                  <a:gd name="T34" fmla="*/ 41 w 112"/>
                  <a:gd name="T35" fmla="*/ 80 h 284"/>
                  <a:gd name="T36" fmla="*/ 39 w 112"/>
                  <a:gd name="T37" fmla="*/ 91 h 284"/>
                  <a:gd name="T38" fmla="*/ 34 w 112"/>
                  <a:gd name="T39" fmla="*/ 102 h 284"/>
                  <a:gd name="T40" fmla="*/ 28 w 112"/>
                  <a:gd name="T41" fmla="*/ 111 h 284"/>
                  <a:gd name="T42" fmla="*/ 24 w 112"/>
                  <a:gd name="T43" fmla="*/ 125 h 284"/>
                  <a:gd name="T44" fmla="*/ 24 w 112"/>
                  <a:gd name="T45" fmla="*/ 137 h 284"/>
                  <a:gd name="T46" fmla="*/ 20 w 112"/>
                  <a:gd name="T47" fmla="*/ 157 h 284"/>
                  <a:gd name="T48" fmla="*/ 17 w 112"/>
                  <a:gd name="T49" fmla="*/ 165 h 284"/>
                  <a:gd name="T50" fmla="*/ 13 w 112"/>
                  <a:gd name="T51" fmla="*/ 180 h 284"/>
                  <a:gd name="T52" fmla="*/ 13 w 112"/>
                  <a:gd name="T53" fmla="*/ 197 h 284"/>
                  <a:gd name="T54" fmla="*/ 9 w 112"/>
                  <a:gd name="T55" fmla="*/ 214 h 284"/>
                  <a:gd name="T56" fmla="*/ 7 w 112"/>
                  <a:gd name="T57" fmla="*/ 222 h 284"/>
                  <a:gd name="T58" fmla="*/ 7 w 112"/>
                  <a:gd name="T59" fmla="*/ 242 h 284"/>
                  <a:gd name="T60" fmla="*/ 1 w 112"/>
                  <a:gd name="T61" fmla="*/ 260 h 284"/>
                  <a:gd name="T62" fmla="*/ 1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0"/>
                    </a:lnTo>
                    <a:lnTo>
                      <a:pt x="105" y="2"/>
                    </a:lnTo>
                    <a:lnTo>
                      <a:pt x="101" y="2"/>
                    </a:lnTo>
                    <a:lnTo>
                      <a:pt x="97" y="2"/>
                    </a:lnTo>
                    <a:lnTo>
                      <a:pt x="92" y="2"/>
                    </a:lnTo>
                    <a:lnTo>
                      <a:pt x="88" y="5"/>
                    </a:lnTo>
                    <a:lnTo>
                      <a:pt x="86" y="8"/>
                    </a:lnTo>
                    <a:lnTo>
                      <a:pt x="82" y="11"/>
                    </a:lnTo>
                    <a:lnTo>
                      <a:pt x="82" y="14"/>
                    </a:lnTo>
                    <a:lnTo>
                      <a:pt x="78" y="17"/>
                    </a:lnTo>
                    <a:lnTo>
                      <a:pt x="74" y="14"/>
                    </a:lnTo>
                    <a:lnTo>
                      <a:pt x="74" y="17"/>
                    </a:lnTo>
                    <a:lnTo>
                      <a:pt x="71" y="20"/>
                    </a:lnTo>
                    <a:lnTo>
                      <a:pt x="69" y="25"/>
                    </a:lnTo>
                    <a:lnTo>
                      <a:pt x="69" y="28"/>
                    </a:lnTo>
                    <a:lnTo>
                      <a:pt x="67" y="28"/>
                    </a:lnTo>
                    <a:lnTo>
                      <a:pt x="65" y="34"/>
                    </a:lnTo>
                    <a:lnTo>
                      <a:pt x="63" y="37"/>
                    </a:lnTo>
                    <a:lnTo>
                      <a:pt x="61" y="37"/>
                    </a:lnTo>
                    <a:lnTo>
                      <a:pt x="61" y="42"/>
                    </a:lnTo>
                    <a:lnTo>
                      <a:pt x="59" y="45"/>
                    </a:lnTo>
                    <a:lnTo>
                      <a:pt x="59" y="48"/>
                    </a:lnTo>
                    <a:lnTo>
                      <a:pt x="57" y="54"/>
                    </a:lnTo>
                    <a:lnTo>
                      <a:pt x="55" y="54"/>
                    </a:lnTo>
                    <a:lnTo>
                      <a:pt x="53" y="57"/>
                    </a:lnTo>
                    <a:lnTo>
                      <a:pt x="51" y="54"/>
                    </a:lnTo>
                    <a:lnTo>
                      <a:pt x="49" y="62"/>
                    </a:lnTo>
                    <a:lnTo>
                      <a:pt x="43" y="71"/>
                    </a:lnTo>
                    <a:lnTo>
                      <a:pt x="41" y="80"/>
                    </a:lnTo>
                    <a:lnTo>
                      <a:pt x="39" y="91"/>
                    </a:lnTo>
                    <a:lnTo>
                      <a:pt x="36" y="97"/>
                    </a:lnTo>
                    <a:lnTo>
                      <a:pt x="34" y="102"/>
                    </a:lnTo>
                    <a:lnTo>
                      <a:pt x="32" y="108"/>
                    </a:lnTo>
                    <a:lnTo>
                      <a:pt x="28" y="111"/>
                    </a:lnTo>
                    <a:lnTo>
                      <a:pt x="28" y="120"/>
                    </a:lnTo>
                    <a:lnTo>
                      <a:pt x="24" y="125"/>
                    </a:lnTo>
                    <a:lnTo>
                      <a:pt x="28" y="131"/>
                    </a:lnTo>
                    <a:lnTo>
                      <a:pt x="24" y="137"/>
                    </a:lnTo>
                    <a:lnTo>
                      <a:pt x="22" y="145"/>
                    </a:lnTo>
                    <a:lnTo>
                      <a:pt x="20" y="157"/>
                    </a:lnTo>
                    <a:lnTo>
                      <a:pt x="20" y="160"/>
                    </a:lnTo>
                    <a:lnTo>
                      <a:pt x="17" y="165"/>
                    </a:lnTo>
                    <a:lnTo>
                      <a:pt x="17" y="174"/>
                    </a:lnTo>
                    <a:lnTo>
                      <a:pt x="13" y="180"/>
                    </a:lnTo>
                    <a:lnTo>
                      <a:pt x="13" y="185"/>
                    </a:lnTo>
                    <a:lnTo>
                      <a:pt x="13" y="197"/>
                    </a:lnTo>
                    <a:lnTo>
                      <a:pt x="11" y="205"/>
                    </a:lnTo>
                    <a:lnTo>
                      <a:pt x="9" y="214"/>
                    </a:lnTo>
                    <a:lnTo>
                      <a:pt x="7" y="222"/>
                    </a:lnTo>
                    <a:lnTo>
                      <a:pt x="7" y="234"/>
                    </a:lnTo>
                    <a:lnTo>
                      <a:pt x="7" y="242"/>
                    </a:lnTo>
                    <a:lnTo>
                      <a:pt x="3" y="248"/>
                    </a:lnTo>
                    <a:lnTo>
                      <a:pt x="1" y="260"/>
                    </a:lnTo>
                    <a:lnTo>
                      <a:pt x="1" y="268"/>
                    </a:lnTo>
                    <a:lnTo>
                      <a:pt x="1"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0" name="Freeform 211"/>
              <p:cNvSpPr>
                <a:spLocks/>
              </p:cNvSpPr>
              <p:nvPr/>
            </p:nvSpPr>
            <p:spPr bwMode="auto">
              <a:xfrm>
                <a:off x="1907" y="1233"/>
                <a:ext cx="109" cy="288"/>
              </a:xfrm>
              <a:custGeom>
                <a:avLst/>
                <a:gdLst>
                  <a:gd name="T0" fmla="*/ 106 w 109"/>
                  <a:gd name="T1" fmla="*/ 287 h 288"/>
                  <a:gd name="T2" fmla="*/ 98 w 109"/>
                  <a:gd name="T3" fmla="*/ 281 h 288"/>
                  <a:gd name="T4" fmla="*/ 96 w 109"/>
                  <a:gd name="T5" fmla="*/ 281 h 288"/>
                  <a:gd name="T6" fmla="*/ 89 w 109"/>
                  <a:gd name="T7" fmla="*/ 278 h 288"/>
                  <a:gd name="T8" fmla="*/ 83 w 109"/>
                  <a:gd name="T9" fmla="*/ 275 h 288"/>
                  <a:gd name="T10" fmla="*/ 81 w 109"/>
                  <a:gd name="T11" fmla="*/ 275 h 288"/>
                  <a:gd name="T12" fmla="*/ 77 w 109"/>
                  <a:gd name="T13" fmla="*/ 269 h 288"/>
                  <a:gd name="T14" fmla="*/ 73 w 109"/>
                  <a:gd name="T15" fmla="*/ 266 h 288"/>
                  <a:gd name="T16" fmla="*/ 70 w 109"/>
                  <a:gd name="T17" fmla="*/ 264 h 288"/>
                  <a:gd name="T18" fmla="*/ 66 w 109"/>
                  <a:gd name="T19" fmla="*/ 258 h 288"/>
                  <a:gd name="T20" fmla="*/ 64 w 109"/>
                  <a:gd name="T21" fmla="*/ 252 h 288"/>
                  <a:gd name="T22" fmla="*/ 62 w 109"/>
                  <a:gd name="T23" fmla="*/ 246 h 288"/>
                  <a:gd name="T24" fmla="*/ 62 w 109"/>
                  <a:gd name="T25" fmla="*/ 241 h 288"/>
                  <a:gd name="T26" fmla="*/ 56 w 109"/>
                  <a:gd name="T27" fmla="*/ 235 h 288"/>
                  <a:gd name="T28" fmla="*/ 54 w 109"/>
                  <a:gd name="T29" fmla="*/ 235 h 288"/>
                  <a:gd name="T30" fmla="*/ 53 w 109"/>
                  <a:gd name="T31" fmla="*/ 232 h 288"/>
                  <a:gd name="T32" fmla="*/ 47 w 109"/>
                  <a:gd name="T33" fmla="*/ 220 h 288"/>
                  <a:gd name="T34" fmla="*/ 43 w 109"/>
                  <a:gd name="T35" fmla="*/ 206 h 288"/>
                  <a:gd name="T36" fmla="*/ 39 w 109"/>
                  <a:gd name="T37" fmla="*/ 198 h 288"/>
                  <a:gd name="T38" fmla="*/ 34 w 109"/>
                  <a:gd name="T39" fmla="*/ 180 h 288"/>
                  <a:gd name="T40" fmla="*/ 28 w 109"/>
                  <a:gd name="T41" fmla="*/ 169 h 288"/>
                  <a:gd name="T42" fmla="*/ 26 w 109"/>
                  <a:gd name="T43" fmla="*/ 160 h 288"/>
                  <a:gd name="T44" fmla="*/ 22 w 109"/>
                  <a:gd name="T45" fmla="*/ 146 h 288"/>
                  <a:gd name="T46" fmla="*/ 20 w 109"/>
                  <a:gd name="T47" fmla="*/ 137 h 288"/>
                  <a:gd name="T48" fmla="*/ 18 w 109"/>
                  <a:gd name="T49" fmla="*/ 123 h 288"/>
                  <a:gd name="T50" fmla="*/ 15 w 109"/>
                  <a:gd name="T51" fmla="*/ 106 h 288"/>
                  <a:gd name="T52" fmla="*/ 11 w 109"/>
                  <a:gd name="T53" fmla="*/ 91 h 288"/>
                  <a:gd name="T54" fmla="*/ 11 w 109"/>
                  <a:gd name="T55" fmla="*/ 80 h 288"/>
                  <a:gd name="T56" fmla="*/ 7 w 109"/>
                  <a:gd name="T57" fmla="*/ 63 h 288"/>
                  <a:gd name="T58" fmla="*/ 5 w 109"/>
                  <a:gd name="T59" fmla="*/ 45 h 288"/>
                  <a:gd name="T60" fmla="*/ 1 w 109"/>
                  <a:gd name="T61" fmla="*/ 31 h 288"/>
                  <a:gd name="T62" fmla="*/ 1 w 109"/>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6" y="287"/>
                    </a:lnTo>
                    <a:lnTo>
                      <a:pt x="102" y="284"/>
                    </a:lnTo>
                    <a:lnTo>
                      <a:pt x="98" y="281"/>
                    </a:lnTo>
                    <a:lnTo>
                      <a:pt x="96" y="287"/>
                    </a:lnTo>
                    <a:lnTo>
                      <a:pt x="96" y="281"/>
                    </a:lnTo>
                    <a:lnTo>
                      <a:pt x="92" y="278"/>
                    </a:lnTo>
                    <a:lnTo>
                      <a:pt x="89" y="278"/>
                    </a:lnTo>
                    <a:lnTo>
                      <a:pt x="85" y="278"/>
                    </a:lnTo>
                    <a:lnTo>
                      <a:pt x="83" y="275"/>
                    </a:lnTo>
                    <a:lnTo>
                      <a:pt x="79" y="278"/>
                    </a:lnTo>
                    <a:lnTo>
                      <a:pt x="81" y="275"/>
                    </a:lnTo>
                    <a:lnTo>
                      <a:pt x="77" y="275"/>
                    </a:lnTo>
                    <a:lnTo>
                      <a:pt x="77" y="269"/>
                    </a:lnTo>
                    <a:lnTo>
                      <a:pt x="73" y="269"/>
                    </a:lnTo>
                    <a:lnTo>
                      <a:pt x="73" y="266"/>
                    </a:lnTo>
                    <a:lnTo>
                      <a:pt x="70" y="266"/>
                    </a:lnTo>
                    <a:lnTo>
                      <a:pt x="70" y="264"/>
                    </a:lnTo>
                    <a:lnTo>
                      <a:pt x="68" y="261"/>
                    </a:lnTo>
                    <a:lnTo>
                      <a:pt x="66" y="258"/>
                    </a:lnTo>
                    <a:lnTo>
                      <a:pt x="66" y="252"/>
                    </a:lnTo>
                    <a:lnTo>
                      <a:pt x="64" y="252"/>
                    </a:lnTo>
                    <a:lnTo>
                      <a:pt x="62" y="246"/>
                    </a:lnTo>
                    <a:lnTo>
                      <a:pt x="60" y="246"/>
                    </a:lnTo>
                    <a:lnTo>
                      <a:pt x="62" y="241"/>
                    </a:lnTo>
                    <a:lnTo>
                      <a:pt x="60" y="241"/>
                    </a:lnTo>
                    <a:lnTo>
                      <a:pt x="56" y="235"/>
                    </a:lnTo>
                    <a:lnTo>
                      <a:pt x="54" y="235"/>
                    </a:lnTo>
                    <a:lnTo>
                      <a:pt x="53" y="232"/>
                    </a:lnTo>
                    <a:lnTo>
                      <a:pt x="51" y="226"/>
                    </a:lnTo>
                    <a:lnTo>
                      <a:pt x="47" y="220"/>
                    </a:lnTo>
                    <a:lnTo>
                      <a:pt x="45" y="212"/>
                    </a:lnTo>
                    <a:lnTo>
                      <a:pt x="43" y="206"/>
                    </a:lnTo>
                    <a:lnTo>
                      <a:pt x="39" y="200"/>
                    </a:lnTo>
                    <a:lnTo>
                      <a:pt x="39" y="198"/>
                    </a:lnTo>
                    <a:lnTo>
                      <a:pt x="36" y="186"/>
                    </a:lnTo>
                    <a:lnTo>
                      <a:pt x="34" y="180"/>
                    </a:lnTo>
                    <a:lnTo>
                      <a:pt x="32" y="177"/>
                    </a:lnTo>
                    <a:lnTo>
                      <a:pt x="28" y="169"/>
                    </a:lnTo>
                    <a:lnTo>
                      <a:pt x="26" y="163"/>
                    </a:lnTo>
                    <a:lnTo>
                      <a:pt x="26" y="160"/>
                    </a:lnTo>
                    <a:lnTo>
                      <a:pt x="26" y="154"/>
                    </a:lnTo>
                    <a:lnTo>
                      <a:pt x="22" y="146"/>
                    </a:lnTo>
                    <a:lnTo>
                      <a:pt x="22" y="137"/>
                    </a:lnTo>
                    <a:lnTo>
                      <a:pt x="20" y="137"/>
                    </a:lnTo>
                    <a:lnTo>
                      <a:pt x="18" y="129"/>
                    </a:lnTo>
                    <a:lnTo>
                      <a:pt x="18" y="123"/>
                    </a:lnTo>
                    <a:lnTo>
                      <a:pt x="15" y="117"/>
                    </a:lnTo>
                    <a:lnTo>
                      <a:pt x="15" y="106"/>
                    </a:lnTo>
                    <a:lnTo>
                      <a:pt x="15" y="100"/>
                    </a:lnTo>
                    <a:lnTo>
                      <a:pt x="11" y="91"/>
                    </a:lnTo>
                    <a:lnTo>
                      <a:pt x="13" y="88"/>
                    </a:lnTo>
                    <a:lnTo>
                      <a:pt x="11" y="80"/>
                    </a:lnTo>
                    <a:lnTo>
                      <a:pt x="7" y="66"/>
                    </a:lnTo>
                    <a:lnTo>
                      <a:pt x="7" y="63"/>
                    </a:lnTo>
                    <a:lnTo>
                      <a:pt x="7" y="57"/>
                    </a:lnTo>
                    <a:lnTo>
                      <a:pt x="5" y="45"/>
                    </a:lnTo>
                    <a:lnTo>
                      <a:pt x="3" y="40"/>
                    </a:lnTo>
                    <a:lnTo>
                      <a:pt x="1" y="31"/>
                    </a:lnTo>
                    <a:lnTo>
                      <a:pt x="1" y="20"/>
                    </a:lnTo>
                    <a:lnTo>
                      <a:pt x="1"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1" name="Freeform 212"/>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9 h 288"/>
                  <a:gd name="T24" fmla="*/ 49 w 111"/>
                  <a:gd name="T25" fmla="*/ 243 h 288"/>
                  <a:gd name="T26" fmla="*/ 51 w 111"/>
                  <a:gd name="T27" fmla="*/ 241 h 288"/>
                  <a:gd name="T28" fmla="*/ 53 w 111"/>
                  <a:gd name="T29" fmla="*/ 235 h 288"/>
                  <a:gd name="T30" fmla="*/ 56 w 111"/>
                  <a:gd name="T31" fmla="*/ 229 h 288"/>
                  <a:gd name="T32" fmla="*/ 58 w 111"/>
                  <a:gd name="T33" fmla="*/ 223 h 288"/>
                  <a:gd name="T34" fmla="*/ 66 w 111"/>
                  <a:gd name="T35" fmla="*/ 212 h 288"/>
                  <a:gd name="T36" fmla="*/ 67 w 111"/>
                  <a:gd name="T37" fmla="*/ 200 h 288"/>
                  <a:gd name="T38" fmla="*/ 75 w 111"/>
                  <a:gd name="T39" fmla="*/ 186 h 288"/>
                  <a:gd name="T40" fmla="*/ 79 w 111"/>
                  <a:gd name="T41" fmla="*/ 169 h 288"/>
                  <a:gd name="T42" fmla="*/ 81 w 111"/>
                  <a:gd name="T43" fmla="*/ 160 h 288"/>
                  <a:gd name="T44" fmla="*/ 88 w 111"/>
                  <a:gd name="T45" fmla="*/ 146 h 288"/>
                  <a:gd name="T46" fmla="*/ 88 w 111"/>
                  <a:gd name="T47" fmla="*/ 137 h 288"/>
                  <a:gd name="T48" fmla="*/ 92 w 111"/>
                  <a:gd name="T49" fmla="*/ 120 h 288"/>
                  <a:gd name="T50" fmla="*/ 94 w 111"/>
                  <a:gd name="T51" fmla="*/ 106 h 288"/>
                  <a:gd name="T52" fmla="*/ 96 w 111"/>
                  <a:gd name="T53" fmla="*/ 94 h 288"/>
                  <a:gd name="T54" fmla="*/ 102 w 111"/>
                  <a:gd name="T55" fmla="*/ 80 h 288"/>
                  <a:gd name="T56" fmla="*/ 100 w 111"/>
                  <a:gd name="T57" fmla="*/ 66 h 288"/>
                  <a:gd name="T58" fmla="*/ 106 w 111"/>
                  <a:gd name="T59" fmla="*/ 45 h 288"/>
                  <a:gd name="T60" fmla="*/ 104 w 111"/>
                  <a:gd name="T61" fmla="*/ 28 h 288"/>
                  <a:gd name="T62" fmla="*/ 110 w 111"/>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9"/>
                    </a:lnTo>
                    <a:lnTo>
                      <a:pt x="45" y="246"/>
                    </a:lnTo>
                    <a:lnTo>
                      <a:pt x="49" y="243"/>
                    </a:lnTo>
                    <a:lnTo>
                      <a:pt x="51" y="241"/>
                    </a:lnTo>
                    <a:lnTo>
                      <a:pt x="51" y="235"/>
                    </a:lnTo>
                    <a:lnTo>
                      <a:pt x="53" y="235"/>
                    </a:lnTo>
                    <a:lnTo>
                      <a:pt x="53" y="232"/>
                    </a:lnTo>
                    <a:lnTo>
                      <a:pt x="56" y="229"/>
                    </a:lnTo>
                    <a:lnTo>
                      <a:pt x="56" y="226"/>
                    </a:lnTo>
                    <a:lnTo>
                      <a:pt x="58" y="223"/>
                    </a:lnTo>
                    <a:lnTo>
                      <a:pt x="64" y="215"/>
                    </a:lnTo>
                    <a:lnTo>
                      <a:pt x="66" y="212"/>
                    </a:lnTo>
                    <a:lnTo>
                      <a:pt x="71" y="203"/>
                    </a:lnTo>
                    <a:lnTo>
                      <a:pt x="67" y="200"/>
                    </a:lnTo>
                    <a:lnTo>
                      <a:pt x="73" y="192"/>
                    </a:lnTo>
                    <a:lnTo>
                      <a:pt x="75" y="186"/>
                    </a:lnTo>
                    <a:lnTo>
                      <a:pt x="77" y="180"/>
                    </a:lnTo>
                    <a:lnTo>
                      <a:pt x="79" y="169"/>
                    </a:lnTo>
                    <a:lnTo>
                      <a:pt x="81" y="160"/>
                    </a:lnTo>
                    <a:lnTo>
                      <a:pt x="85" y="154"/>
                    </a:lnTo>
                    <a:lnTo>
                      <a:pt x="88" y="146"/>
                    </a:lnTo>
                    <a:lnTo>
                      <a:pt x="88" y="137"/>
                    </a:lnTo>
                    <a:lnTo>
                      <a:pt x="92" y="129"/>
                    </a:lnTo>
                    <a:lnTo>
                      <a:pt x="92" y="120"/>
                    </a:lnTo>
                    <a:lnTo>
                      <a:pt x="92" y="111"/>
                    </a:lnTo>
                    <a:lnTo>
                      <a:pt x="94" y="106"/>
                    </a:lnTo>
                    <a:lnTo>
                      <a:pt x="96" y="103"/>
                    </a:lnTo>
                    <a:lnTo>
                      <a:pt x="96" y="94"/>
                    </a:lnTo>
                    <a:lnTo>
                      <a:pt x="98" y="86"/>
                    </a:lnTo>
                    <a:lnTo>
                      <a:pt x="102" y="80"/>
                    </a:lnTo>
                    <a:lnTo>
                      <a:pt x="102" y="68"/>
                    </a:lnTo>
                    <a:lnTo>
                      <a:pt x="100" y="66"/>
                    </a:lnTo>
                    <a:lnTo>
                      <a:pt x="102" y="54"/>
                    </a:lnTo>
                    <a:lnTo>
                      <a:pt x="106" y="45"/>
                    </a:lnTo>
                    <a:lnTo>
                      <a:pt x="106" y="37"/>
                    </a:lnTo>
                    <a:lnTo>
                      <a:pt x="104" y="28"/>
                    </a:lnTo>
                    <a:lnTo>
                      <a:pt x="108" y="22"/>
                    </a:lnTo>
                    <a:lnTo>
                      <a:pt x="110" y="14"/>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2" name="Freeform 213"/>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6 h 288"/>
                  <a:gd name="T24" fmla="*/ 49 w 111"/>
                  <a:gd name="T25" fmla="*/ 243 h 288"/>
                  <a:gd name="T26" fmla="*/ 51 w 111"/>
                  <a:gd name="T27" fmla="*/ 235 h 288"/>
                  <a:gd name="T28" fmla="*/ 53 w 111"/>
                  <a:gd name="T29" fmla="*/ 232 h 288"/>
                  <a:gd name="T30" fmla="*/ 56 w 111"/>
                  <a:gd name="T31" fmla="*/ 226 h 288"/>
                  <a:gd name="T32" fmla="*/ 64 w 111"/>
                  <a:gd name="T33" fmla="*/ 215 h 288"/>
                  <a:gd name="T34" fmla="*/ 71 w 111"/>
                  <a:gd name="T35" fmla="*/ 203 h 288"/>
                  <a:gd name="T36" fmla="*/ 73 w 111"/>
                  <a:gd name="T37" fmla="*/ 192 h 288"/>
                  <a:gd name="T38" fmla="*/ 77 w 111"/>
                  <a:gd name="T39" fmla="*/ 180 h 288"/>
                  <a:gd name="T40" fmla="*/ 79 w 111"/>
                  <a:gd name="T41" fmla="*/ 169 h 288"/>
                  <a:gd name="T42" fmla="*/ 85 w 111"/>
                  <a:gd name="T43" fmla="*/ 154 h 288"/>
                  <a:gd name="T44" fmla="*/ 88 w 111"/>
                  <a:gd name="T45" fmla="*/ 137 h 288"/>
                  <a:gd name="T46" fmla="*/ 92 w 111"/>
                  <a:gd name="T47" fmla="*/ 129 h 288"/>
                  <a:gd name="T48" fmla="*/ 92 w 111"/>
                  <a:gd name="T49" fmla="*/ 111 h 288"/>
                  <a:gd name="T50" fmla="*/ 96 w 111"/>
                  <a:gd name="T51" fmla="*/ 103 h 288"/>
                  <a:gd name="T52" fmla="*/ 98 w 111"/>
                  <a:gd name="T53" fmla="*/ 86 h 288"/>
                  <a:gd name="T54" fmla="*/ 102 w 111"/>
                  <a:gd name="T55" fmla="*/ 68 h 288"/>
                  <a:gd name="T56" fmla="*/ 104 w 111"/>
                  <a:gd name="T57" fmla="*/ 54 h 288"/>
                  <a:gd name="T58" fmla="*/ 106 w 111"/>
                  <a:gd name="T59" fmla="*/ 37 h 288"/>
                  <a:gd name="T60" fmla="*/ 108 w 111"/>
                  <a:gd name="T61" fmla="*/ 20 h 288"/>
                  <a:gd name="T62" fmla="*/ 108 w 111"/>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6"/>
                    </a:lnTo>
                    <a:lnTo>
                      <a:pt x="49" y="243"/>
                    </a:lnTo>
                    <a:lnTo>
                      <a:pt x="51" y="241"/>
                    </a:lnTo>
                    <a:lnTo>
                      <a:pt x="51" y="235"/>
                    </a:lnTo>
                    <a:lnTo>
                      <a:pt x="53" y="235"/>
                    </a:lnTo>
                    <a:lnTo>
                      <a:pt x="53" y="232"/>
                    </a:lnTo>
                    <a:lnTo>
                      <a:pt x="56" y="229"/>
                    </a:lnTo>
                    <a:lnTo>
                      <a:pt x="56" y="226"/>
                    </a:lnTo>
                    <a:lnTo>
                      <a:pt x="60" y="220"/>
                    </a:lnTo>
                    <a:lnTo>
                      <a:pt x="64" y="215"/>
                    </a:lnTo>
                    <a:lnTo>
                      <a:pt x="67" y="212"/>
                    </a:lnTo>
                    <a:lnTo>
                      <a:pt x="71" y="203"/>
                    </a:lnTo>
                    <a:lnTo>
                      <a:pt x="71" y="198"/>
                    </a:lnTo>
                    <a:lnTo>
                      <a:pt x="73" y="192"/>
                    </a:lnTo>
                    <a:lnTo>
                      <a:pt x="75" y="186"/>
                    </a:lnTo>
                    <a:lnTo>
                      <a:pt x="77" y="180"/>
                    </a:lnTo>
                    <a:lnTo>
                      <a:pt x="79" y="169"/>
                    </a:lnTo>
                    <a:lnTo>
                      <a:pt x="81" y="160"/>
                    </a:lnTo>
                    <a:lnTo>
                      <a:pt x="85" y="154"/>
                    </a:lnTo>
                    <a:lnTo>
                      <a:pt x="88" y="146"/>
                    </a:lnTo>
                    <a:lnTo>
                      <a:pt x="88" y="137"/>
                    </a:lnTo>
                    <a:lnTo>
                      <a:pt x="92" y="129"/>
                    </a:lnTo>
                    <a:lnTo>
                      <a:pt x="94" y="120"/>
                    </a:lnTo>
                    <a:lnTo>
                      <a:pt x="92" y="111"/>
                    </a:lnTo>
                    <a:lnTo>
                      <a:pt x="94" y="106"/>
                    </a:lnTo>
                    <a:lnTo>
                      <a:pt x="96" y="103"/>
                    </a:lnTo>
                    <a:lnTo>
                      <a:pt x="96" y="94"/>
                    </a:lnTo>
                    <a:lnTo>
                      <a:pt x="98" y="86"/>
                    </a:lnTo>
                    <a:lnTo>
                      <a:pt x="102" y="80"/>
                    </a:lnTo>
                    <a:lnTo>
                      <a:pt x="102" y="68"/>
                    </a:lnTo>
                    <a:lnTo>
                      <a:pt x="102" y="63"/>
                    </a:lnTo>
                    <a:lnTo>
                      <a:pt x="104" y="54"/>
                    </a:lnTo>
                    <a:lnTo>
                      <a:pt x="106" y="45"/>
                    </a:lnTo>
                    <a:lnTo>
                      <a:pt x="106" y="37"/>
                    </a:lnTo>
                    <a:lnTo>
                      <a:pt x="104" y="28"/>
                    </a:lnTo>
                    <a:lnTo>
                      <a:pt x="108" y="20"/>
                    </a:lnTo>
                    <a:lnTo>
                      <a:pt x="110" y="14"/>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3" name="Freeform 214"/>
              <p:cNvSpPr>
                <a:spLocks/>
              </p:cNvSpPr>
              <p:nvPr/>
            </p:nvSpPr>
            <p:spPr bwMode="auto">
              <a:xfrm>
                <a:off x="1905" y="1233"/>
                <a:ext cx="111" cy="288"/>
              </a:xfrm>
              <a:custGeom>
                <a:avLst/>
                <a:gdLst>
                  <a:gd name="T0" fmla="*/ 108 w 111"/>
                  <a:gd name="T1" fmla="*/ 287 h 288"/>
                  <a:gd name="T2" fmla="*/ 100 w 111"/>
                  <a:gd name="T3" fmla="*/ 281 h 288"/>
                  <a:gd name="T4" fmla="*/ 98 w 111"/>
                  <a:gd name="T5" fmla="*/ 281 h 288"/>
                  <a:gd name="T6" fmla="*/ 91 w 111"/>
                  <a:gd name="T7" fmla="*/ 278 h 288"/>
                  <a:gd name="T8" fmla="*/ 85 w 111"/>
                  <a:gd name="T9" fmla="*/ 275 h 288"/>
                  <a:gd name="T10" fmla="*/ 83 w 111"/>
                  <a:gd name="T11" fmla="*/ 275 h 288"/>
                  <a:gd name="T12" fmla="*/ 75 w 111"/>
                  <a:gd name="T13" fmla="*/ 272 h 288"/>
                  <a:gd name="T14" fmla="*/ 73 w 111"/>
                  <a:gd name="T15" fmla="*/ 269 h 288"/>
                  <a:gd name="T16" fmla="*/ 72 w 111"/>
                  <a:gd name="T17" fmla="*/ 264 h 288"/>
                  <a:gd name="T18" fmla="*/ 68 w 111"/>
                  <a:gd name="T19" fmla="*/ 258 h 288"/>
                  <a:gd name="T20" fmla="*/ 66 w 111"/>
                  <a:gd name="T21" fmla="*/ 252 h 288"/>
                  <a:gd name="T22" fmla="*/ 64 w 111"/>
                  <a:gd name="T23" fmla="*/ 246 h 288"/>
                  <a:gd name="T24" fmla="*/ 64 w 111"/>
                  <a:gd name="T25" fmla="*/ 241 h 288"/>
                  <a:gd name="T26" fmla="*/ 58 w 111"/>
                  <a:gd name="T27" fmla="*/ 235 h 288"/>
                  <a:gd name="T28" fmla="*/ 55 w 111"/>
                  <a:gd name="T29" fmla="*/ 232 h 288"/>
                  <a:gd name="T30" fmla="*/ 55 w 111"/>
                  <a:gd name="T31" fmla="*/ 232 h 288"/>
                  <a:gd name="T32" fmla="*/ 49 w 111"/>
                  <a:gd name="T33" fmla="*/ 220 h 288"/>
                  <a:gd name="T34" fmla="*/ 45 w 111"/>
                  <a:gd name="T35" fmla="*/ 206 h 288"/>
                  <a:gd name="T36" fmla="*/ 41 w 111"/>
                  <a:gd name="T37" fmla="*/ 198 h 288"/>
                  <a:gd name="T38" fmla="*/ 36 w 111"/>
                  <a:gd name="T39" fmla="*/ 180 h 288"/>
                  <a:gd name="T40" fmla="*/ 30 w 111"/>
                  <a:gd name="T41" fmla="*/ 169 h 288"/>
                  <a:gd name="T42" fmla="*/ 28 w 111"/>
                  <a:gd name="T43" fmla="*/ 160 h 288"/>
                  <a:gd name="T44" fmla="*/ 24 w 111"/>
                  <a:gd name="T45" fmla="*/ 146 h 288"/>
                  <a:gd name="T46" fmla="*/ 22 w 111"/>
                  <a:gd name="T47" fmla="*/ 134 h 288"/>
                  <a:gd name="T48" fmla="*/ 20 w 111"/>
                  <a:gd name="T49" fmla="*/ 120 h 288"/>
                  <a:gd name="T50" fmla="*/ 17 w 111"/>
                  <a:gd name="T51" fmla="*/ 103 h 288"/>
                  <a:gd name="T52" fmla="*/ 13 w 111"/>
                  <a:gd name="T53" fmla="*/ 88 h 288"/>
                  <a:gd name="T54" fmla="*/ 13 w 111"/>
                  <a:gd name="T55" fmla="*/ 77 h 288"/>
                  <a:gd name="T56" fmla="*/ 9 w 111"/>
                  <a:gd name="T57" fmla="*/ 60 h 288"/>
                  <a:gd name="T58" fmla="*/ 7 w 111"/>
                  <a:gd name="T59" fmla="*/ 43 h 288"/>
                  <a:gd name="T60" fmla="*/ 3 w 111"/>
                  <a:gd name="T61" fmla="*/ 28 h 288"/>
                  <a:gd name="T62" fmla="*/ 3 w 111"/>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110" y="287"/>
                    </a:moveTo>
                    <a:lnTo>
                      <a:pt x="108" y="287"/>
                    </a:lnTo>
                    <a:lnTo>
                      <a:pt x="104" y="284"/>
                    </a:lnTo>
                    <a:lnTo>
                      <a:pt x="100" y="281"/>
                    </a:lnTo>
                    <a:lnTo>
                      <a:pt x="98" y="287"/>
                    </a:lnTo>
                    <a:lnTo>
                      <a:pt x="98" y="281"/>
                    </a:lnTo>
                    <a:lnTo>
                      <a:pt x="94" y="278"/>
                    </a:lnTo>
                    <a:lnTo>
                      <a:pt x="91" y="278"/>
                    </a:lnTo>
                    <a:lnTo>
                      <a:pt x="87" y="278"/>
                    </a:lnTo>
                    <a:lnTo>
                      <a:pt x="85" y="275"/>
                    </a:lnTo>
                    <a:lnTo>
                      <a:pt x="81" y="278"/>
                    </a:lnTo>
                    <a:lnTo>
                      <a:pt x="83" y="275"/>
                    </a:lnTo>
                    <a:lnTo>
                      <a:pt x="79" y="275"/>
                    </a:lnTo>
                    <a:lnTo>
                      <a:pt x="75" y="272"/>
                    </a:lnTo>
                    <a:lnTo>
                      <a:pt x="75" y="269"/>
                    </a:lnTo>
                    <a:lnTo>
                      <a:pt x="73" y="269"/>
                    </a:lnTo>
                    <a:lnTo>
                      <a:pt x="72" y="266"/>
                    </a:lnTo>
                    <a:lnTo>
                      <a:pt x="72" y="264"/>
                    </a:lnTo>
                    <a:lnTo>
                      <a:pt x="70" y="261"/>
                    </a:lnTo>
                    <a:lnTo>
                      <a:pt x="68" y="258"/>
                    </a:lnTo>
                    <a:lnTo>
                      <a:pt x="68" y="252"/>
                    </a:lnTo>
                    <a:lnTo>
                      <a:pt x="66" y="252"/>
                    </a:lnTo>
                    <a:lnTo>
                      <a:pt x="64" y="246"/>
                    </a:lnTo>
                    <a:lnTo>
                      <a:pt x="62" y="246"/>
                    </a:lnTo>
                    <a:lnTo>
                      <a:pt x="64" y="241"/>
                    </a:lnTo>
                    <a:lnTo>
                      <a:pt x="62" y="241"/>
                    </a:lnTo>
                    <a:lnTo>
                      <a:pt x="58" y="235"/>
                    </a:lnTo>
                    <a:lnTo>
                      <a:pt x="56" y="235"/>
                    </a:lnTo>
                    <a:lnTo>
                      <a:pt x="55" y="232"/>
                    </a:lnTo>
                    <a:lnTo>
                      <a:pt x="53" y="226"/>
                    </a:lnTo>
                    <a:lnTo>
                      <a:pt x="49" y="220"/>
                    </a:lnTo>
                    <a:lnTo>
                      <a:pt x="47" y="212"/>
                    </a:lnTo>
                    <a:lnTo>
                      <a:pt x="45" y="206"/>
                    </a:lnTo>
                    <a:lnTo>
                      <a:pt x="41" y="200"/>
                    </a:lnTo>
                    <a:lnTo>
                      <a:pt x="41" y="198"/>
                    </a:lnTo>
                    <a:lnTo>
                      <a:pt x="37" y="186"/>
                    </a:lnTo>
                    <a:lnTo>
                      <a:pt x="36" y="180"/>
                    </a:lnTo>
                    <a:lnTo>
                      <a:pt x="34" y="177"/>
                    </a:lnTo>
                    <a:lnTo>
                      <a:pt x="30" y="169"/>
                    </a:lnTo>
                    <a:lnTo>
                      <a:pt x="28" y="163"/>
                    </a:lnTo>
                    <a:lnTo>
                      <a:pt x="28" y="160"/>
                    </a:lnTo>
                    <a:lnTo>
                      <a:pt x="28" y="154"/>
                    </a:lnTo>
                    <a:lnTo>
                      <a:pt x="24" y="146"/>
                    </a:lnTo>
                    <a:lnTo>
                      <a:pt x="24" y="134"/>
                    </a:lnTo>
                    <a:lnTo>
                      <a:pt x="22" y="134"/>
                    </a:lnTo>
                    <a:lnTo>
                      <a:pt x="20" y="126"/>
                    </a:lnTo>
                    <a:lnTo>
                      <a:pt x="20" y="120"/>
                    </a:lnTo>
                    <a:lnTo>
                      <a:pt x="17" y="114"/>
                    </a:lnTo>
                    <a:lnTo>
                      <a:pt x="17" y="103"/>
                    </a:lnTo>
                    <a:lnTo>
                      <a:pt x="17" y="97"/>
                    </a:lnTo>
                    <a:lnTo>
                      <a:pt x="13" y="88"/>
                    </a:lnTo>
                    <a:lnTo>
                      <a:pt x="11" y="86"/>
                    </a:lnTo>
                    <a:lnTo>
                      <a:pt x="13" y="77"/>
                    </a:lnTo>
                    <a:lnTo>
                      <a:pt x="9" y="63"/>
                    </a:lnTo>
                    <a:lnTo>
                      <a:pt x="9" y="60"/>
                    </a:lnTo>
                    <a:lnTo>
                      <a:pt x="9" y="54"/>
                    </a:lnTo>
                    <a:lnTo>
                      <a:pt x="7" y="43"/>
                    </a:lnTo>
                    <a:lnTo>
                      <a:pt x="5" y="37"/>
                    </a:lnTo>
                    <a:lnTo>
                      <a:pt x="3" y="28"/>
                    </a:lnTo>
                    <a:lnTo>
                      <a:pt x="1" y="20"/>
                    </a:lnTo>
                    <a:lnTo>
                      <a:pt x="3"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4" name="Freeform 215"/>
              <p:cNvSpPr>
                <a:spLocks/>
              </p:cNvSpPr>
              <p:nvPr/>
            </p:nvSpPr>
            <p:spPr bwMode="auto">
              <a:xfrm>
                <a:off x="1798" y="950"/>
                <a:ext cx="110" cy="284"/>
              </a:xfrm>
              <a:custGeom>
                <a:avLst/>
                <a:gdLst>
                  <a:gd name="T0" fmla="*/ 5 w 110"/>
                  <a:gd name="T1" fmla="*/ 0 h 284"/>
                  <a:gd name="T2" fmla="*/ 9 w 110"/>
                  <a:gd name="T3" fmla="*/ 2 h 284"/>
                  <a:gd name="T4" fmla="*/ 15 w 110"/>
                  <a:gd name="T5" fmla="*/ 0 h 284"/>
                  <a:gd name="T6" fmla="*/ 22 w 110"/>
                  <a:gd name="T7" fmla="*/ 5 h 284"/>
                  <a:gd name="T8" fmla="*/ 26 w 110"/>
                  <a:gd name="T9" fmla="*/ 11 h 284"/>
                  <a:gd name="T10" fmla="*/ 30 w 110"/>
                  <a:gd name="T11" fmla="*/ 11 h 284"/>
                  <a:gd name="T12" fmla="*/ 33 w 110"/>
                  <a:gd name="T13" fmla="*/ 14 h 284"/>
                  <a:gd name="T14" fmla="*/ 35 w 110"/>
                  <a:gd name="T15" fmla="*/ 20 h 284"/>
                  <a:gd name="T16" fmla="*/ 41 w 110"/>
                  <a:gd name="T17" fmla="*/ 25 h 284"/>
                  <a:gd name="T18" fmla="*/ 39 w 110"/>
                  <a:gd name="T19" fmla="*/ 25 h 284"/>
                  <a:gd name="T20" fmla="*/ 43 w 110"/>
                  <a:gd name="T21" fmla="*/ 31 h 284"/>
                  <a:gd name="T22" fmla="*/ 48 w 110"/>
                  <a:gd name="T23" fmla="*/ 37 h 284"/>
                  <a:gd name="T24" fmla="*/ 48 w 110"/>
                  <a:gd name="T25" fmla="*/ 42 h 284"/>
                  <a:gd name="T26" fmla="*/ 50 w 110"/>
                  <a:gd name="T27" fmla="*/ 48 h 284"/>
                  <a:gd name="T28" fmla="*/ 54 w 110"/>
                  <a:gd name="T29" fmla="*/ 51 h 284"/>
                  <a:gd name="T30" fmla="*/ 58 w 110"/>
                  <a:gd name="T31" fmla="*/ 54 h 284"/>
                  <a:gd name="T32" fmla="*/ 62 w 110"/>
                  <a:gd name="T33" fmla="*/ 62 h 284"/>
                  <a:gd name="T34" fmla="*/ 65 w 110"/>
                  <a:gd name="T35" fmla="*/ 74 h 284"/>
                  <a:gd name="T36" fmla="*/ 69 w 110"/>
                  <a:gd name="T37" fmla="*/ 91 h 284"/>
                  <a:gd name="T38" fmla="*/ 75 w 110"/>
                  <a:gd name="T39" fmla="*/ 100 h 284"/>
                  <a:gd name="T40" fmla="*/ 77 w 110"/>
                  <a:gd name="T41" fmla="*/ 111 h 284"/>
                  <a:gd name="T42" fmla="*/ 80 w 110"/>
                  <a:gd name="T43" fmla="*/ 128 h 284"/>
                  <a:gd name="T44" fmla="*/ 84 w 110"/>
                  <a:gd name="T45" fmla="*/ 137 h 284"/>
                  <a:gd name="T46" fmla="*/ 90 w 110"/>
                  <a:gd name="T47" fmla="*/ 151 h 284"/>
                  <a:gd name="T48" fmla="*/ 88 w 110"/>
                  <a:gd name="T49" fmla="*/ 165 h 284"/>
                  <a:gd name="T50" fmla="*/ 93 w 110"/>
                  <a:gd name="T51" fmla="*/ 180 h 284"/>
                  <a:gd name="T52" fmla="*/ 97 w 110"/>
                  <a:gd name="T53" fmla="*/ 188 h 284"/>
                  <a:gd name="T54" fmla="*/ 97 w 110"/>
                  <a:gd name="T55" fmla="*/ 208 h 284"/>
                  <a:gd name="T56" fmla="*/ 99 w 110"/>
                  <a:gd name="T57" fmla="*/ 225 h 284"/>
                  <a:gd name="T58" fmla="*/ 99 w 110"/>
                  <a:gd name="T59" fmla="*/ 242 h 284"/>
                  <a:gd name="T60" fmla="*/ 105 w 110"/>
                  <a:gd name="T61" fmla="*/ 260 h 284"/>
                  <a:gd name="T62" fmla="*/ 105 w 110"/>
                  <a:gd name="T63" fmla="*/ 277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0" y="0"/>
                    </a:moveTo>
                    <a:lnTo>
                      <a:pt x="5" y="0"/>
                    </a:lnTo>
                    <a:lnTo>
                      <a:pt x="7" y="2"/>
                    </a:lnTo>
                    <a:lnTo>
                      <a:pt x="9" y="2"/>
                    </a:lnTo>
                    <a:lnTo>
                      <a:pt x="11" y="2"/>
                    </a:lnTo>
                    <a:lnTo>
                      <a:pt x="15" y="0"/>
                    </a:lnTo>
                    <a:lnTo>
                      <a:pt x="16" y="5"/>
                    </a:lnTo>
                    <a:lnTo>
                      <a:pt x="22" y="5"/>
                    </a:lnTo>
                    <a:lnTo>
                      <a:pt x="24" y="8"/>
                    </a:lnTo>
                    <a:lnTo>
                      <a:pt x="26" y="11"/>
                    </a:lnTo>
                    <a:lnTo>
                      <a:pt x="30" y="11"/>
                    </a:lnTo>
                    <a:lnTo>
                      <a:pt x="31" y="11"/>
                    </a:lnTo>
                    <a:lnTo>
                      <a:pt x="33" y="14"/>
                    </a:lnTo>
                    <a:lnTo>
                      <a:pt x="33" y="17"/>
                    </a:lnTo>
                    <a:lnTo>
                      <a:pt x="35" y="20"/>
                    </a:lnTo>
                    <a:lnTo>
                      <a:pt x="37" y="22"/>
                    </a:lnTo>
                    <a:lnTo>
                      <a:pt x="41" y="25"/>
                    </a:lnTo>
                    <a:lnTo>
                      <a:pt x="39" y="25"/>
                    </a:lnTo>
                    <a:lnTo>
                      <a:pt x="41" y="31"/>
                    </a:lnTo>
                    <a:lnTo>
                      <a:pt x="43" y="31"/>
                    </a:lnTo>
                    <a:lnTo>
                      <a:pt x="45" y="34"/>
                    </a:lnTo>
                    <a:lnTo>
                      <a:pt x="48" y="37"/>
                    </a:lnTo>
                    <a:lnTo>
                      <a:pt x="46" y="40"/>
                    </a:lnTo>
                    <a:lnTo>
                      <a:pt x="48" y="42"/>
                    </a:lnTo>
                    <a:lnTo>
                      <a:pt x="48" y="45"/>
                    </a:lnTo>
                    <a:lnTo>
                      <a:pt x="50" y="48"/>
                    </a:lnTo>
                    <a:lnTo>
                      <a:pt x="54" y="51"/>
                    </a:lnTo>
                    <a:lnTo>
                      <a:pt x="56" y="54"/>
                    </a:lnTo>
                    <a:lnTo>
                      <a:pt x="58" y="54"/>
                    </a:lnTo>
                    <a:lnTo>
                      <a:pt x="58" y="60"/>
                    </a:lnTo>
                    <a:lnTo>
                      <a:pt x="62" y="62"/>
                    </a:lnTo>
                    <a:lnTo>
                      <a:pt x="63" y="65"/>
                    </a:lnTo>
                    <a:lnTo>
                      <a:pt x="65" y="74"/>
                    </a:lnTo>
                    <a:lnTo>
                      <a:pt x="69" y="85"/>
                    </a:lnTo>
                    <a:lnTo>
                      <a:pt x="69" y="91"/>
                    </a:lnTo>
                    <a:lnTo>
                      <a:pt x="71" y="97"/>
                    </a:lnTo>
                    <a:lnTo>
                      <a:pt x="75" y="100"/>
                    </a:lnTo>
                    <a:lnTo>
                      <a:pt x="78" y="108"/>
                    </a:lnTo>
                    <a:lnTo>
                      <a:pt x="77" y="111"/>
                    </a:lnTo>
                    <a:lnTo>
                      <a:pt x="80" y="122"/>
                    </a:lnTo>
                    <a:lnTo>
                      <a:pt x="80" y="128"/>
                    </a:lnTo>
                    <a:lnTo>
                      <a:pt x="82" y="134"/>
                    </a:lnTo>
                    <a:lnTo>
                      <a:pt x="84" y="137"/>
                    </a:lnTo>
                    <a:lnTo>
                      <a:pt x="84" y="148"/>
                    </a:lnTo>
                    <a:lnTo>
                      <a:pt x="90" y="151"/>
                    </a:lnTo>
                    <a:lnTo>
                      <a:pt x="88" y="157"/>
                    </a:lnTo>
                    <a:lnTo>
                      <a:pt x="88" y="165"/>
                    </a:lnTo>
                    <a:lnTo>
                      <a:pt x="92" y="171"/>
                    </a:lnTo>
                    <a:lnTo>
                      <a:pt x="93" y="180"/>
                    </a:lnTo>
                    <a:lnTo>
                      <a:pt x="95" y="185"/>
                    </a:lnTo>
                    <a:lnTo>
                      <a:pt x="97" y="188"/>
                    </a:lnTo>
                    <a:lnTo>
                      <a:pt x="97" y="202"/>
                    </a:lnTo>
                    <a:lnTo>
                      <a:pt x="97" y="208"/>
                    </a:lnTo>
                    <a:lnTo>
                      <a:pt x="97" y="217"/>
                    </a:lnTo>
                    <a:lnTo>
                      <a:pt x="99" y="225"/>
                    </a:lnTo>
                    <a:lnTo>
                      <a:pt x="99" y="234"/>
                    </a:lnTo>
                    <a:lnTo>
                      <a:pt x="99" y="242"/>
                    </a:lnTo>
                    <a:lnTo>
                      <a:pt x="103" y="251"/>
                    </a:lnTo>
                    <a:lnTo>
                      <a:pt x="105" y="260"/>
                    </a:lnTo>
                    <a:lnTo>
                      <a:pt x="109" y="265"/>
                    </a:lnTo>
                    <a:lnTo>
                      <a:pt x="105" y="277"/>
                    </a:lnTo>
                    <a:lnTo>
                      <a:pt x="109"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3208" name="Group 216"/>
            <p:cNvGrpSpPr>
              <a:grpSpLocks/>
            </p:cNvGrpSpPr>
            <p:nvPr/>
          </p:nvGrpSpPr>
          <p:grpSpPr bwMode="auto">
            <a:xfrm flipV="1">
              <a:off x="1408" y="1725"/>
              <a:ext cx="344" cy="47"/>
              <a:chOff x="1798" y="950"/>
              <a:chExt cx="3509" cy="579"/>
            </a:xfrm>
          </p:grpSpPr>
          <p:sp>
            <p:nvSpPr>
              <p:cNvPr id="93209" name="Freeform 217"/>
              <p:cNvSpPr>
                <a:spLocks/>
              </p:cNvSpPr>
              <p:nvPr/>
            </p:nvSpPr>
            <p:spPr bwMode="auto">
              <a:xfrm>
                <a:off x="3666" y="1247"/>
                <a:ext cx="110" cy="282"/>
              </a:xfrm>
              <a:custGeom>
                <a:avLst/>
                <a:gdLst>
                  <a:gd name="T0" fmla="*/ 105 w 110"/>
                  <a:gd name="T1" fmla="*/ 281 h 282"/>
                  <a:gd name="T2" fmla="*/ 97 w 110"/>
                  <a:gd name="T3" fmla="*/ 278 h 282"/>
                  <a:gd name="T4" fmla="*/ 93 w 110"/>
                  <a:gd name="T5" fmla="*/ 272 h 282"/>
                  <a:gd name="T6" fmla="*/ 87 w 110"/>
                  <a:gd name="T7" fmla="*/ 272 h 282"/>
                  <a:gd name="T8" fmla="*/ 82 w 110"/>
                  <a:gd name="T9" fmla="*/ 272 h 282"/>
                  <a:gd name="T10" fmla="*/ 78 w 110"/>
                  <a:gd name="T11" fmla="*/ 269 h 282"/>
                  <a:gd name="T12" fmla="*/ 72 w 110"/>
                  <a:gd name="T13" fmla="*/ 266 h 282"/>
                  <a:gd name="T14" fmla="*/ 70 w 110"/>
                  <a:gd name="T15" fmla="*/ 263 h 282"/>
                  <a:gd name="T16" fmla="*/ 68 w 110"/>
                  <a:gd name="T17" fmla="*/ 255 h 282"/>
                  <a:gd name="T18" fmla="*/ 65 w 110"/>
                  <a:gd name="T19" fmla="*/ 249 h 282"/>
                  <a:gd name="T20" fmla="*/ 65 w 110"/>
                  <a:gd name="T21" fmla="*/ 243 h 282"/>
                  <a:gd name="T22" fmla="*/ 65 w 110"/>
                  <a:gd name="T23" fmla="*/ 240 h 282"/>
                  <a:gd name="T24" fmla="*/ 59 w 110"/>
                  <a:gd name="T25" fmla="*/ 235 h 282"/>
                  <a:gd name="T26" fmla="*/ 55 w 110"/>
                  <a:gd name="T27" fmla="*/ 229 h 282"/>
                  <a:gd name="T28" fmla="*/ 53 w 110"/>
                  <a:gd name="T29" fmla="*/ 229 h 282"/>
                  <a:gd name="T30" fmla="*/ 49 w 110"/>
                  <a:gd name="T31" fmla="*/ 226 h 282"/>
                  <a:gd name="T32" fmla="*/ 47 w 110"/>
                  <a:gd name="T33" fmla="*/ 215 h 282"/>
                  <a:gd name="T34" fmla="*/ 42 w 110"/>
                  <a:gd name="T35" fmla="*/ 203 h 282"/>
                  <a:gd name="T36" fmla="*/ 38 w 110"/>
                  <a:gd name="T37" fmla="*/ 192 h 282"/>
                  <a:gd name="T38" fmla="*/ 34 w 110"/>
                  <a:gd name="T39" fmla="*/ 180 h 282"/>
                  <a:gd name="T40" fmla="*/ 28 w 110"/>
                  <a:gd name="T41" fmla="*/ 169 h 282"/>
                  <a:gd name="T42" fmla="*/ 26 w 110"/>
                  <a:gd name="T43" fmla="*/ 154 h 282"/>
                  <a:gd name="T44" fmla="*/ 24 w 110"/>
                  <a:gd name="T45" fmla="*/ 143 h 282"/>
                  <a:gd name="T46" fmla="*/ 19 w 110"/>
                  <a:gd name="T47" fmla="*/ 134 h 282"/>
                  <a:gd name="T48" fmla="*/ 15 w 110"/>
                  <a:gd name="T49" fmla="*/ 114 h 282"/>
                  <a:gd name="T50" fmla="*/ 13 w 110"/>
                  <a:gd name="T51" fmla="*/ 103 h 282"/>
                  <a:gd name="T52" fmla="*/ 11 w 110"/>
                  <a:gd name="T53" fmla="*/ 88 h 282"/>
                  <a:gd name="T54" fmla="*/ 9 w 110"/>
                  <a:gd name="T55" fmla="*/ 74 h 282"/>
                  <a:gd name="T56" fmla="*/ 3 w 110"/>
                  <a:gd name="T57" fmla="*/ 60 h 282"/>
                  <a:gd name="T58" fmla="*/ 5 w 110"/>
                  <a:gd name="T59" fmla="*/ 43 h 282"/>
                  <a:gd name="T60" fmla="*/ 3 w 110"/>
                  <a:gd name="T61" fmla="*/ 28 h 282"/>
                  <a:gd name="T62" fmla="*/ 1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5" y="275"/>
                    </a:lnTo>
                    <a:lnTo>
                      <a:pt x="93" y="272"/>
                    </a:lnTo>
                    <a:lnTo>
                      <a:pt x="91" y="275"/>
                    </a:lnTo>
                    <a:lnTo>
                      <a:pt x="87" y="272"/>
                    </a:lnTo>
                    <a:lnTo>
                      <a:pt x="84" y="269"/>
                    </a:lnTo>
                    <a:lnTo>
                      <a:pt x="82" y="272"/>
                    </a:lnTo>
                    <a:lnTo>
                      <a:pt x="82" y="269"/>
                    </a:lnTo>
                    <a:lnTo>
                      <a:pt x="78" y="269"/>
                    </a:lnTo>
                    <a:lnTo>
                      <a:pt x="76" y="269"/>
                    </a:lnTo>
                    <a:lnTo>
                      <a:pt x="72" y="266"/>
                    </a:lnTo>
                    <a:lnTo>
                      <a:pt x="72" y="260"/>
                    </a:lnTo>
                    <a:lnTo>
                      <a:pt x="70" y="263"/>
                    </a:lnTo>
                    <a:lnTo>
                      <a:pt x="70" y="258"/>
                    </a:lnTo>
                    <a:lnTo>
                      <a:pt x="68" y="255"/>
                    </a:lnTo>
                    <a:lnTo>
                      <a:pt x="66" y="255"/>
                    </a:lnTo>
                    <a:lnTo>
                      <a:pt x="65" y="249"/>
                    </a:lnTo>
                    <a:lnTo>
                      <a:pt x="66" y="246"/>
                    </a:lnTo>
                    <a:lnTo>
                      <a:pt x="65" y="243"/>
                    </a:lnTo>
                    <a:lnTo>
                      <a:pt x="65" y="240"/>
                    </a:lnTo>
                    <a:lnTo>
                      <a:pt x="61" y="237"/>
                    </a:lnTo>
                    <a:lnTo>
                      <a:pt x="59" y="235"/>
                    </a:lnTo>
                    <a:lnTo>
                      <a:pt x="57" y="232"/>
                    </a:lnTo>
                    <a:lnTo>
                      <a:pt x="55" y="229"/>
                    </a:lnTo>
                    <a:lnTo>
                      <a:pt x="53" y="229"/>
                    </a:lnTo>
                    <a:lnTo>
                      <a:pt x="53" y="223"/>
                    </a:lnTo>
                    <a:lnTo>
                      <a:pt x="49" y="226"/>
                    </a:lnTo>
                    <a:lnTo>
                      <a:pt x="47" y="215"/>
                    </a:lnTo>
                    <a:lnTo>
                      <a:pt x="43" y="209"/>
                    </a:lnTo>
                    <a:lnTo>
                      <a:pt x="42" y="203"/>
                    </a:lnTo>
                    <a:lnTo>
                      <a:pt x="38" y="200"/>
                    </a:lnTo>
                    <a:lnTo>
                      <a:pt x="38" y="192"/>
                    </a:lnTo>
                    <a:lnTo>
                      <a:pt x="36" y="183"/>
                    </a:lnTo>
                    <a:lnTo>
                      <a:pt x="34" y="180"/>
                    </a:lnTo>
                    <a:lnTo>
                      <a:pt x="30" y="177"/>
                    </a:lnTo>
                    <a:lnTo>
                      <a:pt x="28" y="169"/>
                    </a:lnTo>
                    <a:lnTo>
                      <a:pt x="24" y="166"/>
                    </a:lnTo>
                    <a:lnTo>
                      <a:pt x="26" y="154"/>
                    </a:lnTo>
                    <a:lnTo>
                      <a:pt x="26" y="149"/>
                    </a:lnTo>
                    <a:lnTo>
                      <a:pt x="24" y="143"/>
                    </a:lnTo>
                    <a:lnTo>
                      <a:pt x="22" y="137"/>
                    </a:lnTo>
                    <a:lnTo>
                      <a:pt x="19" y="134"/>
                    </a:lnTo>
                    <a:lnTo>
                      <a:pt x="17" y="129"/>
                    </a:lnTo>
                    <a:lnTo>
                      <a:pt x="15" y="114"/>
                    </a:lnTo>
                    <a:lnTo>
                      <a:pt x="13" y="111"/>
                    </a:lnTo>
                    <a:lnTo>
                      <a:pt x="13" y="103"/>
                    </a:lnTo>
                    <a:lnTo>
                      <a:pt x="11" y="94"/>
                    </a:lnTo>
                    <a:lnTo>
                      <a:pt x="11" y="88"/>
                    </a:lnTo>
                    <a:lnTo>
                      <a:pt x="9" y="88"/>
                    </a:lnTo>
                    <a:lnTo>
                      <a:pt x="9" y="74"/>
                    </a:lnTo>
                    <a:lnTo>
                      <a:pt x="7" y="68"/>
                    </a:lnTo>
                    <a:lnTo>
                      <a:pt x="3" y="60"/>
                    </a:lnTo>
                    <a:lnTo>
                      <a:pt x="5" y="51"/>
                    </a:lnTo>
                    <a:lnTo>
                      <a:pt x="5" y="43"/>
                    </a:lnTo>
                    <a:lnTo>
                      <a:pt x="0" y="40"/>
                    </a:lnTo>
                    <a:lnTo>
                      <a:pt x="3" y="28"/>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0" name="Freeform 218"/>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49 w 109"/>
                  <a:gd name="T27" fmla="*/ 235 h 282"/>
                  <a:gd name="T28" fmla="*/ 53 w 109"/>
                  <a:gd name="T29" fmla="*/ 229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2 w 109"/>
                  <a:gd name="T59" fmla="*/ 43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49" y="235"/>
                    </a:lnTo>
                    <a:lnTo>
                      <a:pt x="49" y="232"/>
                    </a:lnTo>
                    <a:lnTo>
                      <a:pt x="53" y="229"/>
                    </a:lnTo>
                    <a:lnTo>
                      <a:pt x="53" y="223"/>
                    </a:lnTo>
                    <a:lnTo>
                      <a:pt x="54" y="220"/>
                    </a:lnTo>
                    <a:lnTo>
                      <a:pt x="56" y="215"/>
                    </a:lnTo>
                    <a:lnTo>
                      <a:pt x="62" y="209"/>
                    </a:lnTo>
                    <a:lnTo>
                      <a:pt x="65" y="209"/>
                    </a:lnTo>
                    <a:lnTo>
                      <a:pt x="64" y="200"/>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0" y="57"/>
                    </a:lnTo>
                    <a:lnTo>
                      <a:pt x="102" y="43"/>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1" name="Freeform 219"/>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51 w 109"/>
                  <a:gd name="T27" fmla="*/ 232 h 282"/>
                  <a:gd name="T28" fmla="*/ 53 w 109"/>
                  <a:gd name="T29" fmla="*/ 226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4 w 109"/>
                  <a:gd name="T59" fmla="*/ 45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51" y="232"/>
                    </a:lnTo>
                    <a:lnTo>
                      <a:pt x="49" y="232"/>
                    </a:lnTo>
                    <a:lnTo>
                      <a:pt x="53" y="226"/>
                    </a:lnTo>
                    <a:lnTo>
                      <a:pt x="54" y="220"/>
                    </a:lnTo>
                    <a:lnTo>
                      <a:pt x="56" y="220"/>
                    </a:lnTo>
                    <a:lnTo>
                      <a:pt x="56" y="215"/>
                    </a:lnTo>
                    <a:lnTo>
                      <a:pt x="62" y="209"/>
                    </a:lnTo>
                    <a:lnTo>
                      <a:pt x="65" y="209"/>
                    </a:lnTo>
                    <a:lnTo>
                      <a:pt x="65" y="197"/>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2" y="54"/>
                    </a:lnTo>
                    <a:lnTo>
                      <a:pt x="104" y="45"/>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2" name="Freeform 220"/>
              <p:cNvSpPr>
                <a:spLocks/>
              </p:cNvSpPr>
              <p:nvPr/>
            </p:nvSpPr>
            <p:spPr bwMode="auto">
              <a:xfrm>
                <a:off x="3666" y="1247"/>
                <a:ext cx="110" cy="282"/>
              </a:xfrm>
              <a:custGeom>
                <a:avLst/>
                <a:gdLst>
                  <a:gd name="T0" fmla="*/ 105 w 110"/>
                  <a:gd name="T1" fmla="*/ 281 h 282"/>
                  <a:gd name="T2" fmla="*/ 97 w 110"/>
                  <a:gd name="T3" fmla="*/ 278 h 282"/>
                  <a:gd name="T4" fmla="*/ 94 w 110"/>
                  <a:gd name="T5" fmla="*/ 272 h 282"/>
                  <a:gd name="T6" fmla="*/ 88 w 110"/>
                  <a:gd name="T7" fmla="*/ 272 h 282"/>
                  <a:gd name="T8" fmla="*/ 83 w 110"/>
                  <a:gd name="T9" fmla="*/ 272 h 282"/>
                  <a:gd name="T10" fmla="*/ 79 w 110"/>
                  <a:gd name="T11" fmla="*/ 269 h 282"/>
                  <a:gd name="T12" fmla="*/ 72 w 110"/>
                  <a:gd name="T13" fmla="*/ 263 h 282"/>
                  <a:gd name="T14" fmla="*/ 72 w 110"/>
                  <a:gd name="T15" fmla="*/ 263 h 282"/>
                  <a:gd name="T16" fmla="*/ 70 w 110"/>
                  <a:gd name="T17" fmla="*/ 255 h 282"/>
                  <a:gd name="T18" fmla="*/ 66 w 110"/>
                  <a:gd name="T19" fmla="*/ 249 h 282"/>
                  <a:gd name="T20" fmla="*/ 66 w 110"/>
                  <a:gd name="T21" fmla="*/ 243 h 282"/>
                  <a:gd name="T22" fmla="*/ 62 w 110"/>
                  <a:gd name="T23" fmla="*/ 240 h 282"/>
                  <a:gd name="T24" fmla="*/ 60 w 110"/>
                  <a:gd name="T25" fmla="*/ 235 h 282"/>
                  <a:gd name="T26" fmla="*/ 57 w 110"/>
                  <a:gd name="T27" fmla="*/ 229 h 282"/>
                  <a:gd name="T28" fmla="*/ 55 w 110"/>
                  <a:gd name="T29" fmla="*/ 229 h 282"/>
                  <a:gd name="T30" fmla="*/ 51 w 110"/>
                  <a:gd name="T31" fmla="*/ 226 h 282"/>
                  <a:gd name="T32" fmla="*/ 49 w 110"/>
                  <a:gd name="T33" fmla="*/ 215 h 282"/>
                  <a:gd name="T34" fmla="*/ 42 w 110"/>
                  <a:gd name="T35" fmla="*/ 203 h 282"/>
                  <a:gd name="T36" fmla="*/ 40 w 110"/>
                  <a:gd name="T37" fmla="*/ 189 h 282"/>
                  <a:gd name="T38" fmla="*/ 35 w 110"/>
                  <a:gd name="T39" fmla="*/ 177 h 282"/>
                  <a:gd name="T40" fmla="*/ 31 w 110"/>
                  <a:gd name="T41" fmla="*/ 166 h 282"/>
                  <a:gd name="T42" fmla="*/ 29 w 110"/>
                  <a:gd name="T43" fmla="*/ 151 h 282"/>
                  <a:gd name="T44" fmla="*/ 27 w 110"/>
                  <a:gd name="T45" fmla="*/ 140 h 282"/>
                  <a:gd name="T46" fmla="*/ 22 w 110"/>
                  <a:gd name="T47" fmla="*/ 134 h 282"/>
                  <a:gd name="T48" fmla="*/ 18 w 110"/>
                  <a:gd name="T49" fmla="*/ 114 h 282"/>
                  <a:gd name="T50" fmla="*/ 16 w 110"/>
                  <a:gd name="T51" fmla="*/ 103 h 282"/>
                  <a:gd name="T52" fmla="*/ 14 w 110"/>
                  <a:gd name="T53" fmla="*/ 88 h 282"/>
                  <a:gd name="T54" fmla="*/ 12 w 110"/>
                  <a:gd name="T55" fmla="*/ 74 h 282"/>
                  <a:gd name="T56" fmla="*/ 7 w 110"/>
                  <a:gd name="T57" fmla="*/ 57 h 282"/>
                  <a:gd name="T58" fmla="*/ 9 w 110"/>
                  <a:gd name="T59" fmla="*/ 40 h 282"/>
                  <a:gd name="T60" fmla="*/ 7 w 110"/>
                  <a:gd name="T61" fmla="*/ 25 h 282"/>
                  <a:gd name="T62" fmla="*/ 3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6" y="275"/>
                    </a:lnTo>
                    <a:lnTo>
                      <a:pt x="94" y="272"/>
                    </a:lnTo>
                    <a:lnTo>
                      <a:pt x="92" y="272"/>
                    </a:lnTo>
                    <a:lnTo>
                      <a:pt x="88" y="272"/>
                    </a:lnTo>
                    <a:lnTo>
                      <a:pt x="84" y="269"/>
                    </a:lnTo>
                    <a:lnTo>
                      <a:pt x="83" y="272"/>
                    </a:lnTo>
                    <a:lnTo>
                      <a:pt x="83" y="269"/>
                    </a:lnTo>
                    <a:lnTo>
                      <a:pt x="79" y="269"/>
                    </a:lnTo>
                    <a:lnTo>
                      <a:pt x="77" y="269"/>
                    </a:lnTo>
                    <a:lnTo>
                      <a:pt x="72" y="263"/>
                    </a:lnTo>
                    <a:lnTo>
                      <a:pt x="73" y="260"/>
                    </a:lnTo>
                    <a:lnTo>
                      <a:pt x="72" y="263"/>
                    </a:lnTo>
                    <a:lnTo>
                      <a:pt x="72" y="258"/>
                    </a:lnTo>
                    <a:lnTo>
                      <a:pt x="70" y="255"/>
                    </a:lnTo>
                    <a:lnTo>
                      <a:pt x="68" y="255"/>
                    </a:lnTo>
                    <a:lnTo>
                      <a:pt x="66" y="249"/>
                    </a:lnTo>
                    <a:lnTo>
                      <a:pt x="68" y="246"/>
                    </a:lnTo>
                    <a:lnTo>
                      <a:pt x="66" y="243"/>
                    </a:lnTo>
                    <a:lnTo>
                      <a:pt x="66" y="240"/>
                    </a:lnTo>
                    <a:lnTo>
                      <a:pt x="62" y="240"/>
                    </a:lnTo>
                    <a:lnTo>
                      <a:pt x="62" y="237"/>
                    </a:lnTo>
                    <a:lnTo>
                      <a:pt x="60" y="235"/>
                    </a:lnTo>
                    <a:lnTo>
                      <a:pt x="59" y="232"/>
                    </a:lnTo>
                    <a:lnTo>
                      <a:pt x="57" y="229"/>
                    </a:lnTo>
                    <a:lnTo>
                      <a:pt x="55" y="229"/>
                    </a:lnTo>
                    <a:lnTo>
                      <a:pt x="53" y="226"/>
                    </a:lnTo>
                    <a:lnTo>
                      <a:pt x="51" y="226"/>
                    </a:lnTo>
                    <a:lnTo>
                      <a:pt x="49" y="215"/>
                    </a:lnTo>
                    <a:lnTo>
                      <a:pt x="44" y="209"/>
                    </a:lnTo>
                    <a:lnTo>
                      <a:pt x="42" y="203"/>
                    </a:lnTo>
                    <a:lnTo>
                      <a:pt x="40" y="197"/>
                    </a:lnTo>
                    <a:lnTo>
                      <a:pt x="40" y="189"/>
                    </a:lnTo>
                    <a:lnTo>
                      <a:pt x="35" y="183"/>
                    </a:lnTo>
                    <a:lnTo>
                      <a:pt x="35" y="177"/>
                    </a:lnTo>
                    <a:lnTo>
                      <a:pt x="33" y="174"/>
                    </a:lnTo>
                    <a:lnTo>
                      <a:pt x="31" y="166"/>
                    </a:lnTo>
                    <a:lnTo>
                      <a:pt x="27" y="163"/>
                    </a:lnTo>
                    <a:lnTo>
                      <a:pt x="29" y="151"/>
                    </a:lnTo>
                    <a:lnTo>
                      <a:pt x="29" y="146"/>
                    </a:lnTo>
                    <a:lnTo>
                      <a:pt x="27" y="140"/>
                    </a:lnTo>
                    <a:lnTo>
                      <a:pt x="24" y="134"/>
                    </a:lnTo>
                    <a:lnTo>
                      <a:pt x="22" y="134"/>
                    </a:lnTo>
                    <a:lnTo>
                      <a:pt x="18" y="126"/>
                    </a:lnTo>
                    <a:lnTo>
                      <a:pt x="18" y="114"/>
                    </a:lnTo>
                    <a:lnTo>
                      <a:pt x="16" y="111"/>
                    </a:lnTo>
                    <a:lnTo>
                      <a:pt x="16" y="103"/>
                    </a:lnTo>
                    <a:lnTo>
                      <a:pt x="14" y="94"/>
                    </a:lnTo>
                    <a:lnTo>
                      <a:pt x="14" y="88"/>
                    </a:lnTo>
                    <a:lnTo>
                      <a:pt x="12" y="88"/>
                    </a:lnTo>
                    <a:lnTo>
                      <a:pt x="12" y="74"/>
                    </a:lnTo>
                    <a:lnTo>
                      <a:pt x="11" y="65"/>
                    </a:lnTo>
                    <a:lnTo>
                      <a:pt x="7" y="57"/>
                    </a:lnTo>
                    <a:lnTo>
                      <a:pt x="9" y="48"/>
                    </a:lnTo>
                    <a:lnTo>
                      <a:pt x="9" y="40"/>
                    </a:lnTo>
                    <a:lnTo>
                      <a:pt x="3" y="37"/>
                    </a:lnTo>
                    <a:lnTo>
                      <a:pt x="7"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3" name="Freeform 221"/>
              <p:cNvSpPr>
                <a:spLocks/>
              </p:cNvSpPr>
              <p:nvPr/>
            </p:nvSpPr>
            <p:spPr bwMode="auto">
              <a:xfrm>
                <a:off x="3560" y="965"/>
                <a:ext cx="107" cy="283"/>
              </a:xfrm>
              <a:custGeom>
                <a:avLst/>
                <a:gdLst>
                  <a:gd name="T0" fmla="*/ 1 w 107"/>
                  <a:gd name="T1" fmla="*/ 2 h 283"/>
                  <a:gd name="T2" fmla="*/ 7 w 107"/>
                  <a:gd name="T3" fmla="*/ 2 h 283"/>
                  <a:gd name="T4" fmla="*/ 13 w 107"/>
                  <a:gd name="T5" fmla="*/ 5 h 283"/>
                  <a:gd name="T6" fmla="*/ 19 w 107"/>
                  <a:gd name="T7" fmla="*/ 8 h 283"/>
                  <a:gd name="T8" fmla="*/ 25 w 107"/>
                  <a:gd name="T9" fmla="*/ 11 h 283"/>
                  <a:gd name="T10" fmla="*/ 26 w 107"/>
                  <a:gd name="T11" fmla="*/ 14 h 283"/>
                  <a:gd name="T12" fmla="*/ 29 w 107"/>
                  <a:gd name="T13" fmla="*/ 17 h 283"/>
                  <a:gd name="T14" fmla="*/ 35 w 107"/>
                  <a:gd name="T15" fmla="*/ 19 h 283"/>
                  <a:gd name="T16" fmla="*/ 39 w 107"/>
                  <a:gd name="T17" fmla="*/ 25 h 283"/>
                  <a:gd name="T18" fmla="*/ 37 w 107"/>
                  <a:gd name="T19" fmla="*/ 28 h 283"/>
                  <a:gd name="T20" fmla="*/ 41 w 107"/>
                  <a:gd name="T21" fmla="*/ 34 h 283"/>
                  <a:gd name="T22" fmla="*/ 47 w 107"/>
                  <a:gd name="T23" fmla="*/ 39 h 283"/>
                  <a:gd name="T24" fmla="*/ 47 w 107"/>
                  <a:gd name="T25" fmla="*/ 45 h 283"/>
                  <a:gd name="T26" fmla="*/ 49 w 107"/>
                  <a:gd name="T27" fmla="*/ 51 h 283"/>
                  <a:gd name="T28" fmla="*/ 53 w 107"/>
                  <a:gd name="T29" fmla="*/ 54 h 283"/>
                  <a:gd name="T30" fmla="*/ 56 w 107"/>
                  <a:gd name="T31" fmla="*/ 56 h 283"/>
                  <a:gd name="T32" fmla="*/ 58 w 107"/>
                  <a:gd name="T33" fmla="*/ 65 h 283"/>
                  <a:gd name="T34" fmla="*/ 62 w 107"/>
                  <a:gd name="T35" fmla="*/ 76 h 283"/>
                  <a:gd name="T36" fmla="*/ 66 w 107"/>
                  <a:gd name="T37" fmla="*/ 88 h 283"/>
                  <a:gd name="T38" fmla="*/ 72 w 107"/>
                  <a:gd name="T39" fmla="*/ 102 h 283"/>
                  <a:gd name="T40" fmla="*/ 76 w 107"/>
                  <a:gd name="T41" fmla="*/ 111 h 283"/>
                  <a:gd name="T42" fmla="*/ 80 w 107"/>
                  <a:gd name="T43" fmla="*/ 125 h 283"/>
                  <a:gd name="T44" fmla="*/ 82 w 107"/>
                  <a:gd name="T45" fmla="*/ 139 h 283"/>
                  <a:gd name="T46" fmla="*/ 88 w 107"/>
                  <a:gd name="T47" fmla="*/ 150 h 283"/>
                  <a:gd name="T48" fmla="*/ 88 w 107"/>
                  <a:gd name="T49" fmla="*/ 162 h 283"/>
                  <a:gd name="T50" fmla="*/ 90 w 107"/>
                  <a:gd name="T51" fmla="*/ 179 h 283"/>
                  <a:gd name="T52" fmla="*/ 94 w 107"/>
                  <a:gd name="T53" fmla="*/ 190 h 283"/>
                  <a:gd name="T54" fmla="*/ 94 w 107"/>
                  <a:gd name="T55" fmla="*/ 205 h 283"/>
                  <a:gd name="T56" fmla="*/ 98 w 107"/>
                  <a:gd name="T57" fmla="*/ 225 h 283"/>
                  <a:gd name="T58" fmla="*/ 98 w 107"/>
                  <a:gd name="T59" fmla="*/ 236 h 283"/>
                  <a:gd name="T60" fmla="*/ 104 w 107"/>
                  <a:gd name="T61" fmla="*/ 256 h 283"/>
                  <a:gd name="T62" fmla="*/ 104 w 107"/>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83"/>
                  <a:gd name="T98" fmla="*/ 107 w 10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83">
                    <a:moveTo>
                      <a:pt x="0" y="0"/>
                    </a:moveTo>
                    <a:lnTo>
                      <a:pt x="1" y="2"/>
                    </a:lnTo>
                    <a:lnTo>
                      <a:pt x="3" y="0"/>
                    </a:lnTo>
                    <a:lnTo>
                      <a:pt x="7" y="2"/>
                    </a:lnTo>
                    <a:lnTo>
                      <a:pt x="9" y="8"/>
                    </a:lnTo>
                    <a:lnTo>
                      <a:pt x="13" y="5"/>
                    </a:lnTo>
                    <a:lnTo>
                      <a:pt x="17" y="5"/>
                    </a:lnTo>
                    <a:lnTo>
                      <a:pt x="19" y="8"/>
                    </a:lnTo>
                    <a:lnTo>
                      <a:pt x="21" y="8"/>
                    </a:lnTo>
                    <a:lnTo>
                      <a:pt x="25" y="11"/>
                    </a:lnTo>
                    <a:lnTo>
                      <a:pt x="26" y="14"/>
                    </a:lnTo>
                    <a:lnTo>
                      <a:pt x="29" y="17"/>
                    </a:lnTo>
                    <a:lnTo>
                      <a:pt x="31" y="17"/>
                    </a:lnTo>
                    <a:lnTo>
                      <a:pt x="35" y="19"/>
                    </a:lnTo>
                    <a:lnTo>
                      <a:pt x="37" y="22"/>
                    </a:lnTo>
                    <a:lnTo>
                      <a:pt x="39" y="25"/>
                    </a:lnTo>
                    <a:lnTo>
                      <a:pt x="37" y="25"/>
                    </a:lnTo>
                    <a:lnTo>
                      <a:pt x="37" y="28"/>
                    </a:lnTo>
                    <a:lnTo>
                      <a:pt x="39" y="31"/>
                    </a:lnTo>
                    <a:lnTo>
                      <a:pt x="41" y="34"/>
                    </a:lnTo>
                    <a:lnTo>
                      <a:pt x="43" y="37"/>
                    </a:lnTo>
                    <a:lnTo>
                      <a:pt x="47" y="39"/>
                    </a:lnTo>
                    <a:lnTo>
                      <a:pt x="47" y="45"/>
                    </a:lnTo>
                    <a:lnTo>
                      <a:pt x="49" y="51"/>
                    </a:lnTo>
                    <a:lnTo>
                      <a:pt x="51" y="51"/>
                    </a:lnTo>
                    <a:lnTo>
                      <a:pt x="53" y="54"/>
                    </a:lnTo>
                    <a:lnTo>
                      <a:pt x="54" y="56"/>
                    </a:lnTo>
                    <a:lnTo>
                      <a:pt x="56" y="56"/>
                    </a:lnTo>
                    <a:lnTo>
                      <a:pt x="56" y="62"/>
                    </a:lnTo>
                    <a:lnTo>
                      <a:pt x="58" y="65"/>
                    </a:lnTo>
                    <a:lnTo>
                      <a:pt x="58" y="71"/>
                    </a:lnTo>
                    <a:lnTo>
                      <a:pt x="62" y="76"/>
                    </a:lnTo>
                    <a:lnTo>
                      <a:pt x="66" y="82"/>
                    </a:lnTo>
                    <a:lnTo>
                      <a:pt x="66" y="88"/>
                    </a:lnTo>
                    <a:lnTo>
                      <a:pt x="68" y="99"/>
                    </a:lnTo>
                    <a:lnTo>
                      <a:pt x="72" y="102"/>
                    </a:lnTo>
                    <a:lnTo>
                      <a:pt x="78" y="108"/>
                    </a:lnTo>
                    <a:lnTo>
                      <a:pt x="76" y="111"/>
                    </a:lnTo>
                    <a:lnTo>
                      <a:pt x="79" y="119"/>
                    </a:lnTo>
                    <a:lnTo>
                      <a:pt x="80" y="125"/>
                    </a:lnTo>
                    <a:lnTo>
                      <a:pt x="82" y="133"/>
                    </a:lnTo>
                    <a:lnTo>
                      <a:pt x="82" y="139"/>
                    </a:lnTo>
                    <a:lnTo>
                      <a:pt x="82" y="148"/>
                    </a:lnTo>
                    <a:lnTo>
                      <a:pt x="88" y="150"/>
                    </a:lnTo>
                    <a:lnTo>
                      <a:pt x="88" y="156"/>
                    </a:lnTo>
                    <a:lnTo>
                      <a:pt x="88" y="162"/>
                    </a:lnTo>
                    <a:lnTo>
                      <a:pt x="88" y="165"/>
                    </a:lnTo>
                    <a:lnTo>
                      <a:pt x="90" y="179"/>
                    </a:lnTo>
                    <a:lnTo>
                      <a:pt x="90" y="185"/>
                    </a:lnTo>
                    <a:lnTo>
                      <a:pt x="94" y="190"/>
                    </a:lnTo>
                    <a:lnTo>
                      <a:pt x="94" y="196"/>
                    </a:lnTo>
                    <a:lnTo>
                      <a:pt x="94" y="205"/>
                    </a:lnTo>
                    <a:lnTo>
                      <a:pt x="96" y="213"/>
                    </a:lnTo>
                    <a:lnTo>
                      <a:pt x="98" y="225"/>
                    </a:lnTo>
                    <a:lnTo>
                      <a:pt x="100" y="230"/>
                    </a:lnTo>
                    <a:lnTo>
                      <a:pt x="98" y="236"/>
                    </a:lnTo>
                    <a:lnTo>
                      <a:pt x="102" y="244"/>
                    </a:lnTo>
                    <a:lnTo>
                      <a:pt x="104" y="256"/>
                    </a:lnTo>
                    <a:lnTo>
                      <a:pt x="104" y="262"/>
                    </a:lnTo>
                    <a:lnTo>
                      <a:pt x="104" y="273"/>
                    </a:lnTo>
                    <a:lnTo>
                      <a:pt x="106" y="282"/>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4" name="Freeform 222"/>
              <p:cNvSpPr>
                <a:spLocks/>
              </p:cNvSpPr>
              <p:nvPr/>
            </p:nvSpPr>
            <p:spPr bwMode="auto">
              <a:xfrm>
                <a:off x="3447" y="965"/>
                <a:ext cx="112" cy="283"/>
              </a:xfrm>
              <a:custGeom>
                <a:avLst/>
                <a:gdLst>
                  <a:gd name="T0" fmla="*/ 107 w 112"/>
                  <a:gd name="T1" fmla="*/ 0 h 283"/>
                  <a:gd name="T2" fmla="*/ 101 w 112"/>
                  <a:gd name="T3" fmla="*/ 2 h 283"/>
                  <a:gd name="T4" fmla="*/ 93 w 112"/>
                  <a:gd name="T5" fmla="*/ 2 h 283"/>
                  <a:gd name="T6" fmla="*/ 88 w 112"/>
                  <a:gd name="T7" fmla="*/ 5 h 283"/>
                  <a:gd name="T8" fmla="*/ 86 w 112"/>
                  <a:gd name="T9" fmla="*/ 11 h 283"/>
                  <a:gd name="T10" fmla="*/ 82 w 112"/>
                  <a:gd name="T11" fmla="*/ 14 h 283"/>
                  <a:gd name="T12" fmla="*/ 76 w 112"/>
                  <a:gd name="T13" fmla="*/ 14 h 283"/>
                  <a:gd name="T14" fmla="*/ 74 w 112"/>
                  <a:gd name="T15" fmla="*/ 19 h 283"/>
                  <a:gd name="T16" fmla="*/ 70 w 112"/>
                  <a:gd name="T17" fmla="*/ 22 h 283"/>
                  <a:gd name="T18" fmla="*/ 66 w 112"/>
                  <a:gd name="T19" fmla="*/ 25 h 283"/>
                  <a:gd name="T20" fmla="*/ 65 w 112"/>
                  <a:gd name="T21" fmla="*/ 31 h 283"/>
                  <a:gd name="T22" fmla="*/ 63 w 112"/>
                  <a:gd name="T23" fmla="*/ 34 h 283"/>
                  <a:gd name="T24" fmla="*/ 63 w 112"/>
                  <a:gd name="T25" fmla="*/ 42 h 283"/>
                  <a:gd name="T26" fmla="*/ 59 w 112"/>
                  <a:gd name="T27" fmla="*/ 45 h 283"/>
                  <a:gd name="T28" fmla="*/ 57 w 112"/>
                  <a:gd name="T29" fmla="*/ 48 h 283"/>
                  <a:gd name="T30" fmla="*/ 53 w 112"/>
                  <a:gd name="T31" fmla="*/ 54 h 283"/>
                  <a:gd name="T32" fmla="*/ 47 w 112"/>
                  <a:gd name="T33" fmla="*/ 62 h 283"/>
                  <a:gd name="T34" fmla="*/ 45 w 112"/>
                  <a:gd name="T35" fmla="*/ 74 h 283"/>
                  <a:gd name="T36" fmla="*/ 40 w 112"/>
                  <a:gd name="T37" fmla="*/ 88 h 283"/>
                  <a:gd name="T38" fmla="*/ 36 w 112"/>
                  <a:gd name="T39" fmla="*/ 96 h 283"/>
                  <a:gd name="T40" fmla="*/ 30 w 112"/>
                  <a:gd name="T41" fmla="*/ 113 h 283"/>
                  <a:gd name="T42" fmla="*/ 28 w 112"/>
                  <a:gd name="T43" fmla="*/ 119 h 283"/>
                  <a:gd name="T44" fmla="*/ 21 w 112"/>
                  <a:gd name="T45" fmla="*/ 133 h 283"/>
                  <a:gd name="T46" fmla="*/ 24 w 112"/>
                  <a:gd name="T47" fmla="*/ 150 h 283"/>
                  <a:gd name="T48" fmla="*/ 17 w 112"/>
                  <a:gd name="T49" fmla="*/ 165 h 283"/>
                  <a:gd name="T50" fmla="*/ 15 w 112"/>
                  <a:gd name="T51" fmla="*/ 176 h 283"/>
                  <a:gd name="T52" fmla="*/ 13 w 112"/>
                  <a:gd name="T53" fmla="*/ 190 h 283"/>
                  <a:gd name="T54" fmla="*/ 9 w 112"/>
                  <a:gd name="T55" fmla="*/ 207 h 283"/>
                  <a:gd name="T56" fmla="*/ 9 w 112"/>
                  <a:gd name="T57" fmla="*/ 222 h 283"/>
                  <a:gd name="T58" fmla="*/ 7 w 112"/>
                  <a:gd name="T59" fmla="*/ 239 h 283"/>
                  <a:gd name="T60" fmla="*/ 3 w 112"/>
                  <a:gd name="T61" fmla="*/ 259 h 283"/>
                  <a:gd name="T62" fmla="*/ 0 w 112"/>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3"/>
                  <a:gd name="T98" fmla="*/ 112 w 112"/>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3">
                    <a:moveTo>
                      <a:pt x="111" y="0"/>
                    </a:moveTo>
                    <a:lnTo>
                      <a:pt x="107" y="0"/>
                    </a:lnTo>
                    <a:lnTo>
                      <a:pt x="103" y="2"/>
                    </a:lnTo>
                    <a:lnTo>
                      <a:pt x="101" y="2"/>
                    </a:lnTo>
                    <a:lnTo>
                      <a:pt x="97" y="0"/>
                    </a:lnTo>
                    <a:lnTo>
                      <a:pt x="93" y="2"/>
                    </a:lnTo>
                    <a:lnTo>
                      <a:pt x="91" y="5"/>
                    </a:lnTo>
                    <a:lnTo>
                      <a:pt x="88" y="5"/>
                    </a:lnTo>
                    <a:lnTo>
                      <a:pt x="88" y="8"/>
                    </a:lnTo>
                    <a:lnTo>
                      <a:pt x="86" y="11"/>
                    </a:lnTo>
                    <a:lnTo>
                      <a:pt x="82" y="14"/>
                    </a:lnTo>
                    <a:lnTo>
                      <a:pt x="80" y="11"/>
                    </a:lnTo>
                    <a:lnTo>
                      <a:pt x="76" y="14"/>
                    </a:lnTo>
                    <a:lnTo>
                      <a:pt x="74" y="17"/>
                    </a:lnTo>
                    <a:lnTo>
                      <a:pt x="74" y="19"/>
                    </a:lnTo>
                    <a:lnTo>
                      <a:pt x="72" y="22"/>
                    </a:lnTo>
                    <a:lnTo>
                      <a:pt x="70" y="22"/>
                    </a:lnTo>
                    <a:lnTo>
                      <a:pt x="70" y="25"/>
                    </a:lnTo>
                    <a:lnTo>
                      <a:pt x="66" y="25"/>
                    </a:lnTo>
                    <a:lnTo>
                      <a:pt x="68" y="31"/>
                    </a:lnTo>
                    <a:lnTo>
                      <a:pt x="65" y="31"/>
                    </a:lnTo>
                    <a:lnTo>
                      <a:pt x="66" y="37"/>
                    </a:lnTo>
                    <a:lnTo>
                      <a:pt x="63" y="34"/>
                    </a:lnTo>
                    <a:lnTo>
                      <a:pt x="63" y="37"/>
                    </a:lnTo>
                    <a:lnTo>
                      <a:pt x="63" y="42"/>
                    </a:lnTo>
                    <a:lnTo>
                      <a:pt x="61" y="39"/>
                    </a:lnTo>
                    <a:lnTo>
                      <a:pt x="59" y="45"/>
                    </a:lnTo>
                    <a:lnTo>
                      <a:pt x="55" y="48"/>
                    </a:lnTo>
                    <a:lnTo>
                      <a:pt x="57" y="48"/>
                    </a:lnTo>
                    <a:lnTo>
                      <a:pt x="55" y="48"/>
                    </a:lnTo>
                    <a:lnTo>
                      <a:pt x="53" y="54"/>
                    </a:lnTo>
                    <a:lnTo>
                      <a:pt x="51" y="59"/>
                    </a:lnTo>
                    <a:lnTo>
                      <a:pt x="47" y="62"/>
                    </a:lnTo>
                    <a:lnTo>
                      <a:pt x="45" y="68"/>
                    </a:lnTo>
                    <a:lnTo>
                      <a:pt x="45" y="74"/>
                    </a:lnTo>
                    <a:lnTo>
                      <a:pt x="42" y="82"/>
                    </a:lnTo>
                    <a:lnTo>
                      <a:pt x="40" y="88"/>
                    </a:lnTo>
                    <a:lnTo>
                      <a:pt x="38" y="91"/>
                    </a:lnTo>
                    <a:lnTo>
                      <a:pt x="36" y="96"/>
                    </a:lnTo>
                    <a:lnTo>
                      <a:pt x="32" y="102"/>
                    </a:lnTo>
                    <a:lnTo>
                      <a:pt x="30" y="113"/>
                    </a:lnTo>
                    <a:lnTo>
                      <a:pt x="28" y="119"/>
                    </a:lnTo>
                    <a:lnTo>
                      <a:pt x="26" y="131"/>
                    </a:lnTo>
                    <a:lnTo>
                      <a:pt x="21" y="133"/>
                    </a:lnTo>
                    <a:lnTo>
                      <a:pt x="24" y="145"/>
                    </a:lnTo>
                    <a:lnTo>
                      <a:pt x="24" y="150"/>
                    </a:lnTo>
                    <a:lnTo>
                      <a:pt x="21" y="156"/>
                    </a:lnTo>
                    <a:lnTo>
                      <a:pt x="17" y="165"/>
                    </a:lnTo>
                    <a:lnTo>
                      <a:pt x="17" y="173"/>
                    </a:lnTo>
                    <a:lnTo>
                      <a:pt x="15" y="176"/>
                    </a:lnTo>
                    <a:lnTo>
                      <a:pt x="13" y="182"/>
                    </a:lnTo>
                    <a:lnTo>
                      <a:pt x="13" y="190"/>
                    </a:lnTo>
                    <a:lnTo>
                      <a:pt x="13" y="199"/>
                    </a:lnTo>
                    <a:lnTo>
                      <a:pt x="9" y="207"/>
                    </a:lnTo>
                    <a:lnTo>
                      <a:pt x="11" y="216"/>
                    </a:lnTo>
                    <a:lnTo>
                      <a:pt x="9" y="222"/>
                    </a:lnTo>
                    <a:lnTo>
                      <a:pt x="7" y="227"/>
                    </a:lnTo>
                    <a:lnTo>
                      <a:pt x="7" y="239"/>
                    </a:lnTo>
                    <a:lnTo>
                      <a:pt x="5" y="244"/>
                    </a:lnTo>
                    <a:lnTo>
                      <a:pt x="3" y="259"/>
                    </a:lnTo>
                    <a:lnTo>
                      <a:pt x="0" y="273"/>
                    </a:lnTo>
                    <a:lnTo>
                      <a:pt x="0" y="282"/>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5" name="Freeform 223"/>
              <p:cNvSpPr>
                <a:spLocks/>
              </p:cNvSpPr>
              <p:nvPr/>
            </p:nvSpPr>
            <p:spPr bwMode="auto">
              <a:xfrm>
                <a:off x="5197" y="950"/>
                <a:ext cx="110" cy="284"/>
              </a:xfrm>
              <a:custGeom>
                <a:avLst/>
                <a:gdLst>
                  <a:gd name="T0" fmla="*/ 107 w 110"/>
                  <a:gd name="T1" fmla="*/ 0 h 284"/>
                  <a:gd name="T2" fmla="*/ 101 w 110"/>
                  <a:gd name="T3" fmla="*/ 0 h 284"/>
                  <a:gd name="T4" fmla="*/ 93 w 110"/>
                  <a:gd name="T5" fmla="*/ 0 h 284"/>
                  <a:gd name="T6" fmla="*/ 90 w 110"/>
                  <a:gd name="T7" fmla="*/ 2 h 284"/>
                  <a:gd name="T8" fmla="*/ 86 w 110"/>
                  <a:gd name="T9" fmla="*/ 8 h 284"/>
                  <a:gd name="T10" fmla="*/ 79 w 110"/>
                  <a:gd name="T11" fmla="*/ 11 h 284"/>
                  <a:gd name="T12" fmla="*/ 76 w 110"/>
                  <a:gd name="T13" fmla="*/ 17 h 284"/>
                  <a:gd name="T14" fmla="*/ 72 w 110"/>
                  <a:gd name="T15" fmla="*/ 17 h 284"/>
                  <a:gd name="T16" fmla="*/ 72 w 110"/>
                  <a:gd name="T17" fmla="*/ 20 h 284"/>
                  <a:gd name="T18" fmla="*/ 66 w 110"/>
                  <a:gd name="T19" fmla="*/ 25 h 284"/>
                  <a:gd name="T20" fmla="*/ 62 w 110"/>
                  <a:gd name="T21" fmla="*/ 31 h 284"/>
                  <a:gd name="T22" fmla="*/ 62 w 110"/>
                  <a:gd name="T23" fmla="*/ 34 h 284"/>
                  <a:gd name="T24" fmla="*/ 61 w 110"/>
                  <a:gd name="T25" fmla="*/ 40 h 284"/>
                  <a:gd name="T26" fmla="*/ 59 w 110"/>
                  <a:gd name="T27" fmla="*/ 42 h 284"/>
                  <a:gd name="T28" fmla="*/ 55 w 110"/>
                  <a:gd name="T29" fmla="*/ 48 h 284"/>
                  <a:gd name="T30" fmla="*/ 53 w 110"/>
                  <a:gd name="T31" fmla="*/ 54 h 284"/>
                  <a:gd name="T32" fmla="*/ 51 w 110"/>
                  <a:gd name="T33" fmla="*/ 60 h 284"/>
                  <a:gd name="T34" fmla="*/ 44 w 110"/>
                  <a:gd name="T35" fmla="*/ 77 h 284"/>
                  <a:gd name="T36" fmla="*/ 40 w 110"/>
                  <a:gd name="T37" fmla="*/ 82 h 284"/>
                  <a:gd name="T38" fmla="*/ 34 w 110"/>
                  <a:gd name="T39" fmla="*/ 97 h 284"/>
                  <a:gd name="T40" fmla="*/ 29 w 110"/>
                  <a:gd name="T41" fmla="*/ 111 h 284"/>
                  <a:gd name="T42" fmla="*/ 26 w 110"/>
                  <a:gd name="T43" fmla="*/ 122 h 284"/>
                  <a:gd name="T44" fmla="*/ 24 w 110"/>
                  <a:gd name="T45" fmla="*/ 137 h 284"/>
                  <a:gd name="T46" fmla="*/ 22 w 110"/>
                  <a:gd name="T47" fmla="*/ 148 h 284"/>
                  <a:gd name="T48" fmla="*/ 18 w 110"/>
                  <a:gd name="T49" fmla="*/ 160 h 284"/>
                  <a:gd name="T50" fmla="*/ 11 w 110"/>
                  <a:gd name="T51" fmla="*/ 177 h 284"/>
                  <a:gd name="T52" fmla="*/ 13 w 110"/>
                  <a:gd name="T53" fmla="*/ 191 h 284"/>
                  <a:gd name="T54" fmla="*/ 11 w 110"/>
                  <a:gd name="T55" fmla="*/ 208 h 284"/>
                  <a:gd name="T56" fmla="*/ 7 w 110"/>
                  <a:gd name="T57" fmla="*/ 217 h 284"/>
                  <a:gd name="T58" fmla="*/ 7 w 110"/>
                  <a:gd name="T59" fmla="*/ 237 h 284"/>
                  <a:gd name="T60" fmla="*/ 1 w 110"/>
                  <a:gd name="T61" fmla="*/ 251 h 284"/>
                  <a:gd name="T62" fmla="*/ 1 w 110"/>
                  <a:gd name="T63" fmla="*/ 268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6" name="Freeform 224"/>
              <p:cNvSpPr>
                <a:spLocks/>
              </p:cNvSpPr>
              <p:nvPr/>
            </p:nvSpPr>
            <p:spPr bwMode="auto">
              <a:xfrm>
                <a:off x="3223" y="1233"/>
                <a:ext cx="107" cy="274"/>
              </a:xfrm>
              <a:custGeom>
                <a:avLst/>
                <a:gdLst>
                  <a:gd name="T0" fmla="*/ 104 w 107"/>
                  <a:gd name="T1" fmla="*/ 273 h 274"/>
                  <a:gd name="T2" fmla="*/ 98 w 107"/>
                  <a:gd name="T3" fmla="*/ 270 h 274"/>
                  <a:gd name="T4" fmla="*/ 96 w 107"/>
                  <a:gd name="T5" fmla="*/ 270 h 274"/>
                  <a:gd name="T6" fmla="*/ 86 w 107"/>
                  <a:gd name="T7" fmla="*/ 267 h 274"/>
                  <a:gd name="T8" fmla="*/ 83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0 h 274"/>
                  <a:gd name="T52" fmla="*/ 13 w 107"/>
                  <a:gd name="T53" fmla="*/ 89 h 274"/>
                  <a:gd name="T54" fmla="*/ 11 w 107"/>
                  <a:gd name="T55" fmla="*/ 68 h 274"/>
                  <a:gd name="T56" fmla="*/ 9 w 107"/>
                  <a:gd name="T57" fmla="*/ 57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6" y="273"/>
                    </a:lnTo>
                    <a:lnTo>
                      <a:pt x="96" y="270"/>
                    </a:lnTo>
                    <a:lnTo>
                      <a:pt x="90" y="270"/>
                    </a:lnTo>
                    <a:lnTo>
                      <a:pt x="86" y="267"/>
                    </a:lnTo>
                    <a:lnTo>
                      <a:pt x="84" y="261"/>
                    </a:lnTo>
                    <a:lnTo>
                      <a:pt x="83" y="261"/>
                    </a:lnTo>
                    <a:lnTo>
                      <a:pt x="81" y="261"/>
                    </a:lnTo>
                    <a:lnTo>
                      <a:pt x="79" y="258"/>
                    </a:lnTo>
                    <a:lnTo>
                      <a:pt x="77" y="258"/>
                    </a:lnTo>
                    <a:lnTo>
                      <a:pt x="73" y="258"/>
                    </a:lnTo>
                    <a:lnTo>
                      <a:pt x="71" y="252"/>
                    </a:lnTo>
                    <a:lnTo>
                      <a:pt x="69" y="250"/>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2" y="169"/>
                    </a:lnTo>
                    <a:lnTo>
                      <a:pt x="30" y="163"/>
                    </a:lnTo>
                    <a:lnTo>
                      <a:pt x="28" y="160"/>
                    </a:lnTo>
                    <a:lnTo>
                      <a:pt x="26" y="152"/>
                    </a:lnTo>
                    <a:lnTo>
                      <a:pt x="24" y="143"/>
                    </a:lnTo>
                    <a:lnTo>
                      <a:pt x="24" y="137"/>
                    </a:lnTo>
                    <a:lnTo>
                      <a:pt x="26" y="135"/>
                    </a:lnTo>
                    <a:lnTo>
                      <a:pt x="21" y="129"/>
                    </a:lnTo>
                    <a:lnTo>
                      <a:pt x="19" y="123"/>
                    </a:lnTo>
                    <a:lnTo>
                      <a:pt x="17" y="112"/>
                    </a:lnTo>
                    <a:lnTo>
                      <a:pt x="17" y="109"/>
                    </a:lnTo>
                    <a:lnTo>
                      <a:pt x="17" y="100"/>
                    </a:lnTo>
                    <a:lnTo>
                      <a:pt x="15" y="94"/>
                    </a:lnTo>
                    <a:lnTo>
                      <a:pt x="13" y="89"/>
                    </a:lnTo>
                    <a:lnTo>
                      <a:pt x="9" y="80"/>
                    </a:lnTo>
                    <a:lnTo>
                      <a:pt x="11" y="68"/>
                    </a:lnTo>
                    <a:lnTo>
                      <a:pt x="9" y="57"/>
                    </a:lnTo>
                    <a:lnTo>
                      <a:pt x="7" y="48"/>
                    </a:lnTo>
                    <a:lnTo>
                      <a:pt x="5" y="45"/>
                    </a:lnTo>
                    <a:lnTo>
                      <a:pt x="5" y="34"/>
                    </a:lnTo>
                    <a:lnTo>
                      <a:pt x="1"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7" name="Freeform 225"/>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4 w 110"/>
                  <a:gd name="T51" fmla="*/ 106 h 288"/>
                  <a:gd name="T52" fmla="*/ 97 w 110"/>
                  <a:gd name="T53" fmla="*/ 88 h 288"/>
                  <a:gd name="T54" fmla="*/ 97 w 110"/>
                  <a:gd name="T55" fmla="*/ 74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4" y="106"/>
                    </a:lnTo>
                    <a:lnTo>
                      <a:pt x="94" y="100"/>
                    </a:lnTo>
                    <a:lnTo>
                      <a:pt x="97" y="88"/>
                    </a:lnTo>
                    <a:lnTo>
                      <a:pt x="97" y="83"/>
                    </a:lnTo>
                    <a:lnTo>
                      <a:pt x="97" y="74"/>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8" name="Freeform 226"/>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6 w 110"/>
                  <a:gd name="T51" fmla="*/ 103 h 288"/>
                  <a:gd name="T52" fmla="*/ 97 w 110"/>
                  <a:gd name="T53" fmla="*/ 88 h 288"/>
                  <a:gd name="T54" fmla="*/ 97 w 110"/>
                  <a:gd name="T55" fmla="*/ 71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6" y="103"/>
                    </a:lnTo>
                    <a:lnTo>
                      <a:pt x="94" y="100"/>
                    </a:lnTo>
                    <a:lnTo>
                      <a:pt x="97" y="88"/>
                    </a:lnTo>
                    <a:lnTo>
                      <a:pt x="97" y="83"/>
                    </a:lnTo>
                    <a:lnTo>
                      <a:pt x="97" y="71"/>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9" name="Freeform 227"/>
              <p:cNvSpPr>
                <a:spLocks/>
              </p:cNvSpPr>
              <p:nvPr/>
            </p:nvSpPr>
            <p:spPr bwMode="auto">
              <a:xfrm>
                <a:off x="3223" y="1233"/>
                <a:ext cx="107" cy="274"/>
              </a:xfrm>
              <a:custGeom>
                <a:avLst/>
                <a:gdLst>
                  <a:gd name="T0" fmla="*/ 104 w 107"/>
                  <a:gd name="T1" fmla="*/ 273 h 274"/>
                  <a:gd name="T2" fmla="*/ 98 w 107"/>
                  <a:gd name="T3" fmla="*/ 270 h 274"/>
                  <a:gd name="T4" fmla="*/ 92 w 107"/>
                  <a:gd name="T5" fmla="*/ 270 h 274"/>
                  <a:gd name="T6" fmla="*/ 86 w 107"/>
                  <a:gd name="T7" fmla="*/ 267 h 274"/>
                  <a:gd name="T8" fmla="*/ 81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3 h 274"/>
                  <a:gd name="T52" fmla="*/ 13 w 107"/>
                  <a:gd name="T53" fmla="*/ 89 h 274"/>
                  <a:gd name="T54" fmla="*/ 11 w 107"/>
                  <a:gd name="T55" fmla="*/ 68 h 274"/>
                  <a:gd name="T56" fmla="*/ 9 w 107"/>
                  <a:gd name="T57" fmla="*/ 60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4" y="273"/>
                    </a:lnTo>
                    <a:lnTo>
                      <a:pt x="92" y="270"/>
                    </a:lnTo>
                    <a:lnTo>
                      <a:pt x="90" y="270"/>
                    </a:lnTo>
                    <a:lnTo>
                      <a:pt x="86" y="267"/>
                    </a:lnTo>
                    <a:lnTo>
                      <a:pt x="84" y="264"/>
                    </a:lnTo>
                    <a:lnTo>
                      <a:pt x="81" y="261"/>
                    </a:lnTo>
                    <a:lnTo>
                      <a:pt x="77" y="261"/>
                    </a:lnTo>
                    <a:lnTo>
                      <a:pt x="77" y="258"/>
                    </a:lnTo>
                    <a:lnTo>
                      <a:pt x="73" y="258"/>
                    </a:lnTo>
                    <a:lnTo>
                      <a:pt x="71" y="252"/>
                    </a:lnTo>
                    <a:lnTo>
                      <a:pt x="67" y="252"/>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0" y="166"/>
                    </a:lnTo>
                    <a:lnTo>
                      <a:pt x="30" y="163"/>
                    </a:lnTo>
                    <a:lnTo>
                      <a:pt x="28" y="160"/>
                    </a:lnTo>
                    <a:lnTo>
                      <a:pt x="26" y="152"/>
                    </a:lnTo>
                    <a:lnTo>
                      <a:pt x="22" y="146"/>
                    </a:lnTo>
                    <a:lnTo>
                      <a:pt x="24" y="137"/>
                    </a:lnTo>
                    <a:lnTo>
                      <a:pt x="24" y="135"/>
                    </a:lnTo>
                    <a:lnTo>
                      <a:pt x="21" y="129"/>
                    </a:lnTo>
                    <a:lnTo>
                      <a:pt x="19" y="123"/>
                    </a:lnTo>
                    <a:lnTo>
                      <a:pt x="17" y="112"/>
                    </a:lnTo>
                    <a:lnTo>
                      <a:pt x="17" y="109"/>
                    </a:lnTo>
                    <a:lnTo>
                      <a:pt x="17" y="103"/>
                    </a:lnTo>
                    <a:lnTo>
                      <a:pt x="15" y="94"/>
                    </a:lnTo>
                    <a:lnTo>
                      <a:pt x="13" y="89"/>
                    </a:lnTo>
                    <a:lnTo>
                      <a:pt x="9" y="80"/>
                    </a:lnTo>
                    <a:lnTo>
                      <a:pt x="11" y="68"/>
                    </a:lnTo>
                    <a:lnTo>
                      <a:pt x="7" y="66"/>
                    </a:lnTo>
                    <a:lnTo>
                      <a:pt x="9" y="60"/>
                    </a:lnTo>
                    <a:lnTo>
                      <a:pt x="7" y="48"/>
                    </a:lnTo>
                    <a:lnTo>
                      <a:pt x="5" y="45"/>
                    </a:lnTo>
                    <a:lnTo>
                      <a:pt x="3" y="37"/>
                    </a:lnTo>
                    <a:lnTo>
                      <a:pt x="1" y="25"/>
                    </a:lnTo>
                    <a:lnTo>
                      <a:pt x="1"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0" name="Freeform 228"/>
              <p:cNvSpPr>
                <a:spLocks/>
              </p:cNvSpPr>
              <p:nvPr/>
            </p:nvSpPr>
            <p:spPr bwMode="auto">
              <a:xfrm>
                <a:off x="3112" y="950"/>
                <a:ext cx="112" cy="284"/>
              </a:xfrm>
              <a:custGeom>
                <a:avLst/>
                <a:gdLst>
                  <a:gd name="T0" fmla="*/ 3 w 112"/>
                  <a:gd name="T1" fmla="*/ 5 h 284"/>
                  <a:gd name="T2" fmla="*/ 9 w 112"/>
                  <a:gd name="T3" fmla="*/ 2 h 284"/>
                  <a:gd name="T4" fmla="*/ 13 w 112"/>
                  <a:gd name="T5" fmla="*/ 2 h 284"/>
                  <a:gd name="T6" fmla="*/ 21 w 112"/>
                  <a:gd name="T7" fmla="*/ 5 h 284"/>
                  <a:gd name="T8" fmla="*/ 27 w 112"/>
                  <a:gd name="T9" fmla="*/ 11 h 284"/>
                  <a:gd name="T10" fmla="*/ 29 w 112"/>
                  <a:gd name="T11" fmla="*/ 14 h 284"/>
                  <a:gd name="T12" fmla="*/ 33 w 112"/>
                  <a:gd name="T13" fmla="*/ 17 h 284"/>
                  <a:gd name="T14" fmla="*/ 37 w 112"/>
                  <a:gd name="T15" fmla="*/ 20 h 284"/>
                  <a:gd name="T16" fmla="*/ 42 w 112"/>
                  <a:gd name="T17" fmla="*/ 25 h 284"/>
                  <a:gd name="T18" fmla="*/ 44 w 112"/>
                  <a:gd name="T19" fmla="*/ 28 h 284"/>
                  <a:gd name="T20" fmla="*/ 46 w 112"/>
                  <a:gd name="T21" fmla="*/ 37 h 284"/>
                  <a:gd name="T22" fmla="*/ 48 w 112"/>
                  <a:gd name="T23" fmla="*/ 40 h 284"/>
                  <a:gd name="T24" fmla="*/ 52 w 112"/>
                  <a:gd name="T25" fmla="*/ 45 h 284"/>
                  <a:gd name="T26" fmla="*/ 56 w 112"/>
                  <a:gd name="T27" fmla="*/ 51 h 284"/>
                  <a:gd name="T28" fmla="*/ 56 w 112"/>
                  <a:gd name="T29" fmla="*/ 57 h 284"/>
                  <a:gd name="T30" fmla="*/ 58 w 112"/>
                  <a:gd name="T31" fmla="*/ 60 h 284"/>
                  <a:gd name="T32" fmla="*/ 66 w 112"/>
                  <a:gd name="T33" fmla="*/ 71 h 284"/>
                  <a:gd name="T34" fmla="*/ 70 w 112"/>
                  <a:gd name="T35" fmla="*/ 82 h 284"/>
                  <a:gd name="T36" fmla="*/ 75 w 112"/>
                  <a:gd name="T37" fmla="*/ 97 h 284"/>
                  <a:gd name="T38" fmla="*/ 79 w 112"/>
                  <a:gd name="T39" fmla="*/ 108 h 284"/>
                  <a:gd name="T40" fmla="*/ 83 w 112"/>
                  <a:gd name="T41" fmla="*/ 117 h 284"/>
                  <a:gd name="T42" fmla="*/ 87 w 112"/>
                  <a:gd name="T43" fmla="*/ 131 h 284"/>
                  <a:gd name="T44" fmla="*/ 87 w 112"/>
                  <a:gd name="T45" fmla="*/ 142 h 284"/>
                  <a:gd name="T46" fmla="*/ 93 w 112"/>
                  <a:gd name="T47" fmla="*/ 154 h 284"/>
                  <a:gd name="T48" fmla="*/ 93 w 112"/>
                  <a:gd name="T49" fmla="*/ 174 h 284"/>
                  <a:gd name="T50" fmla="*/ 97 w 112"/>
                  <a:gd name="T51" fmla="*/ 188 h 284"/>
                  <a:gd name="T52" fmla="*/ 99 w 112"/>
                  <a:gd name="T53" fmla="*/ 202 h 284"/>
                  <a:gd name="T54" fmla="*/ 103 w 112"/>
                  <a:gd name="T55" fmla="*/ 214 h 284"/>
                  <a:gd name="T56" fmla="*/ 105 w 112"/>
                  <a:gd name="T57" fmla="*/ 228 h 284"/>
                  <a:gd name="T58" fmla="*/ 107 w 112"/>
                  <a:gd name="T59" fmla="*/ 248 h 284"/>
                  <a:gd name="T60" fmla="*/ 109 w 112"/>
                  <a:gd name="T61" fmla="*/ 262 h 284"/>
                  <a:gd name="T62" fmla="*/ 111 w 112"/>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9" y="5"/>
                    </a:lnTo>
                    <a:lnTo>
                      <a:pt x="9" y="2"/>
                    </a:lnTo>
                    <a:lnTo>
                      <a:pt x="13" y="2"/>
                    </a:lnTo>
                    <a:lnTo>
                      <a:pt x="17" y="5"/>
                    </a:lnTo>
                    <a:lnTo>
                      <a:pt x="21" y="5"/>
                    </a:lnTo>
                    <a:lnTo>
                      <a:pt x="23" y="11"/>
                    </a:lnTo>
                    <a:lnTo>
                      <a:pt x="27" y="11"/>
                    </a:lnTo>
                    <a:lnTo>
                      <a:pt x="25" y="14"/>
                    </a:lnTo>
                    <a:lnTo>
                      <a:pt x="29" y="14"/>
                    </a:lnTo>
                    <a:lnTo>
                      <a:pt x="31" y="14"/>
                    </a:lnTo>
                    <a:lnTo>
                      <a:pt x="33" y="17"/>
                    </a:lnTo>
                    <a:lnTo>
                      <a:pt x="35" y="17"/>
                    </a:lnTo>
                    <a:lnTo>
                      <a:pt x="37" y="20"/>
                    </a:lnTo>
                    <a:lnTo>
                      <a:pt x="40" y="22"/>
                    </a:lnTo>
                    <a:lnTo>
                      <a:pt x="42" y="25"/>
                    </a:lnTo>
                    <a:lnTo>
                      <a:pt x="40" y="28"/>
                    </a:lnTo>
                    <a:lnTo>
                      <a:pt x="44" y="28"/>
                    </a:lnTo>
                    <a:lnTo>
                      <a:pt x="42" y="31"/>
                    </a:lnTo>
                    <a:lnTo>
                      <a:pt x="46" y="37"/>
                    </a:lnTo>
                    <a:lnTo>
                      <a:pt x="48" y="40"/>
                    </a:lnTo>
                    <a:lnTo>
                      <a:pt x="50" y="42"/>
                    </a:lnTo>
                    <a:lnTo>
                      <a:pt x="52" y="45"/>
                    </a:lnTo>
                    <a:lnTo>
                      <a:pt x="54" y="51"/>
                    </a:lnTo>
                    <a:lnTo>
                      <a:pt x="56" y="51"/>
                    </a:lnTo>
                    <a:lnTo>
                      <a:pt x="56" y="57"/>
                    </a:lnTo>
                    <a:lnTo>
                      <a:pt x="58" y="54"/>
                    </a:lnTo>
                    <a:lnTo>
                      <a:pt x="58" y="60"/>
                    </a:lnTo>
                    <a:lnTo>
                      <a:pt x="64" y="62"/>
                    </a:lnTo>
                    <a:lnTo>
                      <a:pt x="66" y="71"/>
                    </a:lnTo>
                    <a:lnTo>
                      <a:pt x="66" y="77"/>
                    </a:lnTo>
                    <a:lnTo>
                      <a:pt x="70" y="82"/>
                    </a:lnTo>
                    <a:lnTo>
                      <a:pt x="72" y="91"/>
                    </a:lnTo>
                    <a:lnTo>
                      <a:pt x="75" y="97"/>
                    </a:lnTo>
                    <a:lnTo>
                      <a:pt x="75" y="100"/>
                    </a:lnTo>
                    <a:lnTo>
                      <a:pt x="79" y="108"/>
                    </a:lnTo>
                    <a:lnTo>
                      <a:pt x="81" y="111"/>
                    </a:lnTo>
                    <a:lnTo>
                      <a:pt x="83" y="117"/>
                    </a:lnTo>
                    <a:lnTo>
                      <a:pt x="83" y="125"/>
                    </a:lnTo>
                    <a:lnTo>
                      <a:pt x="87" y="131"/>
                    </a:lnTo>
                    <a:lnTo>
                      <a:pt x="89" y="137"/>
                    </a:lnTo>
                    <a:lnTo>
                      <a:pt x="87" y="142"/>
                    </a:lnTo>
                    <a:lnTo>
                      <a:pt x="91" y="154"/>
                    </a:lnTo>
                    <a:lnTo>
                      <a:pt x="93" y="154"/>
                    </a:lnTo>
                    <a:lnTo>
                      <a:pt x="93" y="162"/>
                    </a:lnTo>
                    <a:lnTo>
                      <a:pt x="93" y="174"/>
                    </a:lnTo>
                    <a:lnTo>
                      <a:pt x="97" y="180"/>
                    </a:lnTo>
                    <a:lnTo>
                      <a:pt x="97" y="188"/>
                    </a:lnTo>
                    <a:lnTo>
                      <a:pt x="99" y="191"/>
                    </a:lnTo>
                    <a:lnTo>
                      <a:pt x="99" y="202"/>
                    </a:lnTo>
                    <a:lnTo>
                      <a:pt x="103" y="211"/>
                    </a:lnTo>
                    <a:lnTo>
                      <a:pt x="103" y="214"/>
                    </a:lnTo>
                    <a:lnTo>
                      <a:pt x="105" y="220"/>
                    </a:lnTo>
                    <a:lnTo>
                      <a:pt x="105" y="228"/>
                    </a:lnTo>
                    <a:lnTo>
                      <a:pt x="109" y="240"/>
                    </a:lnTo>
                    <a:lnTo>
                      <a:pt x="107" y="248"/>
                    </a:lnTo>
                    <a:lnTo>
                      <a:pt x="109" y="257"/>
                    </a:lnTo>
                    <a:lnTo>
                      <a:pt x="109" y="262"/>
                    </a:lnTo>
                    <a:lnTo>
                      <a:pt x="109" y="277"/>
                    </a:lnTo>
                    <a:lnTo>
                      <a:pt x="111"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1" name="Freeform 229"/>
              <p:cNvSpPr>
                <a:spLocks/>
              </p:cNvSpPr>
              <p:nvPr/>
            </p:nvSpPr>
            <p:spPr bwMode="auto">
              <a:xfrm>
                <a:off x="3005" y="950"/>
                <a:ext cx="108" cy="284"/>
              </a:xfrm>
              <a:custGeom>
                <a:avLst/>
                <a:gdLst>
                  <a:gd name="T0" fmla="*/ 103 w 108"/>
                  <a:gd name="T1" fmla="*/ 2 h 284"/>
                  <a:gd name="T2" fmla="*/ 95 w 108"/>
                  <a:gd name="T3" fmla="*/ 2 h 284"/>
                  <a:gd name="T4" fmla="*/ 91 w 108"/>
                  <a:gd name="T5" fmla="*/ 2 h 284"/>
                  <a:gd name="T6" fmla="*/ 87 w 108"/>
                  <a:gd name="T7" fmla="*/ 5 h 284"/>
                  <a:gd name="T8" fmla="*/ 81 w 108"/>
                  <a:gd name="T9" fmla="*/ 8 h 284"/>
                  <a:gd name="T10" fmla="*/ 79 w 108"/>
                  <a:gd name="T11" fmla="*/ 14 h 284"/>
                  <a:gd name="T12" fmla="*/ 75 w 108"/>
                  <a:gd name="T13" fmla="*/ 14 h 284"/>
                  <a:gd name="T14" fmla="*/ 71 w 108"/>
                  <a:gd name="T15" fmla="*/ 17 h 284"/>
                  <a:gd name="T16" fmla="*/ 68 w 108"/>
                  <a:gd name="T17" fmla="*/ 22 h 284"/>
                  <a:gd name="T18" fmla="*/ 64 w 108"/>
                  <a:gd name="T19" fmla="*/ 25 h 284"/>
                  <a:gd name="T20" fmla="*/ 62 w 108"/>
                  <a:gd name="T21" fmla="*/ 31 h 284"/>
                  <a:gd name="T22" fmla="*/ 60 w 108"/>
                  <a:gd name="T23" fmla="*/ 40 h 284"/>
                  <a:gd name="T24" fmla="*/ 58 w 108"/>
                  <a:gd name="T25" fmla="*/ 45 h 284"/>
                  <a:gd name="T26" fmla="*/ 56 w 108"/>
                  <a:gd name="T27" fmla="*/ 51 h 284"/>
                  <a:gd name="T28" fmla="*/ 54 w 108"/>
                  <a:gd name="T29" fmla="*/ 54 h 284"/>
                  <a:gd name="T30" fmla="*/ 52 w 108"/>
                  <a:gd name="T31" fmla="*/ 57 h 284"/>
                  <a:gd name="T32" fmla="*/ 46 w 108"/>
                  <a:gd name="T33" fmla="*/ 71 h 284"/>
                  <a:gd name="T34" fmla="*/ 40 w 108"/>
                  <a:gd name="T35" fmla="*/ 80 h 284"/>
                  <a:gd name="T36" fmla="*/ 38 w 108"/>
                  <a:gd name="T37" fmla="*/ 94 h 284"/>
                  <a:gd name="T38" fmla="*/ 33 w 108"/>
                  <a:gd name="T39" fmla="*/ 105 h 284"/>
                  <a:gd name="T40" fmla="*/ 31 w 108"/>
                  <a:gd name="T41" fmla="*/ 117 h 284"/>
                  <a:gd name="T42" fmla="*/ 25 w 108"/>
                  <a:gd name="T43" fmla="*/ 131 h 284"/>
                  <a:gd name="T44" fmla="*/ 23 w 108"/>
                  <a:gd name="T45" fmla="*/ 142 h 284"/>
                  <a:gd name="T46" fmla="*/ 19 w 108"/>
                  <a:gd name="T47" fmla="*/ 157 h 284"/>
                  <a:gd name="T48" fmla="*/ 17 w 108"/>
                  <a:gd name="T49" fmla="*/ 171 h 284"/>
                  <a:gd name="T50" fmla="*/ 13 w 108"/>
                  <a:gd name="T51" fmla="*/ 182 h 284"/>
                  <a:gd name="T52" fmla="*/ 13 w 108"/>
                  <a:gd name="T53" fmla="*/ 200 h 284"/>
                  <a:gd name="T54" fmla="*/ 11 w 108"/>
                  <a:gd name="T55" fmla="*/ 211 h 284"/>
                  <a:gd name="T56" fmla="*/ 5 w 108"/>
                  <a:gd name="T57" fmla="*/ 231 h 284"/>
                  <a:gd name="T58" fmla="*/ 7 w 108"/>
                  <a:gd name="T59" fmla="*/ 242 h 284"/>
                  <a:gd name="T60" fmla="*/ 1 w 108"/>
                  <a:gd name="T61" fmla="*/ 262 h 284"/>
                  <a:gd name="T62" fmla="*/ 0 w 108"/>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4"/>
                  <a:gd name="T98" fmla="*/ 108 w 108"/>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4">
                    <a:moveTo>
                      <a:pt x="107" y="0"/>
                    </a:moveTo>
                    <a:lnTo>
                      <a:pt x="103" y="2"/>
                    </a:lnTo>
                    <a:lnTo>
                      <a:pt x="99" y="0"/>
                    </a:lnTo>
                    <a:lnTo>
                      <a:pt x="95" y="2"/>
                    </a:lnTo>
                    <a:lnTo>
                      <a:pt x="93" y="2"/>
                    </a:lnTo>
                    <a:lnTo>
                      <a:pt x="91" y="2"/>
                    </a:lnTo>
                    <a:lnTo>
                      <a:pt x="89" y="5"/>
                    </a:lnTo>
                    <a:lnTo>
                      <a:pt x="87" y="5"/>
                    </a:lnTo>
                    <a:lnTo>
                      <a:pt x="85" y="5"/>
                    </a:lnTo>
                    <a:lnTo>
                      <a:pt x="81" y="8"/>
                    </a:lnTo>
                    <a:lnTo>
                      <a:pt x="79" y="11"/>
                    </a:lnTo>
                    <a:lnTo>
                      <a:pt x="79" y="14"/>
                    </a:lnTo>
                    <a:lnTo>
                      <a:pt x="75" y="17"/>
                    </a:lnTo>
                    <a:lnTo>
                      <a:pt x="75" y="14"/>
                    </a:lnTo>
                    <a:lnTo>
                      <a:pt x="71" y="17"/>
                    </a:lnTo>
                    <a:lnTo>
                      <a:pt x="71" y="22"/>
                    </a:lnTo>
                    <a:lnTo>
                      <a:pt x="68" y="22"/>
                    </a:lnTo>
                    <a:lnTo>
                      <a:pt x="68" y="25"/>
                    </a:lnTo>
                    <a:lnTo>
                      <a:pt x="64" y="25"/>
                    </a:lnTo>
                    <a:lnTo>
                      <a:pt x="64" y="31"/>
                    </a:lnTo>
                    <a:lnTo>
                      <a:pt x="62" y="31"/>
                    </a:lnTo>
                    <a:lnTo>
                      <a:pt x="64" y="34"/>
                    </a:lnTo>
                    <a:lnTo>
                      <a:pt x="60" y="40"/>
                    </a:lnTo>
                    <a:lnTo>
                      <a:pt x="56" y="42"/>
                    </a:lnTo>
                    <a:lnTo>
                      <a:pt x="58" y="45"/>
                    </a:lnTo>
                    <a:lnTo>
                      <a:pt x="54" y="48"/>
                    </a:lnTo>
                    <a:lnTo>
                      <a:pt x="56" y="51"/>
                    </a:lnTo>
                    <a:lnTo>
                      <a:pt x="54" y="54"/>
                    </a:lnTo>
                    <a:lnTo>
                      <a:pt x="53" y="57"/>
                    </a:lnTo>
                    <a:lnTo>
                      <a:pt x="52" y="57"/>
                    </a:lnTo>
                    <a:lnTo>
                      <a:pt x="48" y="68"/>
                    </a:lnTo>
                    <a:lnTo>
                      <a:pt x="46" y="71"/>
                    </a:lnTo>
                    <a:lnTo>
                      <a:pt x="42" y="80"/>
                    </a:lnTo>
                    <a:lnTo>
                      <a:pt x="40" y="80"/>
                    </a:lnTo>
                    <a:lnTo>
                      <a:pt x="40" y="88"/>
                    </a:lnTo>
                    <a:lnTo>
                      <a:pt x="38" y="94"/>
                    </a:lnTo>
                    <a:lnTo>
                      <a:pt x="35" y="100"/>
                    </a:lnTo>
                    <a:lnTo>
                      <a:pt x="33" y="105"/>
                    </a:lnTo>
                    <a:lnTo>
                      <a:pt x="31" y="108"/>
                    </a:lnTo>
                    <a:lnTo>
                      <a:pt x="31" y="117"/>
                    </a:lnTo>
                    <a:lnTo>
                      <a:pt x="29" y="122"/>
                    </a:lnTo>
                    <a:lnTo>
                      <a:pt x="25" y="131"/>
                    </a:lnTo>
                    <a:lnTo>
                      <a:pt x="25" y="137"/>
                    </a:lnTo>
                    <a:lnTo>
                      <a:pt x="23" y="142"/>
                    </a:lnTo>
                    <a:lnTo>
                      <a:pt x="19" y="148"/>
                    </a:lnTo>
                    <a:lnTo>
                      <a:pt x="19" y="157"/>
                    </a:lnTo>
                    <a:lnTo>
                      <a:pt x="17" y="162"/>
                    </a:lnTo>
                    <a:lnTo>
                      <a:pt x="17" y="171"/>
                    </a:lnTo>
                    <a:lnTo>
                      <a:pt x="17" y="174"/>
                    </a:lnTo>
                    <a:lnTo>
                      <a:pt x="13" y="182"/>
                    </a:lnTo>
                    <a:lnTo>
                      <a:pt x="15" y="191"/>
                    </a:lnTo>
                    <a:lnTo>
                      <a:pt x="13" y="200"/>
                    </a:lnTo>
                    <a:lnTo>
                      <a:pt x="11" y="205"/>
                    </a:lnTo>
                    <a:lnTo>
                      <a:pt x="11" y="211"/>
                    </a:lnTo>
                    <a:lnTo>
                      <a:pt x="9" y="217"/>
                    </a:lnTo>
                    <a:lnTo>
                      <a:pt x="5" y="231"/>
                    </a:lnTo>
                    <a:lnTo>
                      <a:pt x="5" y="237"/>
                    </a:lnTo>
                    <a:lnTo>
                      <a:pt x="7" y="242"/>
                    </a:lnTo>
                    <a:lnTo>
                      <a:pt x="3" y="251"/>
                    </a:lnTo>
                    <a:lnTo>
                      <a:pt x="1" y="262"/>
                    </a:lnTo>
                    <a:lnTo>
                      <a:pt x="1" y="268"/>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2" name="Freeform 230"/>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5 w 108"/>
                  <a:gd name="T27" fmla="*/ 243 h 288"/>
                  <a:gd name="T28" fmla="*/ 53 w 108"/>
                  <a:gd name="T29" fmla="*/ 235 h 288"/>
                  <a:gd name="T30" fmla="*/ 53 w 108"/>
                  <a:gd name="T31" fmla="*/ 232 h 288"/>
                  <a:gd name="T32" fmla="*/ 47 w 108"/>
                  <a:gd name="T33" fmla="*/ 226 h 288"/>
                  <a:gd name="T34" fmla="*/ 41 w 108"/>
                  <a:gd name="T35" fmla="*/ 209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20 w 108"/>
                  <a:gd name="T47" fmla="*/ 134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3 w 108"/>
                  <a:gd name="T59" fmla="*/ 45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4" y="278"/>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5" y="243"/>
                    </a:lnTo>
                    <a:lnTo>
                      <a:pt x="53" y="238"/>
                    </a:lnTo>
                    <a:lnTo>
                      <a:pt x="53" y="235"/>
                    </a:lnTo>
                    <a:lnTo>
                      <a:pt x="53" y="232"/>
                    </a:lnTo>
                    <a:lnTo>
                      <a:pt x="51" y="229"/>
                    </a:lnTo>
                    <a:lnTo>
                      <a:pt x="47" y="226"/>
                    </a:lnTo>
                    <a:lnTo>
                      <a:pt x="45" y="218"/>
                    </a:lnTo>
                    <a:lnTo>
                      <a:pt x="41" y="209"/>
                    </a:lnTo>
                    <a:lnTo>
                      <a:pt x="35" y="203"/>
                    </a:lnTo>
                    <a:lnTo>
                      <a:pt x="35" y="198"/>
                    </a:lnTo>
                    <a:lnTo>
                      <a:pt x="35" y="192"/>
                    </a:lnTo>
                    <a:lnTo>
                      <a:pt x="34" y="186"/>
                    </a:lnTo>
                    <a:lnTo>
                      <a:pt x="32" y="177"/>
                    </a:lnTo>
                    <a:lnTo>
                      <a:pt x="30" y="175"/>
                    </a:lnTo>
                    <a:lnTo>
                      <a:pt x="26" y="169"/>
                    </a:lnTo>
                    <a:lnTo>
                      <a:pt x="26" y="160"/>
                    </a:lnTo>
                    <a:lnTo>
                      <a:pt x="22" y="152"/>
                    </a:lnTo>
                    <a:lnTo>
                      <a:pt x="22" y="146"/>
                    </a:lnTo>
                    <a:lnTo>
                      <a:pt x="22" y="143"/>
                    </a:lnTo>
                    <a:lnTo>
                      <a:pt x="20" y="134"/>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3" y="45"/>
                    </a:lnTo>
                    <a:lnTo>
                      <a:pt x="5" y="34"/>
                    </a:lnTo>
                    <a:lnTo>
                      <a:pt x="3" y="25"/>
                    </a:lnTo>
                    <a:lnTo>
                      <a:pt x="1" y="20"/>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3" name="Freeform 231"/>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6 w 115"/>
                  <a:gd name="T43" fmla="*/ 149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6" y="149"/>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2" y="17"/>
                    </a:lnTo>
                    <a:lnTo>
                      <a:pt x="112" y="5"/>
                    </a:lnTo>
                    <a:lnTo>
                      <a:pt x="114"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4" name="Freeform 232"/>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4 w 115"/>
                  <a:gd name="T43" fmla="*/ 146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5" name="Freeform 233"/>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3 w 108"/>
                  <a:gd name="T27" fmla="*/ 238 h 288"/>
                  <a:gd name="T28" fmla="*/ 53 w 108"/>
                  <a:gd name="T29" fmla="*/ 235 h 288"/>
                  <a:gd name="T30" fmla="*/ 53 w 108"/>
                  <a:gd name="T31" fmla="*/ 232 h 288"/>
                  <a:gd name="T32" fmla="*/ 47 w 108"/>
                  <a:gd name="T33" fmla="*/ 226 h 288"/>
                  <a:gd name="T34" fmla="*/ 39 w 108"/>
                  <a:gd name="T35" fmla="*/ 206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18 w 108"/>
                  <a:gd name="T47" fmla="*/ 132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5 w 108"/>
                  <a:gd name="T59" fmla="*/ 48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6" name="Freeform 234"/>
              <p:cNvSpPr>
                <a:spLocks/>
              </p:cNvSpPr>
              <p:nvPr/>
            </p:nvSpPr>
            <p:spPr bwMode="auto">
              <a:xfrm>
                <a:off x="4871" y="950"/>
                <a:ext cx="112" cy="284"/>
              </a:xfrm>
              <a:custGeom>
                <a:avLst/>
                <a:gdLst>
                  <a:gd name="T0" fmla="*/ 3 w 112"/>
                  <a:gd name="T1" fmla="*/ 5 h 284"/>
                  <a:gd name="T2" fmla="*/ 7 w 112"/>
                  <a:gd name="T3" fmla="*/ 5 h 284"/>
                  <a:gd name="T4" fmla="*/ 11 w 112"/>
                  <a:gd name="T5" fmla="*/ 5 h 284"/>
                  <a:gd name="T6" fmla="*/ 19 w 112"/>
                  <a:gd name="T7" fmla="*/ 5 h 284"/>
                  <a:gd name="T8" fmla="*/ 24 w 112"/>
                  <a:gd name="T9" fmla="*/ 14 h 284"/>
                  <a:gd name="T10" fmla="*/ 29 w 112"/>
                  <a:gd name="T11" fmla="*/ 17 h 284"/>
                  <a:gd name="T12" fmla="*/ 31 w 112"/>
                  <a:gd name="T13" fmla="*/ 17 h 284"/>
                  <a:gd name="T14" fmla="*/ 37 w 112"/>
                  <a:gd name="T15" fmla="*/ 25 h 284"/>
                  <a:gd name="T16" fmla="*/ 39 w 112"/>
                  <a:gd name="T17" fmla="*/ 31 h 284"/>
                  <a:gd name="T18" fmla="*/ 43 w 112"/>
                  <a:gd name="T19" fmla="*/ 31 h 284"/>
                  <a:gd name="T20" fmla="*/ 43 w 112"/>
                  <a:gd name="T21" fmla="*/ 31 h 284"/>
                  <a:gd name="T22" fmla="*/ 46 w 112"/>
                  <a:gd name="T23" fmla="*/ 42 h 284"/>
                  <a:gd name="T24" fmla="*/ 48 w 112"/>
                  <a:gd name="T25" fmla="*/ 45 h 284"/>
                  <a:gd name="T26" fmla="*/ 52 w 112"/>
                  <a:gd name="T27" fmla="*/ 51 h 284"/>
                  <a:gd name="T28" fmla="*/ 54 w 112"/>
                  <a:gd name="T29" fmla="*/ 54 h 284"/>
                  <a:gd name="T30" fmla="*/ 58 w 112"/>
                  <a:gd name="T31" fmla="*/ 60 h 284"/>
                  <a:gd name="T32" fmla="*/ 62 w 112"/>
                  <a:gd name="T33" fmla="*/ 68 h 284"/>
                  <a:gd name="T34" fmla="*/ 66 w 112"/>
                  <a:gd name="T35" fmla="*/ 80 h 284"/>
                  <a:gd name="T36" fmla="*/ 71 w 112"/>
                  <a:gd name="T37" fmla="*/ 91 h 284"/>
                  <a:gd name="T38" fmla="*/ 75 w 112"/>
                  <a:gd name="T39" fmla="*/ 102 h 284"/>
                  <a:gd name="T40" fmla="*/ 79 w 112"/>
                  <a:gd name="T41" fmla="*/ 117 h 284"/>
                  <a:gd name="T42" fmla="*/ 84 w 112"/>
                  <a:gd name="T43" fmla="*/ 128 h 284"/>
                  <a:gd name="T44" fmla="*/ 88 w 112"/>
                  <a:gd name="T45" fmla="*/ 142 h 284"/>
                  <a:gd name="T46" fmla="*/ 91 w 112"/>
                  <a:gd name="T47" fmla="*/ 151 h 284"/>
                  <a:gd name="T48" fmla="*/ 93 w 112"/>
                  <a:gd name="T49" fmla="*/ 165 h 284"/>
                  <a:gd name="T50" fmla="*/ 95 w 112"/>
                  <a:gd name="T51" fmla="*/ 180 h 284"/>
                  <a:gd name="T52" fmla="*/ 97 w 112"/>
                  <a:gd name="T53" fmla="*/ 191 h 284"/>
                  <a:gd name="T54" fmla="*/ 99 w 112"/>
                  <a:gd name="T55" fmla="*/ 205 h 284"/>
                  <a:gd name="T56" fmla="*/ 103 w 112"/>
                  <a:gd name="T57" fmla="*/ 222 h 284"/>
                  <a:gd name="T58" fmla="*/ 105 w 112"/>
                  <a:gd name="T59" fmla="*/ 240 h 284"/>
                  <a:gd name="T60" fmla="*/ 107 w 112"/>
                  <a:gd name="T61" fmla="*/ 260 h 284"/>
                  <a:gd name="T62" fmla="*/ 109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5" y="8"/>
                    </a:lnTo>
                    <a:lnTo>
                      <a:pt x="7" y="5"/>
                    </a:lnTo>
                    <a:lnTo>
                      <a:pt x="11" y="8"/>
                    </a:lnTo>
                    <a:lnTo>
                      <a:pt x="11" y="5"/>
                    </a:lnTo>
                    <a:lnTo>
                      <a:pt x="15" y="8"/>
                    </a:lnTo>
                    <a:lnTo>
                      <a:pt x="19" y="5"/>
                    </a:lnTo>
                    <a:lnTo>
                      <a:pt x="22" y="11"/>
                    </a:lnTo>
                    <a:lnTo>
                      <a:pt x="24" y="14"/>
                    </a:lnTo>
                    <a:lnTo>
                      <a:pt x="29" y="17"/>
                    </a:lnTo>
                    <a:lnTo>
                      <a:pt x="31" y="17"/>
                    </a:lnTo>
                    <a:lnTo>
                      <a:pt x="33" y="22"/>
                    </a:lnTo>
                    <a:lnTo>
                      <a:pt x="37" y="25"/>
                    </a:lnTo>
                    <a:lnTo>
                      <a:pt x="39" y="28"/>
                    </a:lnTo>
                    <a:lnTo>
                      <a:pt x="39" y="31"/>
                    </a:lnTo>
                    <a:lnTo>
                      <a:pt x="41" y="28"/>
                    </a:lnTo>
                    <a:lnTo>
                      <a:pt x="43" y="31"/>
                    </a:lnTo>
                    <a:lnTo>
                      <a:pt x="41" y="34"/>
                    </a:lnTo>
                    <a:lnTo>
                      <a:pt x="43" y="31"/>
                    </a:lnTo>
                    <a:lnTo>
                      <a:pt x="44" y="40"/>
                    </a:lnTo>
                    <a:lnTo>
                      <a:pt x="46" y="42"/>
                    </a:lnTo>
                    <a:lnTo>
                      <a:pt x="48" y="45"/>
                    </a:lnTo>
                    <a:lnTo>
                      <a:pt x="48" y="48"/>
                    </a:lnTo>
                    <a:lnTo>
                      <a:pt x="52" y="51"/>
                    </a:lnTo>
                    <a:lnTo>
                      <a:pt x="54" y="51"/>
                    </a:lnTo>
                    <a:lnTo>
                      <a:pt x="54" y="54"/>
                    </a:lnTo>
                    <a:lnTo>
                      <a:pt x="56" y="57"/>
                    </a:lnTo>
                    <a:lnTo>
                      <a:pt x="58" y="60"/>
                    </a:lnTo>
                    <a:lnTo>
                      <a:pt x="62" y="68"/>
                    </a:lnTo>
                    <a:lnTo>
                      <a:pt x="64" y="74"/>
                    </a:lnTo>
                    <a:lnTo>
                      <a:pt x="66" y="80"/>
                    </a:lnTo>
                    <a:lnTo>
                      <a:pt x="67" y="85"/>
                    </a:lnTo>
                    <a:lnTo>
                      <a:pt x="71" y="91"/>
                    </a:lnTo>
                    <a:lnTo>
                      <a:pt x="73" y="100"/>
                    </a:lnTo>
                    <a:lnTo>
                      <a:pt x="75" y="102"/>
                    </a:lnTo>
                    <a:lnTo>
                      <a:pt x="77" y="111"/>
                    </a:lnTo>
                    <a:lnTo>
                      <a:pt x="79" y="117"/>
                    </a:lnTo>
                    <a:lnTo>
                      <a:pt x="81" y="120"/>
                    </a:lnTo>
                    <a:lnTo>
                      <a:pt x="84" y="128"/>
                    </a:lnTo>
                    <a:lnTo>
                      <a:pt x="84" y="134"/>
                    </a:lnTo>
                    <a:lnTo>
                      <a:pt x="88" y="142"/>
                    </a:lnTo>
                    <a:lnTo>
                      <a:pt x="86" y="142"/>
                    </a:lnTo>
                    <a:lnTo>
                      <a:pt x="91" y="151"/>
                    </a:lnTo>
                    <a:lnTo>
                      <a:pt x="91" y="157"/>
                    </a:lnTo>
                    <a:lnTo>
                      <a:pt x="93" y="165"/>
                    </a:lnTo>
                    <a:lnTo>
                      <a:pt x="93" y="171"/>
                    </a:lnTo>
                    <a:lnTo>
                      <a:pt x="95" y="180"/>
                    </a:lnTo>
                    <a:lnTo>
                      <a:pt x="97" y="188"/>
                    </a:lnTo>
                    <a:lnTo>
                      <a:pt x="97" y="191"/>
                    </a:lnTo>
                    <a:lnTo>
                      <a:pt x="99" y="197"/>
                    </a:lnTo>
                    <a:lnTo>
                      <a:pt x="99" y="205"/>
                    </a:lnTo>
                    <a:lnTo>
                      <a:pt x="101" y="217"/>
                    </a:lnTo>
                    <a:lnTo>
                      <a:pt x="103" y="222"/>
                    </a:lnTo>
                    <a:lnTo>
                      <a:pt x="103" y="231"/>
                    </a:lnTo>
                    <a:lnTo>
                      <a:pt x="105" y="240"/>
                    </a:lnTo>
                    <a:lnTo>
                      <a:pt x="105" y="248"/>
                    </a:lnTo>
                    <a:lnTo>
                      <a:pt x="107" y="260"/>
                    </a:lnTo>
                    <a:lnTo>
                      <a:pt x="107" y="262"/>
                    </a:lnTo>
                    <a:lnTo>
                      <a:pt x="109" y="274"/>
                    </a:lnTo>
                    <a:lnTo>
                      <a:pt x="111"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7" name="Freeform 235"/>
              <p:cNvSpPr>
                <a:spLocks/>
              </p:cNvSpPr>
              <p:nvPr/>
            </p:nvSpPr>
            <p:spPr bwMode="auto">
              <a:xfrm>
                <a:off x="4760" y="950"/>
                <a:ext cx="112" cy="284"/>
              </a:xfrm>
              <a:custGeom>
                <a:avLst/>
                <a:gdLst>
                  <a:gd name="T0" fmla="*/ 107 w 112"/>
                  <a:gd name="T1" fmla="*/ 5 h 284"/>
                  <a:gd name="T2" fmla="*/ 101 w 112"/>
                  <a:gd name="T3" fmla="*/ 5 h 284"/>
                  <a:gd name="T4" fmla="*/ 97 w 112"/>
                  <a:gd name="T5" fmla="*/ 8 h 284"/>
                  <a:gd name="T6" fmla="*/ 89 w 112"/>
                  <a:gd name="T7" fmla="*/ 5 h 284"/>
                  <a:gd name="T8" fmla="*/ 84 w 112"/>
                  <a:gd name="T9" fmla="*/ 8 h 284"/>
                  <a:gd name="T10" fmla="*/ 80 w 112"/>
                  <a:gd name="T11" fmla="*/ 17 h 284"/>
                  <a:gd name="T12" fmla="*/ 78 w 112"/>
                  <a:gd name="T13" fmla="*/ 17 h 284"/>
                  <a:gd name="T14" fmla="*/ 74 w 112"/>
                  <a:gd name="T15" fmla="*/ 20 h 284"/>
                  <a:gd name="T16" fmla="*/ 72 w 112"/>
                  <a:gd name="T17" fmla="*/ 28 h 284"/>
                  <a:gd name="T18" fmla="*/ 66 w 112"/>
                  <a:gd name="T19" fmla="*/ 31 h 284"/>
                  <a:gd name="T20" fmla="*/ 66 w 112"/>
                  <a:gd name="T21" fmla="*/ 31 h 284"/>
                  <a:gd name="T22" fmla="*/ 65 w 112"/>
                  <a:gd name="T23" fmla="*/ 37 h 284"/>
                  <a:gd name="T24" fmla="*/ 63 w 112"/>
                  <a:gd name="T25" fmla="*/ 45 h 284"/>
                  <a:gd name="T26" fmla="*/ 61 w 112"/>
                  <a:gd name="T27" fmla="*/ 51 h 284"/>
                  <a:gd name="T28" fmla="*/ 59 w 112"/>
                  <a:gd name="T29" fmla="*/ 57 h 284"/>
                  <a:gd name="T30" fmla="*/ 55 w 112"/>
                  <a:gd name="T31" fmla="*/ 57 h 284"/>
                  <a:gd name="T32" fmla="*/ 47 w 112"/>
                  <a:gd name="T33" fmla="*/ 68 h 284"/>
                  <a:gd name="T34" fmla="*/ 45 w 112"/>
                  <a:gd name="T35" fmla="*/ 77 h 284"/>
                  <a:gd name="T36" fmla="*/ 42 w 112"/>
                  <a:gd name="T37" fmla="*/ 94 h 284"/>
                  <a:gd name="T38" fmla="*/ 38 w 112"/>
                  <a:gd name="T39" fmla="*/ 102 h 284"/>
                  <a:gd name="T40" fmla="*/ 32 w 112"/>
                  <a:gd name="T41" fmla="*/ 114 h 284"/>
                  <a:gd name="T42" fmla="*/ 28 w 112"/>
                  <a:gd name="T43" fmla="*/ 128 h 284"/>
                  <a:gd name="T44" fmla="*/ 24 w 112"/>
                  <a:gd name="T45" fmla="*/ 142 h 284"/>
                  <a:gd name="T46" fmla="*/ 21 w 112"/>
                  <a:gd name="T47" fmla="*/ 154 h 284"/>
                  <a:gd name="T48" fmla="*/ 21 w 112"/>
                  <a:gd name="T49" fmla="*/ 168 h 284"/>
                  <a:gd name="T50" fmla="*/ 19 w 112"/>
                  <a:gd name="T51" fmla="*/ 185 h 284"/>
                  <a:gd name="T52" fmla="*/ 13 w 112"/>
                  <a:gd name="T53" fmla="*/ 197 h 284"/>
                  <a:gd name="T54" fmla="*/ 11 w 112"/>
                  <a:gd name="T55" fmla="*/ 211 h 284"/>
                  <a:gd name="T56" fmla="*/ 9 w 112"/>
                  <a:gd name="T57" fmla="*/ 225 h 284"/>
                  <a:gd name="T58" fmla="*/ 7 w 112"/>
                  <a:gd name="T59" fmla="*/ 242 h 284"/>
                  <a:gd name="T60" fmla="*/ 3 w 112"/>
                  <a:gd name="T61" fmla="*/ 260 h 284"/>
                  <a:gd name="T62" fmla="*/ 3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5"/>
                    </a:lnTo>
                    <a:lnTo>
                      <a:pt x="105" y="2"/>
                    </a:lnTo>
                    <a:lnTo>
                      <a:pt x="101" y="5"/>
                    </a:lnTo>
                    <a:lnTo>
                      <a:pt x="97" y="5"/>
                    </a:lnTo>
                    <a:lnTo>
                      <a:pt x="97" y="8"/>
                    </a:lnTo>
                    <a:lnTo>
                      <a:pt x="93" y="8"/>
                    </a:lnTo>
                    <a:lnTo>
                      <a:pt x="89" y="5"/>
                    </a:lnTo>
                    <a:lnTo>
                      <a:pt x="86" y="8"/>
                    </a:lnTo>
                    <a:lnTo>
                      <a:pt x="84" y="8"/>
                    </a:lnTo>
                    <a:lnTo>
                      <a:pt x="80" y="14"/>
                    </a:lnTo>
                    <a:lnTo>
                      <a:pt x="80" y="17"/>
                    </a:lnTo>
                    <a:lnTo>
                      <a:pt x="78" y="17"/>
                    </a:lnTo>
                    <a:lnTo>
                      <a:pt x="74" y="20"/>
                    </a:lnTo>
                    <a:lnTo>
                      <a:pt x="74" y="25"/>
                    </a:lnTo>
                    <a:lnTo>
                      <a:pt x="72" y="28"/>
                    </a:lnTo>
                    <a:lnTo>
                      <a:pt x="68" y="31"/>
                    </a:lnTo>
                    <a:lnTo>
                      <a:pt x="66" y="31"/>
                    </a:lnTo>
                    <a:lnTo>
                      <a:pt x="68" y="34"/>
                    </a:lnTo>
                    <a:lnTo>
                      <a:pt x="66" y="31"/>
                    </a:lnTo>
                    <a:lnTo>
                      <a:pt x="66" y="37"/>
                    </a:lnTo>
                    <a:lnTo>
                      <a:pt x="65" y="37"/>
                    </a:lnTo>
                    <a:lnTo>
                      <a:pt x="65" y="45"/>
                    </a:lnTo>
                    <a:lnTo>
                      <a:pt x="63" y="45"/>
                    </a:lnTo>
                    <a:lnTo>
                      <a:pt x="61" y="48"/>
                    </a:lnTo>
                    <a:lnTo>
                      <a:pt x="61" y="51"/>
                    </a:lnTo>
                    <a:lnTo>
                      <a:pt x="59" y="54"/>
                    </a:lnTo>
                    <a:lnTo>
                      <a:pt x="59" y="57"/>
                    </a:lnTo>
                    <a:lnTo>
                      <a:pt x="57" y="60"/>
                    </a:lnTo>
                    <a:lnTo>
                      <a:pt x="55" y="57"/>
                    </a:lnTo>
                    <a:lnTo>
                      <a:pt x="53" y="60"/>
                    </a:lnTo>
                    <a:lnTo>
                      <a:pt x="47" y="68"/>
                    </a:lnTo>
                    <a:lnTo>
                      <a:pt x="47" y="71"/>
                    </a:lnTo>
                    <a:lnTo>
                      <a:pt x="45" y="77"/>
                    </a:lnTo>
                    <a:lnTo>
                      <a:pt x="42" y="85"/>
                    </a:lnTo>
                    <a:lnTo>
                      <a:pt x="42" y="94"/>
                    </a:lnTo>
                    <a:lnTo>
                      <a:pt x="40" y="100"/>
                    </a:lnTo>
                    <a:lnTo>
                      <a:pt x="38" y="102"/>
                    </a:lnTo>
                    <a:lnTo>
                      <a:pt x="34" y="108"/>
                    </a:lnTo>
                    <a:lnTo>
                      <a:pt x="32" y="114"/>
                    </a:lnTo>
                    <a:lnTo>
                      <a:pt x="32" y="120"/>
                    </a:lnTo>
                    <a:lnTo>
                      <a:pt x="28" y="128"/>
                    </a:lnTo>
                    <a:lnTo>
                      <a:pt x="26" y="134"/>
                    </a:lnTo>
                    <a:lnTo>
                      <a:pt x="24" y="142"/>
                    </a:lnTo>
                    <a:lnTo>
                      <a:pt x="22" y="148"/>
                    </a:lnTo>
                    <a:lnTo>
                      <a:pt x="21" y="154"/>
                    </a:lnTo>
                    <a:lnTo>
                      <a:pt x="19" y="165"/>
                    </a:lnTo>
                    <a:lnTo>
                      <a:pt x="21" y="168"/>
                    </a:lnTo>
                    <a:lnTo>
                      <a:pt x="21" y="174"/>
                    </a:lnTo>
                    <a:lnTo>
                      <a:pt x="19" y="185"/>
                    </a:lnTo>
                    <a:lnTo>
                      <a:pt x="15" y="191"/>
                    </a:lnTo>
                    <a:lnTo>
                      <a:pt x="13" y="197"/>
                    </a:lnTo>
                    <a:lnTo>
                      <a:pt x="13" y="202"/>
                    </a:lnTo>
                    <a:lnTo>
                      <a:pt x="11" y="211"/>
                    </a:lnTo>
                    <a:lnTo>
                      <a:pt x="11" y="217"/>
                    </a:lnTo>
                    <a:lnTo>
                      <a:pt x="9" y="225"/>
                    </a:lnTo>
                    <a:lnTo>
                      <a:pt x="9" y="234"/>
                    </a:lnTo>
                    <a:lnTo>
                      <a:pt x="7" y="242"/>
                    </a:lnTo>
                    <a:lnTo>
                      <a:pt x="9" y="251"/>
                    </a:lnTo>
                    <a:lnTo>
                      <a:pt x="3" y="260"/>
                    </a:lnTo>
                    <a:lnTo>
                      <a:pt x="3" y="268"/>
                    </a:lnTo>
                    <a:lnTo>
                      <a:pt x="3"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8" name="Freeform 236"/>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2 w 109"/>
                  <a:gd name="T15" fmla="*/ 269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38 h 288"/>
                  <a:gd name="T28" fmla="*/ 51 w 109"/>
                  <a:gd name="T29" fmla="*/ 232 h 288"/>
                  <a:gd name="T30" fmla="*/ 51 w 109"/>
                  <a:gd name="T31" fmla="*/ 226 h 288"/>
                  <a:gd name="T32" fmla="*/ 49 w 109"/>
                  <a:gd name="T33" fmla="*/ 220 h 288"/>
                  <a:gd name="T34" fmla="*/ 43 w 109"/>
                  <a:gd name="T35" fmla="*/ 206 h 288"/>
                  <a:gd name="T36" fmla="*/ 37 w 109"/>
                  <a:gd name="T37" fmla="*/ 198 h 288"/>
                  <a:gd name="T38" fmla="*/ 34 w 109"/>
                  <a:gd name="T39" fmla="*/ 183 h 288"/>
                  <a:gd name="T40" fmla="*/ 32 w 109"/>
                  <a:gd name="T41" fmla="*/ 172 h 288"/>
                  <a:gd name="T42" fmla="*/ 26 w 109"/>
                  <a:gd name="T43" fmla="*/ 160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11 w 109"/>
                  <a:gd name="T55" fmla="*/ 77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6"/>
                    </a:lnTo>
                    <a:lnTo>
                      <a:pt x="72" y="269"/>
                    </a:lnTo>
                    <a:lnTo>
                      <a:pt x="70" y="264"/>
                    </a:lnTo>
                    <a:lnTo>
                      <a:pt x="68" y="261"/>
                    </a:lnTo>
                    <a:lnTo>
                      <a:pt x="66" y="261"/>
                    </a:lnTo>
                    <a:lnTo>
                      <a:pt x="64" y="258"/>
                    </a:lnTo>
                    <a:lnTo>
                      <a:pt x="64" y="255"/>
                    </a:lnTo>
                    <a:lnTo>
                      <a:pt x="64" y="252"/>
                    </a:lnTo>
                    <a:lnTo>
                      <a:pt x="62" y="246"/>
                    </a:lnTo>
                    <a:lnTo>
                      <a:pt x="60" y="243"/>
                    </a:lnTo>
                    <a:lnTo>
                      <a:pt x="58" y="241"/>
                    </a:lnTo>
                    <a:lnTo>
                      <a:pt x="56" y="238"/>
                    </a:lnTo>
                    <a:lnTo>
                      <a:pt x="51" y="232"/>
                    </a:lnTo>
                    <a:lnTo>
                      <a:pt x="51" y="226"/>
                    </a:lnTo>
                    <a:lnTo>
                      <a:pt x="49" y="226"/>
                    </a:lnTo>
                    <a:lnTo>
                      <a:pt x="49" y="220"/>
                    </a:lnTo>
                    <a:lnTo>
                      <a:pt x="45" y="218"/>
                    </a:lnTo>
                    <a:lnTo>
                      <a:pt x="43" y="206"/>
                    </a:lnTo>
                    <a:lnTo>
                      <a:pt x="39" y="203"/>
                    </a:lnTo>
                    <a:lnTo>
                      <a:pt x="37" y="198"/>
                    </a:lnTo>
                    <a:lnTo>
                      <a:pt x="36" y="192"/>
                    </a:lnTo>
                    <a:lnTo>
                      <a:pt x="34" y="183"/>
                    </a:lnTo>
                    <a:lnTo>
                      <a:pt x="28" y="177"/>
                    </a:lnTo>
                    <a:lnTo>
                      <a:pt x="32" y="172"/>
                    </a:lnTo>
                    <a:lnTo>
                      <a:pt x="28" y="166"/>
                    </a:lnTo>
                    <a:lnTo>
                      <a:pt x="26" y="160"/>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11" y="77"/>
                    </a:lnTo>
                    <a:lnTo>
                      <a:pt x="9" y="66"/>
                    </a:lnTo>
                    <a:lnTo>
                      <a:pt x="11" y="60"/>
                    </a:lnTo>
                    <a:lnTo>
                      <a:pt x="7" y="51"/>
                    </a:lnTo>
                    <a:lnTo>
                      <a:pt x="5" y="45"/>
                    </a:lnTo>
                    <a:lnTo>
                      <a:pt x="3" y="40"/>
                    </a:lnTo>
                    <a:lnTo>
                      <a:pt x="3" y="25"/>
                    </a:lnTo>
                    <a:lnTo>
                      <a:pt x="1" y="20"/>
                    </a:lnTo>
                    <a:lnTo>
                      <a:pt x="0"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9" name="Freeform 237"/>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3 w 110"/>
                  <a:gd name="T31" fmla="*/ 229 h 288"/>
                  <a:gd name="T32" fmla="*/ 61 w 110"/>
                  <a:gd name="T33" fmla="*/ 220 h 288"/>
                  <a:gd name="T34" fmla="*/ 66 w 110"/>
                  <a:gd name="T35" fmla="*/ 206 h 288"/>
                  <a:gd name="T36" fmla="*/ 70 w 110"/>
                  <a:gd name="T37" fmla="*/ 195 h 288"/>
                  <a:gd name="T38" fmla="*/ 74 w 110"/>
                  <a:gd name="T39" fmla="*/ 186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1 w 110"/>
                  <a:gd name="T59" fmla="*/ 40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2" y="258"/>
                    </a:lnTo>
                    <a:lnTo>
                      <a:pt x="45" y="255"/>
                    </a:lnTo>
                    <a:lnTo>
                      <a:pt x="43" y="252"/>
                    </a:lnTo>
                    <a:lnTo>
                      <a:pt x="47" y="249"/>
                    </a:lnTo>
                    <a:lnTo>
                      <a:pt x="49" y="246"/>
                    </a:lnTo>
                    <a:lnTo>
                      <a:pt x="49" y="243"/>
                    </a:lnTo>
                    <a:lnTo>
                      <a:pt x="51" y="241"/>
                    </a:lnTo>
                    <a:lnTo>
                      <a:pt x="53" y="238"/>
                    </a:lnTo>
                    <a:lnTo>
                      <a:pt x="53" y="235"/>
                    </a:lnTo>
                    <a:lnTo>
                      <a:pt x="55" y="232"/>
                    </a:lnTo>
                    <a:lnTo>
                      <a:pt x="53" y="229"/>
                    </a:lnTo>
                    <a:lnTo>
                      <a:pt x="57" y="229"/>
                    </a:lnTo>
                    <a:lnTo>
                      <a:pt x="61" y="220"/>
                    </a:lnTo>
                    <a:lnTo>
                      <a:pt x="63" y="212"/>
                    </a:lnTo>
                    <a:lnTo>
                      <a:pt x="66" y="206"/>
                    </a:lnTo>
                    <a:lnTo>
                      <a:pt x="68" y="200"/>
                    </a:lnTo>
                    <a:lnTo>
                      <a:pt x="70" y="195"/>
                    </a:lnTo>
                    <a:lnTo>
                      <a:pt x="70" y="189"/>
                    </a:lnTo>
                    <a:lnTo>
                      <a:pt x="74" y="186"/>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1" y="40"/>
                    </a:lnTo>
                    <a:lnTo>
                      <a:pt x="103" y="34"/>
                    </a:lnTo>
                    <a:lnTo>
                      <a:pt x="107" y="28"/>
                    </a:lnTo>
                    <a:lnTo>
                      <a:pt x="105" y="17"/>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0" name="Freeform 238"/>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7 w 110"/>
                  <a:gd name="T31" fmla="*/ 229 h 288"/>
                  <a:gd name="T32" fmla="*/ 61 w 110"/>
                  <a:gd name="T33" fmla="*/ 220 h 288"/>
                  <a:gd name="T34" fmla="*/ 66 w 110"/>
                  <a:gd name="T35" fmla="*/ 206 h 288"/>
                  <a:gd name="T36" fmla="*/ 70 w 110"/>
                  <a:gd name="T37" fmla="*/ 195 h 288"/>
                  <a:gd name="T38" fmla="*/ 76 w 110"/>
                  <a:gd name="T39" fmla="*/ 183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5" y="255"/>
                    </a:lnTo>
                    <a:lnTo>
                      <a:pt x="43" y="252"/>
                    </a:lnTo>
                    <a:lnTo>
                      <a:pt x="47" y="249"/>
                    </a:lnTo>
                    <a:lnTo>
                      <a:pt x="49" y="246"/>
                    </a:lnTo>
                    <a:lnTo>
                      <a:pt x="49" y="243"/>
                    </a:lnTo>
                    <a:lnTo>
                      <a:pt x="51" y="241"/>
                    </a:lnTo>
                    <a:lnTo>
                      <a:pt x="53" y="238"/>
                    </a:lnTo>
                    <a:lnTo>
                      <a:pt x="53" y="235"/>
                    </a:lnTo>
                    <a:lnTo>
                      <a:pt x="55" y="232"/>
                    </a:lnTo>
                    <a:lnTo>
                      <a:pt x="57" y="229"/>
                    </a:lnTo>
                    <a:lnTo>
                      <a:pt x="59" y="226"/>
                    </a:lnTo>
                    <a:lnTo>
                      <a:pt x="61" y="220"/>
                    </a:lnTo>
                    <a:lnTo>
                      <a:pt x="63" y="212"/>
                    </a:lnTo>
                    <a:lnTo>
                      <a:pt x="66" y="206"/>
                    </a:lnTo>
                    <a:lnTo>
                      <a:pt x="70" y="203"/>
                    </a:lnTo>
                    <a:lnTo>
                      <a:pt x="70" y="195"/>
                    </a:lnTo>
                    <a:lnTo>
                      <a:pt x="70" y="189"/>
                    </a:lnTo>
                    <a:lnTo>
                      <a:pt x="76" y="183"/>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3" y="43"/>
                    </a:lnTo>
                    <a:lnTo>
                      <a:pt x="105" y="31"/>
                    </a:lnTo>
                    <a:lnTo>
                      <a:pt x="107" y="28"/>
                    </a:lnTo>
                    <a:lnTo>
                      <a:pt x="105" y="17"/>
                    </a:lnTo>
                    <a:lnTo>
                      <a:pt x="107"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1" name="Freeform 239"/>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0 w 109"/>
                  <a:gd name="T15" fmla="*/ 264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41 h 288"/>
                  <a:gd name="T28" fmla="*/ 51 w 109"/>
                  <a:gd name="T29" fmla="*/ 232 h 288"/>
                  <a:gd name="T30" fmla="*/ 51 w 109"/>
                  <a:gd name="T31" fmla="*/ 226 h 288"/>
                  <a:gd name="T32" fmla="*/ 47 w 109"/>
                  <a:gd name="T33" fmla="*/ 223 h 288"/>
                  <a:gd name="T34" fmla="*/ 43 w 109"/>
                  <a:gd name="T35" fmla="*/ 206 h 288"/>
                  <a:gd name="T36" fmla="*/ 37 w 109"/>
                  <a:gd name="T37" fmla="*/ 198 h 288"/>
                  <a:gd name="T38" fmla="*/ 34 w 109"/>
                  <a:gd name="T39" fmla="*/ 183 h 288"/>
                  <a:gd name="T40" fmla="*/ 32 w 109"/>
                  <a:gd name="T41" fmla="*/ 172 h 288"/>
                  <a:gd name="T42" fmla="*/ 24 w 109"/>
                  <a:gd name="T43" fmla="*/ 157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9 w 109"/>
                  <a:gd name="T55" fmla="*/ 74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9"/>
                    </a:lnTo>
                    <a:lnTo>
                      <a:pt x="70" y="264"/>
                    </a:lnTo>
                    <a:lnTo>
                      <a:pt x="70" y="266"/>
                    </a:lnTo>
                    <a:lnTo>
                      <a:pt x="68" y="261"/>
                    </a:lnTo>
                    <a:lnTo>
                      <a:pt x="66" y="261"/>
                    </a:lnTo>
                    <a:lnTo>
                      <a:pt x="64" y="258"/>
                    </a:lnTo>
                    <a:lnTo>
                      <a:pt x="64" y="255"/>
                    </a:lnTo>
                    <a:lnTo>
                      <a:pt x="64" y="252"/>
                    </a:lnTo>
                    <a:lnTo>
                      <a:pt x="62" y="246"/>
                    </a:lnTo>
                    <a:lnTo>
                      <a:pt x="60" y="243"/>
                    </a:lnTo>
                    <a:lnTo>
                      <a:pt x="58" y="241"/>
                    </a:lnTo>
                    <a:lnTo>
                      <a:pt x="56" y="241"/>
                    </a:lnTo>
                    <a:lnTo>
                      <a:pt x="54" y="235"/>
                    </a:lnTo>
                    <a:lnTo>
                      <a:pt x="51" y="232"/>
                    </a:lnTo>
                    <a:lnTo>
                      <a:pt x="51" y="226"/>
                    </a:lnTo>
                    <a:lnTo>
                      <a:pt x="47" y="229"/>
                    </a:lnTo>
                    <a:lnTo>
                      <a:pt x="47" y="223"/>
                    </a:lnTo>
                    <a:lnTo>
                      <a:pt x="45" y="218"/>
                    </a:lnTo>
                    <a:lnTo>
                      <a:pt x="43" y="206"/>
                    </a:lnTo>
                    <a:lnTo>
                      <a:pt x="39" y="203"/>
                    </a:lnTo>
                    <a:lnTo>
                      <a:pt x="37" y="198"/>
                    </a:lnTo>
                    <a:lnTo>
                      <a:pt x="36" y="192"/>
                    </a:lnTo>
                    <a:lnTo>
                      <a:pt x="34" y="183"/>
                    </a:lnTo>
                    <a:lnTo>
                      <a:pt x="28" y="177"/>
                    </a:lnTo>
                    <a:lnTo>
                      <a:pt x="32" y="172"/>
                    </a:lnTo>
                    <a:lnTo>
                      <a:pt x="28" y="166"/>
                    </a:lnTo>
                    <a:lnTo>
                      <a:pt x="24" y="157"/>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9" y="74"/>
                    </a:lnTo>
                    <a:lnTo>
                      <a:pt x="9" y="66"/>
                    </a:lnTo>
                    <a:lnTo>
                      <a:pt x="11" y="60"/>
                    </a:lnTo>
                    <a:lnTo>
                      <a:pt x="7" y="51"/>
                    </a:lnTo>
                    <a:lnTo>
                      <a:pt x="5" y="45"/>
                    </a:lnTo>
                    <a:lnTo>
                      <a:pt x="5" y="37"/>
                    </a:lnTo>
                    <a:lnTo>
                      <a:pt x="3" y="25"/>
                    </a:lnTo>
                    <a:lnTo>
                      <a:pt x="1" y="20"/>
                    </a:lnTo>
                    <a:lnTo>
                      <a:pt x="0"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2" name="Freeform 240"/>
              <p:cNvSpPr>
                <a:spLocks/>
              </p:cNvSpPr>
              <p:nvPr/>
            </p:nvSpPr>
            <p:spPr bwMode="auto">
              <a:xfrm>
                <a:off x="2674" y="950"/>
                <a:ext cx="113" cy="284"/>
              </a:xfrm>
              <a:custGeom>
                <a:avLst/>
                <a:gdLst>
                  <a:gd name="T0" fmla="*/ 5 w 113"/>
                  <a:gd name="T1" fmla="*/ 0 h 284"/>
                  <a:gd name="T2" fmla="*/ 9 w 113"/>
                  <a:gd name="T3" fmla="*/ 2 h 284"/>
                  <a:gd name="T4" fmla="*/ 17 w 113"/>
                  <a:gd name="T5" fmla="*/ 0 h 284"/>
                  <a:gd name="T6" fmla="*/ 22 w 113"/>
                  <a:gd name="T7" fmla="*/ 5 h 284"/>
                  <a:gd name="T8" fmla="*/ 28 w 113"/>
                  <a:gd name="T9" fmla="*/ 11 h 284"/>
                  <a:gd name="T10" fmla="*/ 28 w 113"/>
                  <a:gd name="T11" fmla="*/ 11 h 284"/>
                  <a:gd name="T12" fmla="*/ 34 w 113"/>
                  <a:gd name="T13" fmla="*/ 11 h 284"/>
                  <a:gd name="T14" fmla="*/ 38 w 113"/>
                  <a:gd name="T15" fmla="*/ 20 h 284"/>
                  <a:gd name="T16" fmla="*/ 40 w 113"/>
                  <a:gd name="T17" fmla="*/ 22 h 284"/>
                  <a:gd name="T18" fmla="*/ 44 w 113"/>
                  <a:gd name="T19" fmla="*/ 25 h 284"/>
                  <a:gd name="T20" fmla="*/ 45 w 113"/>
                  <a:gd name="T21" fmla="*/ 31 h 284"/>
                  <a:gd name="T22" fmla="*/ 45 w 113"/>
                  <a:gd name="T23" fmla="*/ 40 h 284"/>
                  <a:gd name="T24" fmla="*/ 49 w 113"/>
                  <a:gd name="T25" fmla="*/ 42 h 284"/>
                  <a:gd name="T26" fmla="*/ 53 w 113"/>
                  <a:gd name="T27" fmla="*/ 48 h 284"/>
                  <a:gd name="T28" fmla="*/ 53 w 113"/>
                  <a:gd name="T29" fmla="*/ 48 h 284"/>
                  <a:gd name="T30" fmla="*/ 56 w 113"/>
                  <a:gd name="T31" fmla="*/ 54 h 284"/>
                  <a:gd name="T32" fmla="*/ 64 w 113"/>
                  <a:gd name="T33" fmla="*/ 62 h 284"/>
                  <a:gd name="T34" fmla="*/ 69 w 113"/>
                  <a:gd name="T35" fmla="*/ 74 h 284"/>
                  <a:gd name="T36" fmla="*/ 75 w 113"/>
                  <a:gd name="T37" fmla="*/ 88 h 284"/>
                  <a:gd name="T38" fmla="*/ 75 w 113"/>
                  <a:gd name="T39" fmla="*/ 100 h 284"/>
                  <a:gd name="T40" fmla="*/ 81 w 113"/>
                  <a:gd name="T41" fmla="*/ 111 h 284"/>
                  <a:gd name="T42" fmla="*/ 87 w 113"/>
                  <a:gd name="T43" fmla="*/ 125 h 284"/>
                  <a:gd name="T44" fmla="*/ 87 w 113"/>
                  <a:gd name="T45" fmla="*/ 137 h 284"/>
                  <a:gd name="T46" fmla="*/ 89 w 113"/>
                  <a:gd name="T47" fmla="*/ 154 h 284"/>
                  <a:gd name="T48" fmla="*/ 92 w 113"/>
                  <a:gd name="T49" fmla="*/ 165 h 284"/>
                  <a:gd name="T50" fmla="*/ 100 w 113"/>
                  <a:gd name="T51" fmla="*/ 180 h 284"/>
                  <a:gd name="T52" fmla="*/ 98 w 113"/>
                  <a:gd name="T53" fmla="*/ 194 h 284"/>
                  <a:gd name="T54" fmla="*/ 102 w 113"/>
                  <a:gd name="T55" fmla="*/ 208 h 284"/>
                  <a:gd name="T56" fmla="*/ 104 w 113"/>
                  <a:gd name="T57" fmla="*/ 225 h 284"/>
                  <a:gd name="T58" fmla="*/ 108 w 113"/>
                  <a:gd name="T59" fmla="*/ 242 h 284"/>
                  <a:gd name="T60" fmla="*/ 112 w 113"/>
                  <a:gd name="T61" fmla="*/ 257 h 284"/>
                  <a:gd name="T62" fmla="*/ 110 w 113"/>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0" y="0"/>
                    </a:moveTo>
                    <a:lnTo>
                      <a:pt x="5" y="0"/>
                    </a:lnTo>
                    <a:lnTo>
                      <a:pt x="7" y="0"/>
                    </a:lnTo>
                    <a:lnTo>
                      <a:pt x="9" y="2"/>
                    </a:lnTo>
                    <a:lnTo>
                      <a:pt x="13" y="0"/>
                    </a:lnTo>
                    <a:lnTo>
                      <a:pt x="17" y="0"/>
                    </a:lnTo>
                    <a:lnTo>
                      <a:pt x="19" y="0"/>
                    </a:lnTo>
                    <a:lnTo>
                      <a:pt x="22" y="5"/>
                    </a:lnTo>
                    <a:lnTo>
                      <a:pt x="24" y="8"/>
                    </a:lnTo>
                    <a:lnTo>
                      <a:pt x="28" y="11"/>
                    </a:lnTo>
                    <a:lnTo>
                      <a:pt x="30" y="8"/>
                    </a:lnTo>
                    <a:lnTo>
                      <a:pt x="28" y="11"/>
                    </a:lnTo>
                    <a:lnTo>
                      <a:pt x="32" y="11"/>
                    </a:lnTo>
                    <a:lnTo>
                      <a:pt x="34" y="11"/>
                    </a:lnTo>
                    <a:lnTo>
                      <a:pt x="36" y="20"/>
                    </a:lnTo>
                    <a:lnTo>
                      <a:pt x="38" y="20"/>
                    </a:lnTo>
                    <a:lnTo>
                      <a:pt x="40" y="22"/>
                    </a:lnTo>
                    <a:lnTo>
                      <a:pt x="42" y="25"/>
                    </a:lnTo>
                    <a:lnTo>
                      <a:pt x="44" y="25"/>
                    </a:lnTo>
                    <a:lnTo>
                      <a:pt x="45" y="28"/>
                    </a:lnTo>
                    <a:lnTo>
                      <a:pt x="45" y="31"/>
                    </a:lnTo>
                    <a:lnTo>
                      <a:pt x="45" y="34"/>
                    </a:lnTo>
                    <a:lnTo>
                      <a:pt x="45" y="40"/>
                    </a:lnTo>
                    <a:lnTo>
                      <a:pt x="47" y="40"/>
                    </a:lnTo>
                    <a:lnTo>
                      <a:pt x="49" y="42"/>
                    </a:lnTo>
                    <a:lnTo>
                      <a:pt x="53" y="45"/>
                    </a:lnTo>
                    <a:lnTo>
                      <a:pt x="53" y="48"/>
                    </a:lnTo>
                    <a:lnTo>
                      <a:pt x="56" y="51"/>
                    </a:lnTo>
                    <a:lnTo>
                      <a:pt x="56" y="54"/>
                    </a:lnTo>
                    <a:lnTo>
                      <a:pt x="58" y="57"/>
                    </a:lnTo>
                    <a:lnTo>
                      <a:pt x="64" y="62"/>
                    </a:lnTo>
                    <a:lnTo>
                      <a:pt x="66" y="68"/>
                    </a:lnTo>
                    <a:lnTo>
                      <a:pt x="69" y="74"/>
                    </a:lnTo>
                    <a:lnTo>
                      <a:pt x="69" y="82"/>
                    </a:lnTo>
                    <a:lnTo>
                      <a:pt x="75" y="88"/>
                    </a:lnTo>
                    <a:lnTo>
                      <a:pt x="73" y="97"/>
                    </a:lnTo>
                    <a:lnTo>
                      <a:pt x="75" y="100"/>
                    </a:lnTo>
                    <a:lnTo>
                      <a:pt x="81" y="105"/>
                    </a:lnTo>
                    <a:lnTo>
                      <a:pt x="81" y="111"/>
                    </a:lnTo>
                    <a:lnTo>
                      <a:pt x="81" y="117"/>
                    </a:lnTo>
                    <a:lnTo>
                      <a:pt x="87" y="125"/>
                    </a:lnTo>
                    <a:lnTo>
                      <a:pt x="87" y="131"/>
                    </a:lnTo>
                    <a:lnTo>
                      <a:pt x="87" y="137"/>
                    </a:lnTo>
                    <a:lnTo>
                      <a:pt x="90" y="148"/>
                    </a:lnTo>
                    <a:lnTo>
                      <a:pt x="89" y="154"/>
                    </a:lnTo>
                    <a:lnTo>
                      <a:pt x="92" y="160"/>
                    </a:lnTo>
                    <a:lnTo>
                      <a:pt x="92" y="165"/>
                    </a:lnTo>
                    <a:lnTo>
                      <a:pt x="94" y="171"/>
                    </a:lnTo>
                    <a:lnTo>
                      <a:pt x="100" y="180"/>
                    </a:lnTo>
                    <a:lnTo>
                      <a:pt x="98" y="185"/>
                    </a:lnTo>
                    <a:lnTo>
                      <a:pt x="98" y="194"/>
                    </a:lnTo>
                    <a:lnTo>
                      <a:pt x="98" y="200"/>
                    </a:lnTo>
                    <a:lnTo>
                      <a:pt x="102" y="208"/>
                    </a:lnTo>
                    <a:lnTo>
                      <a:pt x="102" y="217"/>
                    </a:lnTo>
                    <a:lnTo>
                      <a:pt x="104" y="225"/>
                    </a:lnTo>
                    <a:lnTo>
                      <a:pt x="106" y="231"/>
                    </a:lnTo>
                    <a:lnTo>
                      <a:pt x="108" y="242"/>
                    </a:lnTo>
                    <a:lnTo>
                      <a:pt x="106" y="248"/>
                    </a:lnTo>
                    <a:lnTo>
                      <a:pt x="112" y="257"/>
                    </a:lnTo>
                    <a:lnTo>
                      <a:pt x="108" y="265"/>
                    </a:lnTo>
                    <a:lnTo>
                      <a:pt x="110" y="274"/>
                    </a:lnTo>
                    <a:lnTo>
                      <a:pt x="112"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3" name="Freeform 241"/>
              <p:cNvSpPr>
                <a:spLocks/>
              </p:cNvSpPr>
              <p:nvPr/>
            </p:nvSpPr>
            <p:spPr bwMode="auto">
              <a:xfrm>
                <a:off x="2562" y="950"/>
                <a:ext cx="113" cy="284"/>
              </a:xfrm>
              <a:custGeom>
                <a:avLst/>
                <a:gdLst>
                  <a:gd name="T0" fmla="*/ 110 w 113"/>
                  <a:gd name="T1" fmla="*/ 2 h 284"/>
                  <a:gd name="T2" fmla="*/ 104 w 113"/>
                  <a:gd name="T3" fmla="*/ 2 h 284"/>
                  <a:gd name="T4" fmla="*/ 98 w 113"/>
                  <a:gd name="T5" fmla="*/ 5 h 284"/>
                  <a:gd name="T6" fmla="*/ 90 w 113"/>
                  <a:gd name="T7" fmla="*/ 5 h 284"/>
                  <a:gd name="T8" fmla="*/ 86 w 113"/>
                  <a:gd name="T9" fmla="*/ 8 h 284"/>
                  <a:gd name="T10" fmla="*/ 84 w 113"/>
                  <a:gd name="T11" fmla="*/ 11 h 284"/>
                  <a:gd name="T12" fmla="*/ 80 w 113"/>
                  <a:gd name="T13" fmla="*/ 17 h 284"/>
                  <a:gd name="T14" fmla="*/ 76 w 113"/>
                  <a:gd name="T15" fmla="*/ 17 h 284"/>
                  <a:gd name="T16" fmla="*/ 73 w 113"/>
                  <a:gd name="T17" fmla="*/ 28 h 284"/>
                  <a:gd name="T18" fmla="*/ 71 w 113"/>
                  <a:gd name="T19" fmla="*/ 28 h 284"/>
                  <a:gd name="T20" fmla="*/ 67 w 113"/>
                  <a:gd name="T21" fmla="*/ 34 h 284"/>
                  <a:gd name="T22" fmla="*/ 65 w 113"/>
                  <a:gd name="T23" fmla="*/ 40 h 284"/>
                  <a:gd name="T24" fmla="*/ 63 w 113"/>
                  <a:gd name="T25" fmla="*/ 42 h 284"/>
                  <a:gd name="T26" fmla="*/ 61 w 113"/>
                  <a:gd name="T27" fmla="*/ 48 h 284"/>
                  <a:gd name="T28" fmla="*/ 57 w 113"/>
                  <a:gd name="T29" fmla="*/ 54 h 284"/>
                  <a:gd name="T30" fmla="*/ 56 w 113"/>
                  <a:gd name="T31" fmla="*/ 57 h 284"/>
                  <a:gd name="T32" fmla="*/ 52 w 113"/>
                  <a:gd name="T33" fmla="*/ 68 h 284"/>
                  <a:gd name="T34" fmla="*/ 46 w 113"/>
                  <a:gd name="T35" fmla="*/ 80 h 284"/>
                  <a:gd name="T36" fmla="*/ 44 w 113"/>
                  <a:gd name="T37" fmla="*/ 91 h 284"/>
                  <a:gd name="T38" fmla="*/ 37 w 113"/>
                  <a:gd name="T39" fmla="*/ 102 h 284"/>
                  <a:gd name="T40" fmla="*/ 35 w 113"/>
                  <a:gd name="T41" fmla="*/ 111 h 284"/>
                  <a:gd name="T42" fmla="*/ 33 w 113"/>
                  <a:gd name="T43" fmla="*/ 128 h 284"/>
                  <a:gd name="T44" fmla="*/ 27 w 113"/>
                  <a:gd name="T45" fmla="*/ 142 h 284"/>
                  <a:gd name="T46" fmla="*/ 21 w 113"/>
                  <a:gd name="T47" fmla="*/ 154 h 284"/>
                  <a:gd name="T48" fmla="*/ 21 w 113"/>
                  <a:gd name="T49" fmla="*/ 168 h 284"/>
                  <a:gd name="T50" fmla="*/ 17 w 113"/>
                  <a:gd name="T51" fmla="*/ 182 h 284"/>
                  <a:gd name="T52" fmla="*/ 17 w 113"/>
                  <a:gd name="T53" fmla="*/ 197 h 284"/>
                  <a:gd name="T54" fmla="*/ 13 w 113"/>
                  <a:gd name="T55" fmla="*/ 211 h 284"/>
                  <a:gd name="T56" fmla="*/ 9 w 113"/>
                  <a:gd name="T57" fmla="*/ 225 h 284"/>
                  <a:gd name="T58" fmla="*/ 5 w 113"/>
                  <a:gd name="T59" fmla="*/ 242 h 284"/>
                  <a:gd name="T60" fmla="*/ 5 w 113"/>
                  <a:gd name="T61" fmla="*/ 260 h 284"/>
                  <a:gd name="T62" fmla="*/ 3 w 113"/>
                  <a:gd name="T63" fmla="*/ 28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112" y="2"/>
                    </a:moveTo>
                    <a:lnTo>
                      <a:pt x="110" y="2"/>
                    </a:lnTo>
                    <a:lnTo>
                      <a:pt x="106" y="0"/>
                    </a:lnTo>
                    <a:lnTo>
                      <a:pt x="104" y="2"/>
                    </a:lnTo>
                    <a:lnTo>
                      <a:pt x="102" y="5"/>
                    </a:lnTo>
                    <a:lnTo>
                      <a:pt x="98" y="5"/>
                    </a:lnTo>
                    <a:lnTo>
                      <a:pt x="96" y="8"/>
                    </a:lnTo>
                    <a:lnTo>
                      <a:pt x="90" y="5"/>
                    </a:lnTo>
                    <a:lnTo>
                      <a:pt x="86" y="8"/>
                    </a:lnTo>
                    <a:lnTo>
                      <a:pt x="84" y="11"/>
                    </a:lnTo>
                    <a:lnTo>
                      <a:pt x="82" y="17"/>
                    </a:lnTo>
                    <a:lnTo>
                      <a:pt x="80" y="17"/>
                    </a:lnTo>
                    <a:lnTo>
                      <a:pt x="76" y="17"/>
                    </a:lnTo>
                    <a:lnTo>
                      <a:pt x="73" y="25"/>
                    </a:lnTo>
                    <a:lnTo>
                      <a:pt x="73" y="28"/>
                    </a:lnTo>
                    <a:lnTo>
                      <a:pt x="71" y="28"/>
                    </a:lnTo>
                    <a:lnTo>
                      <a:pt x="71" y="31"/>
                    </a:lnTo>
                    <a:lnTo>
                      <a:pt x="67" y="34"/>
                    </a:lnTo>
                    <a:lnTo>
                      <a:pt x="69" y="37"/>
                    </a:lnTo>
                    <a:lnTo>
                      <a:pt x="65" y="40"/>
                    </a:lnTo>
                    <a:lnTo>
                      <a:pt x="65" y="42"/>
                    </a:lnTo>
                    <a:lnTo>
                      <a:pt x="63" y="42"/>
                    </a:lnTo>
                    <a:lnTo>
                      <a:pt x="63" y="48"/>
                    </a:lnTo>
                    <a:lnTo>
                      <a:pt x="61" y="48"/>
                    </a:lnTo>
                    <a:lnTo>
                      <a:pt x="61" y="54"/>
                    </a:lnTo>
                    <a:lnTo>
                      <a:pt x="57" y="54"/>
                    </a:lnTo>
                    <a:lnTo>
                      <a:pt x="56" y="57"/>
                    </a:lnTo>
                    <a:lnTo>
                      <a:pt x="52" y="68"/>
                    </a:lnTo>
                    <a:lnTo>
                      <a:pt x="50" y="71"/>
                    </a:lnTo>
                    <a:lnTo>
                      <a:pt x="46" y="80"/>
                    </a:lnTo>
                    <a:lnTo>
                      <a:pt x="44" y="82"/>
                    </a:lnTo>
                    <a:lnTo>
                      <a:pt x="44" y="91"/>
                    </a:lnTo>
                    <a:lnTo>
                      <a:pt x="38" y="97"/>
                    </a:lnTo>
                    <a:lnTo>
                      <a:pt x="37" y="102"/>
                    </a:lnTo>
                    <a:lnTo>
                      <a:pt x="37" y="108"/>
                    </a:lnTo>
                    <a:lnTo>
                      <a:pt x="35" y="111"/>
                    </a:lnTo>
                    <a:lnTo>
                      <a:pt x="33" y="122"/>
                    </a:lnTo>
                    <a:lnTo>
                      <a:pt x="33" y="128"/>
                    </a:lnTo>
                    <a:lnTo>
                      <a:pt x="31" y="131"/>
                    </a:lnTo>
                    <a:lnTo>
                      <a:pt x="27" y="142"/>
                    </a:lnTo>
                    <a:lnTo>
                      <a:pt x="25" y="145"/>
                    </a:lnTo>
                    <a:lnTo>
                      <a:pt x="21" y="154"/>
                    </a:lnTo>
                    <a:lnTo>
                      <a:pt x="23" y="160"/>
                    </a:lnTo>
                    <a:lnTo>
                      <a:pt x="21" y="168"/>
                    </a:lnTo>
                    <a:lnTo>
                      <a:pt x="21" y="177"/>
                    </a:lnTo>
                    <a:lnTo>
                      <a:pt x="17" y="182"/>
                    </a:lnTo>
                    <a:lnTo>
                      <a:pt x="17" y="188"/>
                    </a:lnTo>
                    <a:lnTo>
                      <a:pt x="17" y="197"/>
                    </a:lnTo>
                    <a:lnTo>
                      <a:pt x="15" y="202"/>
                    </a:lnTo>
                    <a:lnTo>
                      <a:pt x="13" y="211"/>
                    </a:lnTo>
                    <a:lnTo>
                      <a:pt x="9" y="217"/>
                    </a:lnTo>
                    <a:lnTo>
                      <a:pt x="9" y="225"/>
                    </a:lnTo>
                    <a:lnTo>
                      <a:pt x="7" y="234"/>
                    </a:lnTo>
                    <a:lnTo>
                      <a:pt x="5" y="242"/>
                    </a:lnTo>
                    <a:lnTo>
                      <a:pt x="7" y="251"/>
                    </a:lnTo>
                    <a:lnTo>
                      <a:pt x="5" y="260"/>
                    </a:lnTo>
                    <a:lnTo>
                      <a:pt x="1" y="265"/>
                    </a:lnTo>
                    <a:lnTo>
                      <a:pt x="3" y="280"/>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4" name="Freeform 242"/>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5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3 w 108"/>
                  <a:gd name="T35" fmla="*/ 209 h 288"/>
                  <a:gd name="T36" fmla="*/ 35 w 108"/>
                  <a:gd name="T37" fmla="*/ 198 h 288"/>
                  <a:gd name="T38" fmla="*/ 34 w 108"/>
                  <a:gd name="T39" fmla="*/ 183 h 288"/>
                  <a:gd name="T40" fmla="*/ 30 w 108"/>
                  <a:gd name="T41" fmla="*/ 175 h 288"/>
                  <a:gd name="T42" fmla="*/ 24 w 108"/>
                  <a:gd name="T43" fmla="*/ 160 h 288"/>
                  <a:gd name="T44" fmla="*/ 22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5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3" y="209"/>
                    </a:lnTo>
                    <a:lnTo>
                      <a:pt x="37" y="203"/>
                    </a:lnTo>
                    <a:lnTo>
                      <a:pt x="35" y="198"/>
                    </a:lnTo>
                    <a:lnTo>
                      <a:pt x="35" y="189"/>
                    </a:lnTo>
                    <a:lnTo>
                      <a:pt x="34" y="183"/>
                    </a:lnTo>
                    <a:lnTo>
                      <a:pt x="30" y="180"/>
                    </a:lnTo>
                    <a:lnTo>
                      <a:pt x="30" y="175"/>
                    </a:lnTo>
                    <a:lnTo>
                      <a:pt x="28" y="166"/>
                    </a:lnTo>
                    <a:lnTo>
                      <a:pt x="24" y="160"/>
                    </a:lnTo>
                    <a:lnTo>
                      <a:pt x="22" y="152"/>
                    </a:lnTo>
                    <a:lnTo>
                      <a:pt x="22" y="149"/>
                    </a:lnTo>
                    <a:lnTo>
                      <a:pt x="22" y="140"/>
                    </a:lnTo>
                    <a:lnTo>
                      <a:pt x="20" y="132"/>
                    </a:lnTo>
                    <a:lnTo>
                      <a:pt x="17" y="126"/>
                    </a:lnTo>
                    <a:lnTo>
                      <a:pt x="15" y="117"/>
                    </a:lnTo>
                    <a:lnTo>
                      <a:pt x="17" y="114"/>
                    </a:lnTo>
                    <a:lnTo>
                      <a:pt x="15" y="106"/>
                    </a:lnTo>
                    <a:lnTo>
                      <a:pt x="11" y="97"/>
                    </a:lnTo>
                    <a:lnTo>
                      <a:pt x="11" y="91"/>
                    </a:lnTo>
                    <a:lnTo>
                      <a:pt x="11" y="86"/>
                    </a:lnTo>
                    <a:lnTo>
                      <a:pt x="9" y="74"/>
                    </a:lnTo>
                    <a:lnTo>
                      <a:pt x="9" y="68"/>
                    </a:lnTo>
                    <a:lnTo>
                      <a:pt x="9" y="57"/>
                    </a:lnTo>
                    <a:lnTo>
                      <a:pt x="5" y="51"/>
                    </a:lnTo>
                    <a:lnTo>
                      <a:pt x="5" y="45"/>
                    </a:lnTo>
                    <a:lnTo>
                      <a:pt x="3" y="40"/>
                    </a:lnTo>
                    <a:lnTo>
                      <a:pt x="3" y="25"/>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5" name="Freeform 243"/>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4 w 110"/>
                  <a:gd name="T39" fmla="*/ 186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4" y="186"/>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9" y="25"/>
                    </a:lnTo>
                    <a:lnTo>
                      <a:pt x="109"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6" name="Freeform 244"/>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6 w 110"/>
                  <a:gd name="T39" fmla="*/ 183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6" y="183"/>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7" y="22"/>
                    </a:lnTo>
                    <a:lnTo>
                      <a:pt x="109" y="11"/>
                    </a:lnTo>
                    <a:lnTo>
                      <a:pt x="109"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7" name="Freeform 245"/>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2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1 w 108"/>
                  <a:gd name="T35" fmla="*/ 209 h 288"/>
                  <a:gd name="T36" fmla="*/ 35 w 108"/>
                  <a:gd name="T37" fmla="*/ 198 h 288"/>
                  <a:gd name="T38" fmla="*/ 34 w 108"/>
                  <a:gd name="T39" fmla="*/ 183 h 288"/>
                  <a:gd name="T40" fmla="*/ 30 w 108"/>
                  <a:gd name="T41" fmla="*/ 175 h 288"/>
                  <a:gd name="T42" fmla="*/ 24 w 108"/>
                  <a:gd name="T43" fmla="*/ 160 h 288"/>
                  <a:gd name="T44" fmla="*/ 20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8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1" y="209"/>
                    </a:lnTo>
                    <a:lnTo>
                      <a:pt x="37" y="203"/>
                    </a:lnTo>
                    <a:lnTo>
                      <a:pt x="35" y="198"/>
                    </a:lnTo>
                    <a:lnTo>
                      <a:pt x="34" y="189"/>
                    </a:lnTo>
                    <a:lnTo>
                      <a:pt x="34" y="183"/>
                    </a:lnTo>
                    <a:lnTo>
                      <a:pt x="30" y="180"/>
                    </a:lnTo>
                    <a:lnTo>
                      <a:pt x="30" y="175"/>
                    </a:lnTo>
                    <a:lnTo>
                      <a:pt x="28" y="166"/>
                    </a:lnTo>
                    <a:lnTo>
                      <a:pt x="24" y="160"/>
                    </a:lnTo>
                    <a:lnTo>
                      <a:pt x="22" y="152"/>
                    </a:lnTo>
                    <a:lnTo>
                      <a:pt x="20" y="149"/>
                    </a:lnTo>
                    <a:lnTo>
                      <a:pt x="22" y="140"/>
                    </a:lnTo>
                    <a:lnTo>
                      <a:pt x="20" y="132"/>
                    </a:lnTo>
                    <a:lnTo>
                      <a:pt x="17" y="126"/>
                    </a:lnTo>
                    <a:lnTo>
                      <a:pt x="15" y="117"/>
                    </a:lnTo>
                    <a:lnTo>
                      <a:pt x="15" y="111"/>
                    </a:lnTo>
                    <a:lnTo>
                      <a:pt x="15" y="106"/>
                    </a:lnTo>
                    <a:lnTo>
                      <a:pt x="11" y="97"/>
                    </a:lnTo>
                    <a:lnTo>
                      <a:pt x="11" y="91"/>
                    </a:lnTo>
                    <a:lnTo>
                      <a:pt x="11" y="86"/>
                    </a:lnTo>
                    <a:lnTo>
                      <a:pt x="9" y="74"/>
                    </a:lnTo>
                    <a:lnTo>
                      <a:pt x="9" y="68"/>
                    </a:lnTo>
                    <a:lnTo>
                      <a:pt x="9" y="57"/>
                    </a:lnTo>
                    <a:lnTo>
                      <a:pt x="5" y="51"/>
                    </a:lnTo>
                    <a:lnTo>
                      <a:pt x="5" y="45"/>
                    </a:lnTo>
                    <a:lnTo>
                      <a:pt x="3" y="40"/>
                    </a:lnTo>
                    <a:lnTo>
                      <a:pt x="3" y="28"/>
                    </a:lnTo>
                    <a:lnTo>
                      <a:pt x="0" y="17"/>
                    </a:lnTo>
                    <a:lnTo>
                      <a:pt x="1"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8" name="Freeform 246"/>
              <p:cNvSpPr>
                <a:spLocks/>
              </p:cNvSpPr>
              <p:nvPr/>
            </p:nvSpPr>
            <p:spPr bwMode="auto">
              <a:xfrm>
                <a:off x="4434" y="950"/>
                <a:ext cx="111" cy="284"/>
              </a:xfrm>
              <a:custGeom>
                <a:avLst/>
                <a:gdLst>
                  <a:gd name="T0" fmla="*/ 5 w 111"/>
                  <a:gd name="T1" fmla="*/ 0 h 284"/>
                  <a:gd name="T2" fmla="*/ 9 w 111"/>
                  <a:gd name="T3" fmla="*/ 0 h 284"/>
                  <a:gd name="T4" fmla="*/ 15 w 111"/>
                  <a:gd name="T5" fmla="*/ 8 h 284"/>
                  <a:gd name="T6" fmla="*/ 19 w 111"/>
                  <a:gd name="T7" fmla="*/ 11 h 284"/>
                  <a:gd name="T8" fmla="*/ 26 w 111"/>
                  <a:gd name="T9" fmla="*/ 11 h 284"/>
                  <a:gd name="T10" fmla="*/ 32 w 111"/>
                  <a:gd name="T11" fmla="*/ 11 h 284"/>
                  <a:gd name="T12" fmla="*/ 32 w 111"/>
                  <a:gd name="T13" fmla="*/ 17 h 284"/>
                  <a:gd name="T14" fmla="*/ 38 w 111"/>
                  <a:gd name="T15" fmla="*/ 22 h 284"/>
                  <a:gd name="T16" fmla="*/ 38 w 111"/>
                  <a:gd name="T17" fmla="*/ 31 h 284"/>
                  <a:gd name="T18" fmla="*/ 40 w 111"/>
                  <a:gd name="T19" fmla="*/ 31 h 284"/>
                  <a:gd name="T20" fmla="*/ 44 w 111"/>
                  <a:gd name="T21" fmla="*/ 37 h 284"/>
                  <a:gd name="T22" fmla="*/ 45 w 111"/>
                  <a:gd name="T23" fmla="*/ 40 h 284"/>
                  <a:gd name="T24" fmla="*/ 51 w 111"/>
                  <a:gd name="T25" fmla="*/ 45 h 284"/>
                  <a:gd name="T26" fmla="*/ 53 w 111"/>
                  <a:gd name="T27" fmla="*/ 48 h 284"/>
                  <a:gd name="T28" fmla="*/ 53 w 111"/>
                  <a:gd name="T29" fmla="*/ 54 h 284"/>
                  <a:gd name="T30" fmla="*/ 55 w 111"/>
                  <a:gd name="T31" fmla="*/ 57 h 284"/>
                  <a:gd name="T32" fmla="*/ 60 w 111"/>
                  <a:gd name="T33" fmla="*/ 65 h 284"/>
                  <a:gd name="T34" fmla="*/ 66 w 111"/>
                  <a:gd name="T35" fmla="*/ 77 h 284"/>
                  <a:gd name="T36" fmla="*/ 71 w 111"/>
                  <a:gd name="T37" fmla="*/ 88 h 284"/>
                  <a:gd name="T38" fmla="*/ 73 w 111"/>
                  <a:gd name="T39" fmla="*/ 102 h 284"/>
                  <a:gd name="T40" fmla="*/ 79 w 111"/>
                  <a:gd name="T41" fmla="*/ 114 h 284"/>
                  <a:gd name="T42" fmla="*/ 83 w 111"/>
                  <a:gd name="T43" fmla="*/ 125 h 284"/>
                  <a:gd name="T44" fmla="*/ 87 w 111"/>
                  <a:gd name="T45" fmla="*/ 142 h 284"/>
                  <a:gd name="T46" fmla="*/ 90 w 111"/>
                  <a:gd name="T47" fmla="*/ 148 h 284"/>
                  <a:gd name="T48" fmla="*/ 90 w 111"/>
                  <a:gd name="T49" fmla="*/ 165 h 284"/>
                  <a:gd name="T50" fmla="*/ 94 w 111"/>
                  <a:gd name="T51" fmla="*/ 180 h 284"/>
                  <a:gd name="T52" fmla="*/ 96 w 111"/>
                  <a:gd name="T53" fmla="*/ 191 h 284"/>
                  <a:gd name="T54" fmla="*/ 100 w 111"/>
                  <a:gd name="T55" fmla="*/ 208 h 284"/>
                  <a:gd name="T56" fmla="*/ 100 w 111"/>
                  <a:gd name="T57" fmla="*/ 225 h 284"/>
                  <a:gd name="T58" fmla="*/ 104 w 111"/>
                  <a:gd name="T59" fmla="*/ 240 h 284"/>
                  <a:gd name="T60" fmla="*/ 106 w 111"/>
                  <a:gd name="T61" fmla="*/ 257 h 284"/>
                  <a:gd name="T62" fmla="*/ 108 w 111"/>
                  <a:gd name="T63" fmla="*/ 271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0"/>
                    </a:moveTo>
                    <a:lnTo>
                      <a:pt x="5" y="0"/>
                    </a:lnTo>
                    <a:lnTo>
                      <a:pt x="7" y="2"/>
                    </a:lnTo>
                    <a:lnTo>
                      <a:pt x="9" y="0"/>
                    </a:lnTo>
                    <a:lnTo>
                      <a:pt x="11" y="5"/>
                    </a:lnTo>
                    <a:lnTo>
                      <a:pt x="15" y="8"/>
                    </a:lnTo>
                    <a:lnTo>
                      <a:pt x="19" y="8"/>
                    </a:lnTo>
                    <a:lnTo>
                      <a:pt x="19" y="11"/>
                    </a:lnTo>
                    <a:lnTo>
                      <a:pt x="24" y="11"/>
                    </a:lnTo>
                    <a:lnTo>
                      <a:pt x="26" y="11"/>
                    </a:lnTo>
                    <a:lnTo>
                      <a:pt x="28" y="11"/>
                    </a:lnTo>
                    <a:lnTo>
                      <a:pt x="32" y="11"/>
                    </a:lnTo>
                    <a:lnTo>
                      <a:pt x="30" y="14"/>
                    </a:lnTo>
                    <a:lnTo>
                      <a:pt x="32" y="17"/>
                    </a:lnTo>
                    <a:lnTo>
                      <a:pt x="34" y="17"/>
                    </a:lnTo>
                    <a:lnTo>
                      <a:pt x="38" y="22"/>
                    </a:lnTo>
                    <a:lnTo>
                      <a:pt x="40" y="25"/>
                    </a:lnTo>
                    <a:lnTo>
                      <a:pt x="38" y="31"/>
                    </a:lnTo>
                    <a:lnTo>
                      <a:pt x="42" y="28"/>
                    </a:lnTo>
                    <a:lnTo>
                      <a:pt x="40" y="31"/>
                    </a:lnTo>
                    <a:lnTo>
                      <a:pt x="42" y="34"/>
                    </a:lnTo>
                    <a:lnTo>
                      <a:pt x="44" y="37"/>
                    </a:lnTo>
                    <a:lnTo>
                      <a:pt x="45" y="40"/>
                    </a:lnTo>
                    <a:lnTo>
                      <a:pt x="49" y="42"/>
                    </a:lnTo>
                    <a:lnTo>
                      <a:pt x="51" y="45"/>
                    </a:lnTo>
                    <a:lnTo>
                      <a:pt x="53" y="48"/>
                    </a:lnTo>
                    <a:lnTo>
                      <a:pt x="53" y="54"/>
                    </a:lnTo>
                    <a:lnTo>
                      <a:pt x="55" y="51"/>
                    </a:lnTo>
                    <a:lnTo>
                      <a:pt x="55" y="57"/>
                    </a:lnTo>
                    <a:lnTo>
                      <a:pt x="56" y="57"/>
                    </a:lnTo>
                    <a:lnTo>
                      <a:pt x="60" y="65"/>
                    </a:lnTo>
                    <a:lnTo>
                      <a:pt x="62" y="71"/>
                    </a:lnTo>
                    <a:lnTo>
                      <a:pt x="66" y="77"/>
                    </a:lnTo>
                    <a:lnTo>
                      <a:pt x="67" y="82"/>
                    </a:lnTo>
                    <a:lnTo>
                      <a:pt x="71" y="88"/>
                    </a:lnTo>
                    <a:lnTo>
                      <a:pt x="73" y="94"/>
                    </a:lnTo>
                    <a:lnTo>
                      <a:pt x="73" y="102"/>
                    </a:lnTo>
                    <a:lnTo>
                      <a:pt x="75" y="108"/>
                    </a:lnTo>
                    <a:lnTo>
                      <a:pt x="79" y="114"/>
                    </a:lnTo>
                    <a:lnTo>
                      <a:pt x="79" y="120"/>
                    </a:lnTo>
                    <a:lnTo>
                      <a:pt x="83" y="125"/>
                    </a:lnTo>
                    <a:lnTo>
                      <a:pt x="85" y="134"/>
                    </a:lnTo>
                    <a:lnTo>
                      <a:pt x="87" y="142"/>
                    </a:lnTo>
                    <a:lnTo>
                      <a:pt x="87" y="145"/>
                    </a:lnTo>
                    <a:lnTo>
                      <a:pt x="90" y="148"/>
                    </a:lnTo>
                    <a:lnTo>
                      <a:pt x="88" y="160"/>
                    </a:lnTo>
                    <a:lnTo>
                      <a:pt x="90" y="165"/>
                    </a:lnTo>
                    <a:lnTo>
                      <a:pt x="92" y="168"/>
                    </a:lnTo>
                    <a:lnTo>
                      <a:pt x="94" y="180"/>
                    </a:lnTo>
                    <a:lnTo>
                      <a:pt x="94" y="185"/>
                    </a:lnTo>
                    <a:lnTo>
                      <a:pt x="96" y="191"/>
                    </a:lnTo>
                    <a:lnTo>
                      <a:pt x="96" y="200"/>
                    </a:lnTo>
                    <a:lnTo>
                      <a:pt x="100" y="208"/>
                    </a:lnTo>
                    <a:lnTo>
                      <a:pt x="100" y="217"/>
                    </a:lnTo>
                    <a:lnTo>
                      <a:pt x="100" y="225"/>
                    </a:lnTo>
                    <a:lnTo>
                      <a:pt x="102" y="231"/>
                    </a:lnTo>
                    <a:lnTo>
                      <a:pt x="104" y="240"/>
                    </a:lnTo>
                    <a:lnTo>
                      <a:pt x="104" y="245"/>
                    </a:lnTo>
                    <a:lnTo>
                      <a:pt x="106" y="257"/>
                    </a:lnTo>
                    <a:lnTo>
                      <a:pt x="106" y="260"/>
                    </a:lnTo>
                    <a:lnTo>
                      <a:pt x="108" y="271"/>
                    </a:lnTo>
                    <a:lnTo>
                      <a:pt x="11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39" name="Freeform 247"/>
              <p:cNvSpPr>
                <a:spLocks/>
              </p:cNvSpPr>
              <p:nvPr/>
            </p:nvSpPr>
            <p:spPr bwMode="auto">
              <a:xfrm>
                <a:off x="4321" y="950"/>
                <a:ext cx="114" cy="298"/>
              </a:xfrm>
              <a:custGeom>
                <a:avLst/>
                <a:gdLst>
                  <a:gd name="T0" fmla="*/ 107 w 114"/>
                  <a:gd name="T1" fmla="*/ 2 h 298"/>
                  <a:gd name="T2" fmla="*/ 105 w 114"/>
                  <a:gd name="T3" fmla="*/ 2 h 298"/>
                  <a:gd name="T4" fmla="*/ 95 w 114"/>
                  <a:gd name="T5" fmla="*/ 0 h 298"/>
                  <a:gd name="T6" fmla="*/ 91 w 114"/>
                  <a:gd name="T7" fmla="*/ 8 h 298"/>
                  <a:gd name="T8" fmla="*/ 85 w 114"/>
                  <a:gd name="T9" fmla="*/ 8 h 298"/>
                  <a:gd name="T10" fmla="*/ 83 w 114"/>
                  <a:gd name="T11" fmla="*/ 14 h 298"/>
                  <a:gd name="T12" fmla="*/ 77 w 114"/>
                  <a:gd name="T13" fmla="*/ 17 h 298"/>
                  <a:gd name="T14" fmla="*/ 77 w 114"/>
                  <a:gd name="T15" fmla="*/ 19 h 298"/>
                  <a:gd name="T16" fmla="*/ 72 w 114"/>
                  <a:gd name="T17" fmla="*/ 22 h 298"/>
                  <a:gd name="T18" fmla="*/ 68 w 114"/>
                  <a:gd name="T19" fmla="*/ 31 h 298"/>
                  <a:gd name="T20" fmla="*/ 68 w 114"/>
                  <a:gd name="T21" fmla="*/ 34 h 298"/>
                  <a:gd name="T22" fmla="*/ 66 w 114"/>
                  <a:gd name="T23" fmla="*/ 39 h 298"/>
                  <a:gd name="T24" fmla="*/ 62 w 114"/>
                  <a:gd name="T25" fmla="*/ 45 h 298"/>
                  <a:gd name="T26" fmla="*/ 60 w 114"/>
                  <a:gd name="T27" fmla="*/ 48 h 298"/>
                  <a:gd name="T28" fmla="*/ 58 w 114"/>
                  <a:gd name="T29" fmla="*/ 54 h 298"/>
                  <a:gd name="T30" fmla="*/ 54 w 114"/>
                  <a:gd name="T31" fmla="*/ 59 h 298"/>
                  <a:gd name="T32" fmla="*/ 50 w 114"/>
                  <a:gd name="T33" fmla="*/ 68 h 298"/>
                  <a:gd name="T34" fmla="*/ 46 w 114"/>
                  <a:gd name="T35" fmla="*/ 77 h 298"/>
                  <a:gd name="T36" fmla="*/ 40 w 114"/>
                  <a:gd name="T37" fmla="*/ 97 h 298"/>
                  <a:gd name="T38" fmla="*/ 37 w 114"/>
                  <a:gd name="T39" fmla="*/ 108 h 298"/>
                  <a:gd name="T40" fmla="*/ 31 w 114"/>
                  <a:gd name="T41" fmla="*/ 122 h 298"/>
                  <a:gd name="T42" fmla="*/ 29 w 114"/>
                  <a:gd name="T43" fmla="*/ 131 h 298"/>
                  <a:gd name="T44" fmla="*/ 27 w 114"/>
                  <a:gd name="T45" fmla="*/ 145 h 298"/>
                  <a:gd name="T46" fmla="*/ 23 w 114"/>
                  <a:gd name="T47" fmla="*/ 157 h 298"/>
                  <a:gd name="T48" fmla="*/ 21 w 114"/>
                  <a:gd name="T49" fmla="*/ 171 h 298"/>
                  <a:gd name="T50" fmla="*/ 15 w 114"/>
                  <a:gd name="T51" fmla="*/ 182 h 298"/>
                  <a:gd name="T52" fmla="*/ 15 w 114"/>
                  <a:gd name="T53" fmla="*/ 197 h 298"/>
                  <a:gd name="T54" fmla="*/ 11 w 114"/>
                  <a:gd name="T55" fmla="*/ 219 h 298"/>
                  <a:gd name="T56" fmla="*/ 9 w 114"/>
                  <a:gd name="T57" fmla="*/ 231 h 298"/>
                  <a:gd name="T58" fmla="*/ 7 w 114"/>
                  <a:gd name="T59" fmla="*/ 251 h 298"/>
                  <a:gd name="T60" fmla="*/ 3 w 114"/>
                  <a:gd name="T61" fmla="*/ 265 h 298"/>
                  <a:gd name="T62" fmla="*/ 1 w 114"/>
                  <a:gd name="T63" fmla="*/ 285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298"/>
                  <a:gd name="T98" fmla="*/ 114 w 114"/>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298">
                    <a:moveTo>
                      <a:pt x="113" y="0"/>
                    </a:moveTo>
                    <a:lnTo>
                      <a:pt x="107" y="2"/>
                    </a:lnTo>
                    <a:lnTo>
                      <a:pt x="105" y="2"/>
                    </a:lnTo>
                    <a:lnTo>
                      <a:pt x="101" y="0"/>
                    </a:lnTo>
                    <a:lnTo>
                      <a:pt x="95" y="0"/>
                    </a:lnTo>
                    <a:lnTo>
                      <a:pt x="95" y="2"/>
                    </a:lnTo>
                    <a:lnTo>
                      <a:pt x="91" y="8"/>
                    </a:lnTo>
                    <a:lnTo>
                      <a:pt x="89" y="5"/>
                    </a:lnTo>
                    <a:lnTo>
                      <a:pt x="85" y="8"/>
                    </a:lnTo>
                    <a:lnTo>
                      <a:pt x="85" y="11"/>
                    </a:lnTo>
                    <a:lnTo>
                      <a:pt x="83" y="14"/>
                    </a:lnTo>
                    <a:lnTo>
                      <a:pt x="81" y="14"/>
                    </a:lnTo>
                    <a:lnTo>
                      <a:pt x="77" y="17"/>
                    </a:lnTo>
                    <a:lnTo>
                      <a:pt x="79" y="17"/>
                    </a:lnTo>
                    <a:lnTo>
                      <a:pt x="77" y="19"/>
                    </a:lnTo>
                    <a:lnTo>
                      <a:pt x="74" y="22"/>
                    </a:lnTo>
                    <a:lnTo>
                      <a:pt x="72" y="22"/>
                    </a:lnTo>
                    <a:lnTo>
                      <a:pt x="70" y="25"/>
                    </a:lnTo>
                    <a:lnTo>
                      <a:pt x="68" y="31"/>
                    </a:lnTo>
                    <a:lnTo>
                      <a:pt x="68" y="34"/>
                    </a:lnTo>
                    <a:lnTo>
                      <a:pt x="66" y="37"/>
                    </a:lnTo>
                    <a:lnTo>
                      <a:pt x="66" y="39"/>
                    </a:lnTo>
                    <a:lnTo>
                      <a:pt x="62" y="45"/>
                    </a:lnTo>
                    <a:lnTo>
                      <a:pt x="60" y="48"/>
                    </a:lnTo>
                    <a:lnTo>
                      <a:pt x="58" y="54"/>
                    </a:lnTo>
                    <a:lnTo>
                      <a:pt x="56" y="59"/>
                    </a:lnTo>
                    <a:lnTo>
                      <a:pt x="54" y="59"/>
                    </a:lnTo>
                    <a:lnTo>
                      <a:pt x="50" y="68"/>
                    </a:lnTo>
                    <a:lnTo>
                      <a:pt x="48" y="71"/>
                    </a:lnTo>
                    <a:lnTo>
                      <a:pt x="46" y="77"/>
                    </a:lnTo>
                    <a:lnTo>
                      <a:pt x="42" y="82"/>
                    </a:lnTo>
                    <a:lnTo>
                      <a:pt x="40" y="97"/>
                    </a:lnTo>
                    <a:lnTo>
                      <a:pt x="38" y="99"/>
                    </a:lnTo>
                    <a:lnTo>
                      <a:pt x="37" y="108"/>
                    </a:lnTo>
                    <a:lnTo>
                      <a:pt x="33" y="114"/>
                    </a:lnTo>
                    <a:lnTo>
                      <a:pt x="31" y="122"/>
                    </a:lnTo>
                    <a:lnTo>
                      <a:pt x="29" y="125"/>
                    </a:lnTo>
                    <a:lnTo>
                      <a:pt x="29" y="131"/>
                    </a:lnTo>
                    <a:lnTo>
                      <a:pt x="27" y="137"/>
                    </a:lnTo>
                    <a:lnTo>
                      <a:pt x="27" y="145"/>
                    </a:lnTo>
                    <a:lnTo>
                      <a:pt x="23" y="154"/>
                    </a:lnTo>
                    <a:lnTo>
                      <a:pt x="23" y="157"/>
                    </a:lnTo>
                    <a:lnTo>
                      <a:pt x="21" y="165"/>
                    </a:lnTo>
                    <a:lnTo>
                      <a:pt x="21" y="171"/>
                    </a:lnTo>
                    <a:lnTo>
                      <a:pt x="17" y="177"/>
                    </a:lnTo>
                    <a:lnTo>
                      <a:pt x="15" y="182"/>
                    </a:lnTo>
                    <a:lnTo>
                      <a:pt x="15" y="191"/>
                    </a:lnTo>
                    <a:lnTo>
                      <a:pt x="15" y="197"/>
                    </a:lnTo>
                    <a:lnTo>
                      <a:pt x="15" y="211"/>
                    </a:lnTo>
                    <a:lnTo>
                      <a:pt x="11" y="219"/>
                    </a:lnTo>
                    <a:lnTo>
                      <a:pt x="7" y="225"/>
                    </a:lnTo>
                    <a:lnTo>
                      <a:pt x="9" y="231"/>
                    </a:lnTo>
                    <a:lnTo>
                      <a:pt x="7" y="239"/>
                    </a:lnTo>
                    <a:lnTo>
                      <a:pt x="7" y="251"/>
                    </a:lnTo>
                    <a:lnTo>
                      <a:pt x="5" y="257"/>
                    </a:lnTo>
                    <a:lnTo>
                      <a:pt x="3" y="265"/>
                    </a:lnTo>
                    <a:lnTo>
                      <a:pt x="1" y="274"/>
                    </a:lnTo>
                    <a:lnTo>
                      <a:pt x="1" y="285"/>
                    </a:lnTo>
                    <a:lnTo>
                      <a:pt x="0" y="297"/>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0" name="Freeform 248"/>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9 w 110"/>
                  <a:gd name="T19" fmla="*/ 252 h 288"/>
                  <a:gd name="T20" fmla="*/ 63 w 110"/>
                  <a:gd name="T21" fmla="*/ 252 h 288"/>
                  <a:gd name="T22" fmla="*/ 63 w 110"/>
                  <a:gd name="T23" fmla="*/ 246 h 288"/>
                  <a:gd name="T24" fmla="*/ 62 w 110"/>
                  <a:gd name="T25" fmla="*/ 238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9 w 110"/>
                  <a:gd name="T57" fmla="*/ 60 h 288"/>
                  <a:gd name="T58" fmla="*/ 7 w 110"/>
                  <a:gd name="T59" fmla="*/ 43 h 288"/>
                  <a:gd name="T60" fmla="*/ 5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2" y="272"/>
                    </a:lnTo>
                    <a:lnTo>
                      <a:pt x="80" y="275"/>
                    </a:lnTo>
                    <a:lnTo>
                      <a:pt x="78" y="269"/>
                    </a:lnTo>
                    <a:lnTo>
                      <a:pt x="77" y="269"/>
                    </a:lnTo>
                    <a:lnTo>
                      <a:pt x="77" y="266"/>
                    </a:lnTo>
                    <a:lnTo>
                      <a:pt x="75" y="266"/>
                    </a:lnTo>
                    <a:lnTo>
                      <a:pt x="71" y="264"/>
                    </a:lnTo>
                    <a:lnTo>
                      <a:pt x="69" y="261"/>
                    </a:lnTo>
                    <a:lnTo>
                      <a:pt x="67" y="255"/>
                    </a:lnTo>
                    <a:lnTo>
                      <a:pt x="69" y="252"/>
                    </a:lnTo>
                    <a:lnTo>
                      <a:pt x="67" y="249"/>
                    </a:lnTo>
                    <a:lnTo>
                      <a:pt x="63" y="252"/>
                    </a:lnTo>
                    <a:lnTo>
                      <a:pt x="65" y="249"/>
                    </a:lnTo>
                    <a:lnTo>
                      <a:pt x="63" y="246"/>
                    </a:lnTo>
                    <a:lnTo>
                      <a:pt x="62" y="246"/>
                    </a:lnTo>
                    <a:lnTo>
                      <a:pt x="62" y="238"/>
                    </a:lnTo>
                    <a:lnTo>
                      <a:pt x="60" y="238"/>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9" y="66"/>
                    </a:lnTo>
                    <a:lnTo>
                      <a:pt x="9" y="60"/>
                    </a:lnTo>
                    <a:lnTo>
                      <a:pt x="9" y="51"/>
                    </a:lnTo>
                    <a:lnTo>
                      <a:pt x="7" y="43"/>
                    </a:lnTo>
                    <a:lnTo>
                      <a:pt x="5" y="34"/>
                    </a:lnTo>
                    <a:lnTo>
                      <a:pt x="5" y="22"/>
                    </a:lnTo>
                    <a:lnTo>
                      <a:pt x="3"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1" name="Freeform 249"/>
              <p:cNvSpPr>
                <a:spLocks/>
              </p:cNvSpPr>
              <p:nvPr/>
            </p:nvSpPr>
            <p:spPr bwMode="auto">
              <a:xfrm>
                <a:off x="2457" y="1233"/>
                <a:ext cx="106" cy="288"/>
              </a:xfrm>
              <a:custGeom>
                <a:avLst/>
                <a:gdLst>
                  <a:gd name="T0" fmla="*/ 1 w 106"/>
                  <a:gd name="T1" fmla="*/ 287 h 288"/>
                  <a:gd name="T2" fmla="*/ 11 w 106"/>
                  <a:gd name="T3" fmla="*/ 284 h 288"/>
                  <a:gd name="T4" fmla="*/ 14 w 106"/>
                  <a:gd name="T5" fmla="*/ 287 h 288"/>
                  <a:gd name="T6" fmla="*/ 18 w 106"/>
                  <a:gd name="T7" fmla="*/ 281 h 288"/>
                  <a:gd name="T8" fmla="*/ 26 w 106"/>
                  <a:gd name="T9" fmla="*/ 278 h 288"/>
                  <a:gd name="T10" fmla="*/ 27 w 106"/>
                  <a:gd name="T11" fmla="*/ 272 h 288"/>
                  <a:gd name="T12" fmla="*/ 31 w 106"/>
                  <a:gd name="T13" fmla="*/ 269 h 288"/>
                  <a:gd name="T14" fmla="*/ 33 w 106"/>
                  <a:gd name="T15" fmla="*/ 266 h 288"/>
                  <a:gd name="T16" fmla="*/ 39 w 106"/>
                  <a:gd name="T17" fmla="*/ 264 h 288"/>
                  <a:gd name="T18" fmla="*/ 40 w 106"/>
                  <a:gd name="T19" fmla="*/ 258 h 288"/>
                  <a:gd name="T20" fmla="*/ 40 w 106"/>
                  <a:gd name="T21" fmla="*/ 258 h 288"/>
                  <a:gd name="T22" fmla="*/ 44 w 106"/>
                  <a:gd name="T23" fmla="*/ 249 h 288"/>
                  <a:gd name="T24" fmla="*/ 48 w 106"/>
                  <a:gd name="T25" fmla="*/ 243 h 288"/>
                  <a:gd name="T26" fmla="*/ 52 w 106"/>
                  <a:gd name="T27" fmla="*/ 238 h 288"/>
                  <a:gd name="T28" fmla="*/ 52 w 106"/>
                  <a:gd name="T29" fmla="*/ 235 h 288"/>
                  <a:gd name="T30" fmla="*/ 52 w 106"/>
                  <a:gd name="T31" fmla="*/ 229 h 288"/>
                  <a:gd name="T32" fmla="*/ 56 w 106"/>
                  <a:gd name="T33" fmla="*/ 218 h 288"/>
                  <a:gd name="T34" fmla="*/ 62 w 106"/>
                  <a:gd name="T35" fmla="*/ 209 h 288"/>
                  <a:gd name="T36" fmla="*/ 69 w 106"/>
                  <a:gd name="T37" fmla="*/ 195 h 288"/>
                  <a:gd name="T38" fmla="*/ 67 w 106"/>
                  <a:gd name="T39" fmla="*/ 186 h 288"/>
                  <a:gd name="T40" fmla="*/ 73 w 106"/>
                  <a:gd name="T41" fmla="*/ 172 h 288"/>
                  <a:gd name="T42" fmla="*/ 78 w 106"/>
                  <a:gd name="T43" fmla="*/ 157 h 288"/>
                  <a:gd name="T44" fmla="*/ 80 w 106"/>
                  <a:gd name="T45" fmla="*/ 149 h 288"/>
                  <a:gd name="T46" fmla="*/ 88 w 106"/>
                  <a:gd name="T47" fmla="*/ 132 h 288"/>
                  <a:gd name="T48" fmla="*/ 90 w 106"/>
                  <a:gd name="T49" fmla="*/ 120 h 288"/>
                  <a:gd name="T50" fmla="*/ 90 w 106"/>
                  <a:gd name="T51" fmla="*/ 106 h 288"/>
                  <a:gd name="T52" fmla="*/ 93 w 106"/>
                  <a:gd name="T53" fmla="*/ 91 h 288"/>
                  <a:gd name="T54" fmla="*/ 93 w 106"/>
                  <a:gd name="T55" fmla="*/ 80 h 288"/>
                  <a:gd name="T56" fmla="*/ 99 w 106"/>
                  <a:gd name="T57" fmla="*/ 60 h 288"/>
                  <a:gd name="T58" fmla="*/ 99 w 106"/>
                  <a:gd name="T59" fmla="*/ 43 h 288"/>
                  <a:gd name="T60" fmla="*/ 101 w 106"/>
                  <a:gd name="T61" fmla="*/ 28 h 288"/>
                  <a:gd name="T62" fmla="*/ 103 w 106"/>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7" y="284"/>
                    </a:lnTo>
                    <a:lnTo>
                      <a:pt x="11" y="284"/>
                    </a:lnTo>
                    <a:lnTo>
                      <a:pt x="13" y="284"/>
                    </a:lnTo>
                    <a:lnTo>
                      <a:pt x="14" y="287"/>
                    </a:lnTo>
                    <a:lnTo>
                      <a:pt x="14" y="284"/>
                    </a:lnTo>
                    <a:lnTo>
                      <a:pt x="18" y="281"/>
                    </a:lnTo>
                    <a:lnTo>
                      <a:pt x="22" y="278"/>
                    </a:lnTo>
                    <a:lnTo>
                      <a:pt x="26" y="278"/>
                    </a:lnTo>
                    <a:lnTo>
                      <a:pt x="27" y="275"/>
                    </a:lnTo>
                    <a:lnTo>
                      <a:pt x="27" y="272"/>
                    </a:lnTo>
                    <a:lnTo>
                      <a:pt x="31" y="269"/>
                    </a:lnTo>
                    <a:lnTo>
                      <a:pt x="31" y="266"/>
                    </a:lnTo>
                    <a:lnTo>
                      <a:pt x="33" y="266"/>
                    </a:lnTo>
                    <a:lnTo>
                      <a:pt x="37" y="266"/>
                    </a:lnTo>
                    <a:lnTo>
                      <a:pt x="39" y="264"/>
                    </a:lnTo>
                    <a:lnTo>
                      <a:pt x="39" y="261"/>
                    </a:lnTo>
                    <a:lnTo>
                      <a:pt x="40" y="258"/>
                    </a:lnTo>
                    <a:lnTo>
                      <a:pt x="44" y="252"/>
                    </a:lnTo>
                    <a:lnTo>
                      <a:pt x="44" y="249"/>
                    </a:lnTo>
                    <a:lnTo>
                      <a:pt x="44" y="246"/>
                    </a:lnTo>
                    <a:lnTo>
                      <a:pt x="48" y="243"/>
                    </a:lnTo>
                    <a:lnTo>
                      <a:pt x="48" y="241"/>
                    </a:lnTo>
                    <a:lnTo>
                      <a:pt x="52" y="238"/>
                    </a:lnTo>
                    <a:lnTo>
                      <a:pt x="50" y="235"/>
                    </a:lnTo>
                    <a:lnTo>
                      <a:pt x="52" y="235"/>
                    </a:lnTo>
                    <a:lnTo>
                      <a:pt x="52" y="232"/>
                    </a:lnTo>
                    <a:lnTo>
                      <a:pt x="52" y="229"/>
                    </a:lnTo>
                    <a:lnTo>
                      <a:pt x="56" y="218"/>
                    </a:lnTo>
                    <a:lnTo>
                      <a:pt x="60" y="215"/>
                    </a:lnTo>
                    <a:lnTo>
                      <a:pt x="62" y="209"/>
                    </a:lnTo>
                    <a:lnTo>
                      <a:pt x="64" y="203"/>
                    </a:lnTo>
                    <a:lnTo>
                      <a:pt x="69" y="195"/>
                    </a:lnTo>
                    <a:lnTo>
                      <a:pt x="69" y="192"/>
                    </a:lnTo>
                    <a:lnTo>
                      <a:pt x="67" y="186"/>
                    </a:lnTo>
                    <a:lnTo>
                      <a:pt x="71" y="177"/>
                    </a:lnTo>
                    <a:lnTo>
                      <a:pt x="73" y="172"/>
                    </a:lnTo>
                    <a:lnTo>
                      <a:pt x="77" y="166"/>
                    </a:lnTo>
                    <a:lnTo>
                      <a:pt x="78" y="157"/>
                    </a:lnTo>
                    <a:lnTo>
                      <a:pt x="80" y="154"/>
                    </a:lnTo>
                    <a:lnTo>
                      <a:pt x="80" y="149"/>
                    </a:lnTo>
                    <a:lnTo>
                      <a:pt x="84" y="137"/>
                    </a:lnTo>
                    <a:lnTo>
                      <a:pt x="88" y="132"/>
                    </a:lnTo>
                    <a:lnTo>
                      <a:pt x="86" y="126"/>
                    </a:lnTo>
                    <a:lnTo>
                      <a:pt x="90" y="120"/>
                    </a:lnTo>
                    <a:lnTo>
                      <a:pt x="86" y="114"/>
                    </a:lnTo>
                    <a:lnTo>
                      <a:pt x="90" y="106"/>
                    </a:lnTo>
                    <a:lnTo>
                      <a:pt x="91" y="97"/>
                    </a:lnTo>
                    <a:lnTo>
                      <a:pt x="93" y="91"/>
                    </a:lnTo>
                    <a:lnTo>
                      <a:pt x="93" y="88"/>
                    </a:lnTo>
                    <a:lnTo>
                      <a:pt x="93" y="80"/>
                    </a:lnTo>
                    <a:lnTo>
                      <a:pt x="93" y="68"/>
                    </a:lnTo>
                    <a:lnTo>
                      <a:pt x="99" y="60"/>
                    </a:lnTo>
                    <a:lnTo>
                      <a:pt x="99" y="54"/>
                    </a:lnTo>
                    <a:lnTo>
                      <a:pt x="99" y="43"/>
                    </a:lnTo>
                    <a:lnTo>
                      <a:pt x="99" y="37"/>
                    </a:lnTo>
                    <a:lnTo>
                      <a:pt x="101" y="28"/>
                    </a:lnTo>
                    <a:lnTo>
                      <a:pt x="105" y="17"/>
                    </a:lnTo>
                    <a:lnTo>
                      <a:pt x="103" y="14"/>
                    </a:lnTo>
                    <a:lnTo>
                      <a:pt x="105"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2" name="Freeform 250"/>
              <p:cNvSpPr>
                <a:spLocks/>
              </p:cNvSpPr>
              <p:nvPr/>
            </p:nvSpPr>
            <p:spPr bwMode="auto">
              <a:xfrm>
                <a:off x="2457" y="1233"/>
                <a:ext cx="106" cy="288"/>
              </a:xfrm>
              <a:custGeom>
                <a:avLst/>
                <a:gdLst>
                  <a:gd name="T0" fmla="*/ 1 w 106"/>
                  <a:gd name="T1" fmla="*/ 287 h 288"/>
                  <a:gd name="T2" fmla="*/ 12 w 106"/>
                  <a:gd name="T3" fmla="*/ 284 h 288"/>
                  <a:gd name="T4" fmla="*/ 16 w 106"/>
                  <a:gd name="T5" fmla="*/ 287 h 288"/>
                  <a:gd name="T6" fmla="*/ 20 w 106"/>
                  <a:gd name="T7" fmla="*/ 281 h 288"/>
                  <a:gd name="T8" fmla="*/ 25 w 106"/>
                  <a:gd name="T9" fmla="*/ 275 h 288"/>
                  <a:gd name="T10" fmla="*/ 28 w 106"/>
                  <a:gd name="T11" fmla="*/ 272 h 288"/>
                  <a:gd name="T12" fmla="*/ 32 w 106"/>
                  <a:gd name="T13" fmla="*/ 269 h 288"/>
                  <a:gd name="T14" fmla="*/ 34 w 106"/>
                  <a:gd name="T15" fmla="*/ 266 h 288"/>
                  <a:gd name="T16" fmla="*/ 39 w 106"/>
                  <a:gd name="T17" fmla="*/ 264 h 288"/>
                  <a:gd name="T18" fmla="*/ 41 w 106"/>
                  <a:gd name="T19" fmla="*/ 258 h 288"/>
                  <a:gd name="T20" fmla="*/ 41 w 106"/>
                  <a:gd name="T21" fmla="*/ 258 h 288"/>
                  <a:gd name="T22" fmla="*/ 45 w 106"/>
                  <a:gd name="T23" fmla="*/ 249 h 288"/>
                  <a:gd name="T24" fmla="*/ 48 w 106"/>
                  <a:gd name="T25" fmla="*/ 243 h 288"/>
                  <a:gd name="T26" fmla="*/ 52 w 106"/>
                  <a:gd name="T27" fmla="*/ 238 h 288"/>
                  <a:gd name="T28" fmla="*/ 52 w 106"/>
                  <a:gd name="T29" fmla="*/ 235 h 288"/>
                  <a:gd name="T30" fmla="*/ 54 w 106"/>
                  <a:gd name="T31" fmla="*/ 229 h 288"/>
                  <a:gd name="T32" fmla="*/ 58 w 106"/>
                  <a:gd name="T33" fmla="*/ 218 h 288"/>
                  <a:gd name="T34" fmla="*/ 63 w 106"/>
                  <a:gd name="T35" fmla="*/ 209 h 288"/>
                  <a:gd name="T36" fmla="*/ 70 w 106"/>
                  <a:gd name="T37" fmla="*/ 195 h 288"/>
                  <a:gd name="T38" fmla="*/ 69 w 106"/>
                  <a:gd name="T39" fmla="*/ 186 h 288"/>
                  <a:gd name="T40" fmla="*/ 74 w 106"/>
                  <a:gd name="T41" fmla="*/ 172 h 288"/>
                  <a:gd name="T42" fmla="*/ 79 w 106"/>
                  <a:gd name="T43" fmla="*/ 157 h 288"/>
                  <a:gd name="T44" fmla="*/ 82 w 106"/>
                  <a:gd name="T45" fmla="*/ 146 h 288"/>
                  <a:gd name="T46" fmla="*/ 86 w 106"/>
                  <a:gd name="T47" fmla="*/ 132 h 288"/>
                  <a:gd name="T48" fmla="*/ 90 w 106"/>
                  <a:gd name="T49" fmla="*/ 123 h 288"/>
                  <a:gd name="T50" fmla="*/ 90 w 106"/>
                  <a:gd name="T51" fmla="*/ 109 h 288"/>
                  <a:gd name="T52" fmla="*/ 93 w 106"/>
                  <a:gd name="T53" fmla="*/ 94 h 288"/>
                  <a:gd name="T54" fmla="*/ 92 w 106"/>
                  <a:gd name="T55" fmla="*/ 80 h 288"/>
                  <a:gd name="T56" fmla="*/ 97 w 106"/>
                  <a:gd name="T57" fmla="*/ 63 h 288"/>
                  <a:gd name="T58" fmla="*/ 99 w 106"/>
                  <a:gd name="T59" fmla="*/ 45 h 288"/>
                  <a:gd name="T60" fmla="*/ 101 w 106"/>
                  <a:gd name="T61" fmla="*/ 31 h 288"/>
                  <a:gd name="T62" fmla="*/ 103 w 106"/>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9" y="284"/>
                    </a:lnTo>
                    <a:lnTo>
                      <a:pt x="12" y="284"/>
                    </a:lnTo>
                    <a:lnTo>
                      <a:pt x="14" y="284"/>
                    </a:lnTo>
                    <a:lnTo>
                      <a:pt x="16" y="287"/>
                    </a:lnTo>
                    <a:lnTo>
                      <a:pt x="16" y="284"/>
                    </a:lnTo>
                    <a:lnTo>
                      <a:pt x="20" y="281"/>
                    </a:lnTo>
                    <a:lnTo>
                      <a:pt x="23" y="278"/>
                    </a:lnTo>
                    <a:lnTo>
                      <a:pt x="25" y="275"/>
                    </a:lnTo>
                    <a:lnTo>
                      <a:pt x="26" y="272"/>
                    </a:lnTo>
                    <a:lnTo>
                      <a:pt x="28" y="272"/>
                    </a:lnTo>
                    <a:lnTo>
                      <a:pt x="32" y="269"/>
                    </a:lnTo>
                    <a:lnTo>
                      <a:pt x="32" y="266"/>
                    </a:lnTo>
                    <a:lnTo>
                      <a:pt x="34" y="266"/>
                    </a:lnTo>
                    <a:lnTo>
                      <a:pt x="37" y="266"/>
                    </a:lnTo>
                    <a:lnTo>
                      <a:pt x="39" y="264"/>
                    </a:lnTo>
                    <a:lnTo>
                      <a:pt x="39" y="261"/>
                    </a:lnTo>
                    <a:lnTo>
                      <a:pt x="41" y="258"/>
                    </a:lnTo>
                    <a:lnTo>
                      <a:pt x="43" y="258"/>
                    </a:lnTo>
                    <a:lnTo>
                      <a:pt x="41" y="258"/>
                    </a:lnTo>
                    <a:lnTo>
                      <a:pt x="45" y="252"/>
                    </a:lnTo>
                    <a:lnTo>
                      <a:pt x="45" y="249"/>
                    </a:lnTo>
                    <a:lnTo>
                      <a:pt x="45" y="246"/>
                    </a:lnTo>
                    <a:lnTo>
                      <a:pt x="48" y="243"/>
                    </a:lnTo>
                    <a:lnTo>
                      <a:pt x="48" y="241"/>
                    </a:lnTo>
                    <a:lnTo>
                      <a:pt x="52" y="238"/>
                    </a:lnTo>
                    <a:lnTo>
                      <a:pt x="50" y="235"/>
                    </a:lnTo>
                    <a:lnTo>
                      <a:pt x="52" y="235"/>
                    </a:lnTo>
                    <a:lnTo>
                      <a:pt x="52" y="232"/>
                    </a:lnTo>
                    <a:lnTo>
                      <a:pt x="54" y="229"/>
                    </a:lnTo>
                    <a:lnTo>
                      <a:pt x="58" y="218"/>
                    </a:lnTo>
                    <a:lnTo>
                      <a:pt x="63" y="218"/>
                    </a:lnTo>
                    <a:lnTo>
                      <a:pt x="63" y="209"/>
                    </a:lnTo>
                    <a:lnTo>
                      <a:pt x="65" y="203"/>
                    </a:lnTo>
                    <a:lnTo>
                      <a:pt x="70" y="195"/>
                    </a:lnTo>
                    <a:lnTo>
                      <a:pt x="70" y="192"/>
                    </a:lnTo>
                    <a:lnTo>
                      <a:pt x="69" y="186"/>
                    </a:lnTo>
                    <a:lnTo>
                      <a:pt x="72" y="177"/>
                    </a:lnTo>
                    <a:lnTo>
                      <a:pt x="74" y="172"/>
                    </a:lnTo>
                    <a:lnTo>
                      <a:pt x="78" y="166"/>
                    </a:lnTo>
                    <a:lnTo>
                      <a:pt x="79" y="157"/>
                    </a:lnTo>
                    <a:lnTo>
                      <a:pt x="81" y="154"/>
                    </a:lnTo>
                    <a:lnTo>
                      <a:pt x="82" y="146"/>
                    </a:lnTo>
                    <a:lnTo>
                      <a:pt x="82" y="137"/>
                    </a:lnTo>
                    <a:lnTo>
                      <a:pt x="86" y="132"/>
                    </a:lnTo>
                    <a:lnTo>
                      <a:pt x="86" y="129"/>
                    </a:lnTo>
                    <a:lnTo>
                      <a:pt x="90" y="123"/>
                    </a:lnTo>
                    <a:lnTo>
                      <a:pt x="90" y="117"/>
                    </a:lnTo>
                    <a:lnTo>
                      <a:pt x="90" y="109"/>
                    </a:lnTo>
                    <a:lnTo>
                      <a:pt x="92" y="100"/>
                    </a:lnTo>
                    <a:lnTo>
                      <a:pt x="93" y="94"/>
                    </a:lnTo>
                    <a:lnTo>
                      <a:pt x="95" y="88"/>
                    </a:lnTo>
                    <a:lnTo>
                      <a:pt x="92" y="80"/>
                    </a:lnTo>
                    <a:lnTo>
                      <a:pt x="93" y="68"/>
                    </a:lnTo>
                    <a:lnTo>
                      <a:pt x="97" y="63"/>
                    </a:lnTo>
                    <a:lnTo>
                      <a:pt x="99" y="54"/>
                    </a:lnTo>
                    <a:lnTo>
                      <a:pt x="99" y="45"/>
                    </a:lnTo>
                    <a:lnTo>
                      <a:pt x="99" y="40"/>
                    </a:lnTo>
                    <a:lnTo>
                      <a:pt x="101" y="31"/>
                    </a:lnTo>
                    <a:lnTo>
                      <a:pt x="103" y="17"/>
                    </a:lnTo>
                    <a:lnTo>
                      <a:pt x="103" y="11"/>
                    </a:lnTo>
                    <a:lnTo>
                      <a:pt x="105"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3" name="Freeform 251"/>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7 w 110"/>
                  <a:gd name="T19" fmla="*/ 255 h 288"/>
                  <a:gd name="T20" fmla="*/ 63 w 110"/>
                  <a:gd name="T21" fmla="*/ 252 h 288"/>
                  <a:gd name="T22" fmla="*/ 63 w 110"/>
                  <a:gd name="T23" fmla="*/ 246 h 288"/>
                  <a:gd name="T24" fmla="*/ 60 w 110"/>
                  <a:gd name="T25" fmla="*/ 241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7 w 110"/>
                  <a:gd name="T57" fmla="*/ 60 h 288"/>
                  <a:gd name="T58" fmla="*/ 5 w 110"/>
                  <a:gd name="T59" fmla="*/ 43 h 288"/>
                  <a:gd name="T60" fmla="*/ 1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0" y="275"/>
                    </a:lnTo>
                    <a:lnTo>
                      <a:pt x="78" y="269"/>
                    </a:lnTo>
                    <a:lnTo>
                      <a:pt x="77" y="269"/>
                    </a:lnTo>
                    <a:lnTo>
                      <a:pt x="77" y="266"/>
                    </a:lnTo>
                    <a:lnTo>
                      <a:pt x="75" y="266"/>
                    </a:lnTo>
                    <a:lnTo>
                      <a:pt x="71" y="264"/>
                    </a:lnTo>
                    <a:lnTo>
                      <a:pt x="69" y="261"/>
                    </a:lnTo>
                    <a:lnTo>
                      <a:pt x="67" y="255"/>
                    </a:lnTo>
                    <a:lnTo>
                      <a:pt x="65" y="252"/>
                    </a:lnTo>
                    <a:lnTo>
                      <a:pt x="63" y="252"/>
                    </a:lnTo>
                    <a:lnTo>
                      <a:pt x="65" y="249"/>
                    </a:lnTo>
                    <a:lnTo>
                      <a:pt x="63" y="246"/>
                    </a:lnTo>
                    <a:lnTo>
                      <a:pt x="62" y="246"/>
                    </a:lnTo>
                    <a:lnTo>
                      <a:pt x="60" y="241"/>
                    </a:lnTo>
                    <a:lnTo>
                      <a:pt x="58" y="241"/>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7" y="66"/>
                    </a:lnTo>
                    <a:lnTo>
                      <a:pt x="7" y="60"/>
                    </a:lnTo>
                    <a:lnTo>
                      <a:pt x="9" y="51"/>
                    </a:lnTo>
                    <a:lnTo>
                      <a:pt x="5" y="43"/>
                    </a:lnTo>
                    <a:lnTo>
                      <a:pt x="5" y="34"/>
                    </a:lnTo>
                    <a:lnTo>
                      <a:pt x="1" y="22"/>
                    </a:lnTo>
                    <a:lnTo>
                      <a:pt x="3" y="17"/>
                    </a:lnTo>
                    <a:lnTo>
                      <a:pt x="3" y="8"/>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4" name="Freeform 252"/>
              <p:cNvSpPr>
                <a:spLocks/>
              </p:cNvSpPr>
              <p:nvPr/>
            </p:nvSpPr>
            <p:spPr bwMode="auto">
              <a:xfrm>
                <a:off x="2238" y="950"/>
                <a:ext cx="111" cy="284"/>
              </a:xfrm>
              <a:custGeom>
                <a:avLst/>
                <a:gdLst>
                  <a:gd name="T0" fmla="*/ 1 w 111"/>
                  <a:gd name="T1" fmla="*/ 0 h 284"/>
                  <a:gd name="T2" fmla="*/ 7 w 111"/>
                  <a:gd name="T3" fmla="*/ 2 h 284"/>
                  <a:gd name="T4" fmla="*/ 13 w 111"/>
                  <a:gd name="T5" fmla="*/ 2 h 284"/>
                  <a:gd name="T6" fmla="*/ 19 w 111"/>
                  <a:gd name="T7" fmla="*/ 5 h 284"/>
                  <a:gd name="T8" fmla="*/ 22 w 111"/>
                  <a:gd name="T9" fmla="*/ 8 h 284"/>
                  <a:gd name="T10" fmla="*/ 26 w 111"/>
                  <a:gd name="T11" fmla="*/ 11 h 284"/>
                  <a:gd name="T12" fmla="*/ 32 w 111"/>
                  <a:gd name="T13" fmla="*/ 17 h 284"/>
                  <a:gd name="T14" fmla="*/ 34 w 111"/>
                  <a:gd name="T15" fmla="*/ 20 h 284"/>
                  <a:gd name="T16" fmla="*/ 40 w 111"/>
                  <a:gd name="T17" fmla="*/ 25 h 284"/>
                  <a:gd name="T18" fmla="*/ 40 w 111"/>
                  <a:gd name="T19" fmla="*/ 25 h 284"/>
                  <a:gd name="T20" fmla="*/ 42 w 111"/>
                  <a:gd name="T21" fmla="*/ 31 h 284"/>
                  <a:gd name="T22" fmla="*/ 47 w 111"/>
                  <a:gd name="T23" fmla="*/ 37 h 284"/>
                  <a:gd name="T24" fmla="*/ 49 w 111"/>
                  <a:gd name="T25" fmla="*/ 45 h 284"/>
                  <a:gd name="T26" fmla="*/ 51 w 111"/>
                  <a:gd name="T27" fmla="*/ 48 h 284"/>
                  <a:gd name="T28" fmla="*/ 53 w 111"/>
                  <a:gd name="T29" fmla="*/ 48 h 284"/>
                  <a:gd name="T30" fmla="*/ 56 w 111"/>
                  <a:gd name="T31" fmla="*/ 54 h 284"/>
                  <a:gd name="T32" fmla="*/ 62 w 111"/>
                  <a:gd name="T33" fmla="*/ 71 h 284"/>
                  <a:gd name="T34" fmla="*/ 67 w 111"/>
                  <a:gd name="T35" fmla="*/ 82 h 284"/>
                  <a:gd name="T36" fmla="*/ 71 w 111"/>
                  <a:gd name="T37" fmla="*/ 97 h 284"/>
                  <a:gd name="T38" fmla="*/ 75 w 111"/>
                  <a:gd name="T39" fmla="*/ 105 h 284"/>
                  <a:gd name="T40" fmla="*/ 81 w 111"/>
                  <a:gd name="T41" fmla="*/ 117 h 284"/>
                  <a:gd name="T42" fmla="*/ 85 w 111"/>
                  <a:gd name="T43" fmla="*/ 128 h 284"/>
                  <a:gd name="T44" fmla="*/ 87 w 111"/>
                  <a:gd name="T45" fmla="*/ 145 h 284"/>
                  <a:gd name="T46" fmla="*/ 90 w 111"/>
                  <a:gd name="T47" fmla="*/ 160 h 284"/>
                  <a:gd name="T48" fmla="*/ 92 w 111"/>
                  <a:gd name="T49" fmla="*/ 168 h 284"/>
                  <a:gd name="T50" fmla="*/ 94 w 111"/>
                  <a:gd name="T51" fmla="*/ 185 h 284"/>
                  <a:gd name="T52" fmla="*/ 94 w 111"/>
                  <a:gd name="T53" fmla="*/ 200 h 284"/>
                  <a:gd name="T54" fmla="*/ 98 w 111"/>
                  <a:gd name="T55" fmla="*/ 214 h 284"/>
                  <a:gd name="T56" fmla="*/ 100 w 111"/>
                  <a:gd name="T57" fmla="*/ 231 h 284"/>
                  <a:gd name="T58" fmla="*/ 104 w 111"/>
                  <a:gd name="T59" fmla="*/ 248 h 284"/>
                  <a:gd name="T60" fmla="*/ 106 w 111"/>
                  <a:gd name="T61" fmla="*/ 265 h 284"/>
                  <a:gd name="T62" fmla="*/ 110 w 111"/>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2"/>
                    </a:moveTo>
                    <a:lnTo>
                      <a:pt x="1" y="0"/>
                    </a:lnTo>
                    <a:lnTo>
                      <a:pt x="3" y="0"/>
                    </a:lnTo>
                    <a:lnTo>
                      <a:pt x="7" y="2"/>
                    </a:lnTo>
                    <a:lnTo>
                      <a:pt x="11" y="0"/>
                    </a:lnTo>
                    <a:lnTo>
                      <a:pt x="13" y="2"/>
                    </a:lnTo>
                    <a:lnTo>
                      <a:pt x="17" y="5"/>
                    </a:lnTo>
                    <a:lnTo>
                      <a:pt x="19" y="5"/>
                    </a:lnTo>
                    <a:lnTo>
                      <a:pt x="22" y="8"/>
                    </a:lnTo>
                    <a:lnTo>
                      <a:pt x="24" y="11"/>
                    </a:lnTo>
                    <a:lnTo>
                      <a:pt x="26" y="11"/>
                    </a:lnTo>
                    <a:lnTo>
                      <a:pt x="32" y="14"/>
                    </a:lnTo>
                    <a:lnTo>
                      <a:pt x="32" y="17"/>
                    </a:lnTo>
                    <a:lnTo>
                      <a:pt x="36" y="17"/>
                    </a:lnTo>
                    <a:lnTo>
                      <a:pt x="34" y="20"/>
                    </a:lnTo>
                    <a:lnTo>
                      <a:pt x="40" y="20"/>
                    </a:lnTo>
                    <a:lnTo>
                      <a:pt x="40" y="25"/>
                    </a:lnTo>
                    <a:lnTo>
                      <a:pt x="42" y="25"/>
                    </a:lnTo>
                    <a:lnTo>
                      <a:pt x="40" y="25"/>
                    </a:lnTo>
                    <a:lnTo>
                      <a:pt x="40" y="28"/>
                    </a:lnTo>
                    <a:lnTo>
                      <a:pt x="42" y="31"/>
                    </a:lnTo>
                    <a:lnTo>
                      <a:pt x="44" y="31"/>
                    </a:lnTo>
                    <a:lnTo>
                      <a:pt x="47" y="37"/>
                    </a:lnTo>
                    <a:lnTo>
                      <a:pt x="47" y="42"/>
                    </a:lnTo>
                    <a:lnTo>
                      <a:pt x="49" y="45"/>
                    </a:lnTo>
                    <a:lnTo>
                      <a:pt x="51" y="48"/>
                    </a:lnTo>
                    <a:lnTo>
                      <a:pt x="53" y="48"/>
                    </a:lnTo>
                    <a:lnTo>
                      <a:pt x="55" y="54"/>
                    </a:lnTo>
                    <a:lnTo>
                      <a:pt x="56" y="54"/>
                    </a:lnTo>
                    <a:lnTo>
                      <a:pt x="60" y="62"/>
                    </a:lnTo>
                    <a:lnTo>
                      <a:pt x="62" y="71"/>
                    </a:lnTo>
                    <a:lnTo>
                      <a:pt x="64" y="77"/>
                    </a:lnTo>
                    <a:lnTo>
                      <a:pt x="67" y="82"/>
                    </a:lnTo>
                    <a:lnTo>
                      <a:pt x="67" y="88"/>
                    </a:lnTo>
                    <a:lnTo>
                      <a:pt x="71" y="97"/>
                    </a:lnTo>
                    <a:lnTo>
                      <a:pt x="73" y="102"/>
                    </a:lnTo>
                    <a:lnTo>
                      <a:pt x="75" y="105"/>
                    </a:lnTo>
                    <a:lnTo>
                      <a:pt x="77" y="111"/>
                    </a:lnTo>
                    <a:lnTo>
                      <a:pt x="81" y="117"/>
                    </a:lnTo>
                    <a:lnTo>
                      <a:pt x="81" y="122"/>
                    </a:lnTo>
                    <a:lnTo>
                      <a:pt x="85" y="128"/>
                    </a:lnTo>
                    <a:lnTo>
                      <a:pt x="83" y="134"/>
                    </a:lnTo>
                    <a:lnTo>
                      <a:pt x="87" y="145"/>
                    </a:lnTo>
                    <a:lnTo>
                      <a:pt x="88" y="154"/>
                    </a:lnTo>
                    <a:lnTo>
                      <a:pt x="90" y="160"/>
                    </a:lnTo>
                    <a:lnTo>
                      <a:pt x="88" y="162"/>
                    </a:lnTo>
                    <a:lnTo>
                      <a:pt x="92" y="168"/>
                    </a:lnTo>
                    <a:lnTo>
                      <a:pt x="96" y="177"/>
                    </a:lnTo>
                    <a:lnTo>
                      <a:pt x="94" y="185"/>
                    </a:lnTo>
                    <a:lnTo>
                      <a:pt x="96" y="194"/>
                    </a:lnTo>
                    <a:lnTo>
                      <a:pt x="94" y="200"/>
                    </a:lnTo>
                    <a:lnTo>
                      <a:pt x="96" y="208"/>
                    </a:lnTo>
                    <a:lnTo>
                      <a:pt x="98" y="214"/>
                    </a:lnTo>
                    <a:lnTo>
                      <a:pt x="100" y="222"/>
                    </a:lnTo>
                    <a:lnTo>
                      <a:pt x="100" y="231"/>
                    </a:lnTo>
                    <a:lnTo>
                      <a:pt x="102" y="234"/>
                    </a:lnTo>
                    <a:lnTo>
                      <a:pt x="104" y="248"/>
                    </a:lnTo>
                    <a:lnTo>
                      <a:pt x="106" y="257"/>
                    </a:lnTo>
                    <a:lnTo>
                      <a:pt x="106" y="265"/>
                    </a:lnTo>
                    <a:lnTo>
                      <a:pt x="108" y="271"/>
                    </a:lnTo>
                    <a:lnTo>
                      <a:pt x="11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5" name="Freeform 253"/>
              <p:cNvSpPr>
                <a:spLocks/>
              </p:cNvSpPr>
              <p:nvPr/>
            </p:nvSpPr>
            <p:spPr bwMode="auto">
              <a:xfrm>
                <a:off x="2129" y="950"/>
                <a:ext cx="110" cy="284"/>
              </a:xfrm>
              <a:custGeom>
                <a:avLst/>
                <a:gdLst>
                  <a:gd name="T0" fmla="*/ 107 w 110"/>
                  <a:gd name="T1" fmla="*/ 2 h 284"/>
                  <a:gd name="T2" fmla="*/ 99 w 110"/>
                  <a:gd name="T3" fmla="*/ 0 h 284"/>
                  <a:gd name="T4" fmla="*/ 93 w 110"/>
                  <a:gd name="T5" fmla="*/ 2 h 284"/>
                  <a:gd name="T6" fmla="*/ 88 w 110"/>
                  <a:gd name="T7" fmla="*/ 5 h 284"/>
                  <a:gd name="T8" fmla="*/ 82 w 110"/>
                  <a:gd name="T9" fmla="*/ 5 h 284"/>
                  <a:gd name="T10" fmla="*/ 78 w 110"/>
                  <a:gd name="T11" fmla="*/ 11 h 284"/>
                  <a:gd name="T12" fmla="*/ 77 w 110"/>
                  <a:gd name="T13" fmla="*/ 14 h 284"/>
                  <a:gd name="T14" fmla="*/ 75 w 110"/>
                  <a:gd name="T15" fmla="*/ 17 h 284"/>
                  <a:gd name="T16" fmla="*/ 71 w 110"/>
                  <a:gd name="T17" fmla="*/ 20 h 284"/>
                  <a:gd name="T18" fmla="*/ 67 w 110"/>
                  <a:gd name="T19" fmla="*/ 25 h 284"/>
                  <a:gd name="T20" fmla="*/ 65 w 110"/>
                  <a:gd name="T21" fmla="*/ 31 h 284"/>
                  <a:gd name="T22" fmla="*/ 63 w 110"/>
                  <a:gd name="T23" fmla="*/ 37 h 284"/>
                  <a:gd name="T24" fmla="*/ 62 w 110"/>
                  <a:gd name="T25" fmla="*/ 40 h 284"/>
                  <a:gd name="T26" fmla="*/ 58 w 110"/>
                  <a:gd name="T27" fmla="*/ 45 h 284"/>
                  <a:gd name="T28" fmla="*/ 54 w 110"/>
                  <a:gd name="T29" fmla="*/ 51 h 284"/>
                  <a:gd name="T30" fmla="*/ 50 w 110"/>
                  <a:gd name="T31" fmla="*/ 51 h 284"/>
                  <a:gd name="T32" fmla="*/ 48 w 110"/>
                  <a:gd name="T33" fmla="*/ 65 h 284"/>
                  <a:gd name="T34" fmla="*/ 43 w 110"/>
                  <a:gd name="T35" fmla="*/ 77 h 284"/>
                  <a:gd name="T36" fmla="*/ 39 w 110"/>
                  <a:gd name="T37" fmla="*/ 88 h 284"/>
                  <a:gd name="T38" fmla="*/ 35 w 110"/>
                  <a:gd name="T39" fmla="*/ 97 h 284"/>
                  <a:gd name="T40" fmla="*/ 31 w 110"/>
                  <a:gd name="T41" fmla="*/ 111 h 284"/>
                  <a:gd name="T42" fmla="*/ 28 w 110"/>
                  <a:gd name="T43" fmla="*/ 122 h 284"/>
                  <a:gd name="T44" fmla="*/ 22 w 110"/>
                  <a:gd name="T45" fmla="*/ 134 h 284"/>
                  <a:gd name="T46" fmla="*/ 20 w 110"/>
                  <a:gd name="T47" fmla="*/ 151 h 284"/>
                  <a:gd name="T48" fmla="*/ 18 w 110"/>
                  <a:gd name="T49" fmla="*/ 162 h 284"/>
                  <a:gd name="T50" fmla="*/ 16 w 110"/>
                  <a:gd name="T51" fmla="*/ 177 h 284"/>
                  <a:gd name="T52" fmla="*/ 13 w 110"/>
                  <a:gd name="T53" fmla="*/ 194 h 284"/>
                  <a:gd name="T54" fmla="*/ 13 w 110"/>
                  <a:gd name="T55" fmla="*/ 211 h 284"/>
                  <a:gd name="T56" fmla="*/ 9 w 110"/>
                  <a:gd name="T57" fmla="*/ 222 h 284"/>
                  <a:gd name="T58" fmla="*/ 7 w 110"/>
                  <a:gd name="T59" fmla="*/ 242 h 284"/>
                  <a:gd name="T60" fmla="*/ 5 w 110"/>
                  <a:gd name="T61" fmla="*/ 251 h 284"/>
                  <a:gd name="T62" fmla="*/ 3 w 110"/>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2"/>
                    </a:moveTo>
                    <a:lnTo>
                      <a:pt x="107" y="2"/>
                    </a:lnTo>
                    <a:lnTo>
                      <a:pt x="103" y="0"/>
                    </a:lnTo>
                    <a:lnTo>
                      <a:pt x="99" y="0"/>
                    </a:lnTo>
                    <a:lnTo>
                      <a:pt x="95" y="2"/>
                    </a:lnTo>
                    <a:lnTo>
                      <a:pt x="93" y="2"/>
                    </a:lnTo>
                    <a:lnTo>
                      <a:pt x="90" y="2"/>
                    </a:lnTo>
                    <a:lnTo>
                      <a:pt x="88" y="5"/>
                    </a:lnTo>
                    <a:lnTo>
                      <a:pt x="86" y="5"/>
                    </a:lnTo>
                    <a:lnTo>
                      <a:pt x="82" y="5"/>
                    </a:lnTo>
                    <a:lnTo>
                      <a:pt x="82" y="8"/>
                    </a:lnTo>
                    <a:lnTo>
                      <a:pt x="78" y="11"/>
                    </a:lnTo>
                    <a:lnTo>
                      <a:pt x="77" y="14"/>
                    </a:lnTo>
                    <a:lnTo>
                      <a:pt x="75" y="14"/>
                    </a:lnTo>
                    <a:lnTo>
                      <a:pt x="75" y="17"/>
                    </a:lnTo>
                    <a:lnTo>
                      <a:pt x="71" y="17"/>
                    </a:lnTo>
                    <a:lnTo>
                      <a:pt x="71" y="20"/>
                    </a:lnTo>
                    <a:lnTo>
                      <a:pt x="71" y="25"/>
                    </a:lnTo>
                    <a:lnTo>
                      <a:pt x="67" y="25"/>
                    </a:lnTo>
                    <a:lnTo>
                      <a:pt x="67" y="28"/>
                    </a:lnTo>
                    <a:lnTo>
                      <a:pt x="65" y="31"/>
                    </a:lnTo>
                    <a:lnTo>
                      <a:pt x="62" y="34"/>
                    </a:lnTo>
                    <a:lnTo>
                      <a:pt x="63" y="37"/>
                    </a:lnTo>
                    <a:lnTo>
                      <a:pt x="62" y="37"/>
                    </a:lnTo>
                    <a:lnTo>
                      <a:pt x="62" y="40"/>
                    </a:lnTo>
                    <a:lnTo>
                      <a:pt x="60" y="42"/>
                    </a:lnTo>
                    <a:lnTo>
                      <a:pt x="58" y="45"/>
                    </a:lnTo>
                    <a:lnTo>
                      <a:pt x="56" y="51"/>
                    </a:lnTo>
                    <a:lnTo>
                      <a:pt x="54" y="51"/>
                    </a:lnTo>
                    <a:lnTo>
                      <a:pt x="50" y="51"/>
                    </a:lnTo>
                    <a:lnTo>
                      <a:pt x="50" y="54"/>
                    </a:lnTo>
                    <a:lnTo>
                      <a:pt x="48" y="65"/>
                    </a:lnTo>
                    <a:lnTo>
                      <a:pt x="46" y="68"/>
                    </a:lnTo>
                    <a:lnTo>
                      <a:pt x="43" y="77"/>
                    </a:lnTo>
                    <a:lnTo>
                      <a:pt x="43" y="82"/>
                    </a:lnTo>
                    <a:lnTo>
                      <a:pt x="39" y="88"/>
                    </a:lnTo>
                    <a:lnTo>
                      <a:pt x="35" y="94"/>
                    </a:lnTo>
                    <a:lnTo>
                      <a:pt x="35" y="97"/>
                    </a:lnTo>
                    <a:lnTo>
                      <a:pt x="33" y="105"/>
                    </a:lnTo>
                    <a:lnTo>
                      <a:pt x="31" y="111"/>
                    </a:lnTo>
                    <a:lnTo>
                      <a:pt x="30" y="117"/>
                    </a:lnTo>
                    <a:lnTo>
                      <a:pt x="28" y="122"/>
                    </a:lnTo>
                    <a:lnTo>
                      <a:pt x="24" y="131"/>
                    </a:lnTo>
                    <a:lnTo>
                      <a:pt x="22" y="134"/>
                    </a:lnTo>
                    <a:lnTo>
                      <a:pt x="22" y="142"/>
                    </a:lnTo>
                    <a:lnTo>
                      <a:pt x="20" y="151"/>
                    </a:lnTo>
                    <a:lnTo>
                      <a:pt x="20" y="160"/>
                    </a:lnTo>
                    <a:lnTo>
                      <a:pt x="18" y="162"/>
                    </a:lnTo>
                    <a:lnTo>
                      <a:pt x="16" y="171"/>
                    </a:lnTo>
                    <a:lnTo>
                      <a:pt x="16" y="177"/>
                    </a:lnTo>
                    <a:lnTo>
                      <a:pt x="16" y="182"/>
                    </a:lnTo>
                    <a:lnTo>
                      <a:pt x="13" y="194"/>
                    </a:lnTo>
                    <a:lnTo>
                      <a:pt x="13" y="197"/>
                    </a:lnTo>
                    <a:lnTo>
                      <a:pt x="13" y="211"/>
                    </a:lnTo>
                    <a:lnTo>
                      <a:pt x="13" y="214"/>
                    </a:lnTo>
                    <a:lnTo>
                      <a:pt x="9" y="222"/>
                    </a:lnTo>
                    <a:lnTo>
                      <a:pt x="9" y="231"/>
                    </a:lnTo>
                    <a:lnTo>
                      <a:pt x="7" y="242"/>
                    </a:lnTo>
                    <a:lnTo>
                      <a:pt x="5" y="245"/>
                    </a:lnTo>
                    <a:lnTo>
                      <a:pt x="5" y="251"/>
                    </a:lnTo>
                    <a:lnTo>
                      <a:pt x="3" y="262"/>
                    </a:lnTo>
                    <a:lnTo>
                      <a:pt x="3"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6" name="Freeform 254"/>
              <p:cNvSpPr>
                <a:spLocks/>
              </p:cNvSpPr>
              <p:nvPr/>
            </p:nvSpPr>
            <p:spPr bwMode="auto">
              <a:xfrm>
                <a:off x="4099" y="1233"/>
                <a:ext cx="112" cy="288"/>
              </a:xfrm>
              <a:custGeom>
                <a:avLst/>
                <a:gdLst>
                  <a:gd name="T0" fmla="*/ 107 w 112"/>
                  <a:gd name="T1" fmla="*/ 284 h 288"/>
                  <a:gd name="T2" fmla="*/ 101 w 112"/>
                  <a:gd name="T3" fmla="*/ 287 h 288"/>
                  <a:gd name="T4" fmla="*/ 97 w 112"/>
                  <a:gd name="T5" fmla="*/ 284 h 288"/>
                  <a:gd name="T6" fmla="*/ 87 w 112"/>
                  <a:gd name="T7" fmla="*/ 281 h 288"/>
                  <a:gd name="T8" fmla="*/ 85 w 112"/>
                  <a:gd name="T9" fmla="*/ 275 h 288"/>
                  <a:gd name="T10" fmla="*/ 79 w 112"/>
                  <a:gd name="T11" fmla="*/ 275 h 288"/>
                  <a:gd name="T12" fmla="*/ 77 w 112"/>
                  <a:gd name="T13" fmla="*/ 272 h 288"/>
                  <a:gd name="T14" fmla="*/ 72 w 112"/>
                  <a:gd name="T15" fmla="*/ 266 h 288"/>
                  <a:gd name="T16" fmla="*/ 72 w 112"/>
                  <a:gd name="T17" fmla="*/ 261 h 288"/>
                  <a:gd name="T18" fmla="*/ 68 w 112"/>
                  <a:gd name="T19" fmla="*/ 258 h 288"/>
                  <a:gd name="T20" fmla="*/ 64 w 112"/>
                  <a:gd name="T21" fmla="*/ 255 h 288"/>
                  <a:gd name="T22" fmla="*/ 62 w 112"/>
                  <a:gd name="T23" fmla="*/ 249 h 288"/>
                  <a:gd name="T24" fmla="*/ 60 w 112"/>
                  <a:gd name="T25" fmla="*/ 246 h 288"/>
                  <a:gd name="T26" fmla="*/ 56 w 112"/>
                  <a:gd name="T27" fmla="*/ 241 h 288"/>
                  <a:gd name="T28" fmla="*/ 56 w 112"/>
                  <a:gd name="T29" fmla="*/ 238 h 288"/>
                  <a:gd name="T30" fmla="*/ 54 w 112"/>
                  <a:gd name="T31" fmla="*/ 232 h 288"/>
                  <a:gd name="T32" fmla="*/ 48 w 112"/>
                  <a:gd name="T33" fmla="*/ 223 h 288"/>
                  <a:gd name="T34" fmla="*/ 42 w 112"/>
                  <a:gd name="T35" fmla="*/ 212 h 288"/>
                  <a:gd name="T36" fmla="*/ 37 w 112"/>
                  <a:gd name="T37" fmla="*/ 203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9 w 112"/>
                  <a:gd name="T49" fmla="*/ 120 h 288"/>
                  <a:gd name="T50" fmla="*/ 15 w 112"/>
                  <a:gd name="T51" fmla="*/ 103 h 288"/>
                  <a:gd name="T52" fmla="*/ 13 w 112"/>
                  <a:gd name="T53" fmla="*/ 91 h 288"/>
                  <a:gd name="T54" fmla="*/ 7 w 112"/>
                  <a:gd name="T55" fmla="*/ 80 h 288"/>
                  <a:gd name="T56" fmla="*/ 5 w 112"/>
                  <a:gd name="T57" fmla="*/ 60 h 288"/>
                  <a:gd name="T58" fmla="*/ 5 w 112"/>
                  <a:gd name="T59" fmla="*/ 45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7"/>
                    </a:lnTo>
                    <a:lnTo>
                      <a:pt x="99" y="287"/>
                    </a:lnTo>
                    <a:lnTo>
                      <a:pt x="97" y="284"/>
                    </a:lnTo>
                    <a:lnTo>
                      <a:pt x="91" y="278"/>
                    </a:lnTo>
                    <a:lnTo>
                      <a:pt x="87" y="281"/>
                    </a:lnTo>
                    <a:lnTo>
                      <a:pt x="85" y="281"/>
                    </a:lnTo>
                    <a:lnTo>
                      <a:pt x="85" y="275"/>
                    </a:lnTo>
                    <a:lnTo>
                      <a:pt x="81" y="278"/>
                    </a:lnTo>
                    <a:lnTo>
                      <a:pt x="79" y="275"/>
                    </a:lnTo>
                    <a:lnTo>
                      <a:pt x="81" y="272"/>
                    </a:lnTo>
                    <a:lnTo>
                      <a:pt x="77" y="272"/>
                    </a:lnTo>
                    <a:lnTo>
                      <a:pt x="75" y="269"/>
                    </a:lnTo>
                    <a:lnTo>
                      <a:pt x="72" y="266"/>
                    </a:lnTo>
                    <a:lnTo>
                      <a:pt x="72" y="261"/>
                    </a:lnTo>
                    <a:lnTo>
                      <a:pt x="68" y="264"/>
                    </a:lnTo>
                    <a:lnTo>
                      <a:pt x="68" y="258"/>
                    </a:lnTo>
                    <a:lnTo>
                      <a:pt x="66" y="255"/>
                    </a:lnTo>
                    <a:lnTo>
                      <a:pt x="64" y="255"/>
                    </a:lnTo>
                    <a:lnTo>
                      <a:pt x="64" y="252"/>
                    </a:lnTo>
                    <a:lnTo>
                      <a:pt x="62" y="249"/>
                    </a:lnTo>
                    <a:lnTo>
                      <a:pt x="60" y="246"/>
                    </a:lnTo>
                    <a:lnTo>
                      <a:pt x="56" y="241"/>
                    </a:lnTo>
                    <a:lnTo>
                      <a:pt x="56" y="238"/>
                    </a:lnTo>
                    <a:lnTo>
                      <a:pt x="54" y="235"/>
                    </a:lnTo>
                    <a:lnTo>
                      <a:pt x="54" y="232"/>
                    </a:lnTo>
                    <a:lnTo>
                      <a:pt x="50" y="229"/>
                    </a:lnTo>
                    <a:lnTo>
                      <a:pt x="48" y="223"/>
                    </a:lnTo>
                    <a:lnTo>
                      <a:pt x="42" y="218"/>
                    </a:lnTo>
                    <a:lnTo>
                      <a:pt x="42" y="212"/>
                    </a:lnTo>
                    <a:lnTo>
                      <a:pt x="40" y="206"/>
                    </a:lnTo>
                    <a:lnTo>
                      <a:pt x="37" y="203"/>
                    </a:lnTo>
                    <a:lnTo>
                      <a:pt x="35" y="195"/>
                    </a:lnTo>
                    <a:lnTo>
                      <a:pt x="37" y="186"/>
                    </a:lnTo>
                    <a:lnTo>
                      <a:pt x="33" y="177"/>
                    </a:lnTo>
                    <a:lnTo>
                      <a:pt x="29" y="175"/>
                    </a:lnTo>
                    <a:lnTo>
                      <a:pt x="27" y="172"/>
                    </a:lnTo>
                    <a:lnTo>
                      <a:pt x="25" y="160"/>
                    </a:lnTo>
                    <a:lnTo>
                      <a:pt x="25" y="157"/>
                    </a:lnTo>
                    <a:lnTo>
                      <a:pt x="21" y="146"/>
                    </a:lnTo>
                    <a:lnTo>
                      <a:pt x="21" y="140"/>
                    </a:lnTo>
                    <a:lnTo>
                      <a:pt x="21" y="132"/>
                    </a:lnTo>
                    <a:lnTo>
                      <a:pt x="17" y="126"/>
                    </a:lnTo>
                    <a:lnTo>
                      <a:pt x="19" y="120"/>
                    </a:lnTo>
                    <a:lnTo>
                      <a:pt x="15" y="117"/>
                    </a:lnTo>
                    <a:lnTo>
                      <a:pt x="15" y="103"/>
                    </a:lnTo>
                    <a:lnTo>
                      <a:pt x="13" y="97"/>
                    </a:lnTo>
                    <a:lnTo>
                      <a:pt x="13" y="91"/>
                    </a:lnTo>
                    <a:lnTo>
                      <a:pt x="11" y="86"/>
                    </a:lnTo>
                    <a:lnTo>
                      <a:pt x="7" y="80"/>
                    </a:lnTo>
                    <a:lnTo>
                      <a:pt x="7" y="66"/>
                    </a:lnTo>
                    <a:lnTo>
                      <a:pt x="5" y="60"/>
                    </a:lnTo>
                    <a:lnTo>
                      <a:pt x="5" y="57"/>
                    </a:lnTo>
                    <a:lnTo>
                      <a:pt x="5" y="45"/>
                    </a:lnTo>
                    <a:lnTo>
                      <a:pt x="5" y="37"/>
                    </a:lnTo>
                    <a:lnTo>
                      <a:pt x="1" y="28"/>
                    </a:lnTo>
                    <a:lnTo>
                      <a:pt x="1" y="22"/>
                    </a:lnTo>
                    <a:lnTo>
                      <a:pt x="0"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7" name="Freeform 255"/>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8" name="Freeform 256"/>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9" name="Freeform 257"/>
              <p:cNvSpPr>
                <a:spLocks/>
              </p:cNvSpPr>
              <p:nvPr/>
            </p:nvSpPr>
            <p:spPr bwMode="auto">
              <a:xfrm>
                <a:off x="4099" y="1233"/>
                <a:ext cx="112" cy="288"/>
              </a:xfrm>
              <a:custGeom>
                <a:avLst/>
                <a:gdLst>
                  <a:gd name="T0" fmla="*/ 107 w 112"/>
                  <a:gd name="T1" fmla="*/ 284 h 288"/>
                  <a:gd name="T2" fmla="*/ 101 w 112"/>
                  <a:gd name="T3" fmla="*/ 284 h 288"/>
                  <a:gd name="T4" fmla="*/ 99 w 112"/>
                  <a:gd name="T5" fmla="*/ 284 h 288"/>
                  <a:gd name="T6" fmla="*/ 89 w 112"/>
                  <a:gd name="T7" fmla="*/ 278 h 288"/>
                  <a:gd name="T8" fmla="*/ 85 w 112"/>
                  <a:gd name="T9" fmla="*/ 272 h 288"/>
                  <a:gd name="T10" fmla="*/ 81 w 112"/>
                  <a:gd name="T11" fmla="*/ 272 h 288"/>
                  <a:gd name="T12" fmla="*/ 79 w 112"/>
                  <a:gd name="T13" fmla="*/ 269 h 288"/>
                  <a:gd name="T14" fmla="*/ 74 w 112"/>
                  <a:gd name="T15" fmla="*/ 264 h 288"/>
                  <a:gd name="T16" fmla="*/ 72 w 112"/>
                  <a:gd name="T17" fmla="*/ 261 h 288"/>
                  <a:gd name="T18" fmla="*/ 68 w 112"/>
                  <a:gd name="T19" fmla="*/ 255 h 288"/>
                  <a:gd name="T20" fmla="*/ 64 w 112"/>
                  <a:gd name="T21" fmla="*/ 252 h 288"/>
                  <a:gd name="T22" fmla="*/ 64 w 112"/>
                  <a:gd name="T23" fmla="*/ 249 h 288"/>
                  <a:gd name="T24" fmla="*/ 58 w 112"/>
                  <a:gd name="T25" fmla="*/ 241 h 288"/>
                  <a:gd name="T26" fmla="*/ 56 w 112"/>
                  <a:gd name="T27" fmla="*/ 238 h 288"/>
                  <a:gd name="T28" fmla="*/ 56 w 112"/>
                  <a:gd name="T29" fmla="*/ 238 h 288"/>
                  <a:gd name="T30" fmla="*/ 54 w 112"/>
                  <a:gd name="T31" fmla="*/ 232 h 288"/>
                  <a:gd name="T32" fmla="*/ 50 w 112"/>
                  <a:gd name="T33" fmla="*/ 220 h 288"/>
                  <a:gd name="T34" fmla="*/ 44 w 112"/>
                  <a:gd name="T35" fmla="*/ 209 h 288"/>
                  <a:gd name="T36" fmla="*/ 38 w 112"/>
                  <a:gd name="T37" fmla="*/ 200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7 w 112"/>
                  <a:gd name="T49" fmla="*/ 117 h 288"/>
                  <a:gd name="T50" fmla="*/ 15 w 112"/>
                  <a:gd name="T51" fmla="*/ 103 h 288"/>
                  <a:gd name="T52" fmla="*/ 13 w 112"/>
                  <a:gd name="T53" fmla="*/ 91 h 288"/>
                  <a:gd name="T54" fmla="*/ 7 w 112"/>
                  <a:gd name="T55" fmla="*/ 80 h 288"/>
                  <a:gd name="T56" fmla="*/ 5 w 112"/>
                  <a:gd name="T57" fmla="*/ 60 h 288"/>
                  <a:gd name="T58" fmla="*/ 3 w 112"/>
                  <a:gd name="T59" fmla="*/ 48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4"/>
                    </a:lnTo>
                    <a:lnTo>
                      <a:pt x="101" y="287"/>
                    </a:lnTo>
                    <a:lnTo>
                      <a:pt x="99" y="284"/>
                    </a:lnTo>
                    <a:lnTo>
                      <a:pt x="91" y="278"/>
                    </a:lnTo>
                    <a:lnTo>
                      <a:pt x="89" y="278"/>
                    </a:lnTo>
                    <a:lnTo>
                      <a:pt x="87" y="278"/>
                    </a:lnTo>
                    <a:lnTo>
                      <a:pt x="85" y="272"/>
                    </a:lnTo>
                    <a:lnTo>
                      <a:pt x="83" y="275"/>
                    </a:lnTo>
                    <a:lnTo>
                      <a:pt x="81" y="272"/>
                    </a:lnTo>
                    <a:lnTo>
                      <a:pt x="81" y="269"/>
                    </a:lnTo>
                    <a:lnTo>
                      <a:pt x="79" y="269"/>
                    </a:lnTo>
                    <a:lnTo>
                      <a:pt x="74" y="269"/>
                    </a:lnTo>
                    <a:lnTo>
                      <a:pt x="74" y="264"/>
                    </a:lnTo>
                    <a:lnTo>
                      <a:pt x="72" y="261"/>
                    </a:lnTo>
                    <a:lnTo>
                      <a:pt x="70" y="258"/>
                    </a:lnTo>
                    <a:lnTo>
                      <a:pt x="68" y="255"/>
                    </a:lnTo>
                    <a:lnTo>
                      <a:pt x="64" y="252"/>
                    </a:lnTo>
                    <a:lnTo>
                      <a:pt x="64" y="249"/>
                    </a:lnTo>
                    <a:lnTo>
                      <a:pt x="62" y="246"/>
                    </a:lnTo>
                    <a:lnTo>
                      <a:pt x="58" y="241"/>
                    </a:lnTo>
                    <a:lnTo>
                      <a:pt x="56" y="241"/>
                    </a:lnTo>
                    <a:lnTo>
                      <a:pt x="56" y="238"/>
                    </a:lnTo>
                    <a:lnTo>
                      <a:pt x="54" y="235"/>
                    </a:lnTo>
                    <a:lnTo>
                      <a:pt x="54" y="232"/>
                    </a:lnTo>
                    <a:lnTo>
                      <a:pt x="50" y="226"/>
                    </a:lnTo>
                    <a:lnTo>
                      <a:pt x="50" y="220"/>
                    </a:lnTo>
                    <a:lnTo>
                      <a:pt x="44" y="215"/>
                    </a:lnTo>
                    <a:lnTo>
                      <a:pt x="44" y="209"/>
                    </a:lnTo>
                    <a:lnTo>
                      <a:pt x="42" y="203"/>
                    </a:lnTo>
                    <a:lnTo>
                      <a:pt x="38" y="200"/>
                    </a:lnTo>
                    <a:lnTo>
                      <a:pt x="37" y="192"/>
                    </a:lnTo>
                    <a:lnTo>
                      <a:pt x="37" y="186"/>
                    </a:lnTo>
                    <a:lnTo>
                      <a:pt x="33" y="177"/>
                    </a:lnTo>
                    <a:lnTo>
                      <a:pt x="29" y="175"/>
                    </a:lnTo>
                    <a:lnTo>
                      <a:pt x="29" y="169"/>
                    </a:lnTo>
                    <a:lnTo>
                      <a:pt x="25" y="160"/>
                    </a:lnTo>
                    <a:lnTo>
                      <a:pt x="27" y="154"/>
                    </a:lnTo>
                    <a:lnTo>
                      <a:pt x="21" y="146"/>
                    </a:lnTo>
                    <a:lnTo>
                      <a:pt x="21" y="140"/>
                    </a:lnTo>
                    <a:lnTo>
                      <a:pt x="21" y="132"/>
                    </a:lnTo>
                    <a:lnTo>
                      <a:pt x="19" y="123"/>
                    </a:lnTo>
                    <a:lnTo>
                      <a:pt x="17" y="117"/>
                    </a:lnTo>
                    <a:lnTo>
                      <a:pt x="17" y="114"/>
                    </a:lnTo>
                    <a:lnTo>
                      <a:pt x="15" y="103"/>
                    </a:lnTo>
                    <a:lnTo>
                      <a:pt x="13" y="97"/>
                    </a:lnTo>
                    <a:lnTo>
                      <a:pt x="13" y="91"/>
                    </a:lnTo>
                    <a:lnTo>
                      <a:pt x="13" y="83"/>
                    </a:lnTo>
                    <a:lnTo>
                      <a:pt x="7" y="80"/>
                    </a:lnTo>
                    <a:lnTo>
                      <a:pt x="7" y="66"/>
                    </a:lnTo>
                    <a:lnTo>
                      <a:pt x="5" y="60"/>
                    </a:lnTo>
                    <a:lnTo>
                      <a:pt x="7" y="54"/>
                    </a:lnTo>
                    <a:lnTo>
                      <a:pt x="3" y="48"/>
                    </a:lnTo>
                    <a:lnTo>
                      <a:pt x="5" y="37"/>
                    </a:lnTo>
                    <a:lnTo>
                      <a:pt x="1" y="28"/>
                    </a:lnTo>
                    <a:lnTo>
                      <a:pt x="3" y="20"/>
                    </a:lnTo>
                    <a:lnTo>
                      <a:pt x="0"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0" name="Freeform 258"/>
              <p:cNvSpPr>
                <a:spLocks/>
              </p:cNvSpPr>
              <p:nvPr/>
            </p:nvSpPr>
            <p:spPr bwMode="auto">
              <a:xfrm>
                <a:off x="3994" y="950"/>
                <a:ext cx="106" cy="284"/>
              </a:xfrm>
              <a:custGeom>
                <a:avLst/>
                <a:gdLst>
                  <a:gd name="T0" fmla="*/ 3 w 106"/>
                  <a:gd name="T1" fmla="*/ 5 h 284"/>
                  <a:gd name="T2" fmla="*/ 9 w 106"/>
                  <a:gd name="T3" fmla="*/ 2 h 284"/>
                  <a:gd name="T4" fmla="*/ 12 w 106"/>
                  <a:gd name="T5" fmla="*/ 2 h 284"/>
                  <a:gd name="T6" fmla="*/ 18 w 106"/>
                  <a:gd name="T7" fmla="*/ 5 h 284"/>
                  <a:gd name="T8" fmla="*/ 23 w 106"/>
                  <a:gd name="T9" fmla="*/ 11 h 284"/>
                  <a:gd name="T10" fmla="*/ 27 w 106"/>
                  <a:gd name="T11" fmla="*/ 11 h 284"/>
                  <a:gd name="T12" fmla="*/ 33 w 106"/>
                  <a:gd name="T13" fmla="*/ 17 h 284"/>
                  <a:gd name="T14" fmla="*/ 35 w 106"/>
                  <a:gd name="T15" fmla="*/ 25 h 284"/>
                  <a:gd name="T16" fmla="*/ 36 w 106"/>
                  <a:gd name="T17" fmla="*/ 25 h 284"/>
                  <a:gd name="T18" fmla="*/ 40 w 106"/>
                  <a:gd name="T19" fmla="*/ 28 h 284"/>
                  <a:gd name="T20" fmla="*/ 40 w 106"/>
                  <a:gd name="T21" fmla="*/ 31 h 284"/>
                  <a:gd name="T22" fmla="*/ 46 w 106"/>
                  <a:gd name="T23" fmla="*/ 37 h 284"/>
                  <a:gd name="T24" fmla="*/ 47 w 106"/>
                  <a:gd name="T25" fmla="*/ 42 h 284"/>
                  <a:gd name="T26" fmla="*/ 49 w 106"/>
                  <a:gd name="T27" fmla="*/ 51 h 284"/>
                  <a:gd name="T28" fmla="*/ 53 w 106"/>
                  <a:gd name="T29" fmla="*/ 54 h 284"/>
                  <a:gd name="T30" fmla="*/ 57 w 106"/>
                  <a:gd name="T31" fmla="*/ 60 h 284"/>
                  <a:gd name="T32" fmla="*/ 62 w 106"/>
                  <a:gd name="T33" fmla="*/ 68 h 284"/>
                  <a:gd name="T34" fmla="*/ 68 w 106"/>
                  <a:gd name="T35" fmla="*/ 82 h 284"/>
                  <a:gd name="T36" fmla="*/ 70 w 106"/>
                  <a:gd name="T37" fmla="*/ 94 h 284"/>
                  <a:gd name="T38" fmla="*/ 75 w 106"/>
                  <a:gd name="T39" fmla="*/ 108 h 284"/>
                  <a:gd name="T40" fmla="*/ 77 w 106"/>
                  <a:gd name="T41" fmla="*/ 117 h 284"/>
                  <a:gd name="T42" fmla="*/ 81 w 106"/>
                  <a:gd name="T43" fmla="*/ 134 h 284"/>
                  <a:gd name="T44" fmla="*/ 81 w 106"/>
                  <a:gd name="T45" fmla="*/ 145 h 284"/>
                  <a:gd name="T46" fmla="*/ 86 w 106"/>
                  <a:gd name="T47" fmla="*/ 160 h 284"/>
                  <a:gd name="T48" fmla="*/ 88 w 106"/>
                  <a:gd name="T49" fmla="*/ 174 h 284"/>
                  <a:gd name="T50" fmla="*/ 92 w 106"/>
                  <a:gd name="T51" fmla="*/ 185 h 284"/>
                  <a:gd name="T52" fmla="*/ 92 w 106"/>
                  <a:gd name="T53" fmla="*/ 202 h 284"/>
                  <a:gd name="T54" fmla="*/ 93 w 106"/>
                  <a:gd name="T55" fmla="*/ 214 h 284"/>
                  <a:gd name="T56" fmla="*/ 97 w 106"/>
                  <a:gd name="T57" fmla="*/ 234 h 284"/>
                  <a:gd name="T58" fmla="*/ 99 w 106"/>
                  <a:gd name="T59" fmla="*/ 251 h 284"/>
                  <a:gd name="T60" fmla="*/ 103 w 106"/>
                  <a:gd name="T61" fmla="*/ 265 h 284"/>
                  <a:gd name="T62" fmla="*/ 105 w 106"/>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4"/>
                  <a:gd name="T98" fmla="*/ 106 w 106"/>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4">
                    <a:moveTo>
                      <a:pt x="0" y="0"/>
                    </a:moveTo>
                    <a:lnTo>
                      <a:pt x="3" y="5"/>
                    </a:lnTo>
                    <a:lnTo>
                      <a:pt x="5" y="5"/>
                    </a:lnTo>
                    <a:lnTo>
                      <a:pt x="9" y="2"/>
                    </a:lnTo>
                    <a:lnTo>
                      <a:pt x="11" y="2"/>
                    </a:lnTo>
                    <a:lnTo>
                      <a:pt x="12" y="2"/>
                    </a:lnTo>
                    <a:lnTo>
                      <a:pt x="14" y="5"/>
                    </a:lnTo>
                    <a:lnTo>
                      <a:pt x="18" y="5"/>
                    </a:lnTo>
                    <a:lnTo>
                      <a:pt x="23" y="11"/>
                    </a:lnTo>
                    <a:lnTo>
                      <a:pt x="25" y="14"/>
                    </a:lnTo>
                    <a:lnTo>
                      <a:pt x="27" y="11"/>
                    </a:lnTo>
                    <a:lnTo>
                      <a:pt x="27" y="17"/>
                    </a:lnTo>
                    <a:lnTo>
                      <a:pt x="33" y="17"/>
                    </a:lnTo>
                    <a:lnTo>
                      <a:pt x="33" y="20"/>
                    </a:lnTo>
                    <a:lnTo>
                      <a:pt x="35" y="25"/>
                    </a:lnTo>
                    <a:lnTo>
                      <a:pt x="36" y="25"/>
                    </a:lnTo>
                    <a:lnTo>
                      <a:pt x="38" y="28"/>
                    </a:lnTo>
                    <a:lnTo>
                      <a:pt x="40" y="28"/>
                    </a:lnTo>
                    <a:lnTo>
                      <a:pt x="38" y="28"/>
                    </a:lnTo>
                    <a:lnTo>
                      <a:pt x="40" y="31"/>
                    </a:lnTo>
                    <a:lnTo>
                      <a:pt x="42" y="37"/>
                    </a:lnTo>
                    <a:lnTo>
                      <a:pt x="46" y="37"/>
                    </a:lnTo>
                    <a:lnTo>
                      <a:pt x="47" y="42"/>
                    </a:lnTo>
                    <a:lnTo>
                      <a:pt x="47" y="45"/>
                    </a:lnTo>
                    <a:lnTo>
                      <a:pt x="49" y="51"/>
                    </a:lnTo>
                    <a:lnTo>
                      <a:pt x="51" y="54"/>
                    </a:lnTo>
                    <a:lnTo>
                      <a:pt x="53" y="54"/>
                    </a:lnTo>
                    <a:lnTo>
                      <a:pt x="55" y="57"/>
                    </a:lnTo>
                    <a:lnTo>
                      <a:pt x="57" y="60"/>
                    </a:lnTo>
                    <a:lnTo>
                      <a:pt x="57" y="65"/>
                    </a:lnTo>
                    <a:lnTo>
                      <a:pt x="62" y="68"/>
                    </a:lnTo>
                    <a:lnTo>
                      <a:pt x="64" y="74"/>
                    </a:lnTo>
                    <a:lnTo>
                      <a:pt x="68" y="82"/>
                    </a:lnTo>
                    <a:lnTo>
                      <a:pt x="70" y="88"/>
                    </a:lnTo>
                    <a:lnTo>
                      <a:pt x="70" y="94"/>
                    </a:lnTo>
                    <a:lnTo>
                      <a:pt x="73" y="100"/>
                    </a:lnTo>
                    <a:lnTo>
                      <a:pt x="75" y="108"/>
                    </a:lnTo>
                    <a:lnTo>
                      <a:pt x="77" y="117"/>
                    </a:lnTo>
                    <a:lnTo>
                      <a:pt x="81" y="125"/>
                    </a:lnTo>
                    <a:lnTo>
                      <a:pt x="81" y="134"/>
                    </a:lnTo>
                    <a:lnTo>
                      <a:pt x="81" y="137"/>
                    </a:lnTo>
                    <a:lnTo>
                      <a:pt x="81" y="145"/>
                    </a:lnTo>
                    <a:lnTo>
                      <a:pt x="84" y="154"/>
                    </a:lnTo>
                    <a:lnTo>
                      <a:pt x="86" y="160"/>
                    </a:lnTo>
                    <a:lnTo>
                      <a:pt x="88" y="165"/>
                    </a:lnTo>
                    <a:lnTo>
                      <a:pt x="88" y="174"/>
                    </a:lnTo>
                    <a:lnTo>
                      <a:pt x="88" y="182"/>
                    </a:lnTo>
                    <a:lnTo>
                      <a:pt x="92" y="185"/>
                    </a:lnTo>
                    <a:lnTo>
                      <a:pt x="93" y="194"/>
                    </a:lnTo>
                    <a:lnTo>
                      <a:pt x="92" y="202"/>
                    </a:lnTo>
                    <a:lnTo>
                      <a:pt x="95" y="211"/>
                    </a:lnTo>
                    <a:lnTo>
                      <a:pt x="93" y="214"/>
                    </a:lnTo>
                    <a:lnTo>
                      <a:pt x="95" y="225"/>
                    </a:lnTo>
                    <a:lnTo>
                      <a:pt x="97" y="234"/>
                    </a:lnTo>
                    <a:lnTo>
                      <a:pt x="99" y="240"/>
                    </a:lnTo>
                    <a:lnTo>
                      <a:pt x="99" y="251"/>
                    </a:lnTo>
                    <a:lnTo>
                      <a:pt x="101" y="260"/>
                    </a:lnTo>
                    <a:lnTo>
                      <a:pt x="103" y="265"/>
                    </a:lnTo>
                    <a:lnTo>
                      <a:pt x="103" y="277"/>
                    </a:lnTo>
                    <a:lnTo>
                      <a:pt x="105"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1" name="Freeform 259"/>
              <p:cNvSpPr>
                <a:spLocks/>
              </p:cNvSpPr>
              <p:nvPr/>
            </p:nvSpPr>
            <p:spPr bwMode="auto">
              <a:xfrm>
                <a:off x="3883" y="950"/>
                <a:ext cx="112" cy="284"/>
              </a:xfrm>
              <a:custGeom>
                <a:avLst/>
                <a:gdLst>
                  <a:gd name="T0" fmla="*/ 107 w 112"/>
                  <a:gd name="T1" fmla="*/ 0 h 284"/>
                  <a:gd name="T2" fmla="*/ 101 w 112"/>
                  <a:gd name="T3" fmla="*/ 2 h 284"/>
                  <a:gd name="T4" fmla="*/ 92 w 112"/>
                  <a:gd name="T5" fmla="*/ 2 h 284"/>
                  <a:gd name="T6" fmla="*/ 88 w 112"/>
                  <a:gd name="T7" fmla="*/ 5 h 284"/>
                  <a:gd name="T8" fmla="*/ 86 w 112"/>
                  <a:gd name="T9" fmla="*/ 8 h 284"/>
                  <a:gd name="T10" fmla="*/ 82 w 112"/>
                  <a:gd name="T11" fmla="*/ 14 h 284"/>
                  <a:gd name="T12" fmla="*/ 78 w 112"/>
                  <a:gd name="T13" fmla="*/ 17 h 284"/>
                  <a:gd name="T14" fmla="*/ 74 w 112"/>
                  <a:gd name="T15" fmla="*/ 17 h 284"/>
                  <a:gd name="T16" fmla="*/ 69 w 112"/>
                  <a:gd name="T17" fmla="*/ 25 h 284"/>
                  <a:gd name="T18" fmla="*/ 67 w 112"/>
                  <a:gd name="T19" fmla="*/ 28 h 284"/>
                  <a:gd name="T20" fmla="*/ 65 w 112"/>
                  <a:gd name="T21" fmla="*/ 34 h 284"/>
                  <a:gd name="T22" fmla="*/ 63 w 112"/>
                  <a:gd name="T23" fmla="*/ 37 h 284"/>
                  <a:gd name="T24" fmla="*/ 61 w 112"/>
                  <a:gd name="T25" fmla="*/ 42 h 284"/>
                  <a:gd name="T26" fmla="*/ 59 w 112"/>
                  <a:gd name="T27" fmla="*/ 48 h 284"/>
                  <a:gd name="T28" fmla="*/ 55 w 112"/>
                  <a:gd name="T29" fmla="*/ 54 h 284"/>
                  <a:gd name="T30" fmla="*/ 51 w 112"/>
                  <a:gd name="T31" fmla="*/ 54 h 284"/>
                  <a:gd name="T32" fmla="*/ 49 w 112"/>
                  <a:gd name="T33" fmla="*/ 62 h 284"/>
                  <a:gd name="T34" fmla="*/ 41 w 112"/>
                  <a:gd name="T35" fmla="*/ 80 h 284"/>
                  <a:gd name="T36" fmla="*/ 39 w 112"/>
                  <a:gd name="T37" fmla="*/ 91 h 284"/>
                  <a:gd name="T38" fmla="*/ 34 w 112"/>
                  <a:gd name="T39" fmla="*/ 102 h 284"/>
                  <a:gd name="T40" fmla="*/ 28 w 112"/>
                  <a:gd name="T41" fmla="*/ 111 h 284"/>
                  <a:gd name="T42" fmla="*/ 24 w 112"/>
                  <a:gd name="T43" fmla="*/ 125 h 284"/>
                  <a:gd name="T44" fmla="*/ 24 w 112"/>
                  <a:gd name="T45" fmla="*/ 137 h 284"/>
                  <a:gd name="T46" fmla="*/ 20 w 112"/>
                  <a:gd name="T47" fmla="*/ 157 h 284"/>
                  <a:gd name="T48" fmla="*/ 17 w 112"/>
                  <a:gd name="T49" fmla="*/ 165 h 284"/>
                  <a:gd name="T50" fmla="*/ 13 w 112"/>
                  <a:gd name="T51" fmla="*/ 180 h 284"/>
                  <a:gd name="T52" fmla="*/ 13 w 112"/>
                  <a:gd name="T53" fmla="*/ 197 h 284"/>
                  <a:gd name="T54" fmla="*/ 9 w 112"/>
                  <a:gd name="T55" fmla="*/ 214 h 284"/>
                  <a:gd name="T56" fmla="*/ 7 w 112"/>
                  <a:gd name="T57" fmla="*/ 222 h 284"/>
                  <a:gd name="T58" fmla="*/ 7 w 112"/>
                  <a:gd name="T59" fmla="*/ 242 h 284"/>
                  <a:gd name="T60" fmla="*/ 1 w 112"/>
                  <a:gd name="T61" fmla="*/ 260 h 284"/>
                  <a:gd name="T62" fmla="*/ 1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0"/>
                    </a:lnTo>
                    <a:lnTo>
                      <a:pt x="105" y="2"/>
                    </a:lnTo>
                    <a:lnTo>
                      <a:pt x="101" y="2"/>
                    </a:lnTo>
                    <a:lnTo>
                      <a:pt x="97" y="2"/>
                    </a:lnTo>
                    <a:lnTo>
                      <a:pt x="92" y="2"/>
                    </a:lnTo>
                    <a:lnTo>
                      <a:pt x="88" y="5"/>
                    </a:lnTo>
                    <a:lnTo>
                      <a:pt x="86" y="8"/>
                    </a:lnTo>
                    <a:lnTo>
                      <a:pt x="82" y="11"/>
                    </a:lnTo>
                    <a:lnTo>
                      <a:pt x="82" y="14"/>
                    </a:lnTo>
                    <a:lnTo>
                      <a:pt x="78" y="17"/>
                    </a:lnTo>
                    <a:lnTo>
                      <a:pt x="74" y="14"/>
                    </a:lnTo>
                    <a:lnTo>
                      <a:pt x="74" y="17"/>
                    </a:lnTo>
                    <a:lnTo>
                      <a:pt x="71" y="20"/>
                    </a:lnTo>
                    <a:lnTo>
                      <a:pt x="69" y="25"/>
                    </a:lnTo>
                    <a:lnTo>
                      <a:pt x="69" y="28"/>
                    </a:lnTo>
                    <a:lnTo>
                      <a:pt x="67" y="28"/>
                    </a:lnTo>
                    <a:lnTo>
                      <a:pt x="65" y="34"/>
                    </a:lnTo>
                    <a:lnTo>
                      <a:pt x="63" y="37"/>
                    </a:lnTo>
                    <a:lnTo>
                      <a:pt x="61" y="37"/>
                    </a:lnTo>
                    <a:lnTo>
                      <a:pt x="61" y="42"/>
                    </a:lnTo>
                    <a:lnTo>
                      <a:pt x="59" y="45"/>
                    </a:lnTo>
                    <a:lnTo>
                      <a:pt x="59" y="48"/>
                    </a:lnTo>
                    <a:lnTo>
                      <a:pt x="57" y="54"/>
                    </a:lnTo>
                    <a:lnTo>
                      <a:pt x="55" y="54"/>
                    </a:lnTo>
                    <a:lnTo>
                      <a:pt x="53" y="57"/>
                    </a:lnTo>
                    <a:lnTo>
                      <a:pt x="51" y="54"/>
                    </a:lnTo>
                    <a:lnTo>
                      <a:pt x="49" y="62"/>
                    </a:lnTo>
                    <a:lnTo>
                      <a:pt x="43" y="71"/>
                    </a:lnTo>
                    <a:lnTo>
                      <a:pt x="41" y="80"/>
                    </a:lnTo>
                    <a:lnTo>
                      <a:pt x="39" y="91"/>
                    </a:lnTo>
                    <a:lnTo>
                      <a:pt x="36" y="97"/>
                    </a:lnTo>
                    <a:lnTo>
                      <a:pt x="34" y="102"/>
                    </a:lnTo>
                    <a:lnTo>
                      <a:pt x="32" y="108"/>
                    </a:lnTo>
                    <a:lnTo>
                      <a:pt x="28" y="111"/>
                    </a:lnTo>
                    <a:lnTo>
                      <a:pt x="28" y="120"/>
                    </a:lnTo>
                    <a:lnTo>
                      <a:pt x="24" y="125"/>
                    </a:lnTo>
                    <a:lnTo>
                      <a:pt x="28" y="131"/>
                    </a:lnTo>
                    <a:lnTo>
                      <a:pt x="24" y="137"/>
                    </a:lnTo>
                    <a:lnTo>
                      <a:pt x="22" y="145"/>
                    </a:lnTo>
                    <a:lnTo>
                      <a:pt x="20" y="157"/>
                    </a:lnTo>
                    <a:lnTo>
                      <a:pt x="20" y="160"/>
                    </a:lnTo>
                    <a:lnTo>
                      <a:pt x="17" y="165"/>
                    </a:lnTo>
                    <a:lnTo>
                      <a:pt x="17" y="174"/>
                    </a:lnTo>
                    <a:lnTo>
                      <a:pt x="13" y="180"/>
                    </a:lnTo>
                    <a:lnTo>
                      <a:pt x="13" y="185"/>
                    </a:lnTo>
                    <a:lnTo>
                      <a:pt x="13" y="197"/>
                    </a:lnTo>
                    <a:lnTo>
                      <a:pt x="11" y="205"/>
                    </a:lnTo>
                    <a:lnTo>
                      <a:pt x="9" y="214"/>
                    </a:lnTo>
                    <a:lnTo>
                      <a:pt x="7" y="222"/>
                    </a:lnTo>
                    <a:lnTo>
                      <a:pt x="7" y="234"/>
                    </a:lnTo>
                    <a:lnTo>
                      <a:pt x="7" y="242"/>
                    </a:lnTo>
                    <a:lnTo>
                      <a:pt x="3" y="248"/>
                    </a:lnTo>
                    <a:lnTo>
                      <a:pt x="1" y="260"/>
                    </a:lnTo>
                    <a:lnTo>
                      <a:pt x="1" y="268"/>
                    </a:lnTo>
                    <a:lnTo>
                      <a:pt x="1" y="274"/>
                    </a:lnTo>
                    <a:lnTo>
                      <a:pt x="0"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2" name="Freeform 260"/>
              <p:cNvSpPr>
                <a:spLocks/>
              </p:cNvSpPr>
              <p:nvPr/>
            </p:nvSpPr>
            <p:spPr bwMode="auto">
              <a:xfrm>
                <a:off x="1907" y="1233"/>
                <a:ext cx="109" cy="288"/>
              </a:xfrm>
              <a:custGeom>
                <a:avLst/>
                <a:gdLst>
                  <a:gd name="T0" fmla="*/ 106 w 109"/>
                  <a:gd name="T1" fmla="*/ 287 h 288"/>
                  <a:gd name="T2" fmla="*/ 98 w 109"/>
                  <a:gd name="T3" fmla="*/ 281 h 288"/>
                  <a:gd name="T4" fmla="*/ 96 w 109"/>
                  <a:gd name="T5" fmla="*/ 281 h 288"/>
                  <a:gd name="T6" fmla="*/ 89 w 109"/>
                  <a:gd name="T7" fmla="*/ 278 h 288"/>
                  <a:gd name="T8" fmla="*/ 83 w 109"/>
                  <a:gd name="T9" fmla="*/ 275 h 288"/>
                  <a:gd name="T10" fmla="*/ 81 w 109"/>
                  <a:gd name="T11" fmla="*/ 275 h 288"/>
                  <a:gd name="T12" fmla="*/ 77 w 109"/>
                  <a:gd name="T13" fmla="*/ 269 h 288"/>
                  <a:gd name="T14" fmla="*/ 73 w 109"/>
                  <a:gd name="T15" fmla="*/ 266 h 288"/>
                  <a:gd name="T16" fmla="*/ 70 w 109"/>
                  <a:gd name="T17" fmla="*/ 264 h 288"/>
                  <a:gd name="T18" fmla="*/ 66 w 109"/>
                  <a:gd name="T19" fmla="*/ 258 h 288"/>
                  <a:gd name="T20" fmla="*/ 64 w 109"/>
                  <a:gd name="T21" fmla="*/ 252 h 288"/>
                  <a:gd name="T22" fmla="*/ 62 w 109"/>
                  <a:gd name="T23" fmla="*/ 246 h 288"/>
                  <a:gd name="T24" fmla="*/ 62 w 109"/>
                  <a:gd name="T25" fmla="*/ 241 h 288"/>
                  <a:gd name="T26" fmla="*/ 56 w 109"/>
                  <a:gd name="T27" fmla="*/ 235 h 288"/>
                  <a:gd name="T28" fmla="*/ 54 w 109"/>
                  <a:gd name="T29" fmla="*/ 235 h 288"/>
                  <a:gd name="T30" fmla="*/ 53 w 109"/>
                  <a:gd name="T31" fmla="*/ 232 h 288"/>
                  <a:gd name="T32" fmla="*/ 47 w 109"/>
                  <a:gd name="T33" fmla="*/ 220 h 288"/>
                  <a:gd name="T34" fmla="*/ 43 w 109"/>
                  <a:gd name="T35" fmla="*/ 206 h 288"/>
                  <a:gd name="T36" fmla="*/ 39 w 109"/>
                  <a:gd name="T37" fmla="*/ 198 h 288"/>
                  <a:gd name="T38" fmla="*/ 34 w 109"/>
                  <a:gd name="T39" fmla="*/ 180 h 288"/>
                  <a:gd name="T40" fmla="*/ 28 w 109"/>
                  <a:gd name="T41" fmla="*/ 169 h 288"/>
                  <a:gd name="T42" fmla="*/ 26 w 109"/>
                  <a:gd name="T43" fmla="*/ 160 h 288"/>
                  <a:gd name="T44" fmla="*/ 22 w 109"/>
                  <a:gd name="T45" fmla="*/ 146 h 288"/>
                  <a:gd name="T46" fmla="*/ 20 w 109"/>
                  <a:gd name="T47" fmla="*/ 137 h 288"/>
                  <a:gd name="T48" fmla="*/ 18 w 109"/>
                  <a:gd name="T49" fmla="*/ 123 h 288"/>
                  <a:gd name="T50" fmla="*/ 15 w 109"/>
                  <a:gd name="T51" fmla="*/ 106 h 288"/>
                  <a:gd name="T52" fmla="*/ 11 w 109"/>
                  <a:gd name="T53" fmla="*/ 91 h 288"/>
                  <a:gd name="T54" fmla="*/ 11 w 109"/>
                  <a:gd name="T55" fmla="*/ 80 h 288"/>
                  <a:gd name="T56" fmla="*/ 7 w 109"/>
                  <a:gd name="T57" fmla="*/ 63 h 288"/>
                  <a:gd name="T58" fmla="*/ 5 w 109"/>
                  <a:gd name="T59" fmla="*/ 45 h 288"/>
                  <a:gd name="T60" fmla="*/ 1 w 109"/>
                  <a:gd name="T61" fmla="*/ 31 h 288"/>
                  <a:gd name="T62" fmla="*/ 1 w 109"/>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6" y="287"/>
                    </a:lnTo>
                    <a:lnTo>
                      <a:pt x="102" y="284"/>
                    </a:lnTo>
                    <a:lnTo>
                      <a:pt x="98" y="281"/>
                    </a:lnTo>
                    <a:lnTo>
                      <a:pt x="96" y="287"/>
                    </a:lnTo>
                    <a:lnTo>
                      <a:pt x="96" y="281"/>
                    </a:lnTo>
                    <a:lnTo>
                      <a:pt x="92" y="278"/>
                    </a:lnTo>
                    <a:lnTo>
                      <a:pt x="89" y="278"/>
                    </a:lnTo>
                    <a:lnTo>
                      <a:pt x="85" y="278"/>
                    </a:lnTo>
                    <a:lnTo>
                      <a:pt x="83" y="275"/>
                    </a:lnTo>
                    <a:lnTo>
                      <a:pt x="79" y="278"/>
                    </a:lnTo>
                    <a:lnTo>
                      <a:pt x="81" y="275"/>
                    </a:lnTo>
                    <a:lnTo>
                      <a:pt x="77" y="275"/>
                    </a:lnTo>
                    <a:lnTo>
                      <a:pt x="77" y="269"/>
                    </a:lnTo>
                    <a:lnTo>
                      <a:pt x="73" y="269"/>
                    </a:lnTo>
                    <a:lnTo>
                      <a:pt x="73" y="266"/>
                    </a:lnTo>
                    <a:lnTo>
                      <a:pt x="70" y="266"/>
                    </a:lnTo>
                    <a:lnTo>
                      <a:pt x="70" y="264"/>
                    </a:lnTo>
                    <a:lnTo>
                      <a:pt x="68" y="261"/>
                    </a:lnTo>
                    <a:lnTo>
                      <a:pt x="66" y="258"/>
                    </a:lnTo>
                    <a:lnTo>
                      <a:pt x="66" y="252"/>
                    </a:lnTo>
                    <a:lnTo>
                      <a:pt x="64" y="252"/>
                    </a:lnTo>
                    <a:lnTo>
                      <a:pt x="62" y="246"/>
                    </a:lnTo>
                    <a:lnTo>
                      <a:pt x="60" y="246"/>
                    </a:lnTo>
                    <a:lnTo>
                      <a:pt x="62" y="241"/>
                    </a:lnTo>
                    <a:lnTo>
                      <a:pt x="60" y="241"/>
                    </a:lnTo>
                    <a:lnTo>
                      <a:pt x="56" y="235"/>
                    </a:lnTo>
                    <a:lnTo>
                      <a:pt x="54" y="235"/>
                    </a:lnTo>
                    <a:lnTo>
                      <a:pt x="53" y="232"/>
                    </a:lnTo>
                    <a:lnTo>
                      <a:pt x="51" y="226"/>
                    </a:lnTo>
                    <a:lnTo>
                      <a:pt x="47" y="220"/>
                    </a:lnTo>
                    <a:lnTo>
                      <a:pt x="45" y="212"/>
                    </a:lnTo>
                    <a:lnTo>
                      <a:pt x="43" y="206"/>
                    </a:lnTo>
                    <a:lnTo>
                      <a:pt x="39" y="200"/>
                    </a:lnTo>
                    <a:lnTo>
                      <a:pt x="39" y="198"/>
                    </a:lnTo>
                    <a:lnTo>
                      <a:pt x="36" y="186"/>
                    </a:lnTo>
                    <a:lnTo>
                      <a:pt x="34" y="180"/>
                    </a:lnTo>
                    <a:lnTo>
                      <a:pt x="32" y="177"/>
                    </a:lnTo>
                    <a:lnTo>
                      <a:pt x="28" y="169"/>
                    </a:lnTo>
                    <a:lnTo>
                      <a:pt x="26" y="163"/>
                    </a:lnTo>
                    <a:lnTo>
                      <a:pt x="26" y="160"/>
                    </a:lnTo>
                    <a:lnTo>
                      <a:pt x="26" y="154"/>
                    </a:lnTo>
                    <a:lnTo>
                      <a:pt x="22" y="146"/>
                    </a:lnTo>
                    <a:lnTo>
                      <a:pt x="22" y="137"/>
                    </a:lnTo>
                    <a:lnTo>
                      <a:pt x="20" y="137"/>
                    </a:lnTo>
                    <a:lnTo>
                      <a:pt x="18" y="129"/>
                    </a:lnTo>
                    <a:lnTo>
                      <a:pt x="18" y="123"/>
                    </a:lnTo>
                    <a:lnTo>
                      <a:pt x="15" y="117"/>
                    </a:lnTo>
                    <a:lnTo>
                      <a:pt x="15" y="106"/>
                    </a:lnTo>
                    <a:lnTo>
                      <a:pt x="15" y="100"/>
                    </a:lnTo>
                    <a:lnTo>
                      <a:pt x="11" y="91"/>
                    </a:lnTo>
                    <a:lnTo>
                      <a:pt x="13" y="88"/>
                    </a:lnTo>
                    <a:lnTo>
                      <a:pt x="11" y="80"/>
                    </a:lnTo>
                    <a:lnTo>
                      <a:pt x="7" y="66"/>
                    </a:lnTo>
                    <a:lnTo>
                      <a:pt x="7" y="63"/>
                    </a:lnTo>
                    <a:lnTo>
                      <a:pt x="7" y="57"/>
                    </a:lnTo>
                    <a:lnTo>
                      <a:pt x="5" y="45"/>
                    </a:lnTo>
                    <a:lnTo>
                      <a:pt x="3" y="40"/>
                    </a:lnTo>
                    <a:lnTo>
                      <a:pt x="1" y="31"/>
                    </a:lnTo>
                    <a:lnTo>
                      <a:pt x="1" y="20"/>
                    </a:lnTo>
                    <a:lnTo>
                      <a:pt x="1" y="14"/>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3" name="Freeform 261"/>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9 h 288"/>
                  <a:gd name="T24" fmla="*/ 49 w 111"/>
                  <a:gd name="T25" fmla="*/ 243 h 288"/>
                  <a:gd name="T26" fmla="*/ 51 w 111"/>
                  <a:gd name="T27" fmla="*/ 241 h 288"/>
                  <a:gd name="T28" fmla="*/ 53 w 111"/>
                  <a:gd name="T29" fmla="*/ 235 h 288"/>
                  <a:gd name="T30" fmla="*/ 56 w 111"/>
                  <a:gd name="T31" fmla="*/ 229 h 288"/>
                  <a:gd name="T32" fmla="*/ 58 w 111"/>
                  <a:gd name="T33" fmla="*/ 223 h 288"/>
                  <a:gd name="T34" fmla="*/ 66 w 111"/>
                  <a:gd name="T35" fmla="*/ 212 h 288"/>
                  <a:gd name="T36" fmla="*/ 67 w 111"/>
                  <a:gd name="T37" fmla="*/ 200 h 288"/>
                  <a:gd name="T38" fmla="*/ 75 w 111"/>
                  <a:gd name="T39" fmla="*/ 186 h 288"/>
                  <a:gd name="T40" fmla="*/ 79 w 111"/>
                  <a:gd name="T41" fmla="*/ 169 h 288"/>
                  <a:gd name="T42" fmla="*/ 81 w 111"/>
                  <a:gd name="T43" fmla="*/ 160 h 288"/>
                  <a:gd name="T44" fmla="*/ 88 w 111"/>
                  <a:gd name="T45" fmla="*/ 146 h 288"/>
                  <a:gd name="T46" fmla="*/ 88 w 111"/>
                  <a:gd name="T47" fmla="*/ 137 h 288"/>
                  <a:gd name="T48" fmla="*/ 92 w 111"/>
                  <a:gd name="T49" fmla="*/ 120 h 288"/>
                  <a:gd name="T50" fmla="*/ 94 w 111"/>
                  <a:gd name="T51" fmla="*/ 106 h 288"/>
                  <a:gd name="T52" fmla="*/ 96 w 111"/>
                  <a:gd name="T53" fmla="*/ 94 h 288"/>
                  <a:gd name="T54" fmla="*/ 102 w 111"/>
                  <a:gd name="T55" fmla="*/ 80 h 288"/>
                  <a:gd name="T56" fmla="*/ 100 w 111"/>
                  <a:gd name="T57" fmla="*/ 66 h 288"/>
                  <a:gd name="T58" fmla="*/ 106 w 111"/>
                  <a:gd name="T59" fmla="*/ 45 h 288"/>
                  <a:gd name="T60" fmla="*/ 104 w 111"/>
                  <a:gd name="T61" fmla="*/ 28 h 288"/>
                  <a:gd name="T62" fmla="*/ 110 w 111"/>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9"/>
                    </a:lnTo>
                    <a:lnTo>
                      <a:pt x="45" y="246"/>
                    </a:lnTo>
                    <a:lnTo>
                      <a:pt x="49" y="243"/>
                    </a:lnTo>
                    <a:lnTo>
                      <a:pt x="51" y="241"/>
                    </a:lnTo>
                    <a:lnTo>
                      <a:pt x="51" y="235"/>
                    </a:lnTo>
                    <a:lnTo>
                      <a:pt x="53" y="235"/>
                    </a:lnTo>
                    <a:lnTo>
                      <a:pt x="53" y="232"/>
                    </a:lnTo>
                    <a:lnTo>
                      <a:pt x="56" y="229"/>
                    </a:lnTo>
                    <a:lnTo>
                      <a:pt x="56" y="226"/>
                    </a:lnTo>
                    <a:lnTo>
                      <a:pt x="58" y="223"/>
                    </a:lnTo>
                    <a:lnTo>
                      <a:pt x="64" y="215"/>
                    </a:lnTo>
                    <a:lnTo>
                      <a:pt x="66" y="212"/>
                    </a:lnTo>
                    <a:lnTo>
                      <a:pt x="71" y="203"/>
                    </a:lnTo>
                    <a:lnTo>
                      <a:pt x="67" y="200"/>
                    </a:lnTo>
                    <a:lnTo>
                      <a:pt x="73" y="192"/>
                    </a:lnTo>
                    <a:lnTo>
                      <a:pt x="75" y="186"/>
                    </a:lnTo>
                    <a:lnTo>
                      <a:pt x="77" y="180"/>
                    </a:lnTo>
                    <a:lnTo>
                      <a:pt x="79" y="169"/>
                    </a:lnTo>
                    <a:lnTo>
                      <a:pt x="81" y="160"/>
                    </a:lnTo>
                    <a:lnTo>
                      <a:pt x="85" y="154"/>
                    </a:lnTo>
                    <a:lnTo>
                      <a:pt x="88" y="146"/>
                    </a:lnTo>
                    <a:lnTo>
                      <a:pt x="88" y="137"/>
                    </a:lnTo>
                    <a:lnTo>
                      <a:pt x="92" y="129"/>
                    </a:lnTo>
                    <a:lnTo>
                      <a:pt x="92" y="120"/>
                    </a:lnTo>
                    <a:lnTo>
                      <a:pt x="92" y="111"/>
                    </a:lnTo>
                    <a:lnTo>
                      <a:pt x="94" y="106"/>
                    </a:lnTo>
                    <a:lnTo>
                      <a:pt x="96" y="103"/>
                    </a:lnTo>
                    <a:lnTo>
                      <a:pt x="96" y="94"/>
                    </a:lnTo>
                    <a:lnTo>
                      <a:pt x="98" y="86"/>
                    </a:lnTo>
                    <a:lnTo>
                      <a:pt x="102" y="80"/>
                    </a:lnTo>
                    <a:lnTo>
                      <a:pt x="102" y="68"/>
                    </a:lnTo>
                    <a:lnTo>
                      <a:pt x="100" y="66"/>
                    </a:lnTo>
                    <a:lnTo>
                      <a:pt x="102" y="54"/>
                    </a:lnTo>
                    <a:lnTo>
                      <a:pt x="106" y="45"/>
                    </a:lnTo>
                    <a:lnTo>
                      <a:pt x="106" y="37"/>
                    </a:lnTo>
                    <a:lnTo>
                      <a:pt x="104" y="28"/>
                    </a:lnTo>
                    <a:lnTo>
                      <a:pt x="108" y="22"/>
                    </a:lnTo>
                    <a:lnTo>
                      <a:pt x="110" y="14"/>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4" name="Freeform 262"/>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6 h 288"/>
                  <a:gd name="T24" fmla="*/ 49 w 111"/>
                  <a:gd name="T25" fmla="*/ 243 h 288"/>
                  <a:gd name="T26" fmla="*/ 51 w 111"/>
                  <a:gd name="T27" fmla="*/ 235 h 288"/>
                  <a:gd name="T28" fmla="*/ 53 w 111"/>
                  <a:gd name="T29" fmla="*/ 232 h 288"/>
                  <a:gd name="T30" fmla="*/ 56 w 111"/>
                  <a:gd name="T31" fmla="*/ 226 h 288"/>
                  <a:gd name="T32" fmla="*/ 64 w 111"/>
                  <a:gd name="T33" fmla="*/ 215 h 288"/>
                  <a:gd name="T34" fmla="*/ 71 w 111"/>
                  <a:gd name="T35" fmla="*/ 203 h 288"/>
                  <a:gd name="T36" fmla="*/ 73 w 111"/>
                  <a:gd name="T37" fmla="*/ 192 h 288"/>
                  <a:gd name="T38" fmla="*/ 77 w 111"/>
                  <a:gd name="T39" fmla="*/ 180 h 288"/>
                  <a:gd name="T40" fmla="*/ 79 w 111"/>
                  <a:gd name="T41" fmla="*/ 169 h 288"/>
                  <a:gd name="T42" fmla="*/ 85 w 111"/>
                  <a:gd name="T43" fmla="*/ 154 h 288"/>
                  <a:gd name="T44" fmla="*/ 88 w 111"/>
                  <a:gd name="T45" fmla="*/ 137 h 288"/>
                  <a:gd name="T46" fmla="*/ 92 w 111"/>
                  <a:gd name="T47" fmla="*/ 129 h 288"/>
                  <a:gd name="T48" fmla="*/ 92 w 111"/>
                  <a:gd name="T49" fmla="*/ 111 h 288"/>
                  <a:gd name="T50" fmla="*/ 96 w 111"/>
                  <a:gd name="T51" fmla="*/ 103 h 288"/>
                  <a:gd name="T52" fmla="*/ 98 w 111"/>
                  <a:gd name="T53" fmla="*/ 86 h 288"/>
                  <a:gd name="T54" fmla="*/ 102 w 111"/>
                  <a:gd name="T55" fmla="*/ 68 h 288"/>
                  <a:gd name="T56" fmla="*/ 104 w 111"/>
                  <a:gd name="T57" fmla="*/ 54 h 288"/>
                  <a:gd name="T58" fmla="*/ 106 w 111"/>
                  <a:gd name="T59" fmla="*/ 37 h 288"/>
                  <a:gd name="T60" fmla="*/ 108 w 111"/>
                  <a:gd name="T61" fmla="*/ 20 h 288"/>
                  <a:gd name="T62" fmla="*/ 108 w 111"/>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6"/>
                    </a:lnTo>
                    <a:lnTo>
                      <a:pt x="49" y="243"/>
                    </a:lnTo>
                    <a:lnTo>
                      <a:pt x="51" y="241"/>
                    </a:lnTo>
                    <a:lnTo>
                      <a:pt x="51" y="235"/>
                    </a:lnTo>
                    <a:lnTo>
                      <a:pt x="53" y="235"/>
                    </a:lnTo>
                    <a:lnTo>
                      <a:pt x="53" y="232"/>
                    </a:lnTo>
                    <a:lnTo>
                      <a:pt x="56" y="229"/>
                    </a:lnTo>
                    <a:lnTo>
                      <a:pt x="56" y="226"/>
                    </a:lnTo>
                    <a:lnTo>
                      <a:pt x="60" y="220"/>
                    </a:lnTo>
                    <a:lnTo>
                      <a:pt x="64" y="215"/>
                    </a:lnTo>
                    <a:lnTo>
                      <a:pt x="67" y="212"/>
                    </a:lnTo>
                    <a:lnTo>
                      <a:pt x="71" y="203"/>
                    </a:lnTo>
                    <a:lnTo>
                      <a:pt x="71" y="198"/>
                    </a:lnTo>
                    <a:lnTo>
                      <a:pt x="73" y="192"/>
                    </a:lnTo>
                    <a:lnTo>
                      <a:pt x="75" y="186"/>
                    </a:lnTo>
                    <a:lnTo>
                      <a:pt x="77" y="180"/>
                    </a:lnTo>
                    <a:lnTo>
                      <a:pt x="79" y="169"/>
                    </a:lnTo>
                    <a:lnTo>
                      <a:pt x="81" y="160"/>
                    </a:lnTo>
                    <a:lnTo>
                      <a:pt x="85" y="154"/>
                    </a:lnTo>
                    <a:lnTo>
                      <a:pt x="88" y="146"/>
                    </a:lnTo>
                    <a:lnTo>
                      <a:pt x="88" y="137"/>
                    </a:lnTo>
                    <a:lnTo>
                      <a:pt x="92" y="129"/>
                    </a:lnTo>
                    <a:lnTo>
                      <a:pt x="94" y="120"/>
                    </a:lnTo>
                    <a:lnTo>
                      <a:pt x="92" y="111"/>
                    </a:lnTo>
                    <a:lnTo>
                      <a:pt x="94" y="106"/>
                    </a:lnTo>
                    <a:lnTo>
                      <a:pt x="96" y="103"/>
                    </a:lnTo>
                    <a:lnTo>
                      <a:pt x="96" y="94"/>
                    </a:lnTo>
                    <a:lnTo>
                      <a:pt x="98" y="86"/>
                    </a:lnTo>
                    <a:lnTo>
                      <a:pt x="102" y="80"/>
                    </a:lnTo>
                    <a:lnTo>
                      <a:pt x="102" y="68"/>
                    </a:lnTo>
                    <a:lnTo>
                      <a:pt x="102" y="63"/>
                    </a:lnTo>
                    <a:lnTo>
                      <a:pt x="104" y="54"/>
                    </a:lnTo>
                    <a:lnTo>
                      <a:pt x="106" y="45"/>
                    </a:lnTo>
                    <a:lnTo>
                      <a:pt x="106" y="37"/>
                    </a:lnTo>
                    <a:lnTo>
                      <a:pt x="104" y="28"/>
                    </a:lnTo>
                    <a:lnTo>
                      <a:pt x="108" y="20"/>
                    </a:lnTo>
                    <a:lnTo>
                      <a:pt x="110" y="14"/>
                    </a:lnTo>
                    <a:lnTo>
                      <a:pt x="108"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5" name="Freeform 263"/>
              <p:cNvSpPr>
                <a:spLocks/>
              </p:cNvSpPr>
              <p:nvPr/>
            </p:nvSpPr>
            <p:spPr bwMode="auto">
              <a:xfrm>
                <a:off x="1905" y="1233"/>
                <a:ext cx="111" cy="288"/>
              </a:xfrm>
              <a:custGeom>
                <a:avLst/>
                <a:gdLst>
                  <a:gd name="T0" fmla="*/ 108 w 111"/>
                  <a:gd name="T1" fmla="*/ 287 h 288"/>
                  <a:gd name="T2" fmla="*/ 100 w 111"/>
                  <a:gd name="T3" fmla="*/ 281 h 288"/>
                  <a:gd name="T4" fmla="*/ 98 w 111"/>
                  <a:gd name="T5" fmla="*/ 281 h 288"/>
                  <a:gd name="T6" fmla="*/ 91 w 111"/>
                  <a:gd name="T7" fmla="*/ 278 h 288"/>
                  <a:gd name="T8" fmla="*/ 85 w 111"/>
                  <a:gd name="T9" fmla="*/ 275 h 288"/>
                  <a:gd name="T10" fmla="*/ 83 w 111"/>
                  <a:gd name="T11" fmla="*/ 275 h 288"/>
                  <a:gd name="T12" fmla="*/ 75 w 111"/>
                  <a:gd name="T13" fmla="*/ 272 h 288"/>
                  <a:gd name="T14" fmla="*/ 73 w 111"/>
                  <a:gd name="T15" fmla="*/ 269 h 288"/>
                  <a:gd name="T16" fmla="*/ 72 w 111"/>
                  <a:gd name="T17" fmla="*/ 264 h 288"/>
                  <a:gd name="T18" fmla="*/ 68 w 111"/>
                  <a:gd name="T19" fmla="*/ 258 h 288"/>
                  <a:gd name="T20" fmla="*/ 66 w 111"/>
                  <a:gd name="T21" fmla="*/ 252 h 288"/>
                  <a:gd name="T22" fmla="*/ 64 w 111"/>
                  <a:gd name="T23" fmla="*/ 246 h 288"/>
                  <a:gd name="T24" fmla="*/ 64 w 111"/>
                  <a:gd name="T25" fmla="*/ 241 h 288"/>
                  <a:gd name="T26" fmla="*/ 58 w 111"/>
                  <a:gd name="T27" fmla="*/ 235 h 288"/>
                  <a:gd name="T28" fmla="*/ 55 w 111"/>
                  <a:gd name="T29" fmla="*/ 232 h 288"/>
                  <a:gd name="T30" fmla="*/ 55 w 111"/>
                  <a:gd name="T31" fmla="*/ 232 h 288"/>
                  <a:gd name="T32" fmla="*/ 49 w 111"/>
                  <a:gd name="T33" fmla="*/ 220 h 288"/>
                  <a:gd name="T34" fmla="*/ 45 w 111"/>
                  <a:gd name="T35" fmla="*/ 206 h 288"/>
                  <a:gd name="T36" fmla="*/ 41 w 111"/>
                  <a:gd name="T37" fmla="*/ 198 h 288"/>
                  <a:gd name="T38" fmla="*/ 36 w 111"/>
                  <a:gd name="T39" fmla="*/ 180 h 288"/>
                  <a:gd name="T40" fmla="*/ 30 w 111"/>
                  <a:gd name="T41" fmla="*/ 169 h 288"/>
                  <a:gd name="T42" fmla="*/ 28 w 111"/>
                  <a:gd name="T43" fmla="*/ 160 h 288"/>
                  <a:gd name="T44" fmla="*/ 24 w 111"/>
                  <a:gd name="T45" fmla="*/ 146 h 288"/>
                  <a:gd name="T46" fmla="*/ 22 w 111"/>
                  <a:gd name="T47" fmla="*/ 134 h 288"/>
                  <a:gd name="T48" fmla="*/ 20 w 111"/>
                  <a:gd name="T49" fmla="*/ 120 h 288"/>
                  <a:gd name="T50" fmla="*/ 17 w 111"/>
                  <a:gd name="T51" fmla="*/ 103 h 288"/>
                  <a:gd name="T52" fmla="*/ 13 w 111"/>
                  <a:gd name="T53" fmla="*/ 88 h 288"/>
                  <a:gd name="T54" fmla="*/ 13 w 111"/>
                  <a:gd name="T55" fmla="*/ 77 h 288"/>
                  <a:gd name="T56" fmla="*/ 9 w 111"/>
                  <a:gd name="T57" fmla="*/ 60 h 288"/>
                  <a:gd name="T58" fmla="*/ 7 w 111"/>
                  <a:gd name="T59" fmla="*/ 43 h 288"/>
                  <a:gd name="T60" fmla="*/ 3 w 111"/>
                  <a:gd name="T61" fmla="*/ 28 h 288"/>
                  <a:gd name="T62" fmla="*/ 3 w 111"/>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110" y="287"/>
                    </a:moveTo>
                    <a:lnTo>
                      <a:pt x="108" y="287"/>
                    </a:lnTo>
                    <a:lnTo>
                      <a:pt x="104" y="284"/>
                    </a:lnTo>
                    <a:lnTo>
                      <a:pt x="100" y="281"/>
                    </a:lnTo>
                    <a:lnTo>
                      <a:pt x="98" y="287"/>
                    </a:lnTo>
                    <a:lnTo>
                      <a:pt x="98" y="281"/>
                    </a:lnTo>
                    <a:lnTo>
                      <a:pt x="94" y="278"/>
                    </a:lnTo>
                    <a:lnTo>
                      <a:pt x="91" y="278"/>
                    </a:lnTo>
                    <a:lnTo>
                      <a:pt x="87" y="278"/>
                    </a:lnTo>
                    <a:lnTo>
                      <a:pt x="85" y="275"/>
                    </a:lnTo>
                    <a:lnTo>
                      <a:pt x="81" y="278"/>
                    </a:lnTo>
                    <a:lnTo>
                      <a:pt x="83" y="275"/>
                    </a:lnTo>
                    <a:lnTo>
                      <a:pt x="79" y="275"/>
                    </a:lnTo>
                    <a:lnTo>
                      <a:pt x="75" y="272"/>
                    </a:lnTo>
                    <a:lnTo>
                      <a:pt x="75" y="269"/>
                    </a:lnTo>
                    <a:lnTo>
                      <a:pt x="73" y="269"/>
                    </a:lnTo>
                    <a:lnTo>
                      <a:pt x="72" y="266"/>
                    </a:lnTo>
                    <a:lnTo>
                      <a:pt x="72" y="264"/>
                    </a:lnTo>
                    <a:lnTo>
                      <a:pt x="70" y="261"/>
                    </a:lnTo>
                    <a:lnTo>
                      <a:pt x="68" y="258"/>
                    </a:lnTo>
                    <a:lnTo>
                      <a:pt x="68" y="252"/>
                    </a:lnTo>
                    <a:lnTo>
                      <a:pt x="66" y="252"/>
                    </a:lnTo>
                    <a:lnTo>
                      <a:pt x="64" y="246"/>
                    </a:lnTo>
                    <a:lnTo>
                      <a:pt x="62" y="246"/>
                    </a:lnTo>
                    <a:lnTo>
                      <a:pt x="64" y="241"/>
                    </a:lnTo>
                    <a:lnTo>
                      <a:pt x="62" y="241"/>
                    </a:lnTo>
                    <a:lnTo>
                      <a:pt x="58" y="235"/>
                    </a:lnTo>
                    <a:lnTo>
                      <a:pt x="56" y="235"/>
                    </a:lnTo>
                    <a:lnTo>
                      <a:pt x="55" y="232"/>
                    </a:lnTo>
                    <a:lnTo>
                      <a:pt x="53" y="226"/>
                    </a:lnTo>
                    <a:lnTo>
                      <a:pt x="49" y="220"/>
                    </a:lnTo>
                    <a:lnTo>
                      <a:pt x="47" y="212"/>
                    </a:lnTo>
                    <a:lnTo>
                      <a:pt x="45" y="206"/>
                    </a:lnTo>
                    <a:lnTo>
                      <a:pt x="41" y="200"/>
                    </a:lnTo>
                    <a:lnTo>
                      <a:pt x="41" y="198"/>
                    </a:lnTo>
                    <a:lnTo>
                      <a:pt x="37" y="186"/>
                    </a:lnTo>
                    <a:lnTo>
                      <a:pt x="36" y="180"/>
                    </a:lnTo>
                    <a:lnTo>
                      <a:pt x="34" y="177"/>
                    </a:lnTo>
                    <a:lnTo>
                      <a:pt x="30" y="169"/>
                    </a:lnTo>
                    <a:lnTo>
                      <a:pt x="28" y="163"/>
                    </a:lnTo>
                    <a:lnTo>
                      <a:pt x="28" y="160"/>
                    </a:lnTo>
                    <a:lnTo>
                      <a:pt x="28" y="154"/>
                    </a:lnTo>
                    <a:lnTo>
                      <a:pt x="24" y="146"/>
                    </a:lnTo>
                    <a:lnTo>
                      <a:pt x="24" y="134"/>
                    </a:lnTo>
                    <a:lnTo>
                      <a:pt x="22" y="134"/>
                    </a:lnTo>
                    <a:lnTo>
                      <a:pt x="20" y="126"/>
                    </a:lnTo>
                    <a:lnTo>
                      <a:pt x="20" y="120"/>
                    </a:lnTo>
                    <a:lnTo>
                      <a:pt x="17" y="114"/>
                    </a:lnTo>
                    <a:lnTo>
                      <a:pt x="17" y="103"/>
                    </a:lnTo>
                    <a:lnTo>
                      <a:pt x="17" y="97"/>
                    </a:lnTo>
                    <a:lnTo>
                      <a:pt x="13" y="88"/>
                    </a:lnTo>
                    <a:lnTo>
                      <a:pt x="11" y="86"/>
                    </a:lnTo>
                    <a:lnTo>
                      <a:pt x="13" y="77"/>
                    </a:lnTo>
                    <a:lnTo>
                      <a:pt x="9" y="63"/>
                    </a:lnTo>
                    <a:lnTo>
                      <a:pt x="9" y="60"/>
                    </a:lnTo>
                    <a:lnTo>
                      <a:pt x="9" y="54"/>
                    </a:lnTo>
                    <a:lnTo>
                      <a:pt x="7" y="43"/>
                    </a:lnTo>
                    <a:lnTo>
                      <a:pt x="5" y="37"/>
                    </a:lnTo>
                    <a:lnTo>
                      <a:pt x="3" y="28"/>
                    </a:lnTo>
                    <a:lnTo>
                      <a:pt x="1" y="20"/>
                    </a:lnTo>
                    <a:lnTo>
                      <a:pt x="3" y="11"/>
                    </a:lnTo>
                    <a:lnTo>
                      <a:pt x="0" y="0"/>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56" name="Freeform 264"/>
              <p:cNvSpPr>
                <a:spLocks/>
              </p:cNvSpPr>
              <p:nvPr/>
            </p:nvSpPr>
            <p:spPr bwMode="auto">
              <a:xfrm>
                <a:off x="1798" y="950"/>
                <a:ext cx="110" cy="284"/>
              </a:xfrm>
              <a:custGeom>
                <a:avLst/>
                <a:gdLst>
                  <a:gd name="T0" fmla="*/ 5 w 110"/>
                  <a:gd name="T1" fmla="*/ 0 h 284"/>
                  <a:gd name="T2" fmla="*/ 9 w 110"/>
                  <a:gd name="T3" fmla="*/ 2 h 284"/>
                  <a:gd name="T4" fmla="*/ 15 w 110"/>
                  <a:gd name="T5" fmla="*/ 0 h 284"/>
                  <a:gd name="T6" fmla="*/ 22 w 110"/>
                  <a:gd name="T7" fmla="*/ 5 h 284"/>
                  <a:gd name="T8" fmla="*/ 26 w 110"/>
                  <a:gd name="T9" fmla="*/ 11 h 284"/>
                  <a:gd name="T10" fmla="*/ 30 w 110"/>
                  <a:gd name="T11" fmla="*/ 11 h 284"/>
                  <a:gd name="T12" fmla="*/ 33 w 110"/>
                  <a:gd name="T13" fmla="*/ 14 h 284"/>
                  <a:gd name="T14" fmla="*/ 35 w 110"/>
                  <a:gd name="T15" fmla="*/ 20 h 284"/>
                  <a:gd name="T16" fmla="*/ 41 w 110"/>
                  <a:gd name="T17" fmla="*/ 25 h 284"/>
                  <a:gd name="T18" fmla="*/ 39 w 110"/>
                  <a:gd name="T19" fmla="*/ 25 h 284"/>
                  <a:gd name="T20" fmla="*/ 43 w 110"/>
                  <a:gd name="T21" fmla="*/ 31 h 284"/>
                  <a:gd name="T22" fmla="*/ 48 w 110"/>
                  <a:gd name="T23" fmla="*/ 37 h 284"/>
                  <a:gd name="T24" fmla="*/ 48 w 110"/>
                  <a:gd name="T25" fmla="*/ 42 h 284"/>
                  <a:gd name="T26" fmla="*/ 50 w 110"/>
                  <a:gd name="T27" fmla="*/ 48 h 284"/>
                  <a:gd name="T28" fmla="*/ 54 w 110"/>
                  <a:gd name="T29" fmla="*/ 51 h 284"/>
                  <a:gd name="T30" fmla="*/ 58 w 110"/>
                  <a:gd name="T31" fmla="*/ 54 h 284"/>
                  <a:gd name="T32" fmla="*/ 62 w 110"/>
                  <a:gd name="T33" fmla="*/ 62 h 284"/>
                  <a:gd name="T34" fmla="*/ 65 w 110"/>
                  <a:gd name="T35" fmla="*/ 74 h 284"/>
                  <a:gd name="T36" fmla="*/ 69 w 110"/>
                  <a:gd name="T37" fmla="*/ 91 h 284"/>
                  <a:gd name="T38" fmla="*/ 75 w 110"/>
                  <a:gd name="T39" fmla="*/ 100 h 284"/>
                  <a:gd name="T40" fmla="*/ 77 w 110"/>
                  <a:gd name="T41" fmla="*/ 111 h 284"/>
                  <a:gd name="T42" fmla="*/ 80 w 110"/>
                  <a:gd name="T43" fmla="*/ 128 h 284"/>
                  <a:gd name="T44" fmla="*/ 84 w 110"/>
                  <a:gd name="T45" fmla="*/ 137 h 284"/>
                  <a:gd name="T46" fmla="*/ 90 w 110"/>
                  <a:gd name="T47" fmla="*/ 151 h 284"/>
                  <a:gd name="T48" fmla="*/ 88 w 110"/>
                  <a:gd name="T49" fmla="*/ 165 h 284"/>
                  <a:gd name="T50" fmla="*/ 93 w 110"/>
                  <a:gd name="T51" fmla="*/ 180 h 284"/>
                  <a:gd name="T52" fmla="*/ 97 w 110"/>
                  <a:gd name="T53" fmla="*/ 188 h 284"/>
                  <a:gd name="T54" fmla="*/ 97 w 110"/>
                  <a:gd name="T55" fmla="*/ 208 h 284"/>
                  <a:gd name="T56" fmla="*/ 99 w 110"/>
                  <a:gd name="T57" fmla="*/ 225 h 284"/>
                  <a:gd name="T58" fmla="*/ 99 w 110"/>
                  <a:gd name="T59" fmla="*/ 242 h 284"/>
                  <a:gd name="T60" fmla="*/ 105 w 110"/>
                  <a:gd name="T61" fmla="*/ 260 h 284"/>
                  <a:gd name="T62" fmla="*/ 105 w 110"/>
                  <a:gd name="T63" fmla="*/ 277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0" y="0"/>
                    </a:moveTo>
                    <a:lnTo>
                      <a:pt x="5" y="0"/>
                    </a:lnTo>
                    <a:lnTo>
                      <a:pt x="7" y="2"/>
                    </a:lnTo>
                    <a:lnTo>
                      <a:pt x="9" y="2"/>
                    </a:lnTo>
                    <a:lnTo>
                      <a:pt x="11" y="2"/>
                    </a:lnTo>
                    <a:lnTo>
                      <a:pt x="15" y="0"/>
                    </a:lnTo>
                    <a:lnTo>
                      <a:pt x="16" y="5"/>
                    </a:lnTo>
                    <a:lnTo>
                      <a:pt x="22" y="5"/>
                    </a:lnTo>
                    <a:lnTo>
                      <a:pt x="24" y="8"/>
                    </a:lnTo>
                    <a:lnTo>
                      <a:pt x="26" y="11"/>
                    </a:lnTo>
                    <a:lnTo>
                      <a:pt x="30" y="11"/>
                    </a:lnTo>
                    <a:lnTo>
                      <a:pt x="31" y="11"/>
                    </a:lnTo>
                    <a:lnTo>
                      <a:pt x="33" y="14"/>
                    </a:lnTo>
                    <a:lnTo>
                      <a:pt x="33" y="17"/>
                    </a:lnTo>
                    <a:lnTo>
                      <a:pt x="35" y="20"/>
                    </a:lnTo>
                    <a:lnTo>
                      <a:pt x="37" y="22"/>
                    </a:lnTo>
                    <a:lnTo>
                      <a:pt x="41" y="25"/>
                    </a:lnTo>
                    <a:lnTo>
                      <a:pt x="39" y="25"/>
                    </a:lnTo>
                    <a:lnTo>
                      <a:pt x="41" y="31"/>
                    </a:lnTo>
                    <a:lnTo>
                      <a:pt x="43" y="31"/>
                    </a:lnTo>
                    <a:lnTo>
                      <a:pt x="45" y="34"/>
                    </a:lnTo>
                    <a:lnTo>
                      <a:pt x="48" y="37"/>
                    </a:lnTo>
                    <a:lnTo>
                      <a:pt x="46" y="40"/>
                    </a:lnTo>
                    <a:lnTo>
                      <a:pt x="48" y="42"/>
                    </a:lnTo>
                    <a:lnTo>
                      <a:pt x="48" y="45"/>
                    </a:lnTo>
                    <a:lnTo>
                      <a:pt x="50" y="48"/>
                    </a:lnTo>
                    <a:lnTo>
                      <a:pt x="54" y="51"/>
                    </a:lnTo>
                    <a:lnTo>
                      <a:pt x="56" y="54"/>
                    </a:lnTo>
                    <a:lnTo>
                      <a:pt x="58" y="54"/>
                    </a:lnTo>
                    <a:lnTo>
                      <a:pt x="58" y="60"/>
                    </a:lnTo>
                    <a:lnTo>
                      <a:pt x="62" y="62"/>
                    </a:lnTo>
                    <a:lnTo>
                      <a:pt x="63" y="65"/>
                    </a:lnTo>
                    <a:lnTo>
                      <a:pt x="65" y="74"/>
                    </a:lnTo>
                    <a:lnTo>
                      <a:pt x="69" y="85"/>
                    </a:lnTo>
                    <a:lnTo>
                      <a:pt x="69" y="91"/>
                    </a:lnTo>
                    <a:lnTo>
                      <a:pt x="71" y="97"/>
                    </a:lnTo>
                    <a:lnTo>
                      <a:pt x="75" y="100"/>
                    </a:lnTo>
                    <a:lnTo>
                      <a:pt x="78" y="108"/>
                    </a:lnTo>
                    <a:lnTo>
                      <a:pt x="77" y="111"/>
                    </a:lnTo>
                    <a:lnTo>
                      <a:pt x="80" y="122"/>
                    </a:lnTo>
                    <a:lnTo>
                      <a:pt x="80" y="128"/>
                    </a:lnTo>
                    <a:lnTo>
                      <a:pt x="82" y="134"/>
                    </a:lnTo>
                    <a:lnTo>
                      <a:pt x="84" y="137"/>
                    </a:lnTo>
                    <a:lnTo>
                      <a:pt x="84" y="148"/>
                    </a:lnTo>
                    <a:lnTo>
                      <a:pt x="90" y="151"/>
                    </a:lnTo>
                    <a:lnTo>
                      <a:pt x="88" y="157"/>
                    </a:lnTo>
                    <a:lnTo>
                      <a:pt x="88" y="165"/>
                    </a:lnTo>
                    <a:lnTo>
                      <a:pt x="92" y="171"/>
                    </a:lnTo>
                    <a:lnTo>
                      <a:pt x="93" y="180"/>
                    </a:lnTo>
                    <a:lnTo>
                      <a:pt x="95" y="185"/>
                    </a:lnTo>
                    <a:lnTo>
                      <a:pt x="97" y="188"/>
                    </a:lnTo>
                    <a:lnTo>
                      <a:pt x="97" y="202"/>
                    </a:lnTo>
                    <a:lnTo>
                      <a:pt x="97" y="208"/>
                    </a:lnTo>
                    <a:lnTo>
                      <a:pt x="97" y="217"/>
                    </a:lnTo>
                    <a:lnTo>
                      <a:pt x="99" y="225"/>
                    </a:lnTo>
                    <a:lnTo>
                      <a:pt x="99" y="234"/>
                    </a:lnTo>
                    <a:lnTo>
                      <a:pt x="99" y="242"/>
                    </a:lnTo>
                    <a:lnTo>
                      <a:pt x="103" y="251"/>
                    </a:lnTo>
                    <a:lnTo>
                      <a:pt x="105" y="260"/>
                    </a:lnTo>
                    <a:lnTo>
                      <a:pt x="109" y="265"/>
                    </a:lnTo>
                    <a:lnTo>
                      <a:pt x="105" y="277"/>
                    </a:lnTo>
                    <a:lnTo>
                      <a:pt x="109" y="283"/>
                    </a:lnTo>
                  </a:path>
                </a:pathLst>
              </a:custGeom>
              <a:noFill/>
              <a:ln w="9525"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5" name="Group 265"/>
          <p:cNvGrpSpPr>
            <a:grpSpLocks/>
          </p:cNvGrpSpPr>
          <p:nvPr/>
        </p:nvGrpSpPr>
        <p:grpSpPr bwMode="auto">
          <a:xfrm>
            <a:off x="2428875" y="4394200"/>
            <a:ext cx="100013" cy="409575"/>
            <a:chOff x="2460" y="2318"/>
            <a:chExt cx="63" cy="258"/>
          </a:xfrm>
        </p:grpSpPr>
        <p:sp>
          <p:nvSpPr>
            <p:cNvPr id="93202" name="Freeform 266"/>
            <p:cNvSpPr>
              <a:spLocks/>
            </p:cNvSpPr>
            <p:nvPr/>
          </p:nvSpPr>
          <p:spPr bwMode="auto">
            <a:xfrm rot="-1539688">
              <a:off x="2464" y="2318"/>
              <a:ext cx="32" cy="121"/>
            </a:xfrm>
            <a:custGeom>
              <a:avLst/>
              <a:gdLst>
                <a:gd name="T0" fmla="*/ 0 w 110"/>
                <a:gd name="T1" fmla="*/ 0 h 284"/>
                <a:gd name="T2" fmla="*/ 0 w 110"/>
                <a:gd name="T3" fmla="*/ 0 h 284"/>
                <a:gd name="T4" fmla="*/ 0 w 110"/>
                <a:gd name="T5" fmla="*/ 0 h 284"/>
                <a:gd name="T6" fmla="*/ 0 w 110"/>
                <a:gd name="T7" fmla="*/ 0 h 284"/>
                <a:gd name="T8" fmla="*/ 0 w 110"/>
                <a:gd name="T9" fmla="*/ 0 h 284"/>
                <a:gd name="T10" fmla="*/ 0 w 110"/>
                <a:gd name="T11" fmla="*/ 0 h 284"/>
                <a:gd name="T12" fmla="*/ 0 w 110"/>
                <a:gd name="T13" fmla="*/ 0 h 284"/>
                <a:gd name="T14" fmla="*/ 0 w 110"/>
                <a:gd name="T15" fmla="*/ 0 h 284"/>
                <a:gd name="T16" fmla="*/ 0 w 110"/>
                <a:gd name="T17" fmla="*/ 0 h 284"/>
                <a:gd name="T18" fmla="*/ 0 w 110"/>
                <a:gd name="T19" fmla="*/ 0 h 284"/>
                <a:gd name="T20" fmla="*/ 0 w 110"/>
                <a:gd name="T21" fmla="*/ 0 h 284"/>
                <a:gd name="T22" fmla="*/ 0 w 110"/>
                <a:gd name="T23" fmla="*/ 0 h 284"/>
                <a:gd name="T24" fmla="*/ 0 w 110"/>
                <a:gd name="T25" fmla="*/ 0 h 284"/>
                <a:gd name="T26" fmla="*/ 0 w 110"/>
                <a:gd name="T27" fmla="*/ 0 h 284"/>
                <a:gd name="T28" fmla="*/ 0 w 110"/>
                <a:gd name="T29" fmla="*/ 0 h 284"/>
                <a:gd name="T30" fmla="*/ 0 w 110"/>
                <a:gd name="T31" fmla="*/ 0 h 284"/>
                <a:gd name="T32" fmla="*/ 0 w 110"/>
                <a:gd name="T33" fmla="*/ 0 h 284"/>
                <a:gd name="T34" fmla="*/ 0 w 110"/>
                <a:gd name="T35" fmla="*/ 0 h 284"/>
                <a:gd name="T36" fmla="*/ 0 w 110"/>
                <a:gd name="T37" fmla="*/ 0 h 284"/>
                <a:gd name="T38" fmla="*/ 0 w 110"/>
                <a:gd name="T39" fmla="*/ 0 h 284"/>
                <a:gd name="T40" fmla="*/ 0 w 110"/>
                <a:gd name="T41" fmla="*/ 0 h 284"/>
                <a:gd name="T42" fmla="*/ 0 w 110"/>
                <a:gd name="T43" fmla="*/ 0 h 284"/>
                <a:gd name="T44" fmla="*/ 0 w 110"/>
                <a:gd name="T45" fmla="*/ 0 h 284"/>
                <a:gd name="T46" fmla="*/ 0 w 110"/>
                <a:gd name="T47" fmla="*/ 0 h 284"/>
                <a:gd name="T48" fmla="*/ 0 w 110"/>
                <a:gd name="T49" fmla="*/ 0 h 284"/>
                <a:gd name="T50" fmla="*/ 0 w 110"/>
                <a:gd name="T51" fmla="*/ 0 h 284"/>
                <a:gd name="T52" fmla="*/ 0 w 110"/>
                <a:gd name="T53" fmla="*/ 0 h 284"/>
                <a:gd name="T54" fmla="*/ 0 w 110"/>
                <a:gd name="T55" fmla="*/ 0 h 284"/>
                <a:gd name="T56" fmla="*/ 0 w 110"/>
                <a:gd name="T57" fmla="*/ 0 h 284"/>
                <a:gd name="T58" fmla="*/ 0 w 110"/>
                <a:gd name="T59" fmla="*/ 0 h 284"/>
                <a:gd name="T60" fmla="*/ 0 w 110"/>
                <a:gd name="T61" fmla="*/ 0 h 284"/>
                <a:gd name="T62" fmla="*/ 0 w 110"/>
                <a:gd name="T63" fmla="*/ 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19050" cap="rnd">
              <a:solidFill>
                <a:srgbClr val="3399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03" name="Freeform 267"/>
            <p:cNvSpPr>
              <a:spLocks/>
            </p:cNvSpPr>
            <p:nvPr/>
          </p:nvSpPr>
          <p:spPr bwMode="auto">
            <a:xfrm rot="-1539688">
              <a:off x="2490" y="2444"/>
              <a:ext cx="33" cy="117"/>
            </a:xfrm>
            <a:custGeom>
              <a:avLst/>
              <a:gdLst>
                <a:gd name="T0" fmla="*/ 0 w 115"/>
                <a:gd name="T1" fmla="*/ 0 h 274"/>
                <a:gd name="T2" fmla="*/ 0 w 115"/>
                <a:gd name="T3" fmla="*/ 0 h 274"/>
                <a:gd name="T4" fmla="*/ 0 w 115"/>
                <a:gd name="T5" fmla="*/ 0 h 274"/>
                <a:gd name="T6" fmla="*/ 0 w 115"/>
                <a:gd name="T7" fmla="*/ 0 h 274"/>
                <a:gd name="T8" fmla="*/ 0 w 115"/>
                <a:gd name="T9" fmla="*/ 0 h 274"/>
                <a:gd name="T10" fmla="*/ 0 w 115"/>
                <a:gd name="T11" fmla="*/ 0 h 274"/>
                <a:gd name="T12" fmla="*/ 0 w 115"/>
                <a:gd name="T13" fmla="*/ 0 h 274"/>
                <a:gd name="T14" fmla="*/ 0 w 115"/>
                <a:gd name="T15" fmla="*/ 0 h 274"/>
                <a:gd name="T16" fmla="*/ 0 w 115"/>
                <a:gd name="T17" fmla="*/ 0 h 274"/>
                <a:gd name="T18" fmla="*/ 0 w 115"/>
                <a:gd name="T19" fmla="*/ 0 h 274"/>
                <a:gd name="T20" fmla="*/ 0 w 115"/>
                <a:gd name="T21" fmla="*/ 0 h 274"/>
                <a:gd name="T22" fmla="*/ 0 w 115"/>
                <a:gd name="T23" fmla="*/ 0 h 274"/>
                <a:gd name="T24" fmla="*/ 0 w 115"/>
                <a:gd name="T25" fmla="*/ 0 h 274"/>
                <a:gd name="T26" fmla="*/ 0 w 115"/>
                <a:gd name="T27" fmla="*/ 0 h 274"/>
                <a:gd name="T28" fmla="*/ 0 w 115"/>
                <a:gd name="T29" fmla="*/ 0 h 274"/>
                <a:gd name="T30" fmla="*/ 0 w 115"/>
                <a:gd name="T31" fmla="*/ 0 h 274"/>
                <a:gd name="T32" fmla="*/ 0 w 115"/>
                <a:gd name="T33" fmla="*/ 0 h 274"/>
                <a:gd name="T34" fmla="*/ 0 w 115"/>
                <a:gd name="T35" fmla="*/ 0 h 274"/>
                <a:gd name="T36" fmla="*/ 0 w 115"/>
                <a:gd name="T37" fmla="*/ 0 h 274"/>
                <a:gd name="T38" fmla="*/ 0 w 115"/>
                <a:gd name="T39" fmla="*/ 0 h 274"/>
                <a:gd name="T40" fmla="*/ 0 w 115"/>
                <a:gd name="T41" fmla="*/ 0 h 274"/>
                <a:gd name="T42" fmla="*/ 0 w 115"/>
                <a:gd name="T43" fmla="*/ 0 h 274"/>
                <a:gd name="T44" fmla="*/ 0 w 115"/>
                <a:gd name="T45" fmla="*/ 0 h 274"/>
                <a:gd name="T46" fmla="*/ 0 w 115"/>
                <a:gd name="T47" fmla="*/ 0 h 274"/>
                <a:gd name="T48" fmla="*/ 0 w 115"/>
                <a:gd name="T49" fmla="*/ 0 h 274"/>
                <a:gd name="T50" fmla="*/ 0 w 115"/>
                <a:gd name="T51" fmla="*/ 0 h 274"/>
                <a:gd name="T52" fmla="*/ 0 w 115"/>
                <a:gd name="T53" fmla="*/ 0 h 274"/>
                <a:gd name="T54" fmla="*/ 0 w 115"/>
                <a:gd name="T55" fmla="*/ 0 h 274"/>
                <a:gd name="T56" fmla="*/ 0 w 115"/>
                <a:gd name="T57" fmla="*/ 0 h 274"/>
                <a:gd name="T58" fmla="*/ 0 w 115"/>
                <a:gd name="T59" fmla="*/ 0 h 274"/>
                <a:gd name="T60" fmla="*/ 0 w 115"/>
                <a:gd name="T61" fmla="*/ 0 h 274"/>
                <a:gd name="T62" fmla="*/ 0 w 115"/>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19050" cap="rnd">
              <a:solidFill>
                <a:srgbClr val="3399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04" name="Freeform 268"/>
            <p:cNvSpPr>
              <a:spLocks/>
            </p:cNvSpPr>
            <p:nvPr/>
          </p:nvSpPr>
          <p:spPr bwMode="auto">
            <a:xfrm rot="-1539688">
              <a:off x="2460" y="2453"/>
              <a:ext cx="32" cy="123"/>
            </a:xfrm>
            <a:custGeom>
              <a:avLst/>
              <a:gdLst>
                <a:gd name="T0" fmla="*/ 0 w 108"/>
                <a:gd name="T1" fmla="*/ 0 h 288"/>
                <a:gd name="T2" fmla="*/ 0 w 108"/>
                <a:gd name="T3" fmla="*/ 0 h 288"/>
                <a:gd name="T4" fmla="*/ 0 w 108"/>
                <a:gd name="T5" fmla="*/ 0 h 288"/>
                <a:gd name="T6" fmla="*/ 0 w 108"/>
                <a:gd name="T7" fmla="*/ 0 h 288"/>
                <a:gd name="T8" fmla="*/ 0 w 108"/>
                <a:gd name="T9" fmla="*/ 0 h 288"/>
                <a:gd name="T10" fmla="*/ 0 w 108"/>
                <a:gd name="T11" fmla="*/ 0 h 288"/>
                <a:gd name="T12" fmla="*/ 0 w 108"/>
                <a:gd name="T13" fmla="*/ 0 h 288"/>
                <a:gd name="T14" fmla="*/ 0 w 108"/>
                <a:gd name="T15" fmla="*/ 0 h 288"/>
                <a:gd name="T16" fmla="*/ 0 w 108"/>
                <a:gd name="T17" fmla="*/ 0 h 288"/>
                <a:gd name="T18" fmla="*/ 0 w 108"/>
                <a:gd name="T19" fmla="*/ 0 h 288"/>
                <a:gd name="T20" fmla="*/ 0 w 108"/>
                <a:gd name="T21" fmla="*/ 0 h 288"/>
                <a:gd name="T22" fmla="*/ 0 w 108"/>
                <a:gd name="T23" fmla="*/ 0 h 288"/>
                <a:gd name="T24" fmla="*/ 0 w 108"/>
                <a:gd name="T25" fmla="*/ 0 h 288"/>
                <a:gd name="T26" fmla="*/ 0 w 108"/>
                <a:gd name="T27" fmla="*/ 0 h 288"/>
                <a:gd name="T28" fmla="*/ 0 w 108"/>
                <a:gd name="T29" fmla="*/ 0 h 288"/>
                <a:gd name="T30" fmla="*/ 0 w 108"/>
                <a:gd name="T31" fmla="*/ 0 h 288"/>
                <a:gd name="T32" fmla="*/ 0 w 108"/>
                <a:gd name="T33" fmla="*/ 0 h 288"/>
                <a:gd name="T34" fmla="*/ 0 w 108"/>
                <a:gd name="T35" fmla="*/ 0 h 288"/>
                <a:gd name="T36" fmla="*/ 0 w 108"/>
                <a:gd name="T37" fmla="*/ 0 h 288"/>
                <a:gd name="T38" fmla="*/ 0 w 108"/>
                <a:gd name="T39" fmla="*/ 0 h 288"/>
                <a:gd name="T40" fmla="*/ 0 w 108"/>
                <a:gd name="T41" fmla="*/ 0 h 288"/>
                <a:gd name="T42" fmla="*/ 0 w 108"/>
                <a:gd name="T43" fmla="*/ 0 h 288"/>
                <a:gd name="T44" fmla="*/ 0 w 108"/>
                <a:gd name="T45" fmla="*/ 0 h 288"/>
                <a:gd name="T46" fmla="*/ 0 w 108"/>
                <a:gd name="T47" fmla="*/ 0 h 288"/>
                <a:gd name="T48" fmla="*/ 0 w 108"/>
                <a:gd name="T49" fmla="*/ 0 h 288"/>
                <a:gd name="T50" fmla="*/ 0 w 108"/>
                <a:gd name="T51" fmla="*/ 0 h 288"/>
                <a:gd name="T52" fmla="*/ 0 w 108"/>
                <a:gd name="T53" fmla="*/ 0 h 288"/>
                <a:gd name="T54" fmla="*/ 0 w 108"/>
                <a:gd name="T55" fmla="*/ 0 h 288"/>
                <a:gd name="T56" fmla="*/ 0 w 108"/>
                <a:gd name="T57" fmla="*/ 0 h 288"/>
                <a:gd name="T58" fmla="*/ 0 w 108"/>
                <a:gd name="T59" fmla="*/ 0 h 288"/>
                <a:gd name="T60" fmla="*/ 0 w 108"/>
                <a:gd name="T61" fmla="*/ 0 h 288"/>
                <a:gd name="T62" fmla="*/ 0 w 108"/>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19050" cap="rnd">
              <a:solidFill>
                <a:srgbClr val="3399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56333" name="Line 269"/>
          <p:cNvSpPr>
            <a:spLocks noChangeShapeType="1"/>
          </p:cNvSpPr>
          <p:nvPr/>
        </p:nvSpPr>
        <p:spPr bwMode="auto">
          <a:xfrm flipH="1">
            <a:off x="2362200" y="1666875"/>
            <a:ext cx="6162675" cy="3008313"/>
          </a:xfrm>
          <a:prstGeom prst="line">
            <a:avLst/>
          </a:prstGeom>
          <a:noFill/>
          <a:ln w="38100">
            <a:solidFill>
              <a:srgbClr val="FDB91E"/>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199" name="Text Box 270"/>
          <p:cNvSpPr txBox="1">
            <a:spLocks noChangeArrowheads="1"/>
          </p:cNvSpPr>
          <p:nvPr/>
        </p:nvSpPr>
        <p:spPr bwMode="auto">
          <a:xfrm>
            <a:off x="8153400" y="457200"/>
            <a:ext cx="9906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1800">
                <a:latin typeface="Arial Narrow" pitchFamily="34" charset="0"/>
              </a:rPr>
              <a:t>WGS 84</a:t>
            </a:r>
          </a:p>
          <a:p>
            <a:pPr eaLnBrk="0" hangingPunct="0">
              <a:spcBef>
                <a:spcPct val="50000"/>
              </a:spcBef>
            </a:pPr>
            <a:r>
              <a:rPr lang="en-US" sz="1800">
                <a:latin typeface="Arial Narrow" pitchFamily="34" charset="0"/>
              </a:rPr>
              <a:t>X,Y,Z</a:t>
            </a:r>
          </a:p>
        </p:txBody>
      </p:sp>
      <p:sp>
        <p:nvSpPr>
          <p:cNvPr id="93200" name="TextBox 270"/>
          <p:cNvSpPr txBox="1">
            <a:spLocks noChangeArrowheads="1"/>
          </p:cNvSpPr>
          <p:nvPr/>
        </p:nvSpPr>
        <p:spPr bwMode="auto">
          <a:xfrm>
            <a:off x="4419600" y="4876800"/>
            <a:ext cx="426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600">
                <a:solidFill>
                  <a:srgbClr val="0070C0"/>
                </a:solidFill>
              </a:rPr>
              <a:t>RESOLUTION TO ROUGHLY 2 mm</a:t>
            </a:r>
          </a:p>
        </p:txBody>
      </p:sp>
      <p:sp>
        <p:nvSpPr>
          <p:cNvPr id="93201" name="Rectangle 271"/>
          <p:cNvSpPr>
            <a:spLocks noChangeArrowheads="1"/>
          </p:cNvSpPr>
          <p:nvPr/>
        </p:nvSpPr>
        <p:spPr bwMode="auto">
          <a:xfrm>
            <a:off x="5410200" y="5181600"/>
            <a:ext cx="1905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t>λ1 = 19.03 </a:t>
            </a:r>
            <a:r>
              <a:rPr lang="en-US"/>
              <a:t>cm</a:t>
            </a:r>
            <a:br>
              <a:rPr lang="en-US"/>
            </a:br>
            <a:endParaRPr lang="en-US"/>
          </a:p>
          <a:p>
            <a:r>
              <a:rPr lang="el-GR"/>
              <a:t>λ2 = 24.42 </a:t>
            </a:r>
            <a:r>
              <a:rPr lang="en-US"/>
              <a:t>cm</a:t>
            </a:r>
            <a:br>
              <a:rPr lang="en-US"/>
            </a:br>
            <a:endParaRPr lang="en-US"/>
          </a:p>
          <a:p>
            <a:r>
              <a:rPr lang="el-GR"/>
              <a:t>λ</a:t>
            </a:r>
            <a:r>
              <a:rPr lang="en-US"/>
              <a:t>5 = 25.48 cm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560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5608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56333"/>
                                        </p:tgtEl>
                                        <p:attrNameLst>
                                          <p:attrName>style.visibility</p:attrName>
                                        </p:attrNameLst>
                                      </p:cBhvr>
                                      <p:to>
                                        <p:strVal val="visible"/>
                                      </p:to>
                                    </p:set>
                                    <p:animEffect transition="in" filter="wipe(up)">
                                      <p:cBhvr>
                                        <p:cTn id="28" dur="500"/>
                                        <p:tgtEl>
                                          <p:spTgt spid="856333"/>
                                        </p:tgtEl>
                                      </p:cBhvr>
                                    </p:animEffec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56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75" grpId="0"/>
      <p:bldP spid="856081" grpId="0"/>
      <p:bldP spid="856089" grpId="0"/>
      <p:bldP spid="85633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p:cNvSpPr>
          <p:nvPr/>
        </p:nvSpPr>
        <p:spPr bwMode="auto">
          <a:xfrm>
            <a:off x="762000" y="9906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sz="1800" b="0">
              <a:latin typeface="Arial" pitchFamily="34" charset="0"/>
            </a:endParaRPr>
          </a:p>
          <a:p>
            <a:r>
              <a:rPr lang="en-US" sz="1800" b="0">
                <a:latin typeface="Arial" pitchFamily="34" charset="0"/>
              </a:rPr>
              <a:t>The ambiguity is an </a:t>
            </a:r>
            <a:r>
              <a:rPr lang="en-US" sz="1800" b="0" i="1">
                <a:latin typeface="Arial" pitchFamily="34" charset="0"/>
              </a:rPr>
              <a:t>integer</a:t>
            </a:r>
            <a:r>
              <a:rPr lang="en-US" sz="1800" b="0">
                <a:latin typeface="Arial" pitchFamily="34" charset="0"/>
              </a:rPr>
              <a:t> number (a multiple of the carrier wavelength).</a:t>
            </a:r>
            <a:br>
              <a:rPr lang="en-US" sz="1800" b="0">
                <a:latin typeface="Arial" pitchFamily="34" charset="0"/>
              </a:rPr>
            </a:br>
            <a:endParaRPr lang="en-US" sz="1800" b="0">
              <a:latin typeface="Arial" pitchFamily="34" charset="0"/>
            </a:endParaRPr>
          </a:p>
          <a:p>
            <a:r>
              <a:rPr lang="en-US" sz="1800" b="0">
                <a:latin typeface="Arial" pitchFamily="34" charset="0"/>
              </a:rPr>
              <a:t>The integer is different for the L1 and L2 phase observations.</a:t>
            </a:r>
            <a:br>
              <a:rPr lang="en-US" sz="1800" b="0">
                <a:latin typeface="Arial" pitchFamily="34" charset="0"/>
              </a:rPr>
            </a:br>
            <a:endParaRPr lang="en-US" sz="1800" b="0">
              <a:latin typeface="Arial" pitchFamily="34" charset="0"/>
            </a:endParaRPr>
          </a:p>
          <a:p>
            <a:r>
              <a:rPr lang="en-US" sz="1800" b="0">
                <a:latin typeface="Arial" pitchFamily="34" charset="0"/>
              </a:rPr>
              <a:t>The integer ambiguity is different for each </a:t>
            </a:r>
            <a:r>
              <a:rPr lang="en-US" sz="1800" b="0" i="1">
                <a:latin typeface="Arial" pitchFamily="34" charset="0"/>
              </a:rPr>
              <a:t>satellite-receiver pair.</a:t>
            </a:r>
            <a:br>
              <a:rPr lang="en-US" sz="1800" b="0" i="1">
                <a:latin typeface="Arial" pitchFamily="34" charset="0"/>
              </a:rPr>
            </a:br>
            <a:endParaRPr lang="en-US" sz="1800" b="0">
              <a:latin typeface="Arial" pitchFamily="34" charset="0"/>
            </a:endParaRPr>
          </a:p>
          <a:p>
            <a:r>
              <a:rPr lang="en-US" sz="1800" b="0">
                <a:latin typeface="Arial" pitchFamily="34" charset="0"/>
              </a:rPr>
              <a:t>The integer ambiguity is a </a:t>
            </a:r>
            <a:r>
              <a:rPr lang="en-US" sz="1800" b="0" u="sng">
                <a:latin typeface="Arial" pitchFamily="34" charset="0"/>
              </a:rPr>
              <a:t>constant</a:t>
            </a:r>
            <a:r>
              <a:rPr lang="en-US" sz="1800" b="0">
                <a:latin typeface="Arial" pitchFamily="34" charset="0"/>
              </a:rPr>
              <a:t> for a particular satellite-receiver pair for all epochs of </a:t>
            </a:r>
            <a:r>
              <a:rPr lang="en-US" sz="1800" b="0" i="1">
                <a:latin typeface="Arial" pitchFamily="34" charset="0"/>
              </a:rPr>
              <a:t>continuous</a:t>
            </a:r>
            <a:r>
              <a:rPr lang="en-US" sz="1800" b="0">
                <a:latin typeface="Arial" pitchFamily="34" charset="0"/>
              </a:rPr>
              <a:t> tracking (that is, as long as no </a:t>
            </a:r>
            <a:r>
              <a:rPr lang="en-US" sz="1800">
                <a:latin typeface="Arial" pitchFamily="34" charset="0"/>
              </a:rPr>
              <a:t>cycle slips</a:t>
            </a:r>
            <a:r>
              <a:rPr lang="en-US" sz="1800" b="0">
                <a:latin typeface="Arial" pitchFamily="34" charset="0"/>
              </a:rPr>
              <a:t> occur)</a:t>
            </a:r>
            <a:br>
              <a:rPr lang="en-US" sz="1800" b="0">
                <a:latin typeface="Arial" pitchFamily="34" charset="0"/>
              </a:rPr>
            </a:br>
            <a:endParaRPr lang="en-US" sz="1800" b="0">
              <a:latin typeface="Arial" pitchFamily="34" charset="0"/>
            </a:endParaRPr>
          </a:p>
          <a:p>
            <a:r>
              <a:rPr lang="en-US" sz="1800" b="0">
                <a:latin typeface="Arial" pitchFamily="34" charset="0"/>
              </a:rPr>
              <a:t>The carrier phase measurement from one observation epoch to another is a measure of the </a:t>
            </a:r>
            <a:r>
              <a:rPr lang="en-US" sz="1800" b="0" i="1">
                <a:latin typeface="Arial" pitchFamily="34" charset="0"/>
              </a:rPr>
              <a:t>change</a:t>
            </a:r>
            <a:r>
              <a:rPr lang="en-US" sz="1800" b="0">
                <a:latin typeface="Arial" pitchFamily="34" charset="0"/>
              </a:rPr>
              <a:t> in satellite-receiver range.</a:t>
            </a:r>
            <a:br>
              <a:rPr lang="en-US" sz="1800" b="0">
                <a:latin typeface="Arial" pitchFamily="34" charset="0"/>
              </a:rPr>
            </a:br>
            <a:endParaRPr lang="en-US" sz="1800" b="0">
              <a:latin typeface="Arial" pitchFamily="34" charset="0"/>
            </a:endParaRPr>
          </a:p>
          <a:p>
            <a:r>
              <a:rPr lang="en-US" sz="1800" b="0">
                <a:latin typeface="Arial" pitchFamily="34" charset="0"/>
              </a:rPr>
              <a:t>The determination of the cycle ambiguity integer is known as </a:t>
            </a:r>
            <a:r>
              <a:rPr lang="en-US" sz="1800">
                <a:latin typeface="Arial" pitchFamily="34" charset="0"/>
              </a:rPr>
              <a:t>ambiguity resolution</a:t>
            </a:r>
            <a:r>
              <a:rPr lang="en-US" sz="1800" b="0">
                <a:latin typeface="Arial" pitchFamily="34" charset="0"/>
              </a:rPr>
              <a:t>, and is generally not an easy task because of the presence of other biases and errors in the carrier phase measurement. </a:t>
            </a:r>
          </a:p>
          <a:p>
            <a:pPr eaLnBrk="0" hangingPunct="0"/>
            <a:endParaRPr lang="en-US" sz="1800" b="0">
              <a:latin typeface="Arial" pitchFamily="34" charset="0"/>
            </a:endParaRPr>
          </a:p>
        </p:txBody>
      </p:sp>
      <p:sp>
        <p:nvSpPr>
          <p:cNvPr id="95234" name="Text Box 3"/>
          <p:cNvSpPr txBox="1">
            <a:spLocks noChangeArrowheads="1"/>
          </p:cNvSpPr>
          <p:nvPr/>
        </p:nvSpPr>
        <p:spPr bwMode="auto">
          <a:xfrm>
            <a:off x="609600" y="457200"/>
            <a:ext cx="777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spcBef>
                <a:spcPct val="50000"/>
              </a:spcBef>
            </a:pPr>
            <a:r>
              <a:rPr lang="en-US" sz="2800">
                <a:solidFill>
                  <a:schemeClr val="accent2"/>
                </a:solidFill>
              </a:rPr>
              <a:t>THE AMBIGUITY SEARCH….</a:t>
            </a:r>
          </a:p>
        </p:txBody>
      </p:sp>
      <p:sp>
        <p:nvSpPr>
          <p:cNvPr id="95235" name="Rectangle 3"/>
          <p:cNvSpPr>
            <a:spLocks noChangeArrowheads="1"/>
          </p:cNvSpPr>
          <p:nvPr/>
        </p:nvSpPr>
        <p:spPr bwMode="auto">
          <a:xfrm>
            <a:off x="533400" y="4495800"/>
            <a:ext cx="8001000" cy="1219200"/>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cxnSp>
        <p:nvCxnSpPr>
          <p:cNvPr id="95236" name="Straight Arrow Connector 5"/>
          <p:cNvCxnSpPr>
            <a:cxnSpLocks noChangeShapeType="1"/>
          </p:cNvCxnSpPr>
          <p:nvPr/>
        </p:nvCxnSpPr>
        <p:spPr bwMode="auto">
          <a:xfrm>
            <a:off x="304800" y="3886200"/>
            <a:ext cx="457200" cy="0"/>
          </a:xfrm>
          <a:prstGeom prst="straightConnector1">
            <a:avLst/>
          </a:prstGeom>
          <a:noFill/>
          <a:ln w="34925" cap="rnd"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3352800"/>
            <a:ext cx="9144000" cy="3733800"/>
          </a:xfrm>
          <a:prstGeom prst="rect">
            <a:avLst/>
          </a:prstGeom>
          <a:gradFill rotWithShape="0">
            <a:gsLst>
              <a:gs pos="0">
                <a:srgbClr val="055212"/>
              </a:gs>
              <a:gs pos="100000">
                <a:srgbClr val="0BB728"/>
              </a:gs>
            </a:gsLst>
            <a:lin ang="5400000" scaled="1"/>
          </a:gradFill>
          <a:ln w="12700">
            <a:noFill/>
            <a:miter lim="800000"/>
            <a:headEnd/>
            <a:tailEnd/>
          </a:ln>
        </p:spPr>
        <p:txBody>
          <a:bodyPr wrap="none" anchor="ctr"/>
          <a:lstStyle/>
          <a:p>
            <a:pPr marL="392113" indent="-293688" defTabSz="414338" eaLnBrk="0" hangingPunct="0">
              <a:lnSpc>
                <a:spcPct val="80000"/>
              </a:lnSpc>
              <a:buClr>
                <a:srgbClr val="003300"/>
              </a:buClr>
              <a:buFontTx/>
              <a:buChar char=" "/>
              <a:defRPr/>
            </a:pPr>
            <a:endParaRPr lang="en-US" sz="2000" dirty="0">
              <a:solidFill>
                <a:srgbClr val="FF3300"/>
              </a:solidFill>
              <a:cs typeface="+mn-cs"/>
            </a:endParaRPr>
          </a:p>
          <a:p>
            <a:pPr marL="392113" indent="-293688" defTabSz="414338" eaLnBrk="0" hangingPunct="0">
              <a:lnSpc>
                <a:spcPct val="80000"/>
              </a:lnSpc>
              <a:buClr>
                <a:srgbClr val="003300"/>
              </a:buClr>
              <a:buFontTx/>
              <a:buChar char=" "/>
              <a:defRPr/>
            </a:pPr>
            <a:endParaRPr lang="en-US" sz="2000" dirty="0">
              <a:cs typeface="+mn-cs"/>
            </a:endParaRPr>
          </a:p>
          <a:p>
            <a:pPr marL="392113" indent="-293688" defTabSz="414338" eaLnBrk="0" hangingPunct="0">
              <a:lnSpc>
                <a:spcPct val="80000"/>
              </a:lnSpc>
              <a:buClr>
                <a:srgbClr val="003300"/>
              </a:buClr>
              <a:buFontTx/>
              <a:buChar char=" "/>
              <a:defRPr/>
            </a:pPr>
            <a:r>
              <a:rPr lang="en-US" sz="2000" dirty="0">
                <a:solidFill>
                  <a:srgbClr val="CEA4E6"/>
                </a:solidFill>
                <a:cs typeface="+mn-cs"/>
              </a:rPr>
              <a:t>GLONASS- FULL OPERATIONAL CAPABILITY </a:t>
            </a:r>
          </a:p>
          <a:p>
            <a:pPr marL="392113" indent="-293688" defTabSz="414338" eaLnBrk="0" hangingPunct="0">
              <a:lnSpc>
                <a:spcPct val="80000"/>
              </a:lnSpc>
              <a:buClr>
                <a:srgbClr val="003300"/>
              </a:buClr>
              <a:buFontTx/>
              <a:buChar char=" "/>
              <a:defRPr/>
            </a:pPr>
            <a:r>
              <a:rPr lang="en-US" sz="2000" dirty="0">
                <a:solidFill>
                  <a:srgbClr val="CEA4E6"/>
                </a:solidFill>
                <a:cs typeface="+mn-cs"/>
              </a:rPr>
              <a:t>2011</a:t>
            </a:r>
            <a:endParaRPr lang="en-US" sz="2000" dirty="0">
              <a:solidFill>
                <a:srgbClr val="CEA4E6"/>
              </a:solidFill>
              <a:cs typeface="+mn-cs"/>
            </a:endParaRPr>
          </a:p>
          <a:p>
            <a:pPr marL="392113" indent="-293688" defTabSz="414338" eaLnBrk="0" hangingPunct="0">
              <a:lnSpc>
                <a:spcPct val="80000"/>
              </a:lnSpc>
              <a:buClr>
                <a:srgbClr val="003300"/>
              </a:buClr>
              <a:buFontTx/>
              <a:buChar char=" "/>
              <a:defRPr/>
            </a:pPr>
            <a:r>
              <a:rPr lang="en-US" sz="2000" dirty="0">
                <a:solidFill>
                  <a:srgbClr val="FFFF00"/>
                </a:solidFill>
                <a:latin typeface="Trebuchet MS" pitchFamily="34" charset="0"/>
                <a:cs typeface="+mn-cs"/>
              </a:rPr>
              <a:t>EUROPEAN  UNION  - GALILEO</a:t>
            </a:r>
          </a:p>
          <a:p>
            <a:pPr marL="392113" indent="-293688" defTabSz="414338" eaLnBrk="0" hangingPunct="0">
              <a:lnSpc>
                <a:spcPct val="80000"/>
              </a:lnSpc>
              <a:buClr>
                <a:srgbClr val="003300"/>
              </a:buClr>
              <a:buFontTx/>
              <a:buChar char=" "/>
              <a:defRPr/>
            </a:pPr>
            <a:r>
              <a:rPr lang="en-US" sz="2000" dirty="0">
                <a:solidFill>
                  <a:srgbClr val="FF9999"/>
                </a:solidFill>
                <a:cs typeface="+mn-cs"/>
              </a:rPr>
              <a:t>CHINA – </a:t>
            </a:r>
            <a:r>
              <a:rPr lang="en-US" sz="2000" dirty="0">
                <a:solidFill>
                  <a:srgbClr val="FF9999"/>
                </a:solidFill>
                <a:cs typeface="+mn-cs"/>
              </a:rPr>
              <a:t>COMPASS/BEIDOU</a:t>
            </a:r>
          </a:p>
          <a:p>
            <a:pPr marL="392113" indent="-293688" defTabSz="414338" eaLnBrk="0" hangingPunct="0">
              <a:lnSpc>
                <a:spcPct val="80000"/>
              </a:lnSpc>
              <a:buClr>
                <a:srgbClr val="003300"/>
              </a:buClr>
              <a:buFontTx/>
              <a:buChar char=" "/>
              <a:defRPr/>
            </a:pPr>
            <a:endParaRPr lang="en-US" sz="2000" dirty="0">
              <a:solidFill>
                <a:srgbClr val="660033"/>
              </a:solidFill>
              <a:cs typeface="+mn-cs"/>
            </a:endParaRPr>
          </a:p>
          <a:p>
            <a:pPr marL="392113" indent="-293688" defTabSz="414338" eaLnBrk="0" hangingPunct="0">
              <a:lnSpc>
                <a:spcPct val="80000"/>
              </a:lnSpc>
              <a:buClr>
                <a:srgbClr val="003300"/>
              </a:buClr>
              <a:buFontTx/>
              <a:buChar char=" "/>
              <a:defRPr/>
            </a:pPr>
            <a:endParaRPr lang="en-US" sz="2000" dirty="0">
              <a:solidFill>
                <a:srgbClr val="660033"/>
              </a:solidFill>
              <a:cs typeface="+mn-cs"/>
            </a:endParaRPr>
          </a:p>
          <a:p>
            <a:pPr marL="392113" indent="-293688" defTabSz="414338" eaLnBrk="0" hangingPunct="0">
              <a:lnSpc>
                <a:spcPct val="80000"/>
              </a:lnSpc>
              <a:buClr>
                <a:srgbClr val="003300"/>
              </a:buClr>
              <a:buFontTx/>
              <a:buChar char=" "/>
              <a:defRPr/>
            </a:pPr>
            <a:endParaRPr lang="en-US" sz="2000" dirty="0">
              <a:solidFill>
                <a:srgbClr val="660033"/>
              </a:solidFill>
              <a:cs typeface="+mn-cs"/>
            </a:endParaRPr>
          </a:p>
          <a:p>
            <a:pPr marL="392113" indent="-293688" defTabSz="414338" eaLnBrk="0" hangingPunct="0">
              <a:lnSpc>
                <a:spcPct val="80000"/>
              </a:lnSpc>
              <a:buClr>
                <a:srgbClr val="003300"/>
              </a:buClr>
              <a:buFontTx/>
              <a:buChar char=" "/>
              <a:defRPr/>
            </a:pPr>
            <a:r>
              <a:rPr lang="en-US" sz="2000" dirty="0">
                <a:solidFill>
                  <a:schemeClr val="bg2">
                    <a:lumMod val="20000"/>
                    <a:lumOff val="80000"/>
                  </a:schemeClr>
                </a:solidFill>
                <a:cs typeface="+mn-cs"/>
              </a:rPr>
              <a:t>REGIONAL:</a:t>
            </a:r>
          </a:p>
          <a:p>
            <a:pPr marL="392113" indent="-293688" defTabSz="414338" eaLnBrk="0" hangingPunct="0">
              <a:lnSpc>
                <a:spcPct val="80000"/>
              </a:lnSpc>
              <a:buClr>
                <a:srgbClr val="003300"/>
              </a:buClr>
              <a:buFontTx/>
              <a:buChar char=" "/>
              <a:defRPr/>
            </a:pPr>
            <a:r>
              <a:rPr lang="en-US" sz="2000" dirty="0">
                <a:solidFill>
                  <a:schemeClr val="bg2">
                    <a:lumMod val="20000"/>
                    <a:lumOff val="80000"/>
                  </a:schemeClr>
                </a:solidFill>
                <a:cs typeface="+mn-cs"/>
              </a:rPr>
              <a:t>(JAPAN- QZSS FIRST LAUNCH 2010)</a:t>
            </a:r>
          </a:p>
          <a:p>
            <a:pPr marL="392113" indent="-293688" defTabSz="414338" eaLnBrk="0" hangingPunct="0">
              <a:lnSpc>
                <a:spcPct val="80000"/>
              </a:lnSpc>
              <a:buClr>
                <a:srgbClr val="003300"/>
              </a:buClr>
              <a:buFontTx/>
              <a:buChar char=" "/>
              <a:defRPr/>
            </a:pPr>
            <a:r>
              <a:rPr lang="en-US" sz="2000" dirty="0">
                <a:solidFill>
                  <a:schemeClr val="bg2">
                    <a:lumMod val="20000"/>
                    <a:lumOff val="80000"/>
                  </a:schemeClr>
                </a:solidFill>
                <a:cs typeface="+mn-cs"/>
              </a:rPr>
              <a:t>(INDIA – GAGAN)</a:t>
            </a:r>
            <a:endParaRPr lang="en-US" sz="2000" dirty="0">
              <a:solidFill>
                <a:schemeClr val="bg2">
                  <a:lumMod val="20000"/>
                  <a:lumOff val="80000"/>
                </a:schemeClr>
              </a:solidFill>
              <a:cs typeface="+mn-cs"/>
            </a:endParaRPr>
          </a:p>
        </p:txBody>
      </p:sp>
      <p:sp>
        <p:nvSpPr>
          <p:cNvPr id="26626" name="Rectangle 3"/>
          <p:cNvSpPr>
            <a:spLocks noGrp="1" noChangeArrowheads="1"/>
          </p:cNvSpPr>
          <p:nvPr>
            <p:ph type="title"/>
          </p:nvPr>
        </p:nvSpPr>
        <p:spPr>
          <a:xfrm>
            <a:off x="228600" y="228600"/>
            <a:ext cx="7543800" cy="990600"/>
          </a:xfrm>
        </p:spPr>
        <p:txBody>
          <a:bodyPr/>
          <a:lstStyle/>
          <a:p>
            <a:pPr marL="1306513" defTabSz="414338"/>
            <a:r>
              <a:rPr lang="en-US" smtClean="0">
                <a:latin typeface="MS Reference Sans Serif" pitchFamily="34" charset="0"/>
              </a:rPr>
              <a:t>CHANGES IN GNSS</a:t>
            </a:r>
          </a:p>
        </p:txBody>
      </p:sp>
      <p:sp>
        <p:nvSpPr>
          <p:cNvPr id="26627" name="Rectangle 4"/>
          <p:cNvSpPr>
            <a:spLocks noGrp="1" noChangeArrowheads="1"/>
          </p:cNvSpPr>
          <p:nvPr>
            <p:ph type="body" sz="half" idx="2"/>
          </p:nvPr>
        </p:nvSpPr>
        <p:spPr>
          <a:xfrm>
            <a:off x="6553200" y="2270125"/>
            <a:ext cx="2590800" cy="1865313"/>
          </a:xfrm>
          <a:blipFill dpi="0" rotWithShape="1">
            <a:blip r:embed="rId2"/>
            <a:srcRect/>
            <a:tile tx="0" ty="0" sx="100000" sy="100000" flip="none" algn="tl"/>
          </a:blipFill>
        </p:spPr>
        <p:txBody>
          <a:bodyPr/>
          <a:lstStyle/>
          <a:p>
            <a:pPr marL="311150" indent="-311150" defTabSz="414338">
              <a:spcBef>
                <a:spcPct val="0"/>
              </a:spcBef>
              <a:buFontTx/>
              <a:buNone/>
            </a:pPr>
            <a:r>
              <a:rPr lang="en-US" sz="1900" smtClean="0">
                <a:solidFill>
                  <a:srgbClr val="FFCC00"/>
                </a:solidFill>
              </a:rPr>
              <a:t>GPS:</a:t>
            </a:r>
          </a:p>
          <a:p>
            <a:pPr marL="311150" indent="-311150" defTabSz="414338">
              <a:spcBef>
                <a:spcPct val="0"/>
              </a:spcBef>
            </a:pPr>
            <a:r>
              <a:rPr lang="en-US" sz="1900" smtClean="0">
                <a:solidFill>
                  <a:srgbClr val="FFCC00"/>
                </a:solidFill>
              </a:rPr>
              <a:t>L2C</a:t>
            </a:r>
          </a:p>
          <a:p>
            <a:pPr marL="311150" indent="-311150" defTabSz="414338">
              <a:spcBef>
                <a:spcPct val="0"/>
              </a:spcBef>
            </a:pPr>
            <a:r>
              <a:rPr lang="en-US" sz="1900" smtClean="0">
                <a:solidFill>
                  <a:srgbClr val="FFCC00"/>
                </a:solidFill>
              </a:rPr>
              <a:t>L5 CARRIER</a:t>
            </a:r>
          </a:p>
          <a:p>
            <a:pPr marL="311150" indent="-311150" defTabSz="414338">
              <a:spcBef>
                <a:spcPct val="0"/>
              </a:spcBef>
            </a:pPr>
            <a:r>
              <a:rPr lang="en-US" sz="1900" smtClean="0">
                <a:solidFill>
                  <a:srgbClr val="FFCC00"/>
                </a:solidFill>
              </a:rPr>
              <a:t>New Code on L5</a:t>
            </a:r>
          </a:p>
          <a:p>
            <a:pPr marL="311150" indent="-311150" defTabSz="414338">
              <a:spcBef>
                <a:spcPct val="0"/>
              </a:spcBef>
            </a:pPr>
            <a:r>
              <a:rPr lang="en-US" sz="1900" smtClean="0">
                <a:solidFill>
                  <a:srgbClr val="FFCC00"/>
                </a:solidFill>
              </a:rPr>
              <a:t>L1C</a:t>
            </a:r>
          </a:p>
        </p:txBody>
      </p:sp>
      <p:sp>
        <p:nvSpPr>
          <p:cNvPr id="26628" name="Line 216"/>
          <p:cNvSpPr>
            <a:spLocks noChangeShapeType="1"/>
          </p:cNvSpPr>
          <p:nvPr/>
        </p:nvSpPr>
        <p:spPr bwMode="auto">
          <a:xfrm>
            <a:off x="3200400" y="1371600"/>
            <a:ext cx="457200" cy="838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29" name="Line 217"/>
          <p:cNvSpPr>
            <a:spLocks noChangeShapeType="1"/>
          </p:cNvSpPr>
          <p:nvPr/>
        </p:nvSpPr>
        <p:spPr bwMode="auto">
          <a:xfrm>
            <a:off x="3657600" y="2057400"/>
            <a:ext cx="609600" cy="1143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0" name="Line 218"/>
          <p:cNvSpPr>
            <a:spLocks noChangeShapeType="1"/>
          </p:cNvSpPr>
          <p:nvPr/>
        </p:nvSpPr>
        <p:spPr bwMode="auto">
          <a:xfrm flipV="1">
            <a:off x="3657600" y="2057400"/>
            <a:ext cx="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1" name="Line 219"/>
          <p:cNvSpPr>
            <a:spLocks noChangeShapeType="1"/>
          </p:cNvSpPr>
          <p:nvPr/>
        </p:nvSpPr>
        <p:spPr bwMode="auto">
          <a:xfrm>
            <a:off x="762000" y="1752600"/>
            <a:ext cx="2133600" cy="914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2" name="Line 220"/>
          <p:cNvSpPr>
            <a:spLocks noChangeShapeType="1"/>
          </p:cNvSpPr>
          <p:nvPr/>
        </p:nvSpPr>
        <p:spPr bwMode="auto">
          <a:xfrm flipH="1" flipV="1">
            <a:off x="2819400" y="2514600"/>
            <a:ext cx="1447800" cy="685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3" name="Line 221"/>
          <p:cNvSpPr>
            <a:spLocks noChangeShapeType="1"/>
          </p:cNvSpPr>
          <p:nvPr/>
        </p:nvSpPr>
        <p:spPr bwMode="auto">
          <a:xfrm>
            <a:off x="2819400" y="2514600"/>
            <a:ext cx="7620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222"/>
          <p:cNvSpPr>
            <a:spLocks noChangeShapeType="1"/>
          </p:cNvSpPr>
          <p:nvPr/>
        </p:nvSpPr>
        <p:spPr bwMode="auto">
          <a:xfrm flipV="1">
            <a:off x="4267200" y="1752600"/>
            <a:ext cx="1447800" cy="1447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5" name="Line 223"/>
          <p:cNvSpPr>
            <a:spLocks noChangeShapeType="1"/>
          </p:cNvSpPr>
          <p:nvPr/>
        </p:nvSpPr>
        <p:spPr bwMode="auto">
          <a:xfrm flipH="1">
            <a:off x="5715000" y="1447800"/>
            <a:ext cx="533400" cy="457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6" name="Line 224"/>
          <p:cNvSpPr>
            <a:spLocks noChangeShapeType="1"/>
          </p:cNvSpPr>
          <p:nvPr/>
        </p:nvSpPr>
        <p:spPr bwMode="auto">
          <a:xfrm flipV="1">
            <a:off x="5715000" y="1752600"/>
            <a:ext cx="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Line 225"/>
          <p:cNvSpPr>
            <a:spLocks noChangeShapeType="1"/>
          </p:cNvSpPr>
          <p:nvPr/>
        </p:nvSpPr>
        <p:spPr bwMode="auto">
          <a:xfrm flipV="1">
            <a:off x="4343400" y="1905000"/>
            <a:ext cx="2743200" cy="1295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8" name="Line 226"/>
          <p:cNvSpPr>
            <a:spLocks noChangeShapeType="1"/>
          </p:cNvSpPr>
          <p:nvPr/>
        </p:nvSpPr>
        <p:spPr bwMode="auto">
          <a:xfrm flipH="1">
            <a:off x="7010400" y="1600200"/>
            <a:ext cx="990600" cy="457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9" name="Line 227"/>
          <p:cNvSpPr>
            <a:spLocks noChangeShapeType="1"/>
          </p:cNvSpPr>
          <p:nvPr/>
        </p:nvSpPr>
        <p:spPr bwMode="auto">
          <a:xfrm flipV="1">
            <a:off x="7010400" y="1905000"/>
            <a:ext cx="7620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6640" name="Picture 2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667000"/>
            <a:ext cx="8048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2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2338388"/>
            <a:ext cx="1290637"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Line 230"/>
          <p:cNvSpPr>
            <a:spLocks noChangeShapeType="1"/>
          </p:cNvSpPr>
          <p:nvPr/>
        </p:nvSpPr>
        <p:spPr bwMode="auto">
          <a:xfrm>
            <a:off x="838200" y="1828800"/>
            <a:ext cx="2133600" cy="914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3" name="Line 231"/>
          <p:cNvSpPr>
            <a:spLocks noChangeShapeType="1"/>
          </p:cNvSpPr>
          <p:nvPr/>
        </p:nvSpPr>
        <p:spPr bwMode="auto">
          <a:xfrm flipH="1" flipV="1">
            <a:off x="2895600" y="2590800"/>
            <a:ext cx="1447800" cy="685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4" name="Line 232"/>
          <p:cNvSpPr>
            <a:spLocks noChangeShapeType="1"/>
          </p:cNvSpPr>
          <p:nvPr/>
        </p:nvSpPr>
        <p:spPr bwMode="auto">
          <a:xfrm>
            <a:off x="2895600" y="2590800"/>
            <a:ext cx="7620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5" name="Line 233"/>
          <p:cNvSpPr>
            <a:spLocks noChangeShapeType="1"/>
          </p:cNvSpPr>
          <p:nvPr/>
        </p:nvSpPr>
        <p:spPr bwMode="auto">
          <a:xfrm>
            <a:off x="3200400" y="1295400"/>
            <a:ext cx="457200" cy="838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6" name="Line 234"/>
          <p:cNvSpPr>
            <a:spLocks noChangeShapeType="1"/>
          </p:cNvSpPr>
          <p:nvPr/>
        </p:nvSpPr>
        <p:spPr bwMode="auto">
          <a:xfrm>
            <a:off x="3657600" y="1981200"/>
            <a:ext cx="609600" cy="1143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7" name="Line 235"/>
          <p:cNvSpPr>
            <a:spLocks noChangeShapeType="1"/>
          </p:cNvSpPr>
          <p:nvPr/>
        </p:nvSpPr>
        <p:spPr bwMode="auto">
          <a:xfrm flipV="1">
            <a:off x="3657600" y="1981200"/>
            <a:ext cx="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8" name="Line 236"/>
          <p:cNvSpPr>
            <a:spLocks noChangeShapeType="1"/>
          </p:cNvSpPr>
          <p:nvPr/>
        </p:nvSpPr>
        <p:spPr bwMode="auto">
          <a:xfrm flipV="1">
            <a:off x="4243388" y="1828800"/>
            <a:ext cx="1447800" cy="1447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9" name="Line 237"/>
          <p:cNvSpPr>
            <a:spLocks noChangeShapeType="1"/>
          </p:cNvSpPr>
          <p:nvPr/>
        </p:nvSpPr>
        <p:spPr bwMode="auto">
          <a:xfrm flipH="1">
            <a:off x="5691188" y="1524000"/>
            <a:ext cx="533400" cy="457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0" name="Line 238"/>
          <p:cNvSpPr>
            <a:spLocks noChangeShapeType="1"/>
          </p:cNvSpPr>
          <p:nvPr/>
        </p:nvSpPr>
        <p:spPr bwMode="auto">
          <a:xfrm flipV="1">
            <a:off x="5691188" y="1828800"/>
            <a:ext cx="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1" name="Line 239"/>
          <p:cNvSpPr>
            <a:spLocks noChangeShapeType="1"/>
          </p:cNvSpPr>
          <p:nvPr/>
        </p:nvSpPr>
        <p:spPr bwMode="auto">
          <a:xfrm flipV="1">
            <a:off x="4419600" y="1828800"/>
            <a:ext cx="2743200" cy="1295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2" name="Line 240"/>
          <p:cNvSpPr>
            <a:spLocks noChangeShapeType="1"/>
          </p:cNvSpPr>
          <p:nvPr/>
        </p:nvSpPr>
        <p:spPr bwMode="auto">
          <a:xfrm flipH="1">
            <a:off x="7086600" y="1524000"/>
            <a:ext cx="990600" cy="457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3" name="Line 241"/>
          <p:cNvSpPr>
            <a:spLocks noChangeShapeType="1"/>
          </p:cNvSpPr>
          <p:nvPr/>
        </p:nvSpPr>
        <p:spPr bwMode="auto">
          <a:xfrm flipV="1">
            <a:off x="7086600" y="1828800"/>
            <a:ext cx="7620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6654" name="Group 242"/>
          <p:cNvGrpSpPr>
            <a:grpSpLocks/>
          </p:cNvGrpSpPr>
          <p:nvPr/>
        </p:nvGrpSpPr>
        <p:grpSpPr bwMode="auto">
          <a:xfrm>
            <a:off x="3276600" y="3505200"/>
            <a:ext cx="2743200" cy="609600"/>
            <a:chOff x="2064" y="2208"/>
            <a:chExt cx="1728" cy="384"/>
          </a:xfrm>
        </p:grpSpPr>
        <p:sp>
          <p:nvSpPr>
            <p:cNvPr id="26895" name="Oval 243"/>
            <p:cNvSpPr>
              <a:spLocks noChangeArrowheads="1"/>
            </p:cNvSpPr>
            <p:nvPr/>
          </p:nvSpPr>
          <p:spPr bwMode="auto">
            <a:xfrm>
              <a:off x="2064" y="2208"/>
              <a:ext cx="1728" cy="384"/>
            </a:xfrm>
            <a:prstGeom prst="ellipse">
              <a:avLst/>
            </a:prstGeom>
            <a:solidFill>
              <a:srgbClr val="9CFB45">
                <a:alpha val="50195"/>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gn="ctr" eaLnBrk="0" hangingPunct="0"/>
              <a:endParaRPr lang="en-US"/>
            </a:p>
          </p:txBody>
        </p:sp>
        <p:sp>
          <p:nvSpPr>
            <p:cNvPr id="26896" name="Line 244"/>
            <p:cNvSpPr>
              <a:spLocks noChangeShapeType="1"/>
            </p:cNvSpPr>
            <p:nvPr/>
          </p:nvSpPr>
          <p:spPr bwMode="auto">
            <a:xfrm flipH="1">
              <a:off x="2064" y="2400"/>
              <a:ext cx="864" cy="0"/>
            </a:xfrm>
            <a:prstGeom prst="line">
              <a:avLst/>
            </a:prstGeom>
            <a:noFill/>
            <a:ln w="19050">
              <a:solidFill>
                <a:srgbClr val="FAFD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897" name="Text Box 245"/>
            <p:cNvSpPr txBox="1">
              <a:spLocks noChangeArrowheads="1"/>
            </p:cNvSpPr>
            <p:nvPr/>
          </p:nvSpPr>
          <p:spPr bwMode="auto">
            <a:xfrm>
              <a:off x="2064" y="2208"/>
              <a:ext cx="4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r>
                <a:rPr lang="en-US" sz="1800">
                  <a:solidFill>
                    <a:srgbClr val="FFFFCC"/>
                  </a:solidFill>
                  <a:latin typeface="Palatino"/>
                </a:rPr>
                <a:t>1-3 m</a:t>
              </a:r>
            </a:p>
          </p:txBody>
        </p:sp>
      </p:grpSp>
      <p:sp>
        <p:nvSpPr>
          <p:cNvPr id="26655" name="Line 246"/>
          <p:cNvSpPr>
            <a:spLocks noChangeShapeType="1"/>
          </p:cNvSpPr>
          <p:nvPr/>
        </p:nvSpPr>
        <p:spPr bwMode="auto">
          <a:xfrm>
            <a:off x="914400" y="1905000"/>
            <a:ext cx="2133600" cy="914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6" name="Line 247"/>
          <p:cNvSpPr>
            <a:spLocks noChangeShapeType="1"/>
          </p:cNvSpPr>
          <p:nvPr/>
        </p:nvSpPr>
        <p:spPr bwMode="auto">
          <a:xfrm flipH="1" flipV="1">
            <a:off x="2971800" y="2667000"/>
            <a:ext cx="1319213" cy="609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7" name="Line 248"/>
          <p:cNvSpPr>
            <a:spLocks noChangeShapeType="1"/>
          </p:cNvSpPr>
          <p:nvPr/>
        </p:nvSpPr>
        <p:spPr bwMode="auto">
          <a:xfrm>
            <a:off x="2974975" y="2667000"/>
            <a:ext cx="73025"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8" name="Line 249"/>
          <p:cNvSpPr>
            <a:spLocks noChangeShapeType="1"/>
          </p:cNvSpPr>
          <p:nvPr/>
        </p:nvSpPr>
        <p:spPr bwMode="auto">
          <a:xfrm>
            <a:off x="3200400" y="1219200"/>
            <a:ext cx="457200" cy="838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Line 250"/>
          <p:cNvSpPr>
            <a:spLocks noChangeShapeType="1"/>
          </p:cNvSpPr>
          <p:nvPr/>
        </p:nvSpPr>
        <p:spPr bwMode="auto">
          <a:xfrm>
            <a:off x="3657600" y="1905000"/>
            <a:ext cx="609600" cy="1143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Line 251"/>
          <p:cNvSpPr>
            <a:spLocks noChangeShapeType="1"/>
          </p:cNvSpPr>
          <p:nvPr/>
        </p:nvSpPr>
        <p:spPr bwMode="auto">
          <a:xfrm flipV="1">
            <a:off x="3657600" y="1905000"/>
            <a:ext cx="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1" name="Line 252"/>
          <p:cNvSpPr>
            <a:spLocks noChangeShapeType="1"/>
          </p:cNvSpPr>
          <p:nvPr/>
        </p:nvSpPr>
        <p:spPr bwMode="auto">
          <a:xfrm flipV="1">
            <a:off x="4291013" y="1676400"/>
            <a:ext cx="1447800" cy="1447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2" name="Line 253"/>
          <p:cNvSpPr>
            <a:spLocks noChangeShapeType="1"/>
          </p:cNvSpPr>
          <p:nvPr/>
        </p:nvSpPr>
        <p:spPr bwMode="auto">
          <a:xfrm flipH="1">
            <a:off x="5738813" y="1371600"/>
            <a:ext cx="533400" cy="457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3" name="Line 254"/>
          <p:cNvSpPr>
            <a:spLocks noChangeShapeType="1"/>
          </p:cNvSpPr>
          <p:nvPr/>
        </p:nvSpPr>
        <p:spPr bwMode="auto">
          <a:xfrm flipV="1">
            <a:off x="5738813" y="1676400"/>
            <a:ext cx="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4" name="Line 255"/>
          <p:cNvSpPr>
            <a:spLocks noChangeShapeType="1"/>
          </p:cNvSpPr>
          <p:nvPr/>
        </p:nvSpPr>
        <p:spPr bwMode="auto">
          <a:xfrm flipV="1">
            <a:off x="4291013" y="1966913"/>
            <a:ext cx="2743200" cy="1295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5" name="Line 256"/>
          <p:cNvSpPr>
            <a:spLocks noChangeShapeType="1"/>
          </p:cNvSpPr>
          <p:nvPr/>
        </p:nvSpPr>
        <p:spPr bwMode="auto">
          <a:xfrm flipH="1">
            <a:off x="6934200" y="1676400"/>
            <a:ext cx="990600" cy="457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6" name="Line 257"/>
          <p:cNvSpPr>
            <a:spLocks noChangeShapeType="1"/>
          </p:cNvSpPr>
          <p:nvPr/>
        </p:nvSpPr>
        <p:spPr bwMode="auto">
          <a:xfrm flipV="1">
            <a:off x="6934200" y="1981200"/>
            <a:ext cx="76200" cy="152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6667" name="Group 258"/>
          <p:cNvGrpSpPr>
            <a:grpSpLocks/>
          </p:cNvGrpSpPr>
          <p:nvPr/>
        </p:nvGrpSpPr>
        <p:grpSpPr bwMode="auto">
          <a:xfrm>
            <a:off x="4267200" y="2667000"/>
            <a:ext cx="747713" cy="1295400"/>
            <a:chOff x="1776" y="1864"/>
            <a:chExt cx="632" cy="1096"/>
          </a:xfrm>
        </p:grpSpPr>
        <p:sp>
          <p:nvSpPr>
            <p:cNvPr id="26887" name="Freeform 259"/>
            <p:cNvSpPr>
              <a:spLocks/>
            </p:cNvSpPr>
            <p:nvPr/>
          </p:nvSpPr>
          <p:spPr bwMode="auto">
            <a:xfrm>
              <a:off x="2160" y="2120"/>
              <a:ext cx="248" cy="328"/>
            </a:xfrm>
            <a:custGeom>
              <a:avLst/>
              <a:gdLst>
                <a:gd name="T0" fmla="*/ 32 w 248"/>
                <a:gd name="T1" fmla="*/ 104 h 328"/>
                <a:gd name="T2" fmla="*/ 24 w 248"/>
                <a:gd name="T3" fmla="*/ 80 h 328"/>
                <a:gd name="T4" fmla="*/ 24 w 248"/>
                <a:gd name="T5" fmla="*/ 56 h 328"/>
                <a:gd name="T6" fmla="*/ 40 w 248"/>
                <a:gd name="T7" fmla="*/ 32 h 328"/>
                <a:gd name="T8" fmla="*/ 80 w 248"/>
                <a:gd name="T9" fmla="*/ 8 h 328"/>
                <a:gd name="T10" fmla="*/ 120 w 248"/>
                <a:gd name="T11" fmla="*/ 0 h 328"/>
                <a:gd name="T12" fmla="*/ 152 w 248"/>
                <a:gd name="T13" fmla="*/ 8 h 328"/>
                <a:gd name="T14" fmla="*/ 176 w 248"/>
                <a:gd name="T15" fmla="*/ 16 h 328"/>
                <a:gd name="T16" fmla="*/ 192 w 248"/>
                <a:gd name="T17" fmla="*/ 48 h 328"/>
                <a:gd name="T18" fmla="*/ 192 w 248"/>
                <a:gd name="T19" fmla="*/ 72 h 328"/>
                <a:gd name="T20" fmla="*/ 184 w 248"/>
                <a:gd name="T21" fmla="*/ 96 h 328"/>
                <a:gd name="T22" fmla="*/ 216 w 248"/>
                <a:gd name="T23" fmla="*/ 112 h 328"/>
                <a:gd name="T24" fmla="*/ 232 w 248"/>
                <a:gd name="T25" fmla="*/ 128 h 328"/>
                <a:gd name="T26" fmla="*/ 248 w 248"/>
                <a:gd name="T27" fmla="*/ 152 h 328"/>
                <a:gd name="T28" fmla="*/ 248 w 248"/>
                <a:gd name="T29" fmla="*/ 176 h 328"/>
                <a:gd name="T30" fmla="*/ 232 w 248"/>
                <a:gd name="T31" fmla="*/ 200 h 328"/>
                <a:gd name="T32" fmla="*/ 200 w 248"/>
                <a:gd name="T33" fmla="*/ 232 h 328"/>
                <a:gd name="T34" fmla="*/ 224 w 248"/>
                <a:gd name="T35" fmla="*/ 248 h 328"/>
                <a:gd name="T36" fmla="*/ 232 w 248"/>
                <a:gd name="T37" fmla="*/ 272 h 328"/>
                <a:gd name="T38" fmla="*/ 224 w 248"/>
                <a:gd name="T39" fmla="*/ 304 h 328"/>
                <a:gd name="T40" fmla="*/ 208 w 248"/>
                <a:gd name="T41" fmla="*/ 320 h 328"/>
                <a:gd name="T42" fmla="*/ 176 w 248"/>
                <a:gd name="T43" fmla="*/ 328 h 328"/>
                <a:gd name="T44" fmla="*/ 152 w 248"/>
                <a:gd name="T45" fmla="*/ 328 h 328"/>
                <a:gd name="T46" fmla="*/ 120 w 248"/>
                <a:gd name="T47" fmla="*/ 320 h 328"/>
                <a:gd name="T48" fmla="*/ 104 w 248"/>
                <a:gd name="T49" fmla="*/ 304 h 328"/>
                <a:gd name="T50" fmla="*/ 72 w 248"/>
                <a:gd name="T51" fmla="*/ 304 h 328"/>
                <a:gd name="T52" fmla="*/ 48 w 248"/>
                <a:gd name="T53" fmla="*/ 296 h 328"/>
                <a:gd name="T54" fmla="*/ 24 w 248"/>
                <a:gd name="T55" fmla="*/ 288 h 328"/>
                <a:gd name="T56" fmla="*/ 16 w 248"/>
                <a:gd name="T57" fmla="*/ 264 h 328"/>
                <a:gd name="T58" fmla="*/ 0 w 248"/>
                <a:gd name="T59" fmla="*/ 240 h 328"/>
                <a:gd name="T60" fmla="*/ 8 w 248"/>
                <a:gd name="T61" fmla="*/ 216 h 328"/>
                <a:gd name="T62" fmla="*/ 24 w 248"/>
                <a:gd name="T63" fmla="*/ 200 h 328"/>
                <a:gd name="T64" fmla="*/ 16 w 248"/>
                <a:gd name="T65" fmla="*/ 168 h 328"/>
                <a:gd name="T66" fmla="*/ 8 w 248"/>
                <a:gd name="T67" fmla="*/ 144 h 328"/>
                <a:gd name="T68" fmla="*/ 16 w 248"/>
                <a:gd name="T69" fmla="*/ 120 h 328"/>
                <a:gd name="T70" fmla="*/ 32 w 248"/>
                <a:gd name="T71" fmla="*/ 104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8"/>
                <a:gd name="T109" fmla="*/ 0 h 328"/>
                <a:gd name="T110" fmla="*/ 248 w 248"/>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8" h="328">
                  <a:moveTo>
                    <a:pt x="32" y="104"/>
                  </a:moveTo>
                  <a:lnTo>
                    <a:pt x="24" y="80"/>
                  </a:lnTo>
                  <a:lnTo>
                    <a:pt x="24" y="56"/>
                  </a:lnTo>
                  <a:lnTo>
                    <a:pt x="40" y="32"/>
                  </a:lnTo>
                  <a:lnTo>
                    <a:pt x="80" y="8"/>
                  </a:lnTo>
                  <a:lnTo>
                    <a:pt x="120" y="0"/>
                  </a:lnTo>
                  <a:lnTo>
                    <a:pt x="152" y="8"/>
                  </a:lnTo>
                  <a:lnTo>
                    <a:pt x="176" y="16"/>
                  </a:lnTo>
                  <a:lnTo>
                    <a:pt x="192" y="48"/>
                  </a:lnTo>
                  <a:lnTo>
                    <a:pt x="192" y="72"/>
                  </a:lnTo>
                  <a:lnTo>
                    <a:pt x="184" y="96"/>
                  </a:lnTo>
                  <a:lnTo>
                    <a:pt x="216" y="112"/>
                  </a:lnTo>
                  <a:lnTo>
                    <a:pt x="232" y="128"/>
                  </a:lnTo>
                  <a:lnTo>
                    <a:pt x="248" y="152"/>
                  </a:lnTo>
                  <a:lnTo>
                    <a:pt x="248" y="176"/>
                  </a:lnTo>
                  <a:lnTo>
                    <a:pt x="232" y="200"/>
                  </a:lnTo>
                  <a:lnTo>
                    <a:pt x="200" y="232"/>
                  </a:lnTo>
                  <a:lnTo>
                    <a:pt x="224" y="248"/>
                  </a:lnTo>
                  <a:lnTo>
                    <a:pt x="232" y="272"/>
                  </a:lnTo>
                  <a:lnTo>
                    <a:pt x="224" y="304"/>
                  </a:lnTo>
                  <a:lnTo>
                    <a:pt x="208" y="320"/>
                  </a:lnTo>
                  <a:lnTo>
                    <a:pt x="176" y="328"/>
                  </a:lnTo>
                  <a:lnTo>
                    <a:pt x="152" y="328"/>
                  </a:lnTo>
                  <a:lnTo>
                    <a:pt x="120" y="320"/>
                  </a:lnTo>
                  <a:lnTo>
                    <a:pt x="104" y="304"/>
                  </a:lnTo>
                  <a:lnTo>
                    <a:pt x="72" y="304"/>
                  </a:lnTo>
                  <a:lnTo>
                    <a:pt x="48" y="296"/>
                  </a:lnTo>
                  <a:lnTo>
                    <a:pt x="24" y="288"/>
                  </a:lnTo>
                  <a:lnTo>
                    <a:pt x="16" y="264"/>
                  </a:lnTo>
                  <a:lnTo>
                    <a:pt x="0" y="240"/>
                  </a:lnTo>
                  <a:lnTo>
                    <a:pt x="8" y="216"/>
                  </a:lnTo>
                  <a:lnTo>
                    <a:pt x="24" y="200"/>
                  </a:lnTo>
                  <a:lnTo>
                    <a:pt x="16" y="168"/>
                  </a:lnTo>
                  <a:lnTo>
                    <a:pt x="8" y="144"/>
                  </a:lnTo>
                  <a:lnTo>
                    <a:pt x="16" y="120"/>
                  </a:lnTo>
                  <a:lnTo>
                    <a:pt x="32" y="104"/>
                  </a:lnTo>
                  <a:close/>
                </a:path>
              </a:pathLst>
            </a:custGeom>
            <a:solidFill>
              <a:srgbClr val="000000"/>
            </a:solidFill>
            <a:ln w="9525">
              <a:solidFill>
                <a:schemeClr val="accent2"/>
              </a:solidFill>
              <a:round/>
              <a:headEnd/>
              <a:tailEnd/>
            </a:ln>
          </p:spPr>
          <p:txBody>
            <a:bodyPr/>
            <a:lstStyle/>
            <a:p>
              <a:endParaRPr lang="en-US"/>
            </a:p>
          </p:txBody>
        </p:sp>
        <p:sp>
          <p:nvSpPr>
            <p:cNvPr id="26888" name="Freeform 260"/>
            <p:cNvSpPr>
              <a:spLocks/>
            </p:cNvSpPr>
            <p:nvPr/>
          </p:nvSpPr>
          <p:spPr bwMode="auto">
            <a:xfrm>
              <a:off x="2184" y="2136"/>
              <a:ext cx="208" cy="296"/>
            </a:xfrm>
            <a:custGeom>
              <a:avLst/>
              <a:gdLst>
                <a:gd name="T0" fmla="*/ 40 w 208"/>
                <a:gd name="T1" fmla="*/ 88 h 296"/>
                <a:gd name="T2" fmla="*/ 24 w 208"/>
                <a:gd name="T3" fmla="*/ 72 h 296"/>
                <a:gd name="T4" fmla="*/ 16 w 208"/>
                <a:gd name="T5" fmla="*/ 48 h 296"/>
                <a:gd name="T6" fmla="*/ 16 w 208"/>
                <a:gd name="T7" fmla="*/ 40 h 296"/>
                <a:gd name="T8" fmla="*/ 40 w 208"/>
                <a:gd name="T9" fmla="*/ 16 h 296"/>
                <a:gd name="T10" fmla="*/ 72 w 208"/>
                <a:gd name="T11" fmla="*/ 8 h 296"/>
                <a:gd name="T12" fmla="*/ 104 w 208"/>
                <a:gd name="T13" fmla="*/ 0 h 296"/>
                <a:gd name="T14" fmla="*/ 136 w 208"/>
                <a:gd name="T15" fmla="*/ 8 h 296"/>
                <a:gd name="T16" fmla="*/ 152 w 208"/>
                <a:gd name="T17" fmla="*/ 32 h 296"/>
                <a:gd name="T18" fmla="*/ 152 w 208"/>
                <a:gd name="T19" fmla="*/ 48 h 296"/>
                <a:gd name="T20" fmla="*/ 152 w 208"/>
                <a:gd name="T21" fmla="*/ 64 h 296"/>
                <a:gd name="T22" fmla="*/ 136 w 208"/>
                <a:gd name="T23" fmla="*/ 88 h 296"/>
                <a:gd name="T24" fmla="*/ 144 w 208"/>
                <a:gd name="T25" fmla="*/ 96 h 296"/>
                <a:gd name="T26" fmla="*/ 184 w 208"/>
                <a:gd name="T27" fmla="*/ 104 h 296"/>
                <a:gd name="T28" fmla="*/ 200 w 208"/>
                <a:gd name="T29" fmla="*/ 128 h 296"/>
                <a:gd name="T30" fmla="*/ 208 w 208"/>
                <a:gd name="T31" fmla="*/ 144 h 296"/>
                <a:gd name="T32" fmla="*/ 192 w 208"/>
                <a:gd name="T33" fmla="*/ 168 h 296"/>
                <a:gd name="T34" fmla="*/ 176 w 208"/>
                <a:gd name="T35" fmla="*/ 192 h 296"/>
                <a:gd name="T36" fmla="*/ 160 w 208"/>
                <a:gd name="T37" fmla="*/ 216 h 296"/>
                <a:gd name="T38" fmla="*/ 160 w 208"/>
                <a:gd name="T39" fmla="*/ 224 h 296"/>
                <a:gd name="T40" fmla="*/ 184 w 208"/>
                <a:gd name="T41" fmla="*/ 240 h 296"/>
                <a:gd name="T42" fmla="*/ 192 w 208"/>
                <a:gd name="T43" fmla="*/ 256 h 296"/>
                <a:gd name="T44" fmla="*/ 184 w 208"/>
                <a:gd name="T45" fmla="*/ 272 h 296"/>
                <a:gd name="T46" fmla="*/ 176 w 208"/>
                <a:gd name="T47" fmla="*/ 288 h 296"/>
                <a:gd name="T48" fmla="*/ 152 w 208"/>
                <a:gd name="T49" fmla="*/ 296 h 296"/>
                <a:gd name="T50" fmla="*/ 120 w 208"/>
                <a:gd name="T51" fmla="*/ 288 h 296"/>
                <a:gd name="T52" fmla="*/ 88 w 208"/>
                <a:gd name="T53" fmla="*/ 264 h 296"/>
                <a:gd name="T54" fmla="*/ 80 w 208"/>
                <a:gd name="T55" fmla="*/ 272 h 296"/>
                <a:gd name="T56" fmla="*/ 64 w 208"/>
                <a:gd name="T57" fmla="*/ 272 h 296"/>
                <a:gd name="T58" fmla="*/ 40 w 208"/>
                <a:gd name="T59" fmla="*/ 272 h 296"/>
                <a:gd name="T60" fmla="*/ 16 w 208"/>
                <a:gd name="T61" fmla="*/ 256 h 296"/>
                <a:gd name="T62" fmla="*/ 0 w 208"/>
                <a:gd name="T63" fmla="*/ 232 h 296"/>
                <a:gd name="T64" fmla="*/ 8 w 208"/>
                <a:gd name="T65" fmla="*/ 200 h 296"/>
                <a:gd name="T66" fmla="*/ 16 w 208"/>
                <a:gd name="T67" fmla="*/ 192 h 296"/>
                <a:gd name="T68" fmla="*/ 16 w 208"/>
                <a:gd name="T69" fmla="*/ 176 h 296"/>
                <a:gd name="T70" fmla="*/ 0 w 208"/>
                <a:gd name="T71" fmla="*/ 144 h 296"/>
                <a:gd name="T72" fmla="*/ 0 w 208"/>
                <a:gd name="T73" fmla="*/ 128 h 296"/>
                <a:gd name="T74" fmla="*/ 8 w 208"/>
                <a:gd name="T75" fmla="*/ 104 h 296"/>
                <a:gd name="T76" fmla="*/ 24 w 208"/>
                <a:gd name="T77" fmla="*/ 96 h 296"/>
                <a:gd name="T78" fmla="*/ 40 w 208"/>
                <a:gd name="T79" fmla="*/ 88 h 2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96"/>
                <a:gd name="T122" fmla="*/ 208 w 208"/>
                <a:gd name="T123" fmla="*/ 296 h 2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96">
                  <a:moveTo>
                    <a:pt x="40" y="88"/>
                  </a:moveTo>
                  <a:lnTo>
                    <a:pt x="24" y="72"/>
                  </a:lnTo>
                  <a:lnTo>
                    <a:pt x="16" y="48"/>
                  </a:lnTo>
                  <a:lnTo>
                    <a:pt x="16" y="40"/>
                  </a:lnTo>
                  <a:lnTo>
                    <a:pt x="40" y="16"/>
                  </a:lnTo>
                  <a:lnTo>
                    <a:pt x="72" y="8"/>
                  </a:lnTo>
                  <a:lnTo>
                    <a:pt x="104" y="0"/>
                  </a:lnTo>
                  <a:lnTo>
                    <a:pt x="136" y="8"/>
                  </a:lnTo>
                  <a:lnTo>
                    <a:pt x="152" y="32"/>
                  </a:lnTo>
                  <a:lnTo>
                    <a:pt x="152" y="48"/>
                  </a:lnTo>
                  <a:lnTo>
                    <a:pt x="152" y="64"/>
                  </a:lnTo>
                  <a:lnTo>
                    <a:pt x="136" y="88"/>
                  </a:lnTo>
                  <a:lnTo>
                    <a:pt x="144" y="96"/>
                  </a:lnTo>
                  <a:lnTo>
                    <a:pt x="184" y="104"/>
                  </a:lnTo>
                  <a:lnTo>
                    <a:pt x="200" y="128"/>
                  </a:lnTo>
                  <a:lnTo>
                    <a:pt x="208" y="144"/>
                  </a:lnTo>
                  <a:lnTo>
                    <a:pt x="192" y="168"/>
                  </a:lnTo>
                  <a:lnTo>
                    <a:pt x="176" y="192"/>
                  </a:lnTo>
                  <a:lnTo>
                    <a:pt x="160" y="216"/>
                  </a:lnTo>
                  <a:lnTo>
                    <a:pt x="160" y="224"/>
                  </a:lnTo>
                  <a:lnTo>
                    <a:pt x="184" y="240"/>
                  </a:lnTo>
                  <a:lnTo>
                    <a:pt x="192" y="256"/>
                  </a:lnTo>
                  <a:lnTo>
                    <a:pt x="184" y="272"/>
                  </a:lnTo>
                  <a:lnTo>
                    <a:pt x="176" y="288"/>
                  </a:lnTo>
                  <a:lnTo>
                    <a:pt x="152" y="296"/>
                  </a:lnTo>
                  <a:lnTo>
                    <a:pt x="120" y="288"/>
                  </a:lnTo>
                  <a:lnTo>
                    <a:pt x="88" y="264"/>
                  </a:lnTo>
                  <a:lnTo>
                    <a:pt x="80" y="272"/>
                  </a:lnTo>
                  <a:lnTo>
                    <a:pt x="64" y="272"/>
                  </a:lnTo>
                  <a:lnTo>
                    <a:pt x="40" y="272"/>
                  </a:lnTo>
                  <a:lnTo>
                    <a:pt x="16" y="256"/>
                  </a:lnTo>
                  <a:lnTo>
                    <a:pt x="0" y="232"/>
                  </a:lnTo>
                  <a:lnTo>
                    <a:pt x="8" y="200"/>
                  </a:lnTo>
                  <a:lnTo>
                    <a:pt x="16" y="192"/>
                  </a:lnTo>
                  <a:lnTo>
                    <a:pt x="16" y="176"/>
                  </a:lnTo>
                  <a:lnTo>
                    <a:pt x="0" y="144"/>
                  </a:lnTo>
                  <a:lnTo>
                    <a:pt x="0" y="128"/>
                  </a:lnTo>
                  <a:lnTo>
                    <a:pt x="8" y="104"/>
                  </a:lnTo>
                  <a:lnTo>
                    <a:pt x="24" y="96"/>
                  </a:lnTo>
                  <a:lnTo>
                    <a:pt x="40" y="88"/>
                  </a:lnTo>
                  <a:close/>
                </a:path>
              </a:pathLst>
            </a:custGeom>
            <a:solidFill>
              <a:srgbClr val="336699"/>
            </a:solidFill>
            <a:ln w="9525">
              <a:solidFill>
                <a:schemeClr val="accent2"/>
              </a:solidFill>
              <a:round/>
              <a:headEnd/>
              <a:tailEnd/>
            </a:ln>
          </p:spPr>
          <p:txBody>
            <a:bodyPr/>
            <a:lstStyle/>
            <a:p>
              <a:endParaRPr lang="en-US"/>
            </a:p>
          </p:txBody>
        </p:sp>
        <p:sp>
          <p:nvSpPr>
            <p:cNvPr id="26889" name="Freeform 261"/>
            <p:cNvSpPr>
              <a:spLocks/>
            </p:cNvSpPr>
            <p:nvPr/>
          </p:nvSpPr>
          <p:spPr bwMode="auto">
            <a:xfrm>
              <a:off x="2192" y="2136"/>
              <a:ext cx="160" cy="272"/>
            </a:xfrm>
            <a:custGeom>
              <a:avLst/>
              <a:gdLst>
                <a:gd name="T0" fmla="*/ 16 w 160"/>
                <a:gd name="T1" fmla="*/ 80 h 272"/>
                <a:gd name="T2" fmla="*/ 48 w 160"/>
                <a:gd name="T3" fmla="*/ 72 h 272"/>
                <a:gd name="T4" fmla="*/ 80 w 160"/>
                <a:gd name="T5" fmla="*/ 64 h 272"/>
                <a:gd name="T6" fmla="*/ 80 w 160"/>
                <a:gd name="T7" fmla="*/ 40 h 272"/>
                <a:gd name="T8" fmla="*/ 72 w 160"/>
                <a:gd name="T9" fmla="*/ 16 h 272"/>
                <a:gd name="T10" fmla="*/ 56 w 160"/>
                <a:gd name="T11" fmla="*/ 0 h 272"/>
                <a:gd name="T12" fmla="*/ 72 w 160"/>
                <a:gd name="T13" fmla="*/ 0 h 272"/>
                <a:gd name="T14" fmla="*/ 88 w 160"/>
                <a:gd name="T15" fmla="*/ 16 h 272"/>
                <a:gd name="T16" fmla="*/ 96 w 160"/>
                <a:gd name="T17" fmla="*/ 40 h 272"/>
                <a:gd name="T18" fmla="*/ 96 w 160"/>
                <a:gd name="T19" fmla="*/ 72 h 272"/>
                <a:gd name="T20" fmla="*/ 120 w 160"/>
                <a:gd name="T21" fmla="*/ 72 h 272"/>
                <a:gd name="T22" fmla="*/ 144 w 160"/>
                <a:gd name="T23" fmla="*/ 80 h 272"/>
                <a:gd name="T24" fmla="*/ 136 w 160"/>
                <a:gd name="T25" fmla="*/ 88 h 272"/>
                <a:gd name="T26" fmla="*/ 112 w 160"/>
                <a:gd name="T27" fmla="*/ 88 h 272"/>
                <a:gd name="T28" fmla="*/ 96 w 160"/>
                <a:gd name="T29" fmla="*/ 88 h 272"/>
                <a:gd name="T30" fmla="*/ 112 w 160"/>
                <a:gd name="T31" fmla="*/ 112 h 272"/>
                <a:gd name="T32" fmla="*/ 112 w 160"/>
                <a:gd name="T33" fmla="*/ 152 h 272"/>
                <a:gd name="T34" fmla="*/ 104 w 160"/>
                <a:gd name="T35" fmla="*/ 192 h 272"/>
                <a:gd name="T36" fmla="*/ 128 w 160"/>
                <a:gd name="T37" fmla="*/ 192 h 272"/>
                <a:gd name="T38" fmla="*/ 160 w 160"/>
                <a:gd name="T39" fmla="*/ 208 h 272"/>
                <a:gd name="T40" fmla="*/ 160 w 160"/>
                <a:gd name="T41" fmla="*/ 224 h 272"/>
                <a:gd name="T42" fmla="*/ 136 w 160"/>
                <a:gd name="T43" fmla="*/ 216 h 272"/>
                <a:gd name="T44" fmla="*/ 104 w 160"/>
                <a:gd name="T45" fmla="*/ 208 h 272"/>
                <a:gd name="T46" fmla="*/ 96 w 160"/>
                <a:gd name="T47" fmla="*/ 240 h 272"/>
                <a:gd name="T48" fmla="*/ 80 w 160"/>
                <a:gd name="T49" fmla="*/ 272 h 272"/>
                <a:gd name="T50" fmla="*/ 72 w 160"/>
                <a:gd name="T51" fmla="*/ 272 h 272"/>
                <a:gd name="T52" fmla="*/ 80 w 160"/>
                <a:gd name="T53" fmla="*/ 248 h 272"/>
                <a:gd name="T54" fmla="*/ 80 w 160"/>
                <a:gd name="T55" fmla="*/ 224 h 272"/>
                <a:gd name="T56" fmla="*/ 88 w 160"/>
                <a:gd name="T57" fmla="*/ 208 h 272"/>
                <a:gd name="T58" fmla="*/ 56 w 160"/>
                <a:gd name="T59" fmla="*/ 200 h 272"/>
                <a:gd name="T60" fmla="*/ 24 w 160"/>
                <a:gd name="T61" fmla="*/ 200 h 272"/>
                <a:gd name="T62" fmla="*/ 0 w 160"/>
                <a:gd name="T63" fmla="*/ 192 h 272"/>
                <a:gd name="T64" fmla="*/ 0 w 160"/>
                <a:gd name="T65" fmla="*/ 184 h 272"/>
                <a:gd name="T66" fmla="*/ 24 w 160"/>
                <a:gd name="T67" fmla="*/ 184 h 272"/>
                <a:gd name="T68" fmla="*/ 48 w 160"/>
                <a:gd name="T69" fmla="*/ 192 h 272"/>
                <a:gd name="T70" fmla="*/ 88 w 160"/>
                <a:gd name="T71" fmla="*/ 192 h 272"/>
                <a:gd name="T72" fmla="*/ 96 w 160"/>
                <a:gd name="T73" fmla="*/ 160 h 272"/>
                <a:gd name="T74" fmla="*/ 88 w 160"/>
                <a:gd name="T75" fmla="*/ 136 h 272"/>
                <a:gd name="T76" fmla="*/ 88 w 160"/>
                <a:gd name="T77" fmla="*/ 104 h 272"/>
                <a:gd name="T78" fmla="*/ 80 w 160"/>
                <a:gd name="T79" fmla="*/ 80 h 272"/>
                <a:gd name="T80" fmla="*/ 16 w 160"/>
                <a:gd name="T81" fmla="*/ 96 h 272"/>
                <a:gd name="T82" fmla="*/ 16 w 160"/>
                <a:gd name="T83" fmla="*/ 80 h 2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272"/>
                <a:gd name="T128" fmla="*/ 160 w 160"/>
                <a:gd name="T129" fmla="*/ 272 h 2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272">
                  <a:moveTo>
                    <a:pt x="16" y="80"/>
                  </a:moveTo>
                  <a:lnTo>
                    <a:pt x="48" y="72"/>
                  </a:lnTo>
                  <a:lnTo>
                    <a:pt x="80" y="64"/>
                  </a:lnTo>
                  <a:lnTo>
                    <a:pt x="80" y="40"/>
                  </a:lnTo>
                  <a:lnTo>
                    <a:pt x="72" y="16"/>
                  </a:lnTo>
                  <a:lnTo>
                    <a:pt x="56" y="0"/>
                  </a:lnTo>
                  <a:lnTo>
                    <a:pt x="72" y="0"/>
                  </a:lnTo>
                  <a:lnTo>
                    <a:pt x="88" y="16"/>
                  </a:lnTo>
                  <a:lnTo>
                    <a:pt x="96" y="40"/>
                  </a:lnTo>
                  <a:lnTo>
                    <a:pt x="96" y="72"/>
                  </a:lnTo>
                  <a:lnTo>
                    <a:pt x="120" y="72"/>
                  </a:lnTo>
                  <a:lnTo>
                    <a:pt x="144" y="80"/>
                  </a:lnTo>
                  <a:lnTo>
                    <a:pt x="136" y="88"/>
                  </a:lnTo>
                  <a:lnTo>
                    <a:pt x="112" y="88"/>
                  </a:lnTo>
                  <a:lnTo>
                    <a:pt x="96" y="88"/>
                  </a:lnTo>
                  <a:lnTo>
                    <a:pt x="112" y="112"/>
                  </a:lnTo>
                  <a:lnTo>
                    <a:pt x="112" y="152"/>
                  </a:lnTo>
                  <a:lnTo>
                    <a:pt x="104" y="192"/>
                  </a:lnTo>
                  <a:lnTo>
                    <a:pt x="128" y="192"/>
                  </a:lnTo>
                  <a:lnTo>
                    <a:pt x="160" y="208"/>
                  </a:lnTo>
                  <a:lnTo>
                    <a:pt x="160" y="224"/>
                  </a:lnTo>
                  <a:lnTo>
                    <a:pt x="136" y="216"/>
                  </a:lnTo>
                  <a:lnTo>
                    <a:pt x="104" y="208"/>
                  </a:lnTo>
                  <a:lnTo>
                    <a:pt x="96" y="240"/>
                  </a:lnTo>
                  <a:lnTo>
                    <a:pt x="80" y="272"/>
                  </a:lnTo>
                  <a:lnTo>
                    <a:pt x="72" y="272"/>
                  </a:lnTo>
                  <a:lnTo>
                    <a:pt x="80" y="248"/>
                  </a:lnTo>
                  <a:lnTo>
                    <a:pt x="80" y="224"/>
                  </a:lnTo>
                  <a:lnTo>
                    <a:pt x="88" y="208"/>
                  </a:lnTo>
                  <a:lnTo>
                    <a:pt x="56" y="200"/>
                  </a:lnTo>
                  <a:lnTo>
                    <a:pt x="24" y="200"/>
                  </a:lnTo>
                  <a:lnTo>
                    <a:pt x="0" y="192"/>
                  </a:lnTo>
                  <a:lnTo>
                    <a:pt x="0" y="184"/>
                  </a:lnTo>
                  <a:lnTo>
                    <a:pt x="24" y="184"/>
                  </a:lnTo>
                  <a:lnTo>
                    <a:pt x="48" y="192"/>
                  </a:lnTo>
                  <a:lnTo>
                    <a:pt x="88" y="192"/>
                  </a:lnTo>
                  <a:lnTo>
                    <a:pt x="96" y="160"/>
                  </a:lnTo>
                  <a:lnTo>
                    <a:pt x="88" y="136"/>
                  </a:lnTo>
                  <a:lnTo>
                    <a:pt x="88" y="104"/>
                  </a:lnTo>
                  <a:lnTo>
                    <a:pt x="80" y="80"/>
                  </a:lnTo>
                  <a:lnTo>
                    <a:pt x="16" y="96"/>
                  </a:lnTo>
                  <a:lnTo>
                    <a:pt x="16" y="80"/>
                  </a:lnTo>
                  <a:close/>
                </a:path>
              </a:pathLst>
            </a:custGeom>
            <a:solidFill>
              <a:srgbClr val="000000"/>
            </a:solidFill>
            <a:ln w="9525">
              <a:solidFill>
                <a:schemeClr val="accent2"/>
              </a:solidFill>
              <a:round/>
              <a:headEnd/>
              <a:tailEnd/>
            </a:ln>
          </p:spPr>
          <p:txBody>
            <a:bodyPr/>
            <a:lstStyle/>
            <a:p>
              <a:endParaRPr lang="en-US"/>
            </a:p>
          </p:txBody>
        </p:sp>
        <p:sp>
          <p:nvSpPr>
            <p:cNvPr id="26890" name="Freeform 262"/>
            <p:cNvSpPr>
              <a:spLocks/>
            </p:cNvSpPr>
            <p:nvPr/>
          </p:nvSpPr>
          <p:spPr bwMode="auto">
            <a:xfrm>
              <a:off x="2000" y="1864"/>
              <a:ext cx="264" cy="232"/>
            </a:xfrm>
            <a:custGeom>
              <a:avLst/>
              <a:gdLst>
                <a:gd name="T0" fmla="*/ 96 w 264"/>
                <a:gd name="T1" fmla="*/ 112 h 232"/>
                <a:gd name="T2" fmla="*/ 104 w 264"/>
                <a:gd name="T3" fmla="*/ 72 h 232"/>
                <a:gd name="T4" fmla="*/ 120 w 264"/>
                <a:gd name="T5" fmla="*/ 40 h 232"/>
                <a:gd name="T6" fmla="*/ 152 w 264"/>
                <a:gd name="T7" fmla="*/ 16 h 232"/>
                <a:gd name="T8" fmla="*/ 176 w 264"/>
                <a:gd name="T9" fmla="*/ 8 h 232"/>
                <a:gd name="T10" fmla="*/ 200 w 264"/>
                <a:gd name="T11" fmla="*/ 0 h 232"/>
                <a:gd name="T12" fmla="*/ 224 w 264"/>
                <a:gd name="T13" fmla="*/ 8 h 232"/>
                <a:gd name="T14" fmla="*/ 248 w 264"/>
                <a:gd name="T15" fmla="*/ 32 h 232"/>
                <a:gd name="T16" fmla="*/ 264 w 264"/>
                <a:gd name="T17" fmla="*/ 64 h 232"/>
                <a:gd name="T18" fmla="*/ 264 w 264"/>
                <a:gd name="T19" fmla="*/ 104 h 232"/>
                <a:gd name="T20" fmla="*/ 264 w 264"/>
                <a:gd name="T21" fmla="*/ 152 h 232"/>
                <a:gd name="T22" fmla="*/ 248 w 264"/>
                <a:gd name="T23" fmla="*/ 184 h 232"/>
                <a:gd name="T24" fmla="*/ 232 w 264"/>
                <a:gd name="T25" fmla="*/ 216 h 232"/>
                <a:gd name="T26" fmla="*/ 208 w 264"/>
                <a:gd name="T27" fmla="*/ 232 h 232"/>
                <a:gd name="T28" fmla="*/ 184 w 264"/>
                <a:gd name="T29" fmla="*/ 232 h 232"/>
                <a:gd name="T30" fmla="*/ 152 w 264"/>
                <a:gd name="T31" fmla="*/ 232 h 232"/>
                <a:gd name="T32" fmla="*/ 128 w 264"/>
                <a:gd name="T33" fmla="*/ 216 h 232"/>
                <a:gd name="T34" fmla="*/ 112 w 264"/>
                <a:gd name="T35" fmla="*/ 192 h 232"/>
                <a:gd name="T36" fmla="*/ 96 w 264"/>
                <a:gd name="T37" fmla="*/ 160 h 232"/>
                <a:gd name="T38" fmla="*/ 96 w 264"/>
                <a:gd name="T39" fmla="*/ 136 h 232"/>
                <a:gd name="T40" fmla="*/ 56 w 264"/>
                <a:gd name="T41" fmla="*/ 144 h 232"/>
                <a:gd name="T42" fmla="*/ 16 w 264"/>
                <a:gd name="T43" fmla="*/ 160 h 232"/>
                <a:gd name="T44" fmla="*/ 0 w 264"/>
                <a:gd name="T45" fmla="*/ 160 h 232"/>
                <a:gd name="T46" fmla="*/ 0 w 264"/>
                <a:gd name="T47" fmla="*/ 136 h 232"/>
                <a:gd name="T48" fmla="*/ 24 w 264"/>
                <a:gd name="T49" fmla="*/ 120 h 232"/>
                <a:gd name="T50" fmla="*/ 48 w 264"/>
                <a:gd name="T51" fmla="*/ 120 h 232"/>
                <a:gd name="T52" fmla="*/ 96 w 264"/>
                <a:gd name="T53" fmla="*/ 112 h 2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4"/>
                <a:gd name="T82" fmla="*/ 0 h 232"/>
                <a:gd name="T83" fmla="*/ 264 w 264"/>
                <a:gd name="T84" fmla="*/ 232 h 2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4" h="232">
                  <a:moveTo>
                    <a:pt x="96" y="112"/>
                  </a:moveTo>
                  <a:lnTo>
                    <a:pt x="104" y="72"/>
                  </a:lnTo>
                  <a:lnTo>
                    <a:pt x="120" y="40"/>
                  </a:lnTo>
                  <a:lnTo>
                    <a:pt x="152" y="16"/>
                  </a:lnTo>
                  <a:lnTo>
                    <a:pt x="176" y="8"/>
                  </a:lnTo>
                  <a:lnTo>
                    <a:pt x="200" y="0"/>
                  </a:lnTo>
                  <a:lnTo>
                    <a:pt x="224" y="8"/>
                  </a:lnTo>
                  <a:lnTo>
                    <a:pt x="248" y="32"/>
                  </a:lnTo>
                  <a:lnTo>
                    <a:pt x="264" y="64"/>
                  </a:lnTo>
                  <a:lnTo>
                    <a:pt x="264" y="104"/>
                  </a:lnTo>
                  <a:lnTo>
                    <a:pt x="264" y="152"/>
                  </a:lnTo>
                  <a:lnTo>
                    <a:pt x="248" y="184"/>
                  </a:lnTo>
                  <a:lnTo>
                    <a:pt x="232" y="216"/>
                  </a:lnTo>
                  <a:lnTo>
                    <a:pt x="208" y="232"/>
                  </a:lnTo>
                  <a:lnTo>
                    <a:pt x="184" y="232"/>
                  </a:lnTo>
                  <a:lnTo>
                    <a:pt x="152" y="232"/>
                  </a:lnTo>
                  <a:lnTo>
                    <a:pt x="128" y="216"/>
                  </a:lnTo>
                  <a:lnTo>
                    <a:pt x="112" y="192"/>
                  </a:lnTo>
                  <a:lnTo>
                    <a:pt x="96" y="160"/>
                  </a:lnTo>
                  <a:lnTo>
                    <a:pt x="96" y="136"/>
                  </a:lnTo>
                  <a:lnTo>
                    <a:pt x="56" y="144"/>
                  </a:lnTo>
                  <a:lnTo>
                    <a:pt x="16" y="160"/>
                  </a:lnTo>
                  <a:lnTo>
                    <a:pt x="0" y="160"/>
                  </a:lnTo>
                  <a:lnTo>
                    <a:pt x="0" y="136"/>
                  </a:lnTo>
                  <a:lnTo>
                    <a:pt x="24" y="120"/>
                  </a:lnTo>
                  <a:lnTo>
                    <a:pt x="48" y="120"/>
                  </a:lnTo>
                  <a:lnTo>
                    <a:pt x="96" y="112"/>
                  </a:lnTo>
                  <a:close/>
                </a:path>
              </a:pathLst>
            </a:custGeom>
            <a:solidFill>
              <a:srgbClr val="000000"/>
            </a:solidFill>
            <a:ln w="9525">
              <a:solidFill>
                <a:schemeClr val="accent2"/>
              </a:solidFill>
              <a:round/>
              <a:headEnd/>
              <a:tailEnd/>
            </a:ln>
          </p:spPr>
          <p:txBody>
            <a:bodyPr/>
            <a:lstStyle/>
            <a:p>
              <a:endParaRPr lang="en-US"/>
            </a:p>
          </p:txBody>
        </p:sp>
        <p:sp>
          <p:nvSpPr>
            <p:cNvPr id="26891" name="Freeform 263"/>
            <p:cNvSpPr>
              <a:spLocks/>
            </p:cNvSpPr>
            <p:nvPr/>
          </p:nvSpPr>
          <p:spPr bwMode="auto">
            <a:xfrm>
              <a:off x="2080" y="2112"/>
              <a:ext cx="200" cy="408"/>
            </a:xfrm>
            <a:custGeom>
              <a:avLst/>
              <a:gdLst>
                <a:gd name="T0" fmla="*/ 8 w 200"/>
                <a:gd name="T1" fmla="*/ 56 h 408"/>
                <a:gd name="T2" fmla="*/ 24 w 200"/>
                <a:gd name="T3" fmla="*/ 24 h 408"/>
                <a:gd name="T4" fmla="*/ 56 w 200"/>
                <a:gd name="T5" fmla="*/ 0 h 408"/>
                <a:gd name="T6" fmla="*/ 88 w 200"/>
                <a:gd name="T7" fmla="*/ 0 h 408"/>
                <a:gd name="T8" fmla="*/ 112 w 200"/>
                <a:gd name="T9" fmla="*/ 0 h 408"/>
                <a:gd name="T10" fmla="*/ 128 w 200"/>
                <a:gd name="T11" fmla="*/ 16 h 408"/>
                <a:gd name="T12" fmla="*/ 136 w 200"/>
                <a:gd name="T13" fmla="*/ 40 h 408"/>
                <a:gd name="T14" fmla="*/ 144 w 200"/>
                <a:gd name="T15" fmla="*/ 72 h 408"/>
                <a:gd name="T16" fmla="*/ 144 w 200"/>
                <a:gd name="T17" fmla="*/ 112 h 408"/>
                <a:gd name="T18" fmla="*/ 136 w 200"/>
                <a:gd name="T19" fmla="*/ 152 h 408"/>
                <a:gd name="T20" fmla="*/ 136 w 200"/>
                <a:gd name="T21" fmla="*/ 200 h 408"/>
                <a:gd name="T22" fmla="*/ 144 w 200"/>
                <a:gd name="T23" fmla="*/ 256 h 408"/>
                <a:gd name="T24" fmla="*/ 168 w 200"/>
                <a:gd name="T25" fmla="*/ 288 h 408"/>
                <a:gd name="T26" fmla="*/ 192 w 200"/>
                <a:gd name="T27" fmla="*/ 304 h 408"/>
                <a:gd name="T28" fmla="*/ 200 w 200"/>
                <a:gd name="T29" fmla="*/ 328 h 408"/>
                <a:gd name="T30" fmla="*/ 200 w 200"/>
                <a:gd name="T31" fmla="*/ 360 h 408"/>
                <a:gd name="T32" fmla="*/ 184 w 200"/>
                <a:gd name="T33" fmla="*/ 392 h 408"/>
                <a:gd name="T34" fmla="*/ 136 w 200"/>
                <a:gd name="T35" fmla="*/ 408 h 408"/>
                <a:gd name="T36" fmla="*/ 112 w 200"/>
                <a:gd name="T37" fmla="*/ 392 h 408"/>
                <a:gd name="T38" fmla="*/ 88 w 200"/>
                <a:gd name="T39" fmla="*/ 392 h 408"/>
                <a:gd name="T40" fmla="*/ 56 w 200"/>
                <a:gd name="T41" fmla="*/ 360 h 408"/>
                <a:gd name="T42" fmla="*/ 24 w 200"/>
                <a:gd name="T43" fmla="*/ 320 h 408"/>
                <a:gd name="T44" fmla="*/ 8 w 200"/>
                <a:gd name="T45" fmla="*/ 264 h 408"/>
                <a:gd name="T46" fmla="*/ 0 w 200"/>
                <a:gd name="T47" fmla="*/ 208 h 408"/>
                <a:gd name="T48" fmla="*/ 8 w 200"/>
                <a:gd name="T49" fmla="*/ 152 h 408"/>
                <a:gd name="T50" fmla="*/ 0 w 200"/>
                <a:gd name="T51" fmla="*/ 96 h 408"/>
                <a:gd name="T52" fmla="*/ 8 w 200"/>
                <a:gd name="T53" fmla="*/ 56 h 4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
                <a:gd name="T82" fmla="*/ 0 h 408"/>
                <a:gd name="T83" fmla="*/ 200 w 200"/>
                <a:gd name="T84" fmla="*/ 408 h 4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 h="408">
                  <a:moveTo>
                    <a:pt x="8" y="56"/>
                  </a:moveTo>
                  <a:lnTo>
                    <a:pt x="24" y="24"/>
                  </a:lnTo>
                  <a:lnTo>
                    <a:pt x="56" y="0"/>
                  </a:lnTo>
                  <a:lnTo>
                    <a:pt x="88" y="0"/>
                  </a:lnTo>
                  <a:lnTo>
                    <a:pt x="112" y="0"/>
                  </a:lnTo>
                  <a:lnTo>
                    <a:pt x="128" y="16"/>
                  </a:lnTo>
                  <a:lnTo>
                    <a:pt x="136" y="40"/>
                  </a:lnTo>
                  <a:lnTo>
                    <a:pt x="144" y="72"/>
                  </a:lnTo>
                  <a:lnTo>
                    <a:pt x="144" y="112"/>
                  </a:lnTo>
                  <a:lnTo>
                    <a:pt x="136" y="152"/>
                  </a:lnTo>
                  <a:lnTo>
                    <a:pt x="136" y="200"/>
                  </a:lnTo>
                  <a:lnTo>
                    <a:pt x="144" y="256"/>
                  </a:lnTo>
                  <a:lnTo>
                    <a:pt x="168" y="288"/>
                  </a:lnTo>
                  <a:lnTo>
                    <a:pt x="192" y="304"/>
                  </a:lnTo>
                  <a:lnTo>
                    <a:pt x="200" y="328"/>
                  </a:lnTo>
                  <a:lnTo>
                    <a:pt x="200" y="360"/>
                  </a:lnTo>
                  <a:lnTo>
                    <a:pt x="184" y="392"/>
                  </a:lnTo>
                  <a:lnTo>
                    <a:pt x="136" y="408"/>
                  </a:lnTo>
                  <a:lnTo>
                    <a:pt x="112" y="392"/>
                  </a:lnTo>
                  <a:lnTo>
                    <a:pt x="88" y="392"/>
                  </a:lnTo>
                  <a:lnTo>
                    <a:pt x="56" y="360"/>
                  </a:lnTo>
                  <a:lnTo>
                    <a:pt x="24" y="320"/>
                  </a:lnTo>
                  <a:lnTo>
                    <a:pt x="8" y="264"/>
                  </a:lnTo>
                  <a:lnTo>
                    <a:pt x="0" y="208"/>
                  </a:lnTo>
                  <a:lnTo>
                    <a:pt x="8" y="152"/>
                  </a:lnTo>
                  <a:lnTo>
                    <a:pt x="0" y="96"/>
                  </a:lnTo>
                  <a:lnTo>
                    <a:pt x="8" y="56"/>
                  </a:lnTo>
                  <a:close/>
                </a:path>
              </a:pathLst>
            </a:custGeom>
            <a:solidFill>
              <a:srgbClr val="000000"/>
            </a:solidFill>
            <a:ln w="9525">
              <a:solidFill>
                <a:schemeClr val="accent2"/>
              </a:solidFill>
              <a:round/>
              <a:headEnd/>
              <a:tailEnd/>
            </a:ln>
          </p:spPr>
          <p:txBody>
            <a:bodyPr/>
            <a:lstStyle/>
            <a:p>
              <a:endParaRPr lang="en-US"/>
            </a:p>
          </p:txBody>
        </p:sp>
        <p:sp>
          <p:nvSpPr>
            <p:cNvPr id="26892" name="Freeform 264"/>
            <p:cNvSpPr>
              <a:spLocks/>
            </p:cNvSpPr>
            <p:nvPr/>
          </p:nvSpPr>
          <p:spPr bwMode="auto">
            <a:xfrm>
              <a:off x="1776" y="2120"/>
              <a:ext cx="384" cy="248"/>
            </a:xfrm>
            <a:custGeom>
              <a:avLst/>
              <a:gdLst>
                <a:gd name="T0" fmla="*/ 288 w 384"/>
                <a:gd name="T1" fmla="*/ 72 h 248"/>
                <a:gd name="T2" fmla="*/ 320 w 384"/>
                <a:gd name="T3" fmla="*/ 32 h 248"/>
                <a:gd name="T4" fmla="*/ 368 w 384"/>
                <a:gd name="T5" fmla="*/ 0 h 248"/>
                <a:gd name="T6" fmla="*/ 384 w 384"/>
                <a:gd name="T7" fmla="*/ 24 h 248"/>
                <a:gd name="T8" fmla="*/ 384 w 384"/>
                <a:gd name="T9" fmla="*/ 72 h 248"/>
                <a:gd name="T10" fmla="*/ 344 w 384"/>
                <a:gd name="T11" fmla="*/ 112 h 248"/>
                <a:gd name="T12" fmla="*/ 312 w 384"/>
                <a:gd name="T13" fmla="*/ 152 h 248"/>
                <a:gd name="T14" fmla="*/ 272 w 384"/>
                <a:gd name="T15" fmla="*/ 200 h 248"/>
                <a:gd name="T16" fmla="*/ 224 w 384"/>
                <a:gd name="T17" fmla="*/ 232 h 248"/>
                <a:gd name="T18" fmla="*/ 160 w 384"/>
                <a:gd name="T19" fmla="*/ 240 h 248"/>
                <a:gd name="T20" fmla="*/ 88 w 384"/>
                <a:gd name="T21" fmla="*/ 248 h 248"/>
                <a:gd name="T22" fmla="*/ 48 w 384"/>
                <a:gd name="T23" fmla="*/ 248 h 248"/>
                <a:gd name="T24" fmla="*/ 0 w 384"/>
                <a:gd name="T25" fmla="*/ 232 h 248"/>
                <a:gd name="T26" fmla="*/ 8 w 384"/>
                <a:gd name="T27" fmla="*/ 208 h 248"/>
                <a:gd name="T28" fmla="*/ 32 w 384"/>
                <a:gd name="T29" fmla="*/ 192 h 248"/>
                <a:gd name="T30" fmla="*/ 64 w 384"/>
                <a:gd name="T31" fmla="*/ 184 h 248"/>
                <a:gd name="T32" fmla="*/ 88 w 384"/>
                <a:gd name="T33" fmla="*/ 216 h 248"/>
                <a:gd name="T34" fmla="*/ 112 w 384"/>
                <a:gd name="T35" fmla="*/ 224 h 248"/>
                <a:gd name="T36" fmla="*/ 176 w 384"/>
                <a:gd name="T37" fmla="*/ 208 h 248"/>
                <a:gd name="T38" fmla="*/ 232 w 384"/>
                <a:gd name="T39" fmla="*/ 184 h 248"/>
                <a:gd name="T40" fmla="*/ 256 w 384"/>
                <a:gd name="T41" fmla="*/ 152 h 248"/>
                <a:gd name="T42" fmla="*/ 280 w 384"/>
                <a:gd name="T43" fmla="*/ 104 h 248"/>
                <a:gd name="T44" fmla="*/ 288 w 384"/>
                <a:gd name="T45" fmla="*/ 72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4"/>
                <a:gd name="T70" fmla="*/ 0 h 248"/>
                <a:gd name="T71" fmla="*/ 384 w 384"/>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4" h="248">
                  <a:moveTo>
                    <a:pt x="288" y="72"/>
                  </a:moveTo>
                  <a:lnTo>
                    <a:pt x="320" y="32"/>
                  </a:lnTo>
                  <a:lnTo>
                    <a:pt x="368" y="0"/>
                  </a:lnTo>
                  <a:lnTo>
                    <a:pt x="384" y="24"/>
                  </a:lnTo>
                  <a:lnTo>
                    <a:pt x="384" y="72"/>
                  </a:lnTo>
                  <a:lnTo>
                    <a:pt x="344" y="112"/>
                  </a:lnTo>
                  <a:lnTo>
                    <a:pt x="312" y="152"/>
                  </a:lnTo>
                  <a:lnTo>
                    <a:pt x="272" y="200"/>
                  </a:lnTo>
                  <a:lnTo>
                    <a:pt x="224" y="232"/>
                  </a:lnTo>
                  <a:lnTo>
                    <a:pt x="160" y="240"/>
                  </a:lnTo>
                  <a:lnTo>
                    <a:pt x="88" y="248"/>
                  </a:lnTo>
                  <a:lnTo>
                    <a:pt x="48" y="248"/>
                  </a:lnTo>
                  <a:lnTo>
                    <a:pt x="0" y="232"/>
                  </a:lnTo>
                  <a:lnTo>
                    <a:pt x="8" y="208"/>
                  </a:lnTo>
                  <a:lnTo>
                    <a:pt x="32" y="192"/>
                  </a:lnTo>
                  <a:lnTo>
                    <a:pt x="64" y="184"/>
                  </a:lnTo>
                  <a:lnTo>
                    <a:pt x="88" y="216"/>
                  </a:lnTo>
                  <a:lnTo>
                    <a:pt x="112" y="224"/>
                  </a:lnTo>
                  <a:lnTo>
                    <a:pt x="176" y="208"/>
                  </a:lnTo>
                  <a:lnTo>
                    <a:pt x="232" y="184"/>
                  </a:lnTo>
                  <a:lnTo>
                    <a:pt x="256" y="152"/>
                  </a:lnTo>
                  <a:lnTo>
                    <a:pt x="280" y="104"/>
                  </a:lnTo>
                  <a:lnTo>
                    <a:pt x="288" y="72"/>
                  </a:lnTo>
                  <a:close/>
                </a:path>
              </a:pathLst>
            </a:custGeom>
            <a:solidFill>
              <a:srgbClr val="000000"/>
            </a:solidFill>
            <a:ln w="9525">
              <a:solidFill>
                <a:schemeClr val="accent2"/>
              </a:solidFill>
              <a:round/>
              <a:headEnd/>
              <a:tailEnd/>
            </a:ln>
          </p:spPr>
          <p:txBody>
            <a:bodyPr/>
            <a:lstStyle/>
            <a:p>
              <a:endParaRPr lang="en-US"/>
            </a:p>
          </p:txBody>
        </p:sp>
        <p:sp>
          <p:nvSpPr>
            <p:cNvPr id="26893" name="Freeform 265"/>
            <p:cNvSpPr>
              <a:spLocks/>
            </p:cNvSpPr>
            <p:nvPr/>
          </p:nvSpPr>
          <p:spPr bwMode="auto">
            <a:xfrm>
              <a:off x="2024" y="2400"/>
              <a:ext cx="176" cy="512"/>
            </a:xfrm>
            <a:custGeom>
              <a:avLst/>
              <a:gdLst>
                <a:gd name="T0" fmla="*/ 88 w 176"/>
                <a:gd name="T1" fmla="*/ 120 h 512"/>
                <a:gd name="T2" fmla="*/ 104 w 176"/>
                <a:gd name="T3" fmla="*/ 24 h 512"/>
                <a:gd name="T4" fmla="*/ 128 w 176"/>
                <a:gd name="T5" fmla="*/ 0 h 512"/>
                <a:gd name="T6" fmla="*/ 168 w 176"/>
                <a:gd name="T7" fmla="*/ 8 h 512"/>
                <a:gd name="T8" fmla="*/ 176 w 176"/>
                <a:gd name="T9" fmla="*/ 56 h 512"/>
                <a:gd name="T10" fmla="*/ 160 w 176"/>
                <a:gd name="T11" fmla="*/ 96 h 512"/>
                <a:gd name="T12" fmla="*/ 136 w 176"/>
                <a:gd name="T13" fmla="*/ 176 h 512"/>
                <a:gd name="T14" fmla="*/ 112 w 176"/>
                <a:gd name="T15" fmla="*/ 232 h 512"/>
                <a:gd name="T16" fmla="*/ 112 w 176"/>
                <a:gd name="T17" fmla="*/ 296 h 512"/>
                <a:gd name="T18" fmla="*/ 136 w 176"/>
                <a:gd name="T19" fmla="*/ 368 h 512"/>
                <a:gd name="T20" fmla="*/ 144 w 176"/>
                <a:gd name="T21" fmla="*/ 424 h 512"/>
                <a:gd name="T22" fmla="*/ 144 w 176"/>
                <a:gd name="T23" fmla="*/ 448 h 512"/>
                <a:gd name="T24" fmla="*/ 128 w 176"/>
                <a:gd name="T25" fmla="*/ 456 h 512"/>
                <a:gd name="T26" fmla="*/ 88 w 176"/>
                <a:gd name="T27" fmla="*/ 456 h 512"/>
                <a:gd name="T28" fmla="*/ 48 w 176"/>
                <a:gd name="T29" fmla="*/ 496 h 512"/>
                <a:gd name="T30" fmla="*/ 32 w 176"/>
                <a:gd name="T31" fmla="*/ 512 h 512"/>
                <a:gd name="T32" fmla="*/ 16 w 176"/>
                <a:gd name="T33" fmla="*/ 504 h 512"/>
                <a:gd name="T34" fmla="*/ 0 w 176"/>
                <a:gd name="T35" fmla="*/ 472 h 512"/>
                <a:gd name="T36" fmla="*/ 8 w 176"/>
                <a:gd name="T37" fmla="*/ 432 h 512"/>
                <a:gd name="T38" fmla="*/ 72 w 176"/>
                <a:gd name="T39" fmla="*/ 416 h 512"/>
                <a:gd name="T40" fmla="*/ 104 w 176"/>
                <a:gd name="T41" fmla="*/ 408 h 512"/>
                <a:gd name="T42" fmla="*/ 104 w 176"/>
                <a:gd name="T43" fmla="*/ 376 h 512"/>
                <a:gd name="T44" fmla="*/ 88 w 176"/>
                <a:gd name="T45" fmla="*/ 328 h 512"/>
                <a:gd name="T46" fmla="*/ 72 w 176"/>
                <a:gd name="T47" fmla="*/ 288 h 512"/>
                <a:gd name="T48" fmla="*/ 72 w 176"/>
                <a:gd name="T49" fmla="*/ 232 h 512"/>
                <a:gd name="T50" fmla="*/ 72 w 176"/>
                <a:gd name="T51" fmla="*/ 184 h 512"/>
                <a:gd name="T52" fmla="*/ 88 w 176"/>
                <a:gd name="T53" fmla="*/ 120 h 5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512"/>
                <a:gd name="T83" fmla="*/ 176 w 176"/>
                <a:gd name="T84" fmla="*/ 512 h 5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512">
                  <a:moveTo>
                    <a:pt x="88" y="120"/>
                  </a:moveTo>
                  <a:lnTo>
                    <a:pt x="104" y="24"/>
                  </a:lnTo>
                  <a:lnTo>
                    <a:pt x="128" y="0"/>
                  </a:lnTo>
                  <a:lnTo>
                    <a:pt x="168" y="8"/>
                  </a:lnTo>
                  <a:lnTo>
                    <a:pt x="176" y="56"/>
                  </a:lnTo>
                  <a:lnTo>
                    <a:pt x="160" y="96"/>
                  </a:lnTo>
                  <a:lnTo>
                    <a:pt x="136" y="176"/>
                  </a:lnTo>
                  <a:lnTo>
                    <a:pt x="112" y="232"/>
                  </a:lnTo>
                  <a:lnTo>
                    <a:pt x="112" y="296"/>
                  </a:lnTo>
                  <a:lnTo>
                    <a:pt x="136" y="368"/>
                  </a:lnTo>
                  <a:lnTo>
                    <a:pt x="144" y="424"/>
                  </a:lnTo>
                  <a:lnTo>
                    <a:pt x="144" y="448"/>
                  </a:lnTo>
                  <a:lnTo>
                    <a:pt x="128" y="456"/>
                  </a:lnTo>
                  <a:lnTo>
                    <a:pt x="88" y="456"/>
                  </a:lnTo>
                  <a:lnTo>
                    <a:pt x="48" y="496"/>
                  </a:lnTo>
                  <a:lnTo>
                    <a:pt x="32" y="512"/>
                  </a:lnTo>
                  <a:lnTo>
                    <a:pt x="16" y="504"/>
                  </a:lnTo>
                  <a:lnTo>
                    <a:pt x="0" y="472"/>
                  </a:lnTo>
                  <a:lnTo>
                    <a:pt x="8" y="432"/>
                  </a:lnTo>
                  <a:lnTo>
                    <a:pt x="72" y="416"/>
                  </a:lnTo>
                  <a:lnTo>
                    <a:pt x="104" y="408"/>
                  </a:lnTo>
                  <a:lnTo>
                    <a:pt x="104" y="376"/>
                  </a:lnTo>
                  <a:lnTo>
                    <a:pt x="88" y="328"/>
                  </a:lnTo>
                  <a:lnTo>
                    <a:pt x="72" y="288"/>
                  </a:lnTo>
                  <a:lnTo>
                    <a:pt x="72" y="232"/>
                  </a:lnTo>
                  <a:lnTo>
                    <a:pt x="72" y="184"/>
                  </a:lnTo>
                  <a:lnTo>
                    <a:pt x="88" y="120"/>
                  </a:lnTo>
                  <a:close/>
                </a:path>
              </a:pathLst>
            </a:custGeom>
            <a:solidFill>
              <a:srgbClr val="000000"/>
            </a:solidFill>
            <a:ln w="9525">
              <a:solidFill>
                <a:schemeClr val="accent2"/>
              </a:solidFill>
              <a:round/>
              <a:headEnd/>
              <a:tailEnd/>
            </a:ln>
          </p:spPr>
          <p:txBody>
            <a:bodyPr/>
            <a:lstStyle/>
            <a:p>
              <a:endParaRPr lang="en-US"/>
            </a:p>
          </p:txBody>
        </p:sp>
        <p:sp>
          <p:nvSpPr>
            <p:cNvPr id="26894" name="Freeform 266"/>
            <p:cNvSpPr>
              <a:spLocks/>
            </p:cNvSpPr>
            <p:nvPr/>
          </p:nvSpPr>
          <p:spPr bwMode="auto">
            <a:xfrm>
              <a:off x="2096" y="2432"/>
              <a:ext cx="176" cy="528"/>
            </a:xfrm>
            <a:custGeom>
              <a:avLst/>
              <a:gdLst>
                <a:gd name="T0" fmla="*/ 88 w 176"/>
                <a:gd name="T1" fmla="*/ 120 h 528"/>
                <a:gd name="T2" fmla="*/ 104 w 176"/>
                <a:gd name="T3" fmla="*/ 32 h 528"/>
                <a:gd name="T4" fmla="*/ 128 w 176"/>
                <a:gd name="T5" fmla="*/ 0 h 528"/>
                <a:gd name="T6" fmla="*/ 176 w 176"/>
                <a:gd name="T7" fmla="*/ 8 h 528"/>
                <a:gd name="T8" fmla="*/ 176 w 176"/>
                <a:gd name="T9" fmla="*/ 56 h 528"/>
                <a:gd name="T10" fmla="*/ 160 w 176"/>
                <a:gd name="T11" fmla="*/ 96 h 528"/>
                <a:gd name="T12" fmla="*/ 136 w 176"/>
                <a:gd name="T13" fmla="*/ 184 h 528"/>
                <a:gd name="T14" fmla="*/ 120 w 176"/>
                <a:gd name="T15" fmla="*/ 240 h 528"/>
                <a:gd name="T16" fmla="*/ 120 w 176"/>
                <a:gd name="T17" fmla="*/ 304 h 528"/>
                <a:gd name="T18" fmla="*/ 136 w 176"/>
                <a:gd name="T19" fmla="*/ 376 h 528"/>
                <a:gd name="T20" fmla="*/ 144 w 176"/>
                <a:gd name="T21" fmla="*/ 432 h 528"/>
                <a:gd name="T22" fmla="*/ 144 w 176"/>
                <a:gd name="T23" fmla="*/ 456 h 528"/>
                <a:gd name="T24" fmla="*/ 128 w 176"/>
                <a:gd name="T25" fmla="*/ 464 h 528"/>
                <a:gd name="T26" fmla="*/ 88 w 176"/>
                <a:gd name="T27" fmla="*/ 472 h 528"/>
                <a:gd name="T28" fmla="*/ 48 w 176"/>
                <a:gd name="T29" fmla="*/ 504 h 528"/>
                <a:gd name="T30" fmla="*/ 40 w 176"/>
                <a:gd name="T31" fmla="*/ 528 h 528"/>
                <a:gd name="T32" fmla="*/ 16 w 176"/>
                <a:gd name="T33" fmla="*/ 520 h 528"/>
                <a:gd name="T34" fmla="*/ 0 w 176"/>
                <a:gd name="T35" fmla="*/ 480 h 528"/>
                <a:gd name="T36" fmla="*/ 16 w 176"/>
                <a:gd name="T37" fmla="*/ 440 h 528"/>
                <a:gd name="T38" fmla="*/ 72 w 176"/>
                <a:gd name="T39" fmla="*/ 424 h 528"/>
                <a:gd name="T40" fmla="*/ 104 w 176"/>
                <a:gd name="T41" fmla="*/ 416 h 528"/>
                <a:gd name="T42" fmla="*/ 112 w 176"/>
                <a:gd name="T43" fmla="*/ 384 h 528"/>
                <a:gd name="T44" fmla="*/ 88 w 176"/>
                <a:gd name="T45" fmla="*/ 336 h 528"/>
                <a:gd name="T46" fmla="*/ 80 w 176"/>
                <a:gd name="T47" fmla="*/ 296 h 528"/>
                <a:gd name="T48" fmla="*/ 72 w 176"/>
                <a:gd name="T49" fmla="*/ 240 h 528"/>
                <a:gd name="T50" fmla="*/ 72 w 176"/>
                <a:gd name="T51" fmla="*/ 184 h 528"/>
                <a:gd name="T52" fmla="*/ 88 w 176"/>
                <a:gd name="T53" fmla="*/ 120 h 5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528"/>
                <a:gd name="T83" fmla="*/ 176 w 176"/>
                <a:gd name="T84" fmla="*/ 528 h 5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528">
                  <a:moveTo>
                    <a:pt x="88" y="120"/>
                  </a:moveTo>
                  <a:lnTo>
                    <a:pt x="104" y="32"/>
                  </a:lnTo>
                  <a:lnTo>
                    <a:pt x="128" y="0"/>
                  </a:lnTo>
                  <a:lnTo>
                    <a:pt x="176" y="8"/>
                  </a:lnTo>
                  <a:lnTo>
                    <a:pt x="176" y="56"/>
                  </a:lnTo>
                  <a:lnTo>
                    <a:pt x="160" y="96"/>
                  </a:lnTo>
                  <a:lnTo>
                    <a:pt x="136" y="184"/>
                  </a:lnTo>
                  <a:lnTo>
                    <a:pt x="120" y="240"/>
                  </a:lnTo>
                  <a:lnTo>
                    <a:pt x="120" y="304"/>
                  </a:lnTo>
                  <a:lnTo>
                    <a:pt x="136" y="376"/>
                  </a:lnTo>
                  <a:lnTo>
                    <a:pt x="144" y="432"/>
                  </a:lnTo>
                  <a:lnTo>
                    <a:pt x="144" y="456"/>
                  </a:lnTo>
                  <a:lnTo>
                    <a:pt x="128" y="464"/>
                  </a:lnTo>
                  <a:lnTo>
                    <a:pt x="88" y="472"/>
                  </a:lnTo>
                  <a:lnTo>
                    <a:pt x="48" y="504"/>
                  </a:lnTo>
                  <a:lnTo>
                    <a:pt x="40" y="528"/>
                  </a:lnTo>
                  <a:lnTo>
                    <a:pt x="16" y="520"/>
                  </a:lnTo>
                  <a:lnTo>
                    <a:pt x="0" y="480"/>
                  </a:lnTo>
                  <a:lnTo>
                    <a:pt x="16" y="440"/>
                  </a:lnTo>
                  <a:lnTo>
                    <a:pt x="72" y="424"/>
                  </a:lnTo>
                  <a:lnTo>
                    <a:pt x="104" y="416"/>
                  </a:lnTo>
                  <a:lnTo>
                    <a:pt x="112" y="384"/>
                  </a:lnTo>
                  <a:lnTo>
                    <a:pt x="88" y="336"/>
                  </a:lnTo>
                  <a:lnTo>
                    <a:pt x="80" y="296"/>
                  </a:lnTo>
                  <a:lnTo>
                    <a:pt x="72" y="240"/>
                  </a:lnTo>
                  <a:lnTo>
                    <a:pt x="72" y="184"/>
                  </a:lnTo>
                  <a:lnTo>
                    <a:pt x="88" y="120"/>
                  </a:lnTo>
                  <a:close/>
                </a:path>
              </a:pathLst>
            </a:custGeom>
            <a:solidFill>
              <a:srgbClr val="000000"/>
            </a:solidFill>
            <a:ln w="9525">
              <a:solidFill>
                <a:schemeClr val="accent2"/>
              </a:solidFill>
              <a:round/>
              <a:headEnd/>
              <a:tailEnd/>
            </a:ln>
          </p:spPr>
          <p:txBody>
            <a:bodyPr/>
            <a:lstStyle/>
            <a:p>
              <a:endParaRPr lang="en-US"/>
            </a:p>
          </p:txBody>
        </p:sp>
      </p:grpSp>
      <p:sp>
        <p:nvSpPr>
          <p:cNvPr id="26668" name="Text Box 267"/>
          <p:cNvSpPr txBox="1">
            <a:spLocks noChangeArrowheads="1"/>
          </p:cNvSpPr>
          <p:nvPr/>
        </p:nvSpPr>
        <p:spPr bwMode="auto">
          <a:xfrm>
            <a:off x="6781800" y="4267200"/>
            <a:ext cx="20574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lnSpc>
                <a:spcPct val="80000"/>
              </a:lnSpc>
              <a:spcBef>
                <a:spcPct val="50000"/>
              </a:spcBef>
            </a:pPr>
            <a:r>
              <a:rPr lang="en-US" sz="1800">
                <a:solidFill>
                  <a:srgbClr val="FFFFCC"/>
                </a:solidFill>
                <a:latin typeface="Palatino"/>
              </a:rPr>
              <a:t>BETTER RESISTANCE TO INTERFERENCE</a:t>
            </a:r>
          </a:p>
          <a:p>
            <a:pPr eaLnBrk="0" hangingPunct="0">
              <a:lnSpc>
                <a:spcPct val="80000"/>
              </a:lnSpc>
              <a:spcBef>
                <a:spcPct val="50000"/>
              </a:spcBef>
            </a:pPr>
            <a:r>
              <a:rPr lang="en-US" sz="1800">
                <a:solidFill>
                  <a:srgbClr val="FFFFCC"/>
                </a:solidFill>
                <a:latin typeface="Palatino"/>
              </a:rPr>
              <a:t>FASTER AMBIGUITY RESOLUTION</a:t>
            </a:r>
          </a:p>
          <a:p>
            <a:pPr eaLnBrk="0" hangingPunct="0">
              <a:lnSpc>
                <a:spcPct val="80000"/>
              </a:lnSpc>
              <a:spcBef>
                <a:spcPct val="50000"/>
              </a:spcBef>
            </a:pPr>
            <a:r>
              <a:rPr lang="en-US" sz="1800">
                <a:solidFill>
                  <a:srgbClr val="FFFFCC"/>
                </a:solidFill>
                <a:latin typeface="Palatino"/>
              </a:rPr>
              <a:t>AUGMENTED CODE APPLICATIONS</a:t>
            </a:r>
          </a:p>
        </p:txBody>
      </p:sp>
      <p:grpSp>
        <p:nvGrpSpPr>
          <p:cNvPr id="26669" name="Group 268"/>
          <p:cNvGrpSpPr>
            <a:grpSpLocks/>
          </p:cNvGrpSpPr>
          <p:nvPr/>
        </p:nvGrpSpPr>
        <p:grpSpPr bwMode="auto">
          <a:xfrm>
            <a:off x="5943600" y="914400"/>
            <a:ext cx="914400" cy="838200"/>
            <a:chOff x="3579" y="965"/>
            <a:chExt cx="644" cy="595"/>
          </a:xfrm>
        </p:grpSpPr>
        <p:grpSp>
          <p:nvGrpSpPr>
            <p:cNvPr id="26677" name="Group 269"/>
            <p:cNvGrpSpPr>
              <a:grpSpLocks/>
            </p:cNvGrpSpPr>
            <p:nvPr/>
          </p:nvGrpSpPr>
          <p:grpSpPr bwMode="auto">
            <a:xfrm>
              <a:off x="3716" y="1085"/>
              <a:ext cx="382" cy="373"/>
              <a:chOff x="3716" y="1085"/>
              <a:chExt cx="382" cy="373"/>
            </a:xfrm>
          </p:grpSpPr>
          <p:sp>
            <p:nvSpPr>
              <p:cNvPr id="26885" name="Freeform 270"/>
              <p:cNvSpPr>
                <a:spLocks/>
              </p:cNvSpPr>
              <p:nvPr/>
            </p:nvSpPr>
            <p:spPr bwMode="auto">
              <a:xfrm>
                <a:off x="3716" y="1085"/>
                <a:ext cx="381" cy="372"/>
              </a:xfrm>
              <a:custGeom>
                <a:avLst/>
                <a:gdLst>
                  <a:gd name="T0" fmla="*/ 380 w 381"/>
                  <a:gd name="T1" fmla="*/ 275 h 372"/>
                  <a:gd name="T2" fmla="*/ 290 w 381"/>
                  <a:gd name="T3" fmla="*/ 0 h 372"/>
                  <a:gd name="T4" fmla="*/ 18 w 381"/>
                  <a:gd name="T5" fmla="*/ 105 h 372"/>
                  <a:gd name="T6" fmla="*/ 0 w 381"/>
                  <a:gd name="T7" fmla="*/ 168 h 372"/>
                  <a:gd name="T8" fmla="*/ 72 w 381"/>
                  <a:gd name="T9" fmla="*/ 368 h 372"/>
                  <a:gd name="T10" fmla="*/ 120 w 381"/>
                  <a:gd name="T11" fmla="*/ 371 h 372"/>
                  <a:gd name="T12" fmla="*/ 380 w 381"/>
                  <a:gd name="T13" fmla="*/ 275 h 372"/>
                  <a:gd name="T14" fmla="*/ 0 60000 65536"/>
                  <a:gd name="T15" fmla="*/ 0 60000 65536"/>
                  <a:gd name="T16" fmla="*/ 0 60000 65536"/>
                  <a:gd name="T17" fmla="*/ 0 60000 65536"/>
                  <a:gd name="T18" fmla="*/ 0 60000 65536"/>
                  <a:gd name="T19" fmla="*/ 0 60000 65536"/>
                  <a:gd name="T20" fmla="*/ 0 60000 65536"/>
                  <a:gd name="T21" fmla="*/ 0 w 381"/>
                  <a:gd name="T22" fmla="*/ 0 h 372"/>
                  <a:gd name="T23" fmla="*/ 381 w 381"/>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5780E3"/>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86" name="Freeform 271"/>
              <p:cNvSpPr>
                <a:spLocks/>
              </p:cNvSpPr>
              <p:nvPr/>
            </p:nvSpPr>
            <p:spPr bwMode="auto">
              <a:xfrm>
                <a:off x="3716" y="1085"/>
                <a:ext cx="382" cy="373"/>
              </a:xfrm>
              <a:custGeom>
                <a:avLst/>
                <a:gdLst>
                  <a:gd name="T0" fmla="*/ 381 w 382"/>
                  <a:gd name="T1" fmla="*/ 276 h 373"/>
                  <a:gd name="T2" fmla="*/ 291 w 382"/>
                  <a:gd name="T3" fmla="*/ 0 h 373"/>
                  <a:gd name="T4" fmla="*/ 18 w 382"/>
                  <a:gd name="T5" fmla="*/ 105 h 373"/>
                  <a:gd name="T6" fmla="*/ 0 w 382"/>
                  <a:gd name="T7" fmla="*/ 168 h 373"/>
                  <a:gd name="T8" fmla="*/ 72 w 382"/>
                  <a:gd name="T9" fmla="*/ 369 h 373"/>
                  <a:gd name="T10" fmla="*/ 120 w 382"/>
                  <a:gd name="T11" fmla="*/ 372 h 373"/>
                  <a:gd name="T12" fmla="*/ 381 w 382"/>
                  <a:gd name="T13" fmla="*/ 276 h 373"/>
                  <a:gd name="T14" fmla="*/ 0 60000 65536"/>
                  <a:gd name="T15" fmla="*/ 0 60000 65536"/>
                  <a:gd name="T16" fmla="*/ 0 60000 65536"/>
                  <a:gd name="T17" fmla="*/ 0 60000 65536"/>
                  <a:gd name="T18" fmla="*/ 0 60000 65536"/>
                  <a:gd name="T19" fmla="*/ 0 60000 65536"/>
                  <a:gd name="T20" fmla="*/ 0 60000 65536"/>
                  <a:gd name="T21" fmla="*/ 0 w 382"/>
                  <a:gd name="T22" fmla="*/ 0 h 373"/>
                  <a:gd name="T23" fmla="*/ 382 w 382"/>
                  <a:gd name="T24" fmla="*/ 373 h 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2" h="373">
                    <a:moveTo>
                      <a:pt x="381" y="276"/>
                    </a:moveTo>
                    <a:lnTo>
                      <a:pt x="291" y="0"/>
                    </a:lnTo>
                    <a:lnTo>
                      <a:pt x="18" y="105"/>
                    </a:lnTo>
                    <a:lnTo>
                      <a:pt x="0" y="168"/>
                    </a:lnTo>
                    <a:lnTo>
                      <a:pt x="72" y="369"/>
                    </a:lnTo>
                    <a:lnTo>
                      <a:pt x="120" y="372"/>
                    </a:lnTo>
                    <a:lnTo>
                      <a:pt x="381" y="27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678" name="Group 272"/>
            <p:cNvGrpSpPr>
              <a:grpSpLocks/>
            </p:cNvGrpSpPr>
            <p:nvPr/>
          </p:nvGrpSpPr>
          <p:grpSpPr bwMode="auto">
            <a:xfrm>
              <a:off x="3579" y="1106"/>
              <a:ext cx="291" cy="454"/>
              <a:chOff x="3579" y="1106"/>
              <a:chExt cx="291" cy="454"/>
            </a:xfrm>
          </p:grpSpPr>
          <p:sp>
            <p:nvSpPr>
              <p:cNvPr id="26863" name="Freeform 273"/>
              <p:cNvSpPr>
                <a:spLocks/>
              </p:cNvSpPr>
              <p:nvPr/>
            </p:nvSpPr>
            <p:spPr bwMode="auto">
              <a:xfrm>
                <a:off x="3579" y="1106"/>
                <a:ext cx="291" cy="454"/>
              </a:xfrm>
              <a:custGeom>
                <a:avLst/>
                <a:gdLst>
                  <a:gd name="T0" fmla="*/ 0 w 291"/>
                  <a:gd name="T1" fmla="*/ 56 h 454"/>
                  <a:gd name="T2" fmla="*/ 135 w 291"/>
                  <a:gd name="T3" fmla="*/ 453 h 454"/>
                  <a:gd name="T4" fmla="*/ 290 w 291"/>
                  <a:gd name="T5" fmla="*/ 408 h 454"/>
                  <a:gd name="T6" fmla="*/ 149 w 291"/>
                  <a:gd name="T7" fmla="*/ 0 h 454"/>
                  <a:gd name="T8" fmla="*/ 0 w 291"/>
                  <a:gd name="T9" fmla="*/ 56 h 454"/>
                  <a:gd name="T10" fmla="*/ 0 60000 65536"/>
                  <a:gd name="T11" fmla="*/ 0 60000 65536"/>
                  <a:gd name="T12" fmla="*/ 0 60000 65536"/>
                  <a:gd name="T13" fmla="*/ 0 60000 65536"/>
                  <a:gd name="T14" fmla="*/ 0 60000 65536"/>
                  <a:gd name="T15" fmla="*/ 0 w 291"/>
                  <a:gd name="T16" fmla="*/ 0 h 454"/>
                  <a:gd name="T17" fmla="*/ 291 w 291"/>
                  <a:gd name="T18" fmla="*/ 454 h 454"/>
                </a:gdLst>
                <a:ahLst/>
                <a:cxnLst>
                  <a:cxn ang="T10">
                    <a:pos x="T0" y="T1"/>
                  </a:cxn>
                  <a:cxn ang="T11">
                    <a:pos x="T2" y="T3"/>
                  </a:cxn>
                  <a:cxn ang="T12">
                    <a:pos x="T4" y="T5"/>
                  </a:cxn>
                  <a:cxn ang="T13">
                    <a:pos x="T6" y="T7"/>
                  </a:cxn>
                  <a:cxn ang="T14">
                    <a:pos x="T8" y="T9"/>
                  </a:cxn>
                </a:cxnLst>
                <a:rect l="T15" t="T16" r="T17" b="T18"/>
                <a:pathLst>
                  <a:path w="291" h="454">
                    <a:moveTo>
                      <a:pt x="0" y="56"/>
                    </a:moveTo>
                    <a:lnTo>
                      <a:pt x="135" y="453"/>
                    </a:lnTo>
                    <a:lnTo>
                      <a:pt x="290" y="408"/>
                    </a:lnTo>
                    <a:lnTo>
                      <a:pt x="149" y="0"/>
                    </a:lnTo>
                    <a:lnTo>
                      <a:pt x="0" y="56"/>
                    </a:lnTo>
                  </a:path>
                </a:pathLst>
              </a:custGeom>
              <a:solidFill>
                <a:srgbClr val="000000"/>
              </a:solidFill>
              <a:ln w="12700" cap="rnd">
                <a:solidFill>
                  <a:srgbClr val="000000"/>
                </a:solidFill>
                <a:round/>
                <a:headEnd/>
                <a:tailEnd/>
              </a:ln>
            </p:spPr>
            <p:txBody>
              <a:bodyPr/>
              <a:lstStyle/>
              <a:p>
                <a:endParaRPr lang="en-US"/>
              </a:p>
            </p:txBody>
          </p:sp>
          <p:grpSp>
            <p:nvGrpSpPr>
              <p:cNvPr id="26864" name="Group 274"/>
              <p:cNvGrpSpPr>
                <a:grpSpLocks/>
              </p:cNvGrpSpPr>
              <p:nvPr/>
            </p:nvGrpSpPr>
            <p:grpSpPr bwMode="auto">
              <a:xfrm>
                <a:off x="3619" y="1202"/>
                <a:ext cx="135" cy="62"/>
                <a:chOff x="3619" y="1202"/>
                <a:chExt cx="135" cy="62"/>
              </a:xfrm>
            </p:grpSpPr>
            <p:sp>
              <p:nvSpPr>
                <p:cNvPr id="26881" name="Line 275"/>
                <p:cNvSpPr>
                  <a:spLocks noChangeShapeType="1"/>
                </p:cNvSpPr>
                <p:nvPr/>
              </p:nvSpPr>
              <p:spPr bwMode="auto">
                <a:xfrm>
                  <a:off x="3619" y="1252"/>
                  <a:ext cx="6" cy="12"/>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82" name="Line 276"/>
                <p:cNvSpPr>
                  <a:spLocks noChangeShapeType="1"/>
                </p:cNvSpPr>
                <p:nvPr/>
              </p:nvSpPr>
              <p:spPr bwMode="auto">
                <a:xfrm>
                  <a:off x="3657" y="1236"/>
                  <a:ext cx="6" cy="1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83" name="Line 277"/>
                <p:cNvSpPr>
                  <a:spLocks noChangeShapeType="1"/>
                </p:cNvSpPr>
                <p:nvPr/>
              </p:nvSpPr>
              <p:spPr bwMode="auto">
                <a:xfrm>
                  <a:off x="3703" y="1219"/>
                  <a:ext cx="6" cy="1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84" name="Line 278"/>
                <p:cNvSpPr>
                  <a:spLocks noChangeShapeType="1"/>
                </p:cNvSpPr>
                <p:nvPr/>
              </p:nvSpPr>
              <p:spPr bwMode="auto">
                <a:xfrm>
                  <a:off x="3747" y="1202"/>
                  <a:ext cx="7" cy="1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6865" name="Freeform 279"/>
              <p:cNvSpPr>
                <a:spLocks/>
              </p:cNvSpPr>
              <p:nvPr/>
            </p:nvSpPr>
            <p:spPr bwMode="auto">
              <a:xfrm>
                <a:off x="3583" y="1110"/>
                <a:ext cx="175" cy="143"/>
              </a:xfrm>
              <a:custGeom>
                <a:avLst/>
                <a:gdLst>
                  <a:gd name="T0" fmla="*/ 0 w 175"/>
                  <a:gd name="T1" fmla="*/ 54 h 143"/>
                  <a:gd name="T2" fmla="*/ 144 w 175"/>
                  <a:gd name="T3" fmla="*/ 0 h 143"/>
                  <a:gd name="T4" fmla="*/ 174 w 175"/>
                  <a:gd name="T5" fmla="*/ 87 h 143"/>
                  <a:gd name="T6" fmla="*/ 29 w 175"/>
                  <a:gd name="T7" fmla="*/ 142 h 143"/>
                  <a:gd name="T8" fmla="*/ 0 w 175"/>
                  <a:gd name="T9" fmla="*/ 54 h 143"/>
                  <a:gd name="T10" fmla="*/ 0 60000 65536"/>
                  <a:gd name="T11" fmla="*/ 0 60000 65536"/>
                  <a:gd name="T12" fmla="*/ 0 60000 65536"/>
                  <a:gd name="T13" fmla="*/ 0 60000 65536"/>
                  <a:gd name="T14" fmla="*/ 0 60000 65536"/>
                  <a:gd name="T15" fmla="*/ 0 w 175"/>
                  <a:gd name="T16" fmla="*/ 0 h 143"/>
                  <a:gd name="T17" fmla="*/ 175 w 175"/>
                  <a:gd name="T18" fmla="*/ 143 h 143"/>
                </a:gdLst>
                <a:ahLst/>
                <a:cxnLst>
                  <a:cxn ang="T10">
                    <a:pos x="T0" y="T1"/>
                  </a:cxn>
                  <a:cxn ang="T11">
                    <a:pos x="T2" y="T3"/>
                  </a:cxn>
                  <a:cxn ang="T12">
                    <a:pos x="T4" y="T5"/>
                  </a:cxn>
                  <a:cxn ang="T13">
                    <a:pos x="T6" y="T7"/>
                  </a:cxn>
                  <a:cxn ang="T14">
                    <a:pos x="T8" y="T9"/>
                  </a:cxn>
                </a:cxnLst>
                <a:rect l="T15" t="T16" r="T17" b="T18"/>
                <a:pathLst>
                  <a:path w="175" h="143">
                    <a:moveTo>
                      <a:pt x="0" y="54"/>
                    </a:moveTo>
                    <a:lnTo>
                      <a:pt x="144" y="0"/>
                    </a:lnTo>
                    <a:lnTo>
                      <a:pt x="174" y="87"/>
                    </a:lnTo>
                    <a:lnTo>
                      <a:pt x="29" y="142"/>
                    </a:lnTo>
                    <a:lnTo>
                      <a:pt x="0" y="54"/>
                    </a:lnTo>
                  </a:path>
                </a:pathLst>
              </a:custGeom>
              <a:solidFill>
                <a:srgbClr val="000000"/>
              </a:solidFill>
              <a:ln w="12700" cap="rnd">
                <a:solidFill>
                  <a:srgbClr val="FFFFFF"/>
                </a:solidFill>
                <a:round/>
                <a:headEnd/>
                <a:tailEnd/>
              </a:ln>
            </p:spPr>
            <p:txBody>
              <a:bodyPr/>
              <a:lstStyle/>
              <a:p>
                <a:endParaRPr lang="en-US"/>
              </a:p>
            </p:txBody>
          </p:sp>
          <p:sp>
            <p:nvSpPr>
              <p:cNvPr id="26866" name="Freeform 280"/>
              <p:cNvSpPr>
                <a:spLocks/>
              </p:cNvSpPr>
              <p:nvPr/>
            </p:nvSpPr>
            <p:spPr bwMode="auto">
              <a:xfrm>
                <a:off x="3636" y="1272"/>
                <a:ext cx="158" cy="78"/>
              </a:xfrm>
              <a:custGeom>
                <a:avLst/>
                <a:gdLst>
                  <a:gd name="T0" fmla="*/ 0 w 158"/>
                  <a:gd name="T1" fmla="*/ 55 h 78"/>
                  <a:gd name="T2" fmla="*/ 149 w 158"/>
                  <a:gd name="T3" fmla="*/ 0 h 78"/>
                  <a:gd name="T4" fmla="*/ 157 w 158"/>
                  <a:gd name="T5" fmla="*/ 24 h 78"/>
                  <a:gd name="T6" fmla="*/ 7 w 158"/>
                  <a:gd name="T7" fmla="*/ 77 h 78"/>
                  <a:gd name="T8" fmla="*/ 0 w 158"/>
                  <a:gd name="T9" fmla="*/ 55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5"/>
                    </a:moveTo>
                    <a:lnTo>
                      <a:pt x="149" y="0"/>
                    </a:lnTo>
                    <a:lnTo>
                      <a:pt x="157" y="24"/>
                    </a:lnTo>
                    <a:lnTo>
                      <a:pt x="7" y="77"/>
                    </a:lnTo>
                    <a:lnTo>
                      <a:pt x="0" y="55"/>
                    </a:lnTo>
                  </a:path>
                </a:pathLst>
              </a:custGeom>
              <a:solidFill>
                <a:srgbClr val="C0C0C0"/>
              </a:solidFill>
              <a:ln w="12700" cap="rnd">
                <a:solidFill>
                  <a:srgbClr val="000000"/>
                </a:solidFill>
                <a:round/>
                <a:headEnd/>
                <a:tailEnd/>
              </a:ln>
            </p:spPr>
            <p:txBody>
              <a:bodyPr/>
              <a:lstStyle/>
              <a:p>
                <a:endParaRPr lang="en-US"/>
              </a:p>
            </p:txBody>
          </p:sp>
          <p:sp>
            <p:nvSpPr>
              <p:cNvPr id="26867" name="Freeform 281"/>
              <p:cNvSpPr>
                <a:spLocks/>
              </p:cNvSpPr>
              <p:nvPr/>
            </p:nvSpPr>
            <p:spPr bwMode="auto">
              <a:xfrm>
                <a:off x="3615" y="1211"/>
                <a:ext cx="158" cy="78"/>
              </a:xfrm>
              <a:custGeom>
                <a:avLst/>
                <a:gdLst>
                  <a:gd name="T0" fmla="*/ 0 w 158"/>
                  <a:gd name="T1" fmla="*/ 57 h 78"/>
                  <a:gd name="T2" fmla="*/ 149 w 158"/>
                  <a:gd name="T3" fmla="*/ 0 h 78"/>
                  <a:gd name="T4" fmla="*/ 157 w 158"/>
                  <a:gd name="T5" fmla="*/ 24 h 78"/>
                  <a:gd name="T6" fmla="*/ 7 w 158"/>
                  <a:gd name="T7" fmla="*/ 77 h 78"/>
                  <a:gd name="T8" fmla="*/ 0 w 158"/>
                  <a:gd name="T9" fmla="*/ 57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7"/>
                    </a:moveTo>
                    <a:lnTo>
                      <a:pt x="149" y="0"/>
                    </a:lnTo>
                    <a:lnTo>
                      <a:pt x="157" y="24"/>
                    </a:lnTo>
                    <a:lnTo>
                      <a:pt x="7" y="77"/>
                    </a:lnTo>
                    <a:lnTo>
                      <a:pt x="0" y="57"/>
                    </a:lnTo>
                  </a:path>
                </a:pathLst>
              </a:custGeom>
              <a:solidFill>
                <a:srgbClr val="C0C0C0"/>
              </a:solidFill>
              <a:ln w="12700" cap="rnd">
                <a:solidFill>
                  <a:srgbClr val="000000"/>
                </a:solidFill>
                <a:round/>
                <a:headEnd/>
                <a:tailEnd/>
              </a:ln>
            </p:spPr>
            <p:txBody>
              <a:bodyPr/>
              <a:lstStyle/>
              <a:p>
                <a:endParaRPr lang="en-US"/>
              </a:p>
            </p:txBody>
          </p:sp>
          <p:grpSp>
            <p:nvGrpSpPr>
              <p:cNvPr id="26868" name="Group 282"/>
              <p:cNvGrpSpPr>
                <a:grpSpLocks/>
              </p:cNvGrpSpPr>
              <p:nvPr/>
            </p:nvGrpSpPr>
            <p:grpSpPr bwMode="auto">
              <a:xfrm>
                <a:off x="3645" y="1296"/>
                <a:ext cx="153" cy="76"/>
                <a:chOff x="3645" y="1296"/>
                <a:chExt cx="153" cy="76"/>
              </a:xfrm>
            </p:grpSpPr>
            <p:sp>
              <p:nvSpPr>
                <p:cNvPr id="26879" name="Freeform 283"/>
                <p:cNvSpPr>
                  <a:spLocks/>
                </p:cNvSpPr>
                <p:nvPr/>
              </p:nvSpPr>
              <p:spPr bwMode="auto">
                <a:xfrm>
                  <a:off x="3645" y="1296"/>
                  <a:ext cx="152" cy="74"/>
                </a:xfrm>
                <a:custGeom>
                  <a:avLst/>
                  <a:gdLst>
                    <a:gd name="T0" fmla="*/ 0 w 152"/>
                    <a:gd name="T1" fmla="*/ 54 h 74"/>
                    <a:gd name="T2" fmla="*/ 145 w 152"/>
                    <a:gd name="T3" fmla="*/ 0 h 74"/>
                    <a:gd name="T4" fmla="*/ 151 w 152"/>
                    <a:gd name="T5" fmla="*/ 19 h 74"/>
                    <a:gd name="T6" fmla="*/ 6 w 152"/>
                    <a:gd name="T7" fmla="*/ 73 h 74"/>
                    <a:gd name="T8" fmla="*/ 0 w 152"/>
                    <a:gd name="T9" fmla="*/ 54 h 74"/>
                    <a:gd name="T10" fmla="*/ 0 60000 65536"/>
                    <a:gd name="T11" fmla="*/ 0 60000 65536"/>
                    <a:gd name="T12" fmla="*/ 0 60000 65536"/>
                    <a:gd name="T13" fmla="*/ 0 60000 65536"/>
                    <a:gd name="T14" fmla="*/ 0 60000 65536"/>
                    <a:gd name="T15" fmla="*/ 0 w 152"/>
                    <a:gd name="T16" fmla="*/ 0 h 74"/>
                    <a:gd name="T17" fmla="*/ 152 w 152"/>
                    <a:gd name="T18" fmla="*/ 74 h 74"/>
                  </a:gdLst>
                  <a:ahLst/>
                  <a:cxnLst>
                    <a:cxn ang="T10">
                      <a:pos x="T0" y="T1"/>
                    </a:cxn>
                    <a:cxn ang="T11">
                      <a:pos x="T2" y="T3"/>
                    </a:cxn>
                    <a:cxn ang="T12">
                      <a:pos x="T4" y="T5"/>
                    </a:cxn>
                    <a:cxn ang="T13">
                      <a:pos x="T6" y="T7"/>
                    </a:cxn>
                    <a:cxn ang="T14">
                      <a:pos x="T8" y="T9"/>
                    </a:cxn>
                  </a:cxnLst>
                  <a:rect l="T15" t="T16" r="T17" b="T18"/>
                  <a:pathLst>
                    <a:path w="152" h="74">
                      <a:moveTo>
                        <a:pt x="0" y="54"/>
                      </a:moveTo>
                      <a:lnTo>
                        <a:pt x="145" y="0"/>
                      </a:lnTo>
                      <a:lnTo>
                        <a:pt x="151" y="19"/>
                      </a:lnTo>
                      <a:lnTo>
                        <a:pt x="6" y="73"/>
                      </a:lnTo>
                      <a:lnTo>
                        <a:pt x="0" y="54"/>
                      </a:lnTo>
                    </a:path>
                  </a:pathLst>
                </a:custGeom>
                <a:gradFill rotWithShape="0">
                  <a:gsLst>
                    <a:gs pos="0">
                      <a:srgbClr val="B5CDFE"/>
                    </a:gs>
                    <a:gs pos="100000">
                      <a:srgbClr val="A2C1FE"/>
                    </a:gs>
                  </a:gsLst>
                  <a:lin ang="54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80" name="Freeform 284"/>
                <p:cNvSpPr>
                  <a:spLocks/>
                </p:cNvSpPr>
                <p:nvPr/>
              </p:nvSpPr>
              <p:spPr bwMode="auto">
                <a:xfrm>
                  <a:off x="3645" y="1296"/>
                  <a:ext cx="153" cy="76"/>
                </a:xfrm>
                <a:custGeom>
                  <a:avLst/>
                  <a:gdLst>
                    <a:gd name="T0" fmla="*/ 0 w 153"/>
                    <a:gd name="T1" fmla="*/ 56 h 76"/>
                    <a:gd name="T2" fmla="*/ 146 w 153"/>
                    <a:gd name="T3" fmla="*/ 0 h 76"/>
                    <a:gd name="T4" fmla="*/ 152 w 153"/>
                    <a:gd name="T5" fmla="*/ 19 h 76"/>
                    <a:gd name="T6" fmla="*/ 6 w 153"/>
                    <a:gd name="T7" fmla="*/ 75 h 76"/>
                    <a:gd name="T8" fmla="*/ 0 w 153"/>
                    <a:gd name="T9" fmla="*/ 56 h 76"/>
                    <a:gd name="T10" fmla="*/ 0 60000 65536"/>
                    <a:gd name="T11" fmla="*/ 0 60000 65536"/>
                    <a:gd name="T12" fmla="*/ 0 60000 65536"/>
                    <a:gd name="T13" fmla="*/ 0 60000 65536"/>
                    <a:gd name="T14" fmla="*/ 0 60000 65536"/>
                    <a:gd name="T15" fmla="*/ 0 w 153"/>
                    <a:gd name="T16" fmla="*/ 0 h 76"/>
                    <a:gd name="T17" fmla="*/ 153 w 153"/>
                    <a:gd name="T18" fmla="*/ 76 h 76"/>
                  </a:gdLst>
                  <a:ahLst/>
                  <a:cxnLst>
                    <a:cxn ang="T10">
                      <a:pos x="T0" y="T1"/>
                    </a:cxn>
                    <a:cxn ang="T11">
                      <a:pos x="T2" y="T3"/>
                    </a:cxn>
                    <a:cxn ang="T12">
                      <a:pos x="T4" y="T5"/>
                    </a:cxn>
                    <a:cxn ang="T13">
                      <a:pos x="T6" y="T7"/>
                    </a:cxn>
                    <a:cxn ang="T14">
                      <a:pos x="T8" y="T9"/>
                    </a:cxn>
                  </a:cxnLst>
                  <a:rect l="T15" t="T16" r="T17" b="T18"/>
                  <a:pathLst>
                    <a:path w="153" h="76">
                      <a:moveTo>
                        <a:pt x="0" y="56"/>
                      </a:moveTo>
                      <a:lnTo>
                        <a:pt x="146" y="0"/>
                      </a:lnTo>
                      <a:lnTo>
                        <a:pt x="152" y="19"/>
                      </a:lnTo>
                      <a:lnTo>
                        <a:pt x="6" y="75"/>
                      </a:lnTo>
                      <a:lnTo>
                        <a:pt x="0" y="5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869" name="Freeform 285"/>
              <p:cNvSpPr>
                <a:spLocks/>
              </p:cNvSpPr>
              <p:nvPr/>
            </p:nvSpPr>
            <p:spPr bwMode="auto">
              <a:xfrm>
                <a:off x="3653" y="1317"/>
                <a:ext cx="156" cy="78"/>
              </a:xfrm>
              <a:custGeom>
                <a:avLst/>
                <a:gdLst>
                  <a:gd name="T0" fmla="*/ 0 w 156"/>
                  <a:gd name="T1" fmla="*/ 55 h 78"/>
                  <a:gd name="T2" fmla="*/ 147 w 156"/>
                  <a:gd name="T3" fmla="*/ 0 h 78"/>
                  <a:gd name="T4" fmla="*/ 155 w 156"/>
                  <a:gd name="T5" fmla="*/ 24 h 78"/>
                  <a:gd name="T6" fmla="*/ 6 w 156"/>
                  <a:gd name="T7" fmla="*/ 77 h 78"/>
                  <a:gd name="T8" fmla="*/ 0 w 156"/>
                  <a:gd name="T9" fmla="*/ 55 h 78"/>
                  <a:gd name="T10" fmla="*/ 0 60000 65536"/>
                  <a:gd name="T11" fmla="*/ 0 60000 65536"/>
                  <a:gd name="T12" fmla="*/ 0 60000 65536"/>
                  <a:gd name="T13" fmla="*/ 0 60000 65536"/>
                  <a:gd name="T14" fmla="*/ 0 60000 65536"/>
                  <a:gd name="T15" fmla="*/ 0 w 156"/>
                  <a:gd name="T16" fmla="*/ 0 h 78"/>
                  <a:gd name="T17" fmla="*/ 156 w 156"/>
                  <a:gd name="T18" fmla="*/ 78 h 78"/>
                </a:gdLst>
                <a:ahLst/>
                <a:cxnLst>
                  <a:cxn ang="T10">
                    <a:pos x="T0" y="T1"/>
                  </a:cxn>
                  <a:cxn ang="T11">
                    <a:pos x="T2" y="T3"/>
                  </a:cxn>
                  <a:cxn ang="T12">
                    <a:pos x="T4" y="T5"/>
                  </a:cxn>
                  <a:cxn ang="T13">
                    <a:pos x="T6" y="T7"/>
                  </a:cxn>
                  <a:cxn ang="T14">
                    <a:pos x="T8" y="T9"/>
                  </a:cxn>
                </a:cxnLst>
                <a:rect l="T15" t="T16" r="T17" b="T18"/>
                <a:pathLst>
                  <a:path w="156" h="78">
                    <a:moveTo>
                      <a:pt x="0" y="55"/>
                    </a:moveTo>
                    <a:lnTo>
                      <a:pt x="147" y="0"/>
                    </a:lnTo>
                    <a:lnTo>
                      <a:pt x="155" y="24"/>
                    </a:lnTo>
                    <a:lnTo>
                      <a:pt x="6" y="77"/>
                    </a:lnTo>
                    <a:lnTo>
                      <a:pt x="0" y="55"/>
                    </a:lnTo>
                  </a:path>
                </a:pathLst>
              </a:custGeom>
              <a:solidFill>
                <a:srgbClr val="C0C0C0"/>
              </a:solidFill>
              <a:ln w="12700" cap="rnd">
                <a:solidFill>
                  <a:srgbClr val="000000"/>
                </a:solidFill>
                <a:round/>
                <a:headEnd/>
                <a:tailEnd/>
              </a:ln>
            </p:spPr>
            <p:txBody>
              <a:bodyPr/>
              <a:lstStyle/>
              <a:p>
                <a:endParaRPr lang="en-US"/>
              </a:p>
            </p:txBody>
          </p:sp>
          <p:grpSp>
            <p:nvGrpSpPr>
              <p:cNvPr id="26870" name="Group 286"/>
              <p:cNvGrpSpPr>
                <a:grpSpLocks/>
              </p:cNvGrpSpPr>
              <p:nvPr/>
            </p:nvGrpSpPr>
            <p:grpSpPr bwMode="auto">
              <a:xfrm>
                <a:off x="3683" y="1409"/>
                <a:ext cx="155" cy="69"/>
                <a:chOff x="3683" y="1409"/>
                <a:chExt cx="155" cy="69"/>
              </a:xfrm>
            </p:grpSpPr>
            <p:sp>
              <p:nvSpPr>
                <p:cNvPr id="26874" name="Freeform 287"/>
                <p:cNvSpPr>
                  <a:spLocks/>
                </p:cNvSpPr>
                <p:nvPr/>
              </p:nvSpPr>
              <p:spPr bwMode="auto">
                <a:xfrm>
                  <a:off x="3683" y="1409"/>
                  <a:ext cx="155" cy="69"/>
                </a:xfrm>
                <a:custGeom>
                  <a:avLst/>
                  <a:gdLst>
                    <a:gd name="T0" fmla="*/ 0 w 155"/>
                    <a:gd name="T1" fmla="*/ 57 h 69"/>
                    <a:gd name="T2" fmla="*/ 4 w 155"/>
                    <a:gd name="T3" fmla="*/ 68 h 69"/>
                    <a:gd name="T4" fmla="*/ 154 w 155"/>
                    <a:gd name="T5" fmla="*/ 11 h 69"/>
                    <a:gd name="T6" fmla="*/ 151 w 155"/>
                    <a:gd name="T7" fmla="*/ 0 h 69"/>
                    <a:gd name="T8" fmla="*/ 0 w 155"/>
                    <a:gd name="T9" fmla="*/ 57 h 69"/>
                    <a:gd name="T10" fmla="*/ 0 60000 65536"/>
                    <a:gd name="T11" fmla="*/ 0 60000 65536"/>
                    <a:gd name="T12" fmla="*/ 0 60000 65536"/>
                    <a:gd name="T13" fmla="*/ 0 60000 65536"/>
                    <a:gd name="T14" fmla="*/ 0 60000 65536"/>
                    <a:gd name="T15" fmla="*/ 0 w 155"/>
                    <a:gd name="T16" fmla="*/ 0 h 69"/>
                    <a:gd name="T17" fmla="*/ 155 w 155"/>
                    <a:gd name="T18" fmla="*/ 69 h 69"/>
                  </a:gdLst>
                  <a:ahLst/>
                  <a:cxnLst>
                    <a:cxn ang="T10">
                      <a:pos x="T0" y="T1"/>
                    </a:cxn>
                    <a:cxn ang="T11">
                      <a:pos x="T2" y="T3"/>
                    </a:cxn>
                    <a:cxn ang="T12">
                      <a:pos x="T4" y="T5"/>
                    </a:cxn>
                    <a:cxn ang="T13">
                      <a:pos x="T6" y="T7"/>
                    </a:cxn>
                    <a:cxn ang="T14">
                      <a:pos x="T8" y="T9"/>
                    </a:cxn>
                  </a:cxnLst>
                  <a:rect l="T15" t="T16" r="T17" b="T18"/>
                  <a:pathLst>
                    <a:path w="155" h="69">
                      <a:moveTo>
                        <a:pt x="0" y="57"/>
                      </a:moveTo>
                      <a:lnTo>
                        <a:pt x="4" y="68"/>
                      </a:lnTo>
                      <a:lnTo>
                        <a:pt x="154" y="11"/>
                      </a:lnTo>
                      <a:lnTo>
                        <a:pt x="151" y="0"/>
                      </a:lnTo>
                      <a:lnTo>
                        <a:pt x="0" y="57"/>
                      </a:lnTo>
                    </a:path>
                  </a:pathLst>
                </a:custGeom>
                <a:solidFill>
                  <a:srgbClr val="000000"/>
                </a:solidFill>
                <a:ln w="12700" cap="rnd">
                  <a:solidFill>
                    <a:srgbClr val="000000"/>
                  </a:solidFill>
                  <a:round/>
                  <a:headEnd/>
                  <a:tailEnd/>
                </a:ln>
              </p:spPr>
              <p:txBody>
                <a:bodyPr/>
                <a:lstStyle/>
                <a:p>
                  <a:endParaRPr lang="en-US"/>
                </a:p>
              </p:txBody>
            </p:sp>
            <p:sp>
              <p:nvSpPr>
                <p:cNvPr id="26875" name="Line 288"/>
                <p:cNvSpPr>
                  <a:spLocks noChangeShapeType="1"/>
                </p:cNvSpPr>
                <p:nvPr/>
              </p:nvSpPr>
              <p:spPr bwMode="auto">
                <a:xfrm>
                  <a:off x="3693" y="1464"/>
                  <a:ext cx="6" cy="12"/>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76" name="Line 289"/>
                <p:cNvSpPr>
                  <a:spLocks noChangeShapeType="1"/>
                </p:cNvSpPr>
                <p:nvPr/>
              </p:nvSpPr>
              <p:spPr bwMode="auto">
                <a:xfrm>
                  <a:off x="3730" y="1448"/>
                  <a:ext cx="7" cy="1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77" name="Line 290"/>
                <p:cNvSpPr>
                  <a:spLocks noChangeShapeType="1"/>
                </p:cNvSpPr>
                <p:nvPr/>
              </p:nvSpPr>
              <p:spPr bwMode="auto">
                <a:xfrm>
                  <a:off x="3777" y="1430"/>
                  <a:ext cx="6" cy="1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78" name="Line 291"/>
                <p:cNvSpPr>
                  <a:spLocks noChangeShapeType="1"/>
                </p:cNvSpPr>
                <p:nvPr/>
              </p:nvSpPr>
              <p:spPr bwMode="auto">
                <a:xfrm>
                  <a:off x="3821" y="1413"/>
                  <a:ext cx="7" cy="1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6871" name="Freeform 292"/>
              <p:cNvSpPr>
                <a:spLocks/>
              </p:cNvSpPr>
              <p:nvPr/>
            </p:nvSpPr>
            <p:spPr bwMode="auto">
              <a:xfrm>
                <a:off x="3674" y="1385"/>
                <a:ext cx="157" cy="79"/>
              </a:xfrm>
              <a:custGeom>
                <a:avLst/>
                <a:gdLst>
                  <a:gd name="T0" fmla="*/ 0 w 157"/>
                  <a:gd name="T1" fmla="*/ 57 h 79"/>
                  <a:gd name="T2" fmla="*/ 148 w 157"/>
                  <a:gd name="T3" fmla="*/ 0 h 79"/>
                  <a:gd name="T4" fmla="*/ 156 w 157"/>
                  <a:gd name="T5" fmla="*/ 24 h 79"/>
                  <a:gd name="T6" fmla="*/ 7 w 157"/>
                  <a:gd name="T7" fmla="*/ 78 h 79"/>
                  <a:gd name="T8" fmla="*/ 0 w 157"/>
                  <a:gd name="T9" fmla="*/ 57 h 79"/>
                  <a:gd name="T10" fmla="*/ 0 60000 65536"/>
                  <a:gd name="T11" fmla="*/ 0 60000 65536"/>
                  <a:gd name="T12" fmla="*/ 0 60000 65536"/>
                  <a:gd name="T13" fmla="*/ 0 60000 65536"/>
                  <a:gd name="T14" fmla="*/ 0 60000 65536"/>
                  <a:gd name="T15" fmla="*/ 0 w 157"/>
                  <a:gd name="T16" fmla="*/ 0 h 79"/>
                  <a:gd name="T17" fmla="*/ 157 w 157"/>
                  <a:gd name="T18" fmla="*/ 79 h 79"/>
                </a:gdLst>
                <a:ahLst/>
                <a:cxnLst>
                  <a:cxn ang="T10">
                    <a:pos x="T0" y="T1"/>
                  </a:cxn>
                  <a:cxn ang="T11">
                    <a:pos x="T2" y="T3"/>
                  </a:cxn>
                  <a:cxn ang="T12">
                    <a:pos x="T4" y="T5"/>
                  </a:cxn>
                  <a:cxn ang="T13">
                    <a:pos x="T6" y="T7"/>
                  </a:cxn>
                  <a:cxn ang="T14">
                    <a:pos x="T8" y="T9"/>
                  </a:cxn>
                </a:cxnLst>
                <a:rect l="T15" t="T16" r="T17" b="T18"/>
                <a:pathLst>
                  <a:path w="157" h="79">
                    <a:moveTo>
                      <a:pt x="0" y="57"/>
                    </a:moveTo>
                    <a:lnTo>
                      <a:pt x="148" y="0"/>
                    </a:lnTo>
                    <a:lnTo>
                      <a:pt x="156" y="24"/>
                    </a:lnTo>
                    <a:lnTo>
                      <a:pt x="7" y="78"/>
                    </a:lnTo>
                    <a:lnTo>
                      <a:pt x="0" y="57"/>
                    </a:lnTo>
                  </a:path>
                </a:pathLst>
              </a:custGeom>
              <a:solidFill>
                <a:srgbClr val="C0C0C0"/>
              </a:solidFill>
              <a:ln w="12700" cap="rnd">
                <a:solidFill>
                  <a:srgbClr val="000000"/>
                </a:solidFill>
                <a:round/>
                <a:headEnd/>
                <a:tailEnd/>
              </a:ln>
            </p:spPr>
            <p:txBody>
              <a:bodyPr/>
              <a:lstStyle/>
              <a:p>
                <a:endParaRPr lang="en-US"/>
              </a:p>
            </p:txBody>
          </p:sp>
          <p:sp>
            <p:nvSpPr>
              <p:cNvPr id="26872" name="Freeform 293"/>
              <p:cNvSpPr>
                <a:spLocks/>
              </p:cNvSpPr>
              <p:nvPr/>
            </p:nvSpPr>
            <p:spPr bwMode="auto">
              <a:xfrm>
                <a:off x="3688" y="1425"/>
                <a:ext cx="178" cy="131"/>
              </a:xfrm>
              <a:custGeom>
                <a:avLst/>
                <a:gdLst>
                  <a:gd name="T0" fmla="*/ 0 w 178"/>
                  <a:gd name="T1" fmla="*/ 52 h 131"/>
                  <a:gd name="T2" fmla="*/ 147 w 178"/>
                  <a:gd name="T3" fmla="*/ 0 h 131"/>
                  <a:gd name="T4" fmla="*/ 177 w 178"/>
                  <a:gd name="T5" fmla="*/ 87 h 131"/>
                  <a:gd name="T6" fmla="*/ 27 w 178"/>
                  <a:gd name="T7" fmla="*/ 130 h 131"/>
                  <a:gd name="T8" fmla="*/ 0 w 178"/>
                  <a:gd name="T9" fmla="*/ 52 h 131"/>
                  <a:gd name="T10" fmla="*/ 0 60000 65536"/>
                  <a:gd name="T11" fmla="*/ 0 60000 65536"/>
                  <a:gd name="T12" fmla="*/ 0 60000 65536"/>
                  <a:gd name="T13" fmla="*/ 0 60000 65536"/>
                  <a:gd name="T14" fmla="*/ 0 60000 65536"/>
                  <a:gd name="T15" fmla="*/ 0 w 178"/>
                  <a:gd name="T16" fmla="*/ 0 h 131"/>
                  <a:gd name="T17" fmla="*/ 178 w 178"/>
                  <a:gd name="T18" fmla="*/ 131 h 131"/>
                </a:gdLst>
                <a:ahLst/>
                <a:cxnLst>
                  <a:cxn ang="T10">
                    <a:pos x="T0" y="T1"/>
                  </a:cxn>
                  <a:cxn ang="T11">
                    <a:pos x="T2" y="T3"/>
                  </a:cxn>
                  <a:cxn ang="T12">
                    <a:pos x="T4" y="T5"/>
                  </a:cxn>
                  <a:cxn ang="T13">
                    <a:pos x="T6" y="T7"/>
                  </a:cxn>
                  <a:cxn ang="T14">
                    <a:pos x="T8" y="T9"/>
                  </a:cxn>
                </a:cxnLst>
                <a:rect l="T15" t="T16" r="T17" b="T18"/>
                <a:pathLst>
                  <a:path w="178" h="131">
                    <a:moveTo>
                      <a:pt x="0" y="52"/>
                    </a:moveTo>
                    <a:lnTo>
                      <a:pt x="147" y="0"/>
                    </a:lnTo>
                    <a:lnTo>
                      <a:pt x="177" y="87"/>
                    </a:lnTo>
                    <a:lnTo>
                      <a:pt x="27" y="130"/>
                    </a:lnTo>
                    <a:lnTo>
                      <a:pt x="0" y="52"/>
                    </a:lnTo>
                  </a:path>
                </a:pathLst>
              </a:custGeom>
              <a:solidFill>
                <a:srgbClr val="000000"/>
              </a:solidFill>
              <a:ln w="12700" cap="rnd">
                <a:solidFill>
                  <a:srgbClr val="FFFFFF"/>
                </a:solidFill>
                <a:round/>
                <a:headEnd/>
                <a:tailEnd/>
              </a:ln>
            </p:spPr>
            <p:txBody>
              <a:bodyPr/>
              <a:lstStyle/>
              <a:p>
                <a:endParaRPr lang="en-US"/>
              </a:p>
            </p:txBody>
          </p:sp>
          <p:sp>
            <p:nvSpPr>
              <p:cNvPr id="26873" name="Line 294"/>
              <p:cNvSpPr>
                <a:spLocks noChangeShapeType="1"/>
              </p:cNvSpPr>
              <p:nvPr/>
            </p:nvSpPr>
            <p:spPr bwMode="auto">
              <a:xfrm flipH="1">
                <a:off x="3617" y="1215"/>
                <a:ext cx="148" cy="4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679" name="Group 295"/>
            <p:cNvGrpSpPr>
              <a:grpSpLocks/>
            </p:cNvGrpSpPr>
            <p:nvPr/>
          </p:nvGrpSpPr>
          <p:grpSpPr bwMode="auto">
            <a:xfrm>
              <a:off x="3806" y="1111"/>
              <a:ext cx="60" cy="50"/>
              <a:chOff x="3806" y="1111"/>
              <a:chExt cx="60" cy="50"/>
            </a:xfrm>
          </p:grpSpPr>
          <p:grpSp>
            <p:nvGrpSpPr>
              <p:cNvPr id="26851" name="Group 296"/>
              <p:cNvGrpSpPr>
                <a:grpSpLocks/>
              </p:cNvGrpSpPr>
              <p:nvPr/>
            </p:nvGrpSpPr>
            <p:grpSpPr bwMode="auto">
              <a:xfrm>
                <a:off x="3843" y="1121"/>
                <a:ext cx="23" cy="16"/>
                <a:chOff x="3843" y="1121"/>
                <a:chExt cx="23" cy="16"/>
              </a:xfrm>
            </p:grpSpPr>
            <p:sp>
              <p:nvSpPr>
                <p:cNvPr id="26861" name="Freeform 297"/>
                <p:cNvSpPr>
                  <a:spLocks/>
                </p:cNvSpPr>
                <p:nvPr/>
              </p:nvSpPr>
              <p:spPr bwMode="auto">
                <a:xfrm>
                  <a:off x="3843" y="1121"/>
                  <a:ext cx="21" cy="14"/>
                </a:xfrm>
                <a:custGeom>
                  <a:avLst/>
                  <a:gdLst>
                    <a:gd name="T0" fmla="*/ 0 w 21"/>
                    <a:gd name="T1" fmla="*/ 5 h 14"/>
                    <a:gd name="T2" fmla="*/ 2 w 21"/>
                    <a:gd name="T3" fmla="*/ 4 h 14"/>
                    <a:gd name="T4" fmla="*/ 4 w 21"/>
                    <a:gd name="T5" fmla="*/ 6 h 14"/>
                    <a:gd name="T6" fmla="*/ 11 w 21"/>
                    <a:gd name="T7" fmla="*/ 3 h 14"/>
                    <a:gd name="T8" fmla="*/ 12 w 21"/>
                    <a:gd name="T9" fmla="*/ 1 h 14"/>
                    <a:gd name="T10" fmla="*/ 14 w 21"/>
                    <a:gd name="T11" fmla="*/ 0 h 14"/>
                    <a:gd name="T12" fmla="*/ 16 w 21"/>
                    <a:gd name="T13" fmla="*/ 2 h 14"/>
                    <a:gd name="T14" fmla="*/ 20 w 21"/>
                    <a:gd name="T15" fmla="*/ 2 h 14"/>
                    <a:gd name="T16" fmla="*/ 17 w 21"/>
                    <a:gd name="T17" fmla="*/ 6 h 14"/>
                    <a:gd name="T18" fmla="*/ 17 w 21"/>
                    <a:gd name="T19" fmla="*/ 8 h 14"/>
                    <a:gd name="T20" fmla="*/ 15 w 21"/>
                    <a:gd name="T21" fmla="*/ 9 h 14"/>
                    <a:gd name="T22" fmla="*/ 13 w 21"/>
                    <a:gd name="T23" fmla="*/ 7 h 14"/>
                    <a:gd name="T24" fmla="*/ 6 w 21"/>
                    <a:gd name="T25" fmla="*/ 10 h 14"/>
                    <a:gd name="T26" fmla="*/ 6 w 21"/>
                    <a:gd name="T27" fmla="*/ 12 h 14"/>
                    <a:gd name="T28" fmla="*/ 3 w 21"/>
                    <a:gd name="T29" fmla="*/ 13 h 14"/>
                    <a:gd name="T30" fmla="*/ 0 w 21"/>
                    <a:gd name="T31" fmla="*/ 5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4"/>
                    <a:gd name="T50" fmla="*/ 21 w 2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B0C7FE"/>
                    </a:gs>
                    <a:gs pos="100000">
                      <a:srgbClr val="618FFD"/>
                    </a:gs>
                  </a:gsLst>
                  <a:lin ang="54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62" name="Freeform 298"/>
                <p:cNvSpPr>
                  <a:spLocks/>
                </p:cNvSpPr>
                <p:nvPr/>
              </p:nvSpPr>
              <p:spPr bwMode="auto">
                <a:xfrm>
                  <a:off x="3843" y="1121"/>
                  <a:ext cx="23" cy="16"/>
                </a:xfrm>
                <a:custGeom>
                  <a:avLst/>
                  <a:gdLst>
                    <a:gd name="T0" fmla="*/ 0 w 23"/>
                    <a:gd name="T1" fmla="*/ 6 h 16"/>
                    <a:gd name="T2" fmla="*/ 2 w 23"/>
                    <a:gd name="T3" fmla="*/ 4 h 16"/>
                    <a:gd name="T4" fmla="*/ 5 w 23"/>
                    <a:gd name="T5" fmla="*/ 7 h 16"/>
                    <a:gd name="T6" fmla="*/ 12 w 23"/>
                    <a:gd name="T7" fmla="*/ 4 h 16"/>
                    <a:gd name="T8" fmla="*/ 13 w 23"/>
                    <a:gd name="T9" fmla="*/ 1 h 16"/>
                    <a:gd name="T10" fmla="*/ 15 w 23"/>
                    <a:gd name="T11" fmla="*/ 0 h 16"/>
                    <a:gd name="T12" fmla="*/ 18 w 23"/>
                    <a:gd name="T13" fmla="*/ 2 h 16"/>
                    <a:gd name="T14" fmla="*/ 22 w 23"/>
                    <a:gd name="T15" fmla="*/ 2 h 16"/>
                    <a:gd name="T16" fmla="*/ 19 w 23"/>
                    <a:gd name="T17" fmla="*/ 7 h 16"/>
                    <a:gd name="T18" fmla="*/ 19 w 23"/>
                    <a:gd name="T19" fmla="*/ 10 h 16"/>
                    <a:gd name="T20" fmla="*/ 16 w 23"/>
                    <a:gd name="T21" fmla="*/ 10 h 16"/>
                    <a:gd name="T22" fmla="*/ 14 w 23"/>
                    <a:gd name="T23" fmla="*/ 8 h 16"/>
                    <a:gd name="T24" fmla="*/ 6 w 23"/>
                    <a:gd name="T25" fmla="*/ 11 h 16"/>
                    <a:gd name="T26" fmla="*/ 6 w 23"/>
                    <a:gd name="T27" fmla="*/ 14 h 16"/>
                    <a:gd name="T28" fmla="*/ 4 w 23"/>
                    <a:gd name="T29" fmla="*/ 15 h 16"/>
                    <a:gd name="T30" fmla="*/ 0 w 23"/>
                    <a:gd name="T31" fmla="*/ 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6"/>
                    <a:gd name="T50" fmla="*/ 23 w 23"/>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852" name="Group 299"/>
              <p:cNvGrpSpPr>
                <a:grpSpLocks/>
              </p:cNvGrpSpPr>
              <p:nvPr/>
            </p:nvGrpSpPr>
            <p:grpSpPr bwMode="auto">
              <a:xfrm>
                <a:off x="3810" y="1120"/>
                <a:ext cx="44" cy="41"/>
                <a:chOff x="3810" y="1120"/>
                <a:chExt cx="44" cy="41"/>
              </a:xfrm>
            </p:grpSpPr>
            <p:sp>
              <p:nvSpPr>
                <p:cNvPr id="26859" name="Freeform 300"/>
                <p:cNvSpPr>
                  <a:spLocks/>
                </p:cNvSpPr>
                <p:nvPr/>
              </p:nvSpPr>
              <p:spPr bwMode="auto">
                <a:xfrm>
                  <a:off x="3810" y="1120"/>
                  <a:ext cx="42" cy="39"/>
                </a:xfrm>
                <a:custGeom>
                  <a:avLst/>
                  <a:gdLst>
                    <a:gd name="T0" fmla="*/ 8 w 42"/>
                    <a:gd name="T1" fmla="*/ 38 h 39"/>
                    <a:gd name="T2" fmla="*/ 0 w 42"/>
                    <a:gd name="T3" fmla="*/ 13 h 39"/>
                    <a:gd name="T4" fmla="*/ 32 w 42"/>
                    <a:gd name="T5" fmla="*/ 0 h 39"/>
                    <a:gd name="T6" fmla="*/ 41 w 42"/>
                    <a:gd name="T7" fmla="*/ 25 h 39"/>
                    <a:gd name="T8" fmla="*/ 8 w 42"/>
                    <a:gd name="T9" fmla="*/ 38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8" y="38"/>
                      </a:moveTo>
                      <a:lnTo>
                        <a:pt x="0" y="13"/>
                      </a:lnTo>
                      <a:lnTo>
                        <a:pt x="32" y="0"/>
                      </a:lnTo>
                      <a:lnTo>
                        <a:pt x="41" y="25"/>
                      </a:lnTo>
                      <a:lnTo>
                        <a:pt x="8" y="38"/>
                      </a:lnTo>
                    </a:path>
                  </a:pathLst>
                </a:custGeom>
                <a:gradFill rotWithShape="0">
                  <a:gsLst>
                    <a:gs pos="0">
                      <a:srgbClr val="DFE9FF"/>
                    </a:gs>
                    <a:gs pos="100000">
                      <a:srgbClr val="618FFD"/>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60" name="Freeform 301"/>
                <p:cNvSpPr>
                  <a:spLocks/>
                </p:cNvSpPr>
                <p:nvPr/>
              </p:nvSpPr>
              <p:spPr bwMode="auto">
                <a:xfrm>
                  <a:off x="3810" y="1120"/>
                  <a:ext cx="44" cy="41"/>
                </a:xfrm>
                <a:custGeom>
                  <a:avLst/>
                  <a:gdLst>
                    <a:gd name="T0" fmla="*/ 8 w 44"/>
                    <a:gd name="T1" fmla="*/ 40 h 41"/>
                    <a:gd name="T2" fmla="*/ 0 w 44"/>
                    <a:gd name="T3" fmla="*/ 14 h 41"/>
                    <a:gd name="T4" fmla="*/ 33 w 44"/>
                    <a:gd name="T5" fmla="*/ 0 h 41"/>
                    <a:gd name="T6" fmla="*/ 43 w 44"/>
                    <a:gd name="T7" fmla="*/ 26 h 41"/>
                    <a:gd name="T8" fmla="*/ 8 w 44"/>
                    <a:gd name="T9" fmla="*/ 4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8" y="40"/>
                      </a:moveTo>
                      <a:lnTo>
                        <a:pt x="0" y="14"/>
                      </a:lnTo>
                      <a:lnTo>
                        <a:pt x="33" y="0"/>
                      </a:lnTo>
                      <a:lnTo>
                        <a:pt x="43" y="26"/>
                      </a:lnTo>
                      <a:lnTo>
                        <a:pt x="8" y="4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853" name="Group 302"/>
              <p:cNvGrpSpPr>
                <a:grpSpLocks/>
              </p:cNvGrpSpPr>
              <p:nvPr/>
            </p:nvGrpSpPr>
            <p:grpSpPr bwMode="auto">
              <a:xfrm>
                <a:off x="3827" y="1111"/>
                <a:ext cx="13" cy="14"/>
                <a:chOff x="3827" y="1111"/>
                <a:chExt cx="13" cy="14"/>
              </a:xfrm>
            </p:grpSpPr>
            <p:sp>
              <p:nvSpPr>
                <p:cNvPr id="26857" name="Freeform 303"/>
                <p:cNvSpPr>
                  <a:spLocks/>
                </p:cNvSpPr>
                <p:nvPr/>
              </p:nvSpPr>
              <p:spPr bwMode="auto">
                <a:xfrm>
                  <a:off x="3827" y="1111"/>
                  <a:ext cx="11" cy="13"/>
                </a:xfrm>
                <a:custGeom>
                  <a:avLst/>
                  <a:gdLst>
                    <a:gd name="T0" fmla="*/ 3 w 11"/>
                    <a:gd name="T1" fmla="*/ 12 h 13"/>
                    <a:gd name="T2" fmla="*/ 0 w 11"/>
                    <a:gd name="T3" fmla="*/ 3 h 13"/>
                    <a:gd name="T4" fmla="*/ 7 w 11"/>
                    <a:gd name="T5" fmla="*/ 0 h 13"/>
                    <a:gd name="T6" fmla="*/ 10 w 11"/>
                    <a:gd name="T7" fmla="*/ 10 h 13"/>
                    <a:gd name="T8" fmla="*/ 3 w 11"/>
                    <a:gd name="T9" fmla="*/ 12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3" y="12"/>
                      </a:moveTo>
                      <a:lnTo>
                        <a:pt x="0" y="3"/>
                      </a:lnTo>
                      <a:lnTo>
                        <a:pt x="7" y="0"/>
                      </a:lnTo>
                      <a:lnTo>
                        <a:pt x="10" y="10"/>
                      </a:lnTo>
                      <a:lnTo>
                        <a:pt x="3" y="12"/>
                      </a:lnTo>
                    </a:path>
                  </a:pathLst>
                </a:custGeom>
                <a:gradFill rotWithShape="0">
                  <a:gsLst>
                    <a:gs pos="0">
                      <a:srgbClr val="DFE9FF"/>
                    </a:gs>
                    <a:gs pos="100000">
                      <a:srgbClr val="618FFD"/>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58" name="Freeform 304"/>
                <p:cNvSpPr>
                  <a:spLocks/>
                </p:cNvSpPr>
                <p:nvPr/>
              </p:nvSpPr>
              <p:spPr bwMode="auto">
                <a:xfrm>
                  <a:off x="3827" y="1111"/>
                  <a:ext cx="13" cy="14"/>
                </a:xfrm>
                <a:custGeom>
                  <a:avLst/>
                  <a:gdLst>
                    <a:gd name="T0" fmla="*/ 4 w 13"/>
                    <a:gd name="T1" fmla="*/ 13 h 14"/>
                    <a:gd name="T2" fmla="*/ 0 w 13"/>
                    <a:gd name="T3" fmla="*/ 3 h 14"/>
                    <a:gd name="T4" fmla="*/ 8 w 13"/>
                    <a:gd name="T5" fmla="*/ 0 h 14"/>
                    <a:gd name="T6" fmla="*/ 12 w 13"/>
                    <a:gd name="T7" fmla="*/ 10 h 14"/>
                    <a:gd name="T8" fmla="*/ 4 w 13"/>
                    <a:gd name="T9" fmla="*/ 13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4" y="13"/>
                      </a:moveTo>
                      <a:lnTo>
                        <a:pt x="0" y="3"/>
                      </a:lnTo>
                      <a:lnTo>
                        <a:pt x="8" y="0"/>
                      </a:lnTo>
                      <a:lnTo>
                        <a:pt x="12" y="10"/>
                      </a:lnTo>
                      <a:lnTo>
                        <a:pt x="4" y="1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854" name="Group 305"/>
              <p:cNvGrpSpPr>
                <a:grpSpLocks/>
              </p:cNvGrpSpPr>
              <p:nvPr/>
            </p:nvGrpSpPr>
            <p:grpSpPr bwMode="auto">
              <a:xfrm>
                <a:off x="3806" y="1136"/>
                <a:ext cx="10" cy="7"/>
                <a:chOff x="3806" y="1136"/>
                <a:chExt cx="10" cy="7"/>
              </a:xfrm>
            </p:grpSpPr>
            <p:sp>
              <p:nvSpPr>
                <p:cNvPr id="26855" name="Freeform 306"/>
                <p:cNvSpPr>
                  <a:spLocks/>
                </p:cNvSpPr>
                <p:nvPr/>
              </p:nvSpPr>
              <p:spPr bwMode="auto">
                <a:xfrm>
                  <a:off x="3806" y="1136"/>
                  <a:ext cx="8" cy="5"/>
                </a:xfrm>
                <a:custGeom>
                  <a:avLst/>
                  <a:gdLst>
                    <a:gd name="T0" fmla="*/ 1 w 8"/>
                    <a:gd name="T1" fmla="*/ 4 h 5"/>
                    <a:gd name="T2" fmla="*/ 0 w 8"/>
                    <a:gd name="T3" fmla="*/ 2 h 5"/>
                    <a:gd name="T4" fmla="*/ 6 w 8"/>
                    <a:gd name="T5" fmla="*/ 0 h 5"/>
                    <a:gd name="T6" fmla="*/ 7 w 8"/>
                    <a:gd name="T7" fmla="*/ 3 h 5"/>
                    <a:gd name="T8" fmla="*/ 1 w 8"/>
                    <a:gd name="T9" fmla="*/ 4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1" y="4"/>
                      </a:moveTo>
                      <a:lnTo>
                        <a:pt x="0" y="2"/>
                      </a:lnTo>
                      <a:lnTo>
                        <a:pt x="6" y="0"/>
                      </a:lnTo>
                      <a:lnTo>
                        <a:pt x="7" y="3"/>
                      </a:lnTo>
                      <a:lnTo>
                        <a:pt x="1" y="4"/>
                      </a:lnTo>
                    </a:path>
                  </a:pathLst>
                </a:custGeom>
                <a:gradFill rotWithShape="0">
                  <a:gsLst>
                    <a:gs pos="0">
                      <a:srgbClr val="CFDDFE"/>
                    </a:gs>
                    <a:gs pos="100000">
                      <a:srgbClr val="618FFD"/>
                    </a:gs>
                  </a:gsLst>
                  <a:lin ang="54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56" name="Freeform 307"/>
                <p:cNvSpPr>
                  <a:spLocks/>
                </p:cNvSpPr>
                <p:nvPr/>
              </p:nvSpPr>
              <p:spPr bwMode="auto">
                <a:xfrm>
                  <a:off x="3806" y="1136"/>
                  <a:ext cx="10" cy="7"/>
                </a:xfrm>
                <a:custGeom>
                  <a:avLst/>
                  <a:gdLst>
                    <a:gd name="T0" fmla="*/ 2 w 10"/>
                    <a:gd name="T1" fmla="*/ 6 h 7"/>
                    <a:gd name="T2" fmla="*/ 0 w 10"/>
                    <a:gd name="T3" fmla="*/ 3 h 7"/>
                    <a:gd name="T4" fmla="*/ 8 w 10"/>
                    <a:gd name="T5" fmla="*/ 0 h 7"/>
                    <a:gd name="T6" fmla="*/ 9 w 10"/>
                    <a:gd name="T7" fmla="*/ 4 h 7"/>
                    <a:gd name="T8" fmla="*/ 2 w 10"/>
                    <a:gd name="T9" fmla="*/ 6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2" y="6"/>
                      </a:moveTo>
                      <a:lnTo>
                        <a:pt x="0" y="3"/>
                      </a:lnTo>
                      <a:lnTo>
                        <a:pt x="8" y="0"/>
                      </a:lnTo>
                      <a:lnTo>
                        <a:pt x="9" y="4"/>
                      </a:lnTo>
                      <a:lnTo>
                        <a:pt x="2" y="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6680" name="Group 308"/>
            <p:cNvGrpSpPr>
              <a:grpSpLocks/>
            </p:cNvGrpSpPr>
            <p:nvPr/>
          </p:nvGrpSpPr>
          <p:grpSpPr bwMode="auto">
            <a:xfrm>
              <a:off x="3716" y="1163"/>
              <a:ext cx="202" cy="296"/>
              <a:chOff x="3716" y="1163"/>
              <a:chExt cx="202" cy="296"/>
            </a:xfrm>
          </p:grpSpPr>
          <p:sp>
            <p:nvSpPr>
              <p:cNvPr id="26849" name="Freeform 309"/>
              <p:cNvSpPr>
                <a:spLocks/>
              </p:cNvSpPr>
              <p:nvPr/>
            </p:nvSpPr>
            <p:spPr bwMode="auto">
              <a:xfrm>
                <a:off x="3716" y="1163"/>
                <a:ext cx="201" cy="295"/>
              </a:xfrm>
              <a:custGeom>
                <a:avLst/>
                <a:gdLst>
                  <a:gd name="T0" fmla="*/ 18 w 201"/>
                  <a:gd name="T1" fmla="*/ 27 h 295"/>
                  <a:gd name="T2" fmla="*/ 90 w 201"/>
                  <a:gd name="T3" fmla="*/ 0 h 295"/>
                  <a:gd name="T4" fmla="*/ 133 w 201"/>
                  <a:gd name="T5" fmla="*/ 14 h 295"/>
                  <a:gd name="T6" fmla="*/ 200 w 201"/>
                  <a:gd name="T7" fmla="*/ 212 h 295"/>
                  <a:gd name="T8" fmla="*/ 181 w 201"/>
                  <a:gd name="T9" fmla="*/ 271 h 295"/>
                  <a:gd name="T10" fmla="*/ 120 w 201"/>
                  <a:gd name="T11" fmla="*/ 294 h 295"/>
                  <a:gd name="T12" fmla="*/ 72 w 201"/>
                  <a:gd name="T13" fmla="*/ 292 h 295"/>
                  <a:gd name="T14" fmla="*/ 0 w 201"/>
                  <a:gd name="T15" fmla="*/ 90 h 295"/>
                  <a:gd name="T16" fmla="*/ 18 w 201"/>
                  <a:gd name="T17" fmla="*/ 27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
                  <a:gd name="T28" fmla="*/ 0 h 295"/>
                  <a:gd name="T29" fmla="*/ 201 w 201"/>
                  <a:gd name="T30" fmla="*/ 295 h 2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B0C7FE"/>
                  </a:gs>
                  <a:gs pos="100000">
                    <a:srgbClr val="618FFD"/>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50" name="Freeform 310"/>
              <p:cNvSpPr>
                <a:spLocks/>
              </p:cNvSpPr>
              <p:nvPr/>
            </p:nvSpPr>
            <p:spPr bwMode="auto">
              <a:xfrm>
                <a:off x="3716" y="1163"/>
                <a:ext cx="202" cy="296"/>
              </a:xfrm>
              <a:custGeom>
                <a:avLst/>
                <a:gdLst>
                  <a:gd name="T0" fmla="*/ 18 w 202"/>
                  <a:gd name="T1" fmla="*/ 27 h 296"/>
                  <a:gd name="T2" fmla="*/ 90 w 202"/>
                  <a:gd name="T3" fmla="*/ 0 h 296"/>
                  <a:gd name="T4" fmla="*/ 134 w 202"/>
                  <a:gd name="T5" fmla="*/ 14 h 296"/>
                  <a:gd name="T6" fmla="*/ 201 w 202"/>
                  <a:gd name="T7" fmla="*/ 213 h 296"/>
                  <a:gd name="T8" fmla="*/ 182 w 202"/>
                  <a:gd name="T9" fmla="*/ 272 h 296"/>
                  <a:gd name="T10" fmla="*/ 121 w 202"/>
                  <a:gd name="T11" fmla="*/ 295 h 296"/>
                  <a:gd name="T12" fmla="*/ 72 w 202"/>
                  <a:gd name="T13" fmla="*/ 293 h 296"/>
                  <a:gd name="T14" fmla="*/ 0 w 202"/>
                  <a:gd name="T15" fmla="*/ 90 h 296"/>
                  <a:gd name="T16" fmla="*/ 18 w 202"/>
                  <a:gd name="T17" fmla="*/ 2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296"/>
                  <a:gd name="T29" fmla="*/ 202 w 202"/>
                  <a:gd name="T30" fmla="*/ 296 h 2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681" name="Group 311"/>
            <p:cNvGrpSpPr>
              <a:grpSpLocks/>
            </p:cNvGrpSpPr>
            <p:nvPr/>
          </p:nvGrpSpPr>
          <p:grpSpPr bwMode="auto">
            <a:xfrm>
              <a:off x="3859" y="1166"/>
              <a:ext cx="66" cy="97"/>
              <a:chOff x="3859" y="1166"/>
              <a:chExt cx="66" cy="97"/>
            </a:xfrm>
          </p:grpSpPr>
          <p:grpSp>
            <p:nvGrpSpPr>
              <p:cNvPr id="26841" name="Group 312"/>
              <p:cNvGrpSpPr>
                <a:grpSpLocks/>
              </p:cNvGrpSpPr>
              <p:nvPr/>
            </p:nvGrpSpPr>
            <p:grpSpPr bwMode="auto">
              <a:xfrm>
                <a:off x="3859" y="1166"/>
                <a:ext cx="66" cy="97"/>
                <a:chOff x="3859" y="1166"/>
                <a:chExt cx="66" cy="97"/>
              </a:xfrm>
            </p:grpSpPr>
            <p:sp>
              <p:nvSpPr>
                <p:cNvPr id="26847" name="Freeform 313"/>
                <p:cNvSpPr>
                  <a:spLocks/>
                </p:cNvSpPr>
                <p:nvPr/>
              </p:nvSpPr>
              <p:spPr bwMode="auto">
                <a:xfrm>
                  <a:off x="3859" y="116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48" name="Freeform 314"/>
                <p:cNvSpPr>
                  <a:spLocks/>
                </p:cNvSpPr>
                <p:nvPr/>
              </p:nvSpPr>
              <p:spPr bwMode="auto">
                <a:xfrm>
                  <a:off x="3859" y="1166"/>
                  <a:ext cx="66" cy="97"/>
                </a:xfrm>
                <a:custGeom>
                  <a:avLst/>
                  <a:gdLst>
                    <a:gd name="T0" fmla="*/ 0 w 66"/>
                    <a:gd name="T1" fmla="*/ 14 h 97"/>
                    <a:gd name="T2" fmla="*/ 27 w 66"/>
                    <a:gd name="T3" fmla="*/ 96 h 97"/>
                    <a:gd name="T4" fmla="*/ 65 w 66"/>
                    <a:gd name="T5" fmla="*/ 81 h 97"/>
                    <a:gd name="T6" fmla="*/ 39 w 66"/>
                    <a:gd name="T7" fmla="*/ 0 h 97"/>
                    <a:gd name="T8" fmla="*/ 0 w 66"/>
                    <a:gd name="T9" fmla="*/ 14 h 97"/>
                    <a:gd name="T10" fmla="*/ 0 60000 65536"/>
                    <a:gd name="T11" fmla="*/ 0 60000 65536"/>
                    <a:gd name="T12" fmla="*/ 0 60000 65536"/>
                    <a:gd name="T13" fmla="*/ 0 60000 65536"/>
                    <a:gd name="T14" fmla="*/ 0 60000 65536"/>
                    <a:gd name="T15" fmla="*/ 0 w 66"/>
                    <a:gd name="T16" fmla="*/ 0 h 97"/>
                    <a:gd name="T17" fmla="*/ 66 w 66"/>
                    <a:gd name="T18" fmla="*/ 97 h 97"/>
                  </a:gdLst>
                  <a:ahLst/>
                  <a:cxnLst>
                    <a:cxn ang="T10">
                      <a:pos x="T0" y="T1"/>
                    </a:cxn>
                    <a:cxn ang="T11">
                      <a:pos x="T2" y="T3"/>
                    </a:cxn>
                    <a:cxn ang="T12">
                      <a:pos x="T4" y="T5"/>
                    </a:cxn>
                    <a:cxn ang="T13">
                      <a:pos x="T6" y="T7"/>
                    </a:cxn>
                    <a:cxn ang="T14">
                      <a:pos x="T8" y="T9"/>
                    </a:cxn>
                  </a:cxnLst>
                  <a:rect l="T15" t="T16" r="T17" b="T18"/>
                  <a:pathLst>
                    <a:path w="66" h="97">
                      <a:moveTo>
                        <a:pt x="0" y="14"/>
                      </a:moveTo>
                      <a:lnTo>
                        <a:pt x="27" y="96"/>
                      </a:lnTo>
                      <a:lnTo>
                        <a:pt x="65" y="81"/>
                      </a:lnTo>
                      <a:lnTo>
                        <a:pt x="39" y="0"/>
                      </a:lnTo>
                      <a:lnTo>
                        <a:pt x="0" y="1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842" name="Line 315"/>
              <p:cNvSpPr>
                <a:spLocks noChangeShapeType="1"/>
              </p:cNvSpPr>
              <p:nvPr/>
            </p:nvSpPr>
            <p:spPr bwMode="auto">
              <a:xfrm flipV="1">
                <a:off x="3876" y="1207"/>
                <a:ext cx="33"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43" name="Line 316"/>
              <p:cNvSpPr>
                <a:spLocks noChangeShapeType="1"/>
              </p:cNvSpPr>
              <p:nvPr/>
            </p:nvSpPr>
            <p:spPr bwMode="auto">
              <a:xfrm>
                <a:off x="3871" y="1182"/>
                <a:ext cx="19"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44" name="Line 317"/>
              <p:cNvSpPr>
                <a:spLocks noChangeShapeType="1"/>
              </p:cNvSpPr>
              <p:nvPr/>
            </p:nvSpPr>
            <p:spPr bwMode="auto">
              <a:xfrm>
                <a:off x="3879" y="1179"/>
                <a:ext cx="19" cy="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45" name="Line 318"/>
              <p:cNvSpPr>
                <a:spLocks noChangeShapeType="1"/>
              </p:cNvSpPr>
              <p:nvPr/>
            </p:nvSpPr>
            <p:spPr bwMode="auto">
              <a:xfrm>
                <a:off x="3887" y="1176"/>
                <a:ext cx="18" cy="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46" name="Line 319"/>
              <p:cNvSpPr>
                <a:spLocks noChangeShapeType="1"/>
              </p:cNvSpPr>
              <p:nvPr/>
            </p:nvSpPr>
            <p:spPr bwMode="auto">
              <a:xfrm>
                <a:off x="3894" y="1173"/>
                <a:ext cx="19"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682" name="Group 320"/>
            <p:cNvGrpSpPr>
              <a:grpSpLocks/>
            </p:cNvGrpSpPr>
            <p:nvPr/>
          </p:nvGrpSpPr>
          <p:grpSpPr bwMode="auto">
            <a:xfrm>
              <a:off x="3895" y="1271"/>
              <a:ext cx="67" cy="97"/>
              <a:chOff x="3895" y="1271"/>
              <a:chExt cx="67" cy="97"/>
            </a:xfrm>
          </p:grpSpPr>
          <p:grpSp>
            <p:nvGrpSpPr>
              <p:cNvPr id="26833" name="Group 321"/>
              <p:cNvGrpSpPr>
                <a:grpSpLocks/>
              </p:cNvGrpSpPr>
              <p:nvPr/>
            </p:nvGrpSpPr>
            <p:grpSpPr bwMode="auto">
              <a:xfrm>
                <a:off x="3895" y="1271"/>
                <a:ext cx="67" cy="97"/>
                <a:chOff x="3895" y="1271"/>
                <a:chExt cx="67" cy="97"/>
              </a:xfrm>
            </p:grpSpPr>
            <p:sp>
              <p:nvSpPr>
                <p:cNvPr id="26839" name="Freeform 322"/>
                <p:cNvSpPr>
                  <a:spLocks/>
                </p:cNvSpPr>
                <p:nvPr/>
              </p:nvSpPr>
              <p:spPr bwMode="auto">
                <a:xfrm>
                  <a:off x="3895" y="1271"/>
                  <a:ext cx="66" cy="95"/>
                </a:xfrm>
                <a:custGeom>
                  <a:avLst/>
                  <a:gdLst>
                    <a:gd name="T0" fmla="*/ 0 w 66"/>
                    <a:gd name="T1" fmla="*/ 13 h 95"/>
                    <a:gd name="T2" fmla="*/ 27 w 66"/>
                    <a:gd name="T3" fmla="*/ 94 h 95"/>
                    <a:gd name="T4" fmla="*/ 65 w 66"/>
                    <a:gd name="T5" fmla="*/ 79 h 95"/>
                    <a:gd name="T6" fmla="*/ 39 w 66"/>
                    <a:gd name="T7" fmla="*/ 0 h 95"/>
                    <a:gd name="T8" fmla="*/ 0 w 66"/>
                    <a:gd name="T9" fmla="*/ 13 h 95"/>
                    <a:gd name="T10" fmla="*/ 0 60000 65536"/>
                    <a:gd name="T11" fmla="*/ 0 60000 65536"/>
                    <a:gd name="T12" fmla="*/ 0 60000 65536"/>
                    <a:gd name="T13" fmla="*/ 0 60000 65536"/>
                    <a:gd name="T14" fmla="*/ 0 60000 65536"/>
                    <a:gd name="T15" fmla="*/ 0 w 66"/>
                    <a:gd name="T16" fmla="*/ 0 h 95"/>
                    <a:gd name="T17" fmla="*/ 66 w 66"/>
                    <a:gd name="T18" fmla="*/ 95 h 95"/>
                  </a:gdLst>
                  <a:ahLst/>
                  <a:cxnLst>
                    <a:cxn ang="T10">
                      <a:pos x="T0" y="T1"/>
                    </a:cxn>
                    <a:cxn ang="T11">
                      <a:pos x="T2" y="T3"/>
                    </a:cxn>
                    <a:cxn ang="T12">
                      <a:pos x="T4" y="T5"/>
                    </a:cxn>
                    <a:cxn ang="T13">
                      <a:pos x="T6" y="T7"/>
                    </a:cxn>
                    <a:cxn ang="T14">
                      <a:pos x="T8" y="T9"/>
                    </a:cxn>
                  </a:cxnLst>
                  <a:rect l="T15" t="T16" r="T17" b="T18"/>
                  <a:pathLst>
                    <a:path w="66" h="95">
                      <a:moveTo>
                        <a:pt x="0" y="13"/>
                      </a:moveTo>
                      <a:lnTo>
                        <a:pt x="27" y="94"/>
                      </a:lnTo>
                      <a:lnTo>
                        <a:pt x="65" y="79"/>
                      </a:lnTo>
                      <a:lnTo>
                        <a:pt x="39" y="0"/>
                      </a:lnTo>
                      <a:lnTo>
                        <a:pt x="0" y="13"/>
                      </a:lnTo>
                    </a:path>
                  </a:pathLst>
                </a:custGeom>
                <a:gradFill rotWithShape="0">
                  <a:gsLst>
                    <a:gs pos="0">
                      <a:srgbClr val="CECECE"/>
                    </a:gs>
                    <a:gs pos="100000">
                      <a:srgbClr val="909090"/>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40" name="Freeform 323"/>
                <p:cNvSpPr>
                  <a:spLocks/>
                </p:cNvSpPr>
                <p:nvPr/>
              </p:nvSpPr>
              <p:spPr bwMode="auto">
                <a:xfrm>
                  <a:off x="3895" y="1271"/>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834" name="Line 324"/>
              <p:cNvSpPr>
                <a:spLocks noChangeShapeType="1"/>
              </p:cNvSpPr>
              <p:nvPr/>
            </p:nvSpPr>
            <p:spPr bwMode="auto">
              <a:xfrm flipV="1">
                <a:off x="3912" y="1311"/>
                <a:ext cx="34"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35" name="Line 325"/>
              <p:cNvSpPr>
                <a:spLocks noChangeShapeType="1"/>
              </p:cNvSpPr>
              <p:nvPr/>
            </p:nvSpPr>
            <p:spPr bwMode="auto">
              <a:xfrm>
                <a:off x="3908" y="1287"/>
                <a:ext cx="19"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36" name="Line 326"/>
              <p:cNvSpPr>
                <a:spLocks noChangeShapeType="1"/>
              </p:cNvSpPr>
              <p:nvPr/>
            </p:nvSpPr>
            <p:spPr bwMode="auto">
              <a:xfrm>
                <a:off x="3916" y="1284"/>
                <a:ext cx="19"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37" name="Line 327"/>
              <p:cNvSpPr>
                <a:spLocks noChangeShapeType="1"/>
              </p:cNvSpPr>
              <p:nvPr/>
            </p:nvSpPr>
            <p:spPr bwMode="auto">
              <a:xfrm>
                <a:off x="3923" y="1280"/>
                <a:ext cx="19" cy="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38" name="Line 328"/>
              <p:cNvSpPr>
                <a:spLocks noChangeShapeType="1"/>
              </p:cNvSpPr>
              <p:nvPr/>
            </p:nvSpPr>
            <p:spPr bwMode="auto">
              <a:xfrm>
                <a:off x="3931" y="1278"/>
                <a:ext cx="19"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683" name="Group 329"/>
            <p:cNvGrpSpPr>
              <a:grpSpLocks/>
            </p:cNvGrpSpPr>
            <p:nvPr/>
          </p:nvGrpSpPr>
          <p:grpSpPr bwMode="auto">
            <a:xfrm>
              <a:off x="3956" y="1247"/>
              <a:ext cx="67" cy="97"/>
              <a:chOff x="3956" y="1247"/>
              <a:chExt cx="67" cy="97"/>
            </a:xfrm>
          </p:grpSpPr>
          <p:grpSp>
            <p:nvGrpSpPr>
              <p:cNvPr id="26825" name="Group 330"/>
              <p:cNvGrpSpPr>
                <a:grpSpLocks/>
              </p:cNvGrpSpPr>
              <p:nvPr/>
            </p:nvGrpSpPr>
            <p:grpSpPr bwMode="auto">
              <a:xfrm>
                <a:off x="3956" y="1247"/>
                <a:ext cx="67" cy="97"/>
                <a:chOff x="3956" y="1247"/>
                <a:chExt cx="67" cy="97"/>
              </a:xfrm>
            </p:grpSpPr>
            <p:sp>
              <p:nvSpPr>
                <p:cNvPr id="26831" name="Freeform 331"/>
                <p:cNvSpPr>
                  <a:spLocks/>
                </p:cNvSpPr>
                <p:nvPr/>
              </p:nvSpPr>
              <p:spPr bwMode="auto">
                <a:xfrm>
                  <a:off x="3956" y="1247"/>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32" name="Freeform 332"/>
                <p:cNvSpPr>
                  <a:spLocks/>
                </p:cNvSpPr>
                <p:nvPr/>
              </p:nvSpPr>
              <p:spPr bwMode="auto">
                <a:xfrm>
                  <a:off x="3956" y="1247"/>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826" name="Line 333"/>
              <p:cNvSpPr>
                <a:spLocks noChangeShapeType="1"/>
              </p:cNvSpPr>
              <p:nvPr/>
            </p:nvSpPr>
            <p:spPr bwMode="auto">
              <a:xfrm flipV="1">
                <a:off x="3973" y="1287"/>
                <a:ext cx="34"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27" name="Line 334"/>
              <p:cNvSpPr>
                <a:spLocks noChangeShapeType="1"/>
              </p:cNvSpPr>
              <p:nvPr/>
            </p:nvSpPr>
            <p:spPr bwMode="auto">
              <a:xfrm>
                <a:off x="3968" y="1263"/>
                <a:ext cx="19"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28" name="Line 335"/>
              <p:cNvSpPr>
                <a:spLocks noChangeShapeType="1"/>
              </p:cNvSpPr>
              <p:nvPr/>
            </p:nvSpPr>
            <p:spPr bwMode="auto">
              <a:xfrm>
                <a:off x="3976" y="1260"/>
                <a:ext cx="20"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29" name="Line 336"/>
              <p:cNvSpPr>
                <a:spLocks noChangeShapeType="1"/>
              </p:cNvSpPr>
              <p:nvPr/>
            </p:nvSpPr>
            <p:spPr bwMode="auto">
              <a:xfrm>
                <a:off x="3984" y="1256"/>
                <a:ext cx="19" cy="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30" name="Line 337"/>
              <p:cNvSpPr>
                <a:spLocks noChangeShapeType="1"/>
              </p:cNvSpPr>
              <p:nvPr/>
            </p:nvSpPr>
            <p:spPr bwMode="auto">
              <a:xfrm>
                <a:off x="3992" y="1253"/>
                <a:ext cx="18" cy="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684" name="Group 338"/>
            <p:cNvGrpSpPr>
              <a:grpSpLocks/>
            </p:cNvGrpSpPr>
            <p:nvPr/>
          </p:nvGrpSpPr>
          <p:grpSpPr bwMode="auto">
            <a:xfrm>
              <a:off x="3917" y="1146"/>
              <a:ext cx="67" cy="97"/>
              <a:chOff x="3917" y="1146"/>
              <a:chExt cx="67" cy="97"/>
            </a:xfrm>
          </p:grpSpPr>
          <p:grpSp>
            <p:nvGrpSpPr>
              <p:cNvPr id="26817" name="Group 339"/>
              <p:cNvGrpSpPr>
                <a:grpSpLocks/>
              </p:cNvGrpSpPr>
              <p:nvPr/>
            </p:nvGrpSpPr>
            <p:grpSpPr bwMode="auto">
              <a:xfrm>
                <a:off x="3917" y="1146"/>
                <a:ext cx="67" cy="97"/>
                <a:chOff x="3917" y="1146"/>
                <a:chExt cx="67" cy="97"/>
              </a:xfrm>
            </p:grpSpPr>
            <p:sp>
              <p:nvSpPr>
                <p:cNvPr id="26823" name="Freeform 340"/>
                <p:cNvSpPr>
                  <a:spLocks/>
                </p:cNvSpPr>
                <p:nvPr/>
              </p:nvSpPr>
              <p:spPr bwMode="auto">
                <a:xfrm>
                  <a:off x="3917" y="114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824" name="Freeform 341"/>
                <p:cNvSpPr>
                  <a:spLocks/>
                </p:cNvSpPr>
                <p:nvPr/>
              </p:nvSpPr>
              <p:spPr bwMode="auto">
                <a:xfrm>
                  <a:off x="3917" y="1146"/>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818" name="Line 342"/>
              <p:cNvSpPr>
                <a:spLocks noChangeShapeType="1"/>
              </p:cNvSpPr>
              <p:nvPr/>
            </p:nvSpPr>
            <p:spPr bwMode="auto">
              <a:xfrm flipV="1">
                <a:off x="3935" y="1187"/>
                <a:ext cx="33" cy="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19" name="Line 343"/>
              <p:cNvSpPr>
                <a:spLocks noChangeShapeType="1"/>
              </p:cNvSpPr>
              <p:nvPr/>
            </p:nvSpPr>
            <p:spPr bwMode="auto">
              <a:xfrm>
                <a:off x="3929" y="1162"/>
                <a:ext cx="19"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20" name="Line 344"/>
              <p:cNvSpPr>
                <a:spLocks noChangeShapeType="1"/>
              </p:cNvSpPr>
              <p:nvPr/>
            </p:nvSpPr>
            <p:spPr bwMode="auto">
              <a:xfrm>
                <a:off x="3937" y="1159"/>
                <a:ext cx="19" cy="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21" name="Line 345"/>
              <p:cNvSpPr>
                <a:spLocks noChangeShapeType="1"/>
              </p:cNvSpPr>
              <p:nvPr/>
            </p:nvSpPr>
            <p:spPr bwMode="auto">
              <a:xfrm>
                <a:off x="3945" y="1156"/>
                <a:ext cx="19" cy="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22" name="Line 346"/>
              <p:cNvSpPr>
                <a:spLocks noChangeShapeType="1"/>
              </p:cNvSpPr>
              <p:nvPr/>
            </p:nvSpPr>
            <p:spPr bwMode="auto">
              <a:xfrm>
                <a:off x="3952" y="1153"/>
                <a:ext cx="20" cy="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6685" name="Freeform 347"/>
            <p:cNvSpPr>
              <a:spLocks/>
            </p:cNvSpPr>
            <p:nvPr/>
          </p:nvSpPr>
          <p:spPr bwMode="auto">
            <a:xfrm>
              <a:off x="3740" y="1187"/>
              <a:ext cx="122" cy="171"/>
            </a:xfrm>
            <a:custGeom>
              <a:avLst/>
              <a:gdLst>
                <a:gd name="T0" fmla="*/ 114 w 122"/>
                <a:gd name="T1" fmla="*/ 63 h 171"/>
                <a:gd name="T2" fmla="*/ 110 w 122"/>
                <a:gd name="T3" fmla="*/ 52 h 171"/>
                <a:gd name="T4" fmla="*/ 104 w 122"/>
                <a:gd name="T5" fmla="*/ 42 h 171"/>
                <a:gd name="T6" fmla="*/ 98 w 122"/>
                <a:gd name="T7" fmla="*/ 32 h 171"/>
                <a:gd name="T8" fmla="*/ 91 w 122"/>
                <a:gd name="T9" fmla="*/ 23 h 171"/>
                <a:gd name="T10" fmla="*/ 84 w 122"/>
                <a:gd name="T11" fmla="*/ 16 h 171"/>
                <a:gd name="T12" fmla="*/ 76 w 122"/>
                <a:gd name="T13" fmla="*/ 9 h 171"/>
                <a:gd name="T14" fmla="*/ 67 w 122"/>
                <a:gd name="T15" fmla="*/ 5 h 171"/>
                <a:gd name="T16" fmla="*/ 59 w 122"/>
                <a:gd name="T17" fmla="*/ 2 h 171"/>
                <a:gd name="T18" fmla="*/ 51 w 122"/>
                <a:gd name="T19" fmla="*/ 0 h 171"/>
                <a:gd name="T20" fmla="*/ 42 w 122"/>
                <a:gd name="T21" fmla="*/ 0 h 171"/>
                <a:gd name="T22" fmla="*/ 35 w 122"/>
                <a:gd name="T23" fmla="*/ 2 h 171"/>
                <a:gd name="T24" fmla="*/ 27 w 122"/>
                <a:gd name="T25" fmla="*/ 6 h 171"/>
                <a:gd name="T26" fmla="*/ 21 w 122"/>
                <a:gd name="T27" fmla="*/ 10 h 171"/>
                <a:gd name="T28" fmla="*/ 15 w 122"/>
                <a:gd name="T29" fmla="*/ 17 h 171"/>
                <a:gd name="T30" fmla="*/ 10 w 122"/>
                <a:gd name="T31" fmla="*/ 25 h 171"/>
                <a:gd name="T32" fmla="*/ 6 w 122"/>
                <a:gd name="T33" fmla="*/ 34 h 171"/>
                <a:gd name="T34" fmla="*/ 3 w 122"/>
                <a:gd name="T35" fmla="*/ 43 h 171"/>
                <a:gd name="T36" fmla="*/ 1 w 122"/>
                <a:gd name="T37" fmla="*/ 54 h 171"/>
                <a:gd name="T38" fmla="*/ 0 w 122"/>
                <a:gd name="T39" fmla="*/ 66 h 171"/>
                <a:gd name="T40" fmla="*/ 1 w 122"/>
                <a:gd name="T41" fmla="*/ 77 h 171"/>
                <a:gd name="T42" fmla="*/ 2 w 122"/>
                <a:gd name="T43" fmla="*/ 89 h 171"/>
                <a:gd name="T44" fmla="*/ 5 w 122"/>
                <a:gd name="T45" fmla="*/ 101 h 171"/>
                <a:gd name="T46" fmla="*/ 9 w 122"/>
                <a:gd name="T47" fmla="*/ 113 h 171"/>
                <a:gd name="T48" fmla="*/ 14 w 122"/>
                <a:gd name="T49" fmla="*/ 123 h 171"/>
                <a:gd name="T50" fmla="*/ 20 w 122"/>
                <a:gd name="T51" fmla="*/ 133 h 171"/>
                <a:gd name="T52" fmla="*/ 26 w 122"/>
                <a:gd name="T53" fmla="*/ 143 h 171"/>
                <a:gd name="T54" fmla="*/ 34 w 122"/>
                <a:gd name="T55" fmla="*/ 151 h 171"/>
                <a:gd name="T56" fmla="*/ 41 w 122"/>
                <a:gd name="T57" fmla="*/ 158 h 171"/>
                <a:gd name="T58" fmla="*/ 49 w 122"/>
                <a:gd name="T59" fmla="*/ 163 h 171"/>
                <a:gd name="T60" fmla="*/ 58 w 122"/>
                <a:gd name="T61" fmla="*/ 167 h 171"/>
                <a:gd name="T62" fmla="*/ 66 w 122"/>
                <a:gd name="T63" fmla="*/ 170 h 171"/>
                <a:gd name="T64" fmla="*/ 74 w 122"/>
                <a:gd name="T65" fmla="*/ 170 h 171"/>
                <a:gd name="T66" fmla="*/ 82 w 122"/>
                <a:gd name="T67" fmla="*/ 169 h 171"/>
                <a:gd name="T68" fmla="*/ 90 w 122"/>
                <a:gd name="T69" fmla="*/ 167 h 171"/>
                <a:gd name="T70" fmla="*/ 97 w 122"/>
                <a:gd name="T71" fmla="*/ 162 h 171"/>
                <a:gd name="T72" fmla="*/ 103 w 122"/>
                <a:gd name="T73" fmla="*/ 156 h 171"/>
                <a:gd name="T74" fmla="*/ 109 w 122"/>
                <a:gd name="T75" fmla="*/ 149 h 171"/>
                <a:gd name="T76" fmla="*/ 114 w 122"/>
                <a:gd name="T77" fmla="*/ 141 h 171"/>
                <a:gd name="T78" fmla="*/ 117 w 122"/>
                <a:gd name="T79" fmla="*/ 132 h 171"/>
                <a:gd name="T80" fmla="*/ 120 w 122"/>
                <a:gd name="T81" fmla="*/ 121 h 171"/>
                <a:gd name="T82" fmla="*/ 121 w 122"/>
                <a:gd name="T83" fmla="*/ 110 h 171"/>
                <a:gd name="T84" fmla="*/ 121 w 122"/>
                <a:gd name="T85" fmla="*/ 99 h 171"/>
                <a:gd name="T86" fmla="*/ 120 w 122"/>
                <a:gd name="T87" fmla="*/ 87 h 171"/>
                <a:gd name="T88" fmla="*/ 117 w 122"/>
                <a:gd name="T89" fmla="*/ 75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2"/>
                <a:gd name="T136" fmla="*/ 0 h 171"/>
                <a:gd name="T137" fmla="*/ 122 w 122"/>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a:solidFill>
                <a:srgbClr val="000000"/>
              </a:solidFill>
              <a:round/>
              <a:headEnd/>
              <a:tailEnd/>
            </a:ln>
          </p:spPr>
          <p:txBody>
            <a:bodyPr/>
            <a:lstStyle/>
            <a:p>
              <a:endParaRPr lang="en-US"/>
            </a:p>
          </p:txBody>
        </p:sp>
        <p:grpSp>
          <p:nvGrpSpPr>
            <p:cNvPr id="26686" name="Group 348"/>
            <p:cNvGrpSpPr>
              <a:grpSpLocks/>
            </p:cNvGrpSpPr>
            <p:nvPr/>
          </p:nvGrpSpPr>
          <p:grpSpPr bwMode="auto">
            <a:xfrm>
              <a:off x="3745" y="1204"/>
              <a:ext cx="77" cy="42"/>
              <a:chOff x="3745" y="1204"/>
              <a:chExt cx="77" cy="42"/>
            </a:xfrm>
          </p:grpSpPr>
          <p:sp>
            <p:nvSpPr>
              <p:cNvPr id="26812" name="Freeform 349"/>
              <p:cNvSpPr>
                <a:spLocks/>
              </p:cNvSpPr>
              <p:nvPr/>
            </p:nvSpPr>
            <p:spPr bwMode="auto">
              <a:xfrm>
                <a:off x="3745" y="1208"/>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a:solidFill>
                  <a:srgbClr val="000000"/>
                </a:solidFill>
                <a:round/>
                <a:headEnd/>
                <a:tailEnd/>
              </a:ln>
            </p:spPr>
            <p:txBody>
              <a:bodyPr/>
              <a:lstStyle/>
              <a:p>
                <a:endParaRPr lang="en-US"/>
              </a:p>
            </p:txBody>
          </p:sp>
          <p:sp>
            <p:nvSpPr>
              <p:cNvPr id="26813" name="Line 350"/>
              <p:cNvSpPr>
                <a:spLocks noChangeShapeType="1"/>
              </p:cNvSpPr>
              <p:nvPr/>
            </p:nvSpPr>
            <p:spPr bwMode="auto">
              <a:xfrm flipH="1" flipV="1">
                <a:off x="3765" y="1231"/>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14" name="Line 351"/>
              <p:cNvSpPr>
                <a:spLocks noChangeShapeType="1"/>
              </p:cNvSpPr>
              <p:nvPr/>
            </p:nvSpPr>
            <p:spPr bwMode="auto">
              <a:xfrm flipH="1" flipV="1">
                <a:off x="3779" y="1224"/>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15" name="Line 352"/>
              <p:cNvSpPr>
                <a:spLocks noChangeShapeType="1"/>
              </p:cNvSpPr>
              <p:nvPr/>
            </p:nvSpPr>
            <p:spPr bwMode="auto">
              <a:xfrm flipH="1" flipV="1">
                <a:off x="3749" y="1237"/>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16" name="Freeform 353"/>
              <p:cNvSpPr>
                <a:spLocks/>
              </p:cNvSpPr>
              <p:nvPr/>
            </p:nvSpPr>
            <p:spPr bwMode="auto">
              <a:xfrm>
                <a:off x="3789" y="120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a:p>
            </p:txBody>
          </p:sp>
        </p:grpSp>
        <p:sp>
          <p:nvSpPr>
            <p:cNvPr id="26687" name="Freeform 354"/>
            <p:cNvSpPr>
              <a:spLocks/>
            </p:cNvSpPr>
            <p:nvPr/>
          </p:nvSpPr>
          <p:spPr bwMode="auto">
            <a:xfrm>
              <a:off x="3769" y="1244"/>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4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4" y="3"/>
                  </a:lnTo>
                  <a:lnTo>
                    <a:pt x="71" y="0"/>
                  </a:lnTo>
                </a:path>
              </a:pathLst>
            </a:custGeom>
            <a:solidFill>
              <a:srgbClr val="6080FF"/>
            </a:solidFill>
            <a:ln w="12700" cap="rnd">
              <a:solidFill>
                <a:srgbClr val="000000"/>
              </a:solidFill>
              <a:round/>
              <a:headEnd/>
              <a:tailEnd/>
            </a:ln>
          </p:spPr>
          <p:txBody>
            <a:bodyPr/>
            <a:lstStyle/>
            <a:p>
              <a:endParaRPr lang="en-US"/>
            </a:p>
          </p:txBody>
        </p:sp>
        <p:sp>
          <p:nvSpPr>
            <p:cNvPr id="26688" name="Freeform 355"/>
            <p:cNvSpPr>
              <a:spLocks/>
            </p:cNvSpPr>
            <p:nvPr/>
          </p:nvSpPr>
          <p:spPr bwMode="auto">
            <a:xfrm>
              <a:off x="3813" y="124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a:p>
          </p:txBody>
        </p:sp>
        <p:grpSp>
          <p:nvGrpSpPr>
            <p:cNvPr id="26689" name="Group 356"/>
            <p:cNvGrpSpPr>
              <a:grpSpLocks/>
            </p:cNvGrpSpPr>
            <p:nvPr/>
          </p:nvGrpSpPr>
          <p:grpSpPr bwMode="auto">
            <a:xfrm>
              <a:off x="3777" y="1294"/>
              <a:ext cx="77" cy="42"/>
              <a:chOff x="3777" y="1294"/>
              <a:chExt cx="77" cy="42"/>
            </a:xfrm>
          </p:grpSpPr>
          <p:sp>
            <p:nvSpPr>
              <p:cNvPr id="26807" name="Freeform 357"/>
              <p:cNvSpPr>
                <a:spLocks/>
              </p:cNvSpPr>
              <p:nvPr/>
            </p:nvSpPr>
            <p:spPr bwMode="auto">
              <a:xfrm>
                <a:off x="3777" y="1297"/>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a:solidFill>
                  <a:srgbClr val="000000"/>
                </a:solidFill>
                <a:round/>
                <a:headEnd/>
                <a:tailEnd/>
              </a:ln>
            </p:spPr>
            <p:txBody>
              <a:bodyPr/>
              <a:lstStyle/>
              <a:p>
                <a:endParaRPr lang="en-US"/>
              </a:p>
            </p:txBody>
          </p:sp>
          <p:sp>
            <p:nvSpPr>
              <p:cNvPr id="26808" name="Line 358"/>
              <p:cNvSpPr>
                <a:spLocks noChangeShapeType="1"/>
              </p:cNvSpPr>
              <p:nvPr/>
            </p:nvSpPr>
            <p:spPr bwMode="auto">
              <a:xfrm flipH="1" flipV="1">
                <a:off x="3797" y="1321"/>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09" name="Line 359"/>
              <p:cNvSpPr>
                <a:spLocks noChangeShapeType="1"/>
              </p:cNvSpPr>
              <p:nvPr/>
            </p:nvSpPr>
            <p:spPr bwMode="auto">
              <a:xfrm flipH="1" flipV="1">
                <a:off x="3811" y="1314"/>
                <a:ext cx="11"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10" name="Line 360"/>
              <p:cNvSpPr>
                <a:spLocks noChangeShapeType="1"/>
              </p:cNvSpPr>
              <p:nvPr/>
            </p:nvSpPr>
            <p:spPr bwMode="auto">
              <a:xfrm flipH="1" flipV="1">
                <a:off x="3781" y="1327"/>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11" name="Freeform 361"/>
              <p:cNvSpPr>
                <a:spLocks/>
              </p:cNvSpPr>
              <p:nvPr/>
            </p:nvSpPr>
            <p:spPr bwMode="auto">
              <a:xfrm>
                <a:off x="3821" y="129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a:p>
            </p:txBody>
          </p:sp>
        </p:grpSp>
        <p:sp>
          <p:nvSpPr>
            <p:cNvPr id="26690" name="Freeform 362"/>
            <p:cNvSpPr>
              <a:spLocks/>
            </p:cNvSpPr>
            <p:nvPr/>
          </p:nvSpPr>
          <p:spPr bwMode="auto">
            <a:xfrm>
              <a:off x="3721" y="1196"/>
              <a:ext cx="120" cy="169"/>
            </a:xfrm>
            <a:custGeom>
              <a:avLst/>
              <a:gdLst>
                <a:gd name="T0" fmla="*/ 110 w 120"/>
                <a:gd name="T1" fmla="*/ 57 h 169"/>
                <a:gd name="T2" fmla="*/ 103 w 120"/>
                <a:gd name="T3" fmla="*/ 41 h 169"/>
                <a:gd name="T4" fmla="*/ 93 w 120"/>
                <a:gd name="T5" fmla="*/ 27 h 169"/>
                <a:gd name="T6" fmla="*/ 82 w 120"/>
                <a:gd name="T7" fmla="*/ 16 h 169"/>
                <a:gd name="T8" fmla="*/ 70 w 120"/>
                <a:gd name="T9" fmla="*/ 7 h 169"/>
                <a:gd name="T10" fmla="*/ 58 w 120"/>
                <a:gd name="T11" fmla="*/ 2 h 169"/>
                <a:gd name="T12" fmla="*/ 46 w 120"/>
                <a:gd name="T13" fmla="*/ 0 h 169"/>
                <a:gd name="T14" fmla="*/ 34 w 120"/>
                <a:gd name="T15" fmla="*/ 2 h 169"/>
                <a:gd name="T16" fmla="*/ 24 w 120"/>
                <a:gd name="T17" fmla="*/ 8 h 169"/>
                <a:gd name="T18" fmla="*/ 14 w 120"/>
                <a:gd name="T19" fmla="*/ 17 h 169"/>
                <a:gd name="T20" fmla="*/ 7 w 120"/>
                <a:gd name="T21" fmla="*/ 29 h 169"/>
                <a:gd name="T22" fmla="*/ 2 w 120"/>
                <a:gd name="T23" fmla="*/ 43 h 169"/>
                <a:gd name="T24" fmla="*/ 0 w 120"/>
                <a:gd name="T25" fmla="*/ 59 h 169"/>
                <a:gd name="T26" fmla="*/ 1 w 120"/>
                <a:gd name="T27" fmla="*/ 76 h 169"/>
                <a:gd name="T28" fmla="*/ 4 w 120"/>
                <a:gd name="T29" fmla="*/ 94 h 169"/>
                <a:gd name="T30" fmla="*/ 9 w 120"/>
                <a:gd name="T31" fmla="*/ 111 h 169"/>
                <a:gd name="T32" fmla="*/ 16 w 120"/>
                <a:gd name="T33" fmla="*/ 127 h 169"/>
                <a:gd name="T34" fmla="*/ 26 w 120"/>
                <a:gd name="T35" fmla="*/ 141 h 169"/>
                <a:gd name="T36" fmla="*/ 37 w 120"/>
                <a:gd name="T37" fmla="*/ 152 h 169"/>
                <a:gd name="T38" fmla="*/ 49 w 120"/>
                <a:gd name="T39" fmla="*/ 161 h 169"/>
                <a:gd name="T40" fmla="*/ 61 w 120"/>
                <a:gd name="T41" fmla="*/ 166 h 169"/>
                <a:gd name="T42" fmla="*/ 73 w 120"/>
                <a:gd name="T43" fmla="*/ 168 h 169"/>
                <a:gd name="T44" fmla="*/ 85 w 120"/>
                <a:gd name="T45" fmla="*/ 166 h 169"/>
                <a:gd name="T46" fmla="*/ 95 w 120"/>
                <a:gd name="T47" fmla="*/ 160 h 169"/>
                <a:gd name="T48" fmla="*/ 105 w 120"/>
                <a:gd name="T49" fmla="*/ 151 h 169"/>
                <a:gd name="T50" fmla="*/ 112 w 120"/>
                <a:gd name="T51" fmla="*/ 139 h 169"/>
                <a:gd name="T52" fmla="*/ 117 w 120"/>
                <a:gd name="T53" fmla="*/ 125 h 169"/>
                <a:gd name="T54" fmla="*/ 119 w 120"/>
                <a:gd name="T55" fmla="*/ 109 h 169"/>
                <a:gd name="T56" fmla="*/ 118 w 120"/>
                <a:gd name="T57" fmla="*/ 92 h 169"/>
                <a:gd name="T58" fmla="*/ 115 w 120"/>
                <a:gd name="T59" fmla="*/ 74 h 169"/>
                <a:gd name="T60" fmla="*/ 112 w 120"/>
                <a:gd name="T61" fmla="*/ 75 h 169"/>
                <a:gd name="T62" fmla="*/ 115 w 120"/>
                <a:gd name="T63" fmla="*/ 92 h 169"/>
                <a:gd name="T64" fmla="*/ 116 w 120"/>
                <a:gd name="T65" fmla="*/ 106 h 169"/>
                <a:gd name="T66" fmla="*/ 113 w 120"/>
                <a:gd name="T67" fmla="*/ 124 h 169"/>
                <a:gd name="T68" fmla="*/ 109 w 120"/>
                <a:gd name="T69" fmla="*/ 138 h 169"/>
                <a:gd name="T70" fmla="*/ 102 w 120"/>
                <a:gd name="T71" fmla="*/ 149 h 169"/>
                <a:gd name="T72" fmla="*/ 93 w 120"/>
                <a:gd name="T73" fmla="*/ 157 h 169"/>
                <a:gd name="T74" fmla="*/ 84 w 120"/>
                <a:gd name="T75" fmla="*/ 163 h 169"/>
                <a:gd name="T76" fmla="*/ 73 w 120"/>
                <a:gd name="T77" fmla="*/ 165 h 169"/>
                <a:gd name="T78" fmla="*/ 62 w 120"/>
                <a:gd name="T79" fmla="*/ 163 h 169"/>
                <a:gd name="T80" fmla="*/ 50 w 120"/>
                <a:gd name="T81" fmla="*/ 158 h 169"/>
                <a:gd name="T82" fmla="*/ 39 w 120"/>
                <a:gd name="T83" fmla="*/ 150 h 169"/>
                <a:gd name="T84" fmla="*/ 28 w 120"/>
                <a:gd name="T85" fmla="*/ 139 h 169"/>
                <a:gd name="T86" fmla="*/ 19 w 120"/>
                <a:gd name="T87" fmla="*/ 125 h 169"/>
                <a:gd name="T88" fmla="*/ 12 w 120"/>
                <a:gd name="T89" fmla="*/ 110 h 169"/>
                <a:gd name="T90" fmla="*/ 7 w 120"/>
                <a:gd name="T91" fmla="*/ 93 h 169"/>
                <a:gd name="T92" fmla="*/ 4 w 120"/>
                <a:gd name="T93" fmla="*/ 76 h 169"/>
                <a:gd name="T94" fmla="*/ 3 w 120"/>
                <a:gd name="T95" fmla="*/ 62 h 169"/>
                <a:gd name="T96" fmla="*/ 6 w 120"/>
                <a:gd name="T97" fmla="*/ 44 h 169"/>
                <a:gd name="T98" fmla="*/ 10 w 120"/>
                <a:gd name="T99" fmla="*/ 30 h 169"/>
                <a:gd name="T100" fmla="*/ 17 w 120"/>
                <a:gd name="T101" fmla="*/ 19 h 169"/>
                <a:gd name="T102" fmla="*/ 26 w 120"/>
                <a:gd name="T103" fmla="*/ 11 h 169"/>
                <a:gd name="T104" fmla="*/ 35 w 120"/>
                <a:gd name="T105" fmla="*/ 5 h 169"/>
                <a:gd name="T106" fmla="*/ 46 w 120"/>
                <a:gd name="T107" fmla="*/ 3 h 169"/>
                <a:gd name="T108" fmla="*/ 57 w 120"/>
                <a:gd name="T109" fmla="*/ 5 h 169"/>
                <a:gd name="T110" fmla="*/ 69 w 120"/>
                <a:gd name="T111" fmla="*/ 10 h 169"/>
                <a:gd name="T112" fmla="*/ 80 w 120"/>
                <a:gd name="T113" fmla="*/ 18 h 169"/>
                <a:gd name="T114" fmla="*/ 91 w 120"/>
                <a:gd name="T115" fmla="*/ 29 h 169"/>
                <a:gd name="T116" fmla="*/ 100 w 120"/>
                <a:gd name="T117" fmla="*/ 43 h 169"/>
                <a:gd name="T118" fmla="*/ 107 w 120"/>
                <a:gd name="T119" fmla="*/ 58 h 169"/>
                <a:gd name="T120" fmla="*/ 114 w 120"/>
                <a:gd name="T121" fmla="*/ 68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169"/>
                <a:gd name="T185" fmla="*/ 120 w 120"/>
                <a:gd name="T186" fmla="*/ 169 h 1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26691" name="Group 363"/>
            <p:cNvGrpSpPr>
              <a:grpSpLocks/>
            </p:cNvGrpSpPr>
            <p:nvPr/>
          </p:nvGrpSpPr>
          <p:grpSpPr bwMode="auto">
            <a:xfrm>
              <a:off x="3711" y="1322"/>
              <a:ext cx="78" cy="42"/>
              <a:chOff x="3711" y="1322"/>
              <a:chExt cx="78" cy="42"/>
            </a:xfrm>
          </p:grpSpPr>
          <p:sp>
            <p:nvSpPr>
              <p:cNvPr id="26802" name="Freeform 364"/>
              <p:cNvSpPr>
                <a:spLocks/>
              </p:cNvSpPr>
              <p:nvPr/>
            </p:nvSpPr>
            <p:spPr bwMode="auto">
              <a:xfrm>
                <a:off x="3711" y="1325"/>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a:solidFill>
                  <a:srgbClr val="000000"/>
                </a:solidFill>
                <a:round/>
                <a:headEnd/>
                <a:tailEnd/>
              </a:ln>
            </p:spPr>
            <p:txBody>
              <a:bodyPr/>
              <a:lstStyle/>
              <a:p>
                <a:endParaRPr lang="en-US"/>
              </a:p>
            </p:txBody>
          </p:sp>
          <p:sp>
            <p:nvSpPr>
              <p:cNvPr id="26803" name="Line 365"/>
              <p:cNvSpPr>
                <a:spLocks noChangeShapeType="1"/>
              </p:cNvSpPr>
              <p:nvPr/>
            </p:nvSpPr>
            <p:spPr bwMode="auto">
              <a:xfrm flipH="1" flipV="1">
                <a:off x="3731" y="1348"/>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04" name="Line 366"/>
              <p:cNvSpPr>
                <a:spLocks noChangeShapeType="1"/>
              </p:cNvSpPr>
              <p:nvPr/>
            </p:nvSpPr>
            <p:spPr bwMode="auto">
              <a:xfrm flipH="1" flipV="1">
                <a:off x="3745" y="1342"/>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05" name="Line 367"/>
              <p:cNvSpPr>
                <a:spLocks noChangeShapeType="1"/>
              </p:cNvSpPr>
              <p:nvPr/>
            </p:nvSpPr>
            <p:spPr bwMode="auto">
              <a:xfrm flipH="1" flipV="1">
                <a:off x="3715" y="1355"/>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06" name="Freeform 368"/>
              <p:cNvSpPr>
                <a:spLocks/>
              </p:cNvSpPr>
              <p:nvPr/>
            </p:nvSpPr>
            <p:spPr bwMode="auto">
              <a:xfrm>
                <a:off x="3755" y="1322"/>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a:solidFill>
                  <a:srgbClr val="000000"/>
                </a:solidFill>
                <a:round/>
                <a:headEnd/>
                <a:tailEnd/>
              </a:ln>
            </p:spPr>
            <p:txBody>
              <a:bodyPr/>
              <a:lstStyle/>
              <a:p>
                <a:endParaRPr lang="en-US"/>
              </a:p>
            </p:txBody>
          </p:sp>
        </p:grpSp>
        <p:grpSp>
          <p:nvGrpSpPr>
            <p:cNvPr id="26692" name="Group 369"/>
            <p:cNvGrpSpPr>
              <a:grpSpLocks/>
            </p:cNvGrpSpPr>
            <p:nvPr/>
          </p:nvGrpSpPr>
          <p:grpSpPr bwMode="auto">
            <a:xfrm>
              <a:off x="3703" y="1196"/>
              <a:ext cx="77" cy="41"/>
              <a:chOff x="3703" y="1196"/>
              <a:chExt cx="77" cy="41"/>
            </a:xfrm>
          </p:grpSpPr>
          <p:sp>
            <p:nvSpPr>
              <p:cNvPr id="26797" name="Freeform 370"/>
              <p:cNvSpPr>
                <a:spLocks/>
              </p:cNvSpPr>
              <p:nvPr/>
            </p:nvSpPr>
            <p:spPr bwMode="auto">
              <a:xfrm>
                <a:off x="3703" y="1199"/>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3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3" y="3"/>
                    </a:lnTo>
                    <a:lnTo>
                      <a:pt x="71" y="0"/>
                    </a:lnTo>
                  </a:path>
                </a:pathLst>
              </a:custGeom>
              <a:solidFill>
                <a:srgbClr val="6080FF"/>
              </a:solidFill>
              <a:ln w="12700" cap="rnd">
                <a:solidFill>
                  <a:srgbClr val="000000"/>
                </a:solidFill>
                <a:round/>
                <a:headEnd/>
                <a:tailEnd/>
              </a:ln>
            </p:spPr>
            <p:txBody>
              <a:bodyPr/>
              <a:lstStyle/>
              <a:p>
                <a:endParaRPr lang="en-US"/>
              </a:p>
            </p:txBody>
          </p:sp>
          <p:sp>
            <p:nvSpPr>
              <p:cNvPr id="26798" name="Line 371"/>
              <p:cNvSpPr>
                <a:spLocks noChangeShapeType="1"/>
              </p:cNvSpPr>
              <p:nvPr/>
            </p:nvSpPr>
            <p:spPr bwMode="auto">
              <a:xfrm flipH="1" flipV="1">
                <a:off x="3723" y="1222"/>
                <a:ext cx="11"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99" name="Line 372"/>
              <p:cNvSpPr>
                <a:spLocks noChangeShapeType="1"/>
              </p:cNvSpPr>
              <p:nvPr/>
            </p:nvSpPr>
            <p:spPr bwMode="auto">
              <a:xfrm flipH="1" flipV="1">
                <a:off x="3737" y="1216"/>
                <a:ext cx="12"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00" name="Line 373"/>
              <p:cNvSpPr>
                <a:spLocks noChangeShapeType="1"/>
              </p:cNvSpPr>
              <p:nvPr/>
            </p:nvSpPr>
            <p:spPr bwMode="auto">
              <a:xfrm flipH="1" flipV="1">
                <a:off x="3707" y="1228"/>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01" name="Freeform 374"/>
              <p:cNvSpPr>
                <a:spLocks/>
              </p:cNvSpPr>
              <p:nvPr/>
            </p:nvSpPr>
            <p:spPr bwMode="auto">
              <a:xfrm>
                <a:off x="3747" y="1196"/>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a:p>
            </p:txBody>
          </p:sp>
        </p:grpSp>
        <p:grpSp>
          <p:nvGrpSpPr>
            <p:cNvPr id="26693" name="Group 375"/>
            <p:cNvGrpSpPr>
              <a:grpSpLocks/>
            </p:cNvGrpSpPr>
            <p:nvPr/>
          </p:nvGrpSpPr>
          <p:grpSpPr bwMode="auto">
            <a:xfrm>
              <a:off x="3752" y="1336"/>
              <a:ext cx="78" cy="41"/>
              <a:chOff x="3752" y="1336"/>
              <a:chExt cx="78" cy="41"/>
            </a:xfrm>
          </p:grpSpPr>
          <p:sp>
            <p:nvSpPr>
              <p:cNvPr id="26792" name="Freeform 376"/>
              <p:cNvSpPr>
                <a:spLocks/>
              </p:cNvSpPr>
              <p:nvPr/>
            </p:nvSpPr>
            <p:spPr bwMode="auto">
              <a:xfrm>
                <a:off x="3752" y="1339"/>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a:solidFill>
                  <a:srgbClr val="000000"/>
                </a:solidFill>
                <a:round/>
                <a:headEnd/>
                <a:tailEnd/>
              </a:ln>
            </p:spPr>
            <p:txBody>
              <a:bodyPr/>
              <a:lstStyle/>
              <a:p>
                <a:endParaRPr lang="en-US"/>
              </a:p>
            </p:txBody>
          </p:sp>
          <p:sp>
            <p:nvSpPr>
              <p:cNvPr id="26793" name="Line 377"/>
              <p:cNvSpPr>
                <a:spLocks noChangeShapeType="1"/>
              </p:cNvSpPr>
              <p:nvPr/>
            </p:nvSpPr>
            <p:spPr bwMode="auto">
              <a:xfrm flipH="1" flipV="1">
                <a:off x="3772" y="1362"/>
                <a:ext cx="12"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94" name="Line 378"/>
              <p:cNvSpPr>
                <a:spLocks noChangeShapeType="1"/>
              </p:cNvSpPr>
              <p:nvPr/>
            </p:nvSpPr>
            <p:spPr bwMode="auto">
              <a:xfrm flipH="1" flipV="1">
                <a:off x="3786" y="1356"/>
                <a:ext cx="12"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95" name="Line 379"/>
              <p:cNvSpPr>
                <a:spLocks noChangeShapeType="1"/>
              </p:cNvSpPr>
              <p:nvPr/>
            </p:nvSpPr>
            <p:spPr bwMode="auto">
              <a:xfrm flipH="1" flipV="1">
                <a:off x="3757" y="1368"/>
                <a:ext cx="1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96" name="Freeform 380"/>
              <p:cNvSpPr>
                <a:spLocks/>
              </p:cNvSpPr>
              <p:nvPr/>
            </p:nvSpPr>
            <p:spPr bwMode="auto">
              <a:xfrm>
                <a:off x="3796" y="133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a:solidFill>
                  <a:srgbClr val="000000"/>
                </a:solidFill>
                <a:round/>
                <a:headEnd/>
                <a:tailEnd/>
              </a:ln>
            </p:spPr>
            <p:txBody>
              <a:bodyPr/>
              <a:lstStyle/>
              <a:p>
                <a:endParaRPr lang="en-US"/>
              </a:p>
            </p:txBody>
          </p:sp>
        </p:grpSp>
        <p:grpSp>
          <p:nvGrpSpPr>
            <p:cNvPr id="26694" name="Group 381"/>
            <p:cNvGrpSpPr>
              <a:grpSpLocks/>
            </p:cNvGrpSpPr>
            <p:nvPr/>
          </p:nvGrpSpPr>
          <p:grpSpPr bwMode="auto">
            <a:xfrm>
              <a:off x="3680" y="1247"/>
              <a:ext cx="77" cy="42"/>
              <a:chOff x="3680" y="1247"/>
              <a:chExt cx="77" cy="42"/>
            </a:xfrm>
          </p:grpSpPr>
          <p:sp>
            <p:nvSpPr>
              <p:cNvPr id="26787" name="Freeform 382"/>
              <p:cNvSpPr>
                <a:spLocks/>
              </p:cNvSpPr>
              <p:nvPr/>
            </p:nvSpPr>
            <p:spPr bwMode="auto">
              <a:xfrm>
                <a:off x="3680" y="1250"/>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a:solidFill>
                  <a:srgbClr val="000000"/>
                </a:solidFill>
                <a:round/>
                <a:headEnd/>
                <a:tailEnd/>
              </a:ln>
            </p:spPr>
            <p:txBody>
              <a:bodyPr/>
              <a:lstStyle/>
              <a:p>
                <a:endParaRPr lang="en-US"/>
              </a:p>
            </p:txBody>
          </p:sp>
          <p:sp>
            <p:nvSpPr>
              <p:cNvPr id="26788" name="Line 383"/>
              <p:cNvSpPr>
                <a:spLocks noChangeShapeType="1"/>
              </p:cNvSpPr>
              <p:nvPr/>
            </p:nvSpPr>
            <p:spPr bwMode="auto">
              <a:xfrm flipH="1" flipV="1">
                <a:off x="3700" y="1273"/>
                <a:ext cx="1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89" name="Line 384"/>
              <p:cNvSpPr>
                <a:spLocks noChangeShapeType="1"/>
              </p:cNvSpPr>
              <p:nvPr/>
            </p:nvSpPr>
            <p:spPr bwMode="auto">
              <a:xfrm flipH="1" flipV="1">
                <a:off x="3714" y="1267"/>
                <a:ext cx="1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90" name="Line 385"/>
              <p:cNvSpPr>
                <a:spLocks noChangeShapeType="1"/>
              </p:cNvSpPr>
              <p:nvPr/>
            </p:nvSpPr>
            <p:spPr bwMode="auto">
              <a:xfrm flipH="1" flipV="1">
                <a:off x="3684" y="1280"/>
                <a:ext cx="12"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91" name="Freeform 386"/>
              <p:cNvSpPr>
                <a:spLocks/>
              </p:cNvSpPr>
              <p:nvPr/>
            </p:nvSpPr>
            <p:spPr bwMode="auto">
              <a:xfrm>
                <a:off x="3724" y="1247"/>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a:p>
            </p:txBody>
          </p:sp>
        </p:grpSp>
        <p:grpSp>
          <p:nvGrpSpPr>
            <p:cNvPr id="26695" name="Group 387"/>
            <p:cNvGrpSpPr>
              <a:grpSpLocks/>
            </p:cNvGrpSpPr>
            <p:nvPr/>
          </p:nvGrpSpPr>
          <p:grpSpPr bwMode="auto">
            <a:xfrm>
              <a:off x="3685" y="1286"/>
              <a:ext cx="78" cy="42"/>
              <a:chOff x="3685" y="1286"/>
              <a:chExt cx="78" cy="42"/>
            </a:xfrm>
          </p:grpSpPr>
          <p:sp>
            <p:nvSpPr>
              <p:cNvPr id="26782" name="Freeform 388"/>
              <p:cNvSpPr>
                <a:spLocks/>
              </p:cNvSpPr>
              <p:nvPr/>
            </p:nvSpPr>
            <p:spPr bwMode="auto">
              <a:xfrm>
                <a:off x="3685" y="1289"/>
                <a:ext cx="77" cy="39"/>
              </a:xfrm>
              <a:custGeom>
                <a:avLst/>
                <a:gdLst>
                  <a:gd name="T0" fmla="*/ 73 w 77"/>
                  <a:gd name="T1" fmla="*/ 0 h 39"/>
                  <a:gd name="T2" fmla="*/ 0 w 77"/>
                  <a:gd name="T3" fmla="*/ 32 h 39"/>
                  <a:gd name="T4" fmla="*/ 0 w 77"/>
                  <a:gd name="T5" fmla="*/ 36 h 39"/>
                  <a:gd name="T6" fmla="*/ 3 w 77"/>
                  <a:gd name="T7" fmla="*/ 38 h 39"/>
                  <a:gd name="T8" fmla="*/ 76 w 77"/>
                  <a:gd name="T9" fmla="*/ 7 h 39"/>
                  <a:gd name="T10" fmla="*/ 76 w 77"/>
                  <a:gd name="T11" fmla="*/ 3 h 39"/>
                  <a:gd name="T12" fmla="*/ 73 w 77"/>
                  <a:gd name="T13" fmla="*/ 0 h 39"/>
                  <a:gd name="T14" fmla="*/ 0 60000 65536"/>
                  <a:gd name="T15" fmla="*/ 0 60000 65536"/>
                  <a:gd name="T16" fmla="*/ 0 60000 65536"/>
                  <a:gd name="T17" fmla="*/ 0 60000 65536"/>
                  <a:gd name="T18" fmla="*/ 0 60000 65536"/>
                  <a:gd name="T19" fmla="*/ 0 60000 65536"/>
                  <a:gd name="T20" fmla="*/ 0 60000 65536"/>
                  <a:gd name="T21" fmla="*/ 0 w 77"/>
                  <a:gd name="T22" fmla="*/ 0 h 39"/>
                  <a:gd name="T23" fmla="*/ 77 w 7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39">
                    <a:moveTo>
                      <a:pt x="73" y="0"/>
                    </a:moveTo>
                    <a:lnTo>
                      <a:pt x="0" y="32"/>
                    </a:lnTo>
                    <a:lnTo>
                      <a:pt x="0" y="36"/>
                    </a:lnTo>
                    <a:lnTo>
                      <a:pt x="3" y="38"/>
                    </a:lnTo>
                    <a:lnTo>
                      <a:pt x="76" y="7"/>
                    </a:lnTo>
                    <a:lnTo>
                      <a:pt x="76" y="3"/>
                    </a:lnTo>
                    <a:lnTo>
                      <a:pt x="73" y="0"/>
                    </a:lnTo>
                  </a:path>
                </a:pathLst>
              </a:custGeom>
              <a:solidFill>
                <a:srgbClr val="6080FF"/>
              </a:solidFill>
              <a:ln w="12700" cap="rnd">
                <a:solidFill>
                  <a:srgbClr val="000000"/>
                </a:solidFill>
                <a:round/>
                <a:headEnd/>
                <a:tailEnd/>
              </a:ln>
            </p:spPr>
            <p:txBody>
              <a:bodyPr/>
              <a:lstStyle/>
              <a:p>
                <a:endParaRPr lang="en-US"/>
              </a:p>
            </p:txBody>
          </p:sp>
          <p:sp>
            <p:nvSpPr>
              <p:cNvPr id="26783" name="Line 389"/>
              <p:cNvSpPr>
                <a:spLocks noChangeShapeType="1"/>
              </p:cNvSpPr>
              <p:nvPr/>
            </p:nvSpPr>
            <p:spPr bwMode="auto">
              <a:xfrm flipH="1" flipV="1">
                <a:off x="3705" y="1312"/>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84" name="Line 390"/>
              <p:cNvSpPr>
                <a:spLocks noChangeShapeType="1"/>
              </p:cNvSpPr>
              <p:nvPr/>
            </p:nvSpPr>
            <p:spPr bwMode="auto">
              <a:xfrm flipH="1" flipV="1">
                <a:off x="3720" y="1306"/>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85" name="Line 391"/>
              <p:cNvSpPr>
                <a:spLocks noChangeShapeType="1"/>
              </p:cNvSpPr>
              <p:nvPr/>
            </p:nvSpPr>
            <p:spPr bwMode="auto">
              <a:xfrm flipH="1" flipV="1">
                <a:off x="3690" y="1319"/>
                <a:ext cx="1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86" name="Freeform 392"/>
              <p:cNvSpPr>
                <a:spLocks/>
              </p:cNvSpPr>
              <p:nvPr/>
            </p:nvSpPr>
            <p:spPr bwMode="auto">
              <a:xfrm>
                <a:off x="3729" y="128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a:solidFill>
                  <a:srgbClr val="000000"/>
                </a:solidFill>
                <a:round/>
                <a:headEnd/>
                <a:tailEnd/>
              </a:ln>
            </p:spPr>
            <p:txBody>
              <a:bodyPr/>
              <a:lstStyle/>
              <a:p>
                <a:endParaRPr lang="en-US"/>
              </a:p>
            </p:txBody>
          </p:sp>
        </p:grpSp>
        <p:grpSp>
          <p:nvGrpSpPr>
            <p:cNvPr id="26696" name="Group 393"/>
            <p:cNvGrpSpPr>
              <a:grpSpLocks/>
            </p:cNvGrpSpPr>
            <p:nvPr/>
          </p:nvGrpSpPr>
          <p:grpSpPr bwMode="auto">
            <a:xfrm>
              <a:off x="3707" y="1254"/>
              <a:ext cx="78" cy="42"/>
              <a:chOff x="3707" y="1254"/>
              <a:chExt cx="78" cy="42"/>
            </a:xfrm>
          </p:grpSpPr>
          <p:sp>
            <p:nvSpPr>
              <p:cNvPr id="26777" name="Freeform 394"/>
              <p:cNvSpPr>
                <a:spLocks/>
              </p:cNvSpPr>
              <p:nvPr/>
            </p:nvSpPr>
            <p:spPr bwMode="auto">
              <a:xfrm>
                <a:off x="3707" y="1257"/>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a:solidFill>
                  <a:srgbClr val="000000"/>
                </a:solidFill>
                <a:round/>
                <a:headEnd/>
                <a:tailEnd/>
              </a:ln>
            </p:spPr>
            <p:txBody>
              <a:bodyPr/>
              <a:lstStyle/>
              <a:p>
                <a:endParaRPr lang="en-US"/>
              </a:p>
            </p:txBody>
          </p:sp>
          <p:sp>
            <p:nvSpPr>
              <p:cNvPr id="26778" name="Line 395"/>
              <p:cNvSpPr>
                <a:spLocks noChangeShapeType="1"/>
              </p:cNvSpPr>
              <p:nvPr/>
            </p:nvSpPr>
            <p:spPr bwMode="auto">
              <a:xfrm flipH="1" flipV="1">
                <a:off x="3727" y="1280"/>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79" name="Line 396"/>
              <p:cNvSpPr>
                <a:spLocks noChangeShapeType="1"/>
              </p:cNvSpPr>
              <p:nvPr/>
            </p:nvSpPr>
            <p:spPr bwMode="auto">
              <a:xfrm flipH="1" flipV="1">
                <a:off x="3741" y="1274"/>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80" name="Line 397"/>
              <p:cNvSpPr>
                <a:spLocks noChangeShapeType="1"/>
              </p:cNvSpPr>
              <p:nvPr/>
            </p:nvSpPr>
            <p:spPr bwMode="auto">
              <a:xfrm flipH="1" flipV="1">
                <a:off x="3711" y="1287"/>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81" name="Freeform 398"/>
              <p:cNvSpPr>
                <a:spLocks/>
              </p:cNvSpPr>
              <p:nvPr/>
            </p:nvSpPr>
            <p:spPr bwMode="auto">
              <a:xfrm>
                <a:off x="3751" y="1254"/>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a:solidFill>
                  <a:srgbClr val="000000"/>
                </a:solidFill>
                <a:round/>
                <a:headEnd/>
                <a:tailEnd/>
              </a:ln>
            </p:spPr>
            <p:txBody>
              <a:bodyPr/>
              <a:lstStyle/>
              <a:p>
                <a:endParaRPr lang="en-US"/>
              </a:p>
            </p:txBody>
          </p:sp>
        </p:grpSp>
        <p:grpSp>
          <p:nvGrpSpPr>
            <p:cNvPr id="26697" name="Group 399"/>
            <p:cNvGrpSpPr>
              <a:grpSpLocks/>
            </p:cNvGrpSpPr>
            <p:nvPr/>
          </p:nvGrpSpPr>
          <p:grpSpPr bwMode="auto">
            <a:xfrm>
              <a:off x="3709" y="1290"/>
              <a:ext cx="77" cy="42"/>
              <a:chOff x="3709" y="1290"/>
              <a:chExt cx="77" cy="42"/>
            </a:xfrm>
          </p:grpSpPr>
          <p:sp>
            <p:nvSpPr>
              <p:cNvPr id="26772" name="Freeform 400"/>
              <p:cNvSpPr>
                <a:spLocks/>
              </p:cNvSpPr>
              <p:nvPr/>
            </p:nvSpPr>
            <p:spPr bwMode="auto">
              <a:xfrm>
                <a:off x="3709" y="1293"/>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a:solidFill>
                  <a:srgbClr val="000000"/>
                </a:solidFill>
                <a:round/>
                <a:headEnd/>
                <a:tailEnd/>
              </a:ln>
            </p:spPr>
            <p:txBody>
              <a:bodyPr/>
              <a:lstStyle/>
              <a:p>
                <a:endParaRPr lang="en-US"/>
              </a:p>
            </p:txBody>
          </p:sp>
          <p:sp>
            <p:nvSpPr>
              <p:cNvPr id="26773" name="Line 401"/>
              <p:cNvSpPr>
                <a:spLocks noChangeShapeType="1"/>
              </p:cNvSpPr>
              <p:nvPr/>
            </p:nvSpPr>
            <p:spPr bwMode="auto">
              <a:xfrm flipH="1" flipV="1">
                <a:off x="3729" y="1316"/>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74" name="Line 402"/>
              <p:cNvSpPr>
                <a:spLocks noChangeShapeType="1"/>
              </p:cNvSpPr>
              <p:nvPr/>
            </p:nvSpPr>
            <p:spPr bwMode="auto">
              <a:xfrm flipH="1" flipV="1">
                <a:off x="3743" y="1310"/>
                <a:ext cx="1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75" name="Line 403"/>
              <p:cNvSpPr>
                <a:spLocks noChangeShapeType="1"/>
              </p:cNvSpPr>
              <p:nvPr/>
            </p:nvSpPr>
            <p:spPr bwMode="auto">
              <a:xfrm flipH="1" flipV="1">
                <a:off x="3713" y="1323"/>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76" name="Freeform 404"/>
              <p:cNvSpPr>
                <a:spLocks/>
              </p:cNvSpPr>
              <p:nvPr/>
            </p:nvSpPr>
            <p:spPr bwMode="auto">
              <a:xfrm>
                <a:off x="3753" y="129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a:p>
            </p:txBody>
          </p:sp>
        </p:grpSp>
        <p:grpSp>
          <p:nvGrpSpPr>
            <p:cNvPr id="26698" name="Group 405"/>
            <p:cNvGrpSpPr>
              <a:grpSpLocks/>
            </p:cNvGrpSpPr>
            <p:nvPr/>
          </p:nvGrpSpPr>
          <p:grpSpPr bwMode="auto">
            <a:xfrm>
              <a:off x="3737" y="1281"/>
              <a:ext cx="77" cy="42"/>
              <a:chOff x="3737" y="1281"/>
              <a:chExt cx="77" cy="42"/>
            </a:xfrm>
          </p:grpSpPr>
          <p:sp>
            <p:nvSpPr>
              <p:cNvPr id="26767" name="Freeform 406"/>
              <p:cNvSpPr>
                <a:spLocks/>
              </p:cNvSpPr>
              <p:nvPr/>
            </p:nvSpPr>
            <p:spPr bwMode="auto">
              <a:xfrm>
                <a:off x="3737" y="1284"/>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a:solidFill>
                  <a:srgbClr val="000000"/>
                </a:solidFill>
                <a:round/>
                <a:headEnd/>
                <a:tailEnd/>
              </a:ln>
            </p:spPr>
            <p:txBody>
              <a:bodyPr/>
              <a:lstStyle/>
              <a:p>
                <a:endParaRPr lang="en-US"/>
              </a:p>
            </p:txBody>
          </p:sp>
          <p:sp>
            <p:nvSpPr>
              <p:cNvPr id="26768" name="Line 407"/>
              <p:cNvSpPr>
                <a:spLocks noChangeShapeType="1"/>
              </p:cNvSpPr>
              <p:nvPr/>
            </p:nvSpPr>
            <p:spPr bwMode="auto">
              <a:xfrm flipH="1" flipV="1">
                <a:off x="3757" y="1308"/>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69" name="Line 408"/>
              <p:cNvSpPr>
                <a:spLocks noChangeShapeType="1"/>
              </p:cNvSpPr>
              <p:nvPr/>
            </p:nvSpPr>
            <p:spPr bwMode="auto">
              <a:xfrm flipH="1" flipV="1">
                <a:off x="3771" y="1301"/>
                <a:ext cx="12"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70" name="Line 409"/>
              <p:cNvSpPr>
                <a:spLocks noChangeShapeType="1"/>
              </p:cNvSpPr>
              <p:nvPr/>
            </p:nvSpPr>
            <p:spPr bwMode="auto">
              <a:xfrm flipH="1" flipV="1">
                <a:off x="3741" y="1314"/>
                <a:ext cx="12"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71" name="Freeform 410"/>
              <p:cNvSpPr>
                <a:spLocks/>
              </p:cNvSpPr>
              <p:nvPr/>
            </p:nvSpPr>
            <p:spPr bwMode="auto">
              <a:xfrm>
                <a:off x="3781" y="1281"/>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a:p>
            </p:txBody>
          </p:sp>
        </p:grpSp>
        <p:grpSp>
          <p:nvGrpSpPr>
            <p:cNvPr id="26699" name="Group 411"/>
            <p:cNvGrpSpPr>
              <a:grpSpLocks/>
            </p:cNvGrpSpPr>
            <p:nvPr/>
          </p:nvGrpSpPr>
          <p:grpSpPr bwMode="auto">
            <a:xfrm>
              <a:off x="3726" y="1252"/>
              <a:ext cx="77" cy="41"/>
              <a:chOff x="3726" y="1252"/>
              <a:chExt cx="77" cy="41"/>
            </a:xfrm>
          </p:grpSpPr>
          <p:sp>
            <p:nvSpPr>
              <p:cNvPr id="26762" name="Freeform 412"/>
              <p:cNvSpPr>
                <a:spLocks/>
              </p:cNvSpPr>
              <p:nvPr/>
            </p:nvSpPr>
            <p:spPr bwMode="auto">
              <a:xfrm>
                <a:off x="3726" y="1255"/>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a:solidFill>
                  <a:srgbClr val="000000"/>
                </a:solidFill>
                <a:round/>
                <a:headEnd/>
                <a:tailEnd/>
              </a:ln>
            </p:spPr>
            <p:txBody>
              <a:bodyPr/>
              <a:lstStyle/>
              <a:p>
                <a:endParaRPr lang="en-US"/>
              </a:p>
            </p:txBody>
          </p:sp>
          <p:sp>
            <p:nvSpPr>
              <p:cNvPr id="26763" name="Line 413"/>
              <p:cNvSpPr>
                <a:spLocks noChangeShapeType="1"/>
              </p:cNvSpPr>
              <p:nvPr/>
            </p:nvSpPr>
            <p:spPr bwMode="auto">
              <a:xfrm flipH="1" flipV="1">
                <a:off x="3746" y="1278"/>
                <a:ext cx="11"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64" name="Line 414"/>
              <p:cNvSpPr>
                <a:spLocks noChangeShapeType="1"/>
              </p:cNvSpPr>
              <p:nvPr/>
            </p:nvSpPr>
            <p:spPr bwMode="auto">
              <a:xfrm flipH="1" flipV="1">
                <a:off x="3760" y="1272"/>
                <a:ext cx="12"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65" name="Line 415"/>
              <p:cNvSpPr>
                <a:spLocks noChangeShapeType="1"/>
              </p:cNvSpPr>
              <p:nvPr/>
            </p:nvSpPr>
            <p:spPr bwMode="auto">
              <a:xfrm flipH="1" flipV="1">
                <a:off x="3730" y="1284"/>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66" name="Freeform 416"/>
              <p:cNvSpPr>
                <a:spLocks/>
              </p:cNvSpPr>
              <p:nvPr/>
            </p:nvSpPr>
            <p:spPr bwMode="auto">
              <a:xfrm>
                <a:off x="3770" y="1252"/>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a:p>
            </p:txBody>
          </p:sp>
        </p:grpSp>
        <p:sp>
          <p:nvSpPr>
            <p:cNvPr id="26700" name="Line 417"/>
            <p:cNvSpPr>
              <a:spLocks noChangeShapeType="1"/>
            </p:cNvSpPr>
            <p:nvPr/>
          </p:nvSpPr>
          <p:spPr bwMode="auto">
            <a:xfrm flipV="1">
              <a:off x="3847" y="1302"/>
              <a:ext cx="7" cy="7"/>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01" name="Line 418"/>
            <p:cNvSpPr>
              <a:spLocks noChangeShapeType="1"/>
            </p:cNvSpPr>
            <p:nvPr/>
          </p:nvSpPr>
          <p:spPr bwMode="auto">
            <a:xfrm flipV="1">
              <a:off x="3827" y="1225"/>
              <a:ext cx="10" cy="7"/>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02" name="Line 419"/>
            <p:cNvSpPr>
              <a:spLocks noChangeShapeType="1"/>
            </p:cNvSpPr>
            <p:nvPr/>
          </p:nvSpPr>
          <p:spPr bwMode="auto">
            <a:xfrm flipV="1">
              <a:off x="3789" y="1194"/>
              <a:ext cx="16" cy="9"/>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03" name="Line 420"/>
            <p:cNvSpPr>
              <a:spLocks noChangeShapeType="1"/>
            </p:cNvSpPr>
            <p:nvPr/>
          </p:nvSpPr>
          <p:spPr bwMode="auto">
            <a:xfrm flipV="1">
              <a:off x="3831" y="1342"/>
              <a:ext cx="10" cy="7"/>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04" name="Freeform 421"/>
            <p:cNvSpPr>
              <a:spLocks/>
            </p:cNvSpPr>
            <p:nvPr/>
          </p:nvSpPr>
          <p:spPr bwMode="auto">
            <a:xfrm>
              <a:off x="3805" y="1334"/>
              <a:ext cx="28" cy="27"/>
            </a:xfrm>
            <a:custGeom>
              <a:avLst/>
              <a:gdLst>
                <a:gd name="T0" fmla="*/ 27 w 28"/>
                <a:gd name="T1" fmla="*/ 0 h 27"/>
                <a:gd name="T2" fmla="*/ 15 w 28"/>
                <a:gd name="T3" fmla="*/ 16 h 27"/>
                <a:gd name="T4" fmla="*/ 0 w 28"/>
                <a:gd name="T5" fmla="*/ 26 h 27"/>
                <a:gd name="T6" fmla="*/ 0 60000 65536"/>
                <a:gd name="T7" fmla="*/ 0 60000 65536"/>
                <a:gd name="T8" fmla="*/ 0 60000 65536"/>
                <a:gd name="T9" fmla="*/ 0 w 28"/>
                <a:gd name="T10" fmla="*/ 0 h 27"/>
                <a:gd name="T11" fmla="*/ 28 w 28"/>
                <a:gd name="T12" fmla="*/ 27 h 27"/>
              </a:gdLst>
              <a:ahLst/>
              <a:cxnLst>
                <a:cxn ang="T6">
                  <a:pos x="T0" y="T1"/>
                </a:cxn>
                <a:cxn ang="T7">
                  <a:pos x="T2" y="T3"/>
                </a:cxn>
                <a:cxn ang="T8">
                  <a:pos x="T4" y="T5"/>
                </a:cxn>
              </a:cxnLst>
              <a:rect l="T9" t="T10" r="T11" b="T12"/>
              <a:pathLst>
                <a:path w="28" h="27">
                  <a:moveTo>
                    <a:pt x="27" y="0"/>
                  </a:moveTo>
                  <a:lnTo>
                    <a:pt x="15" y="16"/>
                  </a:lnTo>
                  <a:lnTo>
                    <a:pt x="0" y="26"/>
                  </a:lnTo>
                </a:path>
              </a:pathLst>
            </a:custGeom>
            <a:noFill/>
            <a:ln w="25400" cap="rnd">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05" name="Freeform 422"/>
            <p:cNvSpPr>
              <a:spLocks/>
            </p:cNvSpPr>
            <p:nvPr/>
          </p:nvSpPr>
          <p:spPr bwMode="auto">
            <a:xfrm>
              <a:off x="3760" y="1199"/>
              <a:ext cx="28" cy="5"/>
            </a:xfrm>
            <a:custGeom>
              <a:avLst/>
              <a:gdLst>
                <a:gd name="T0" fmla="*/ 0 w 28"/>
                <a:gd name="T1" fmla="*/ 0 h 5"/>
                <a:gd name="T2" fmla="*/ 13 w 28"/>
                <a:gd name="T3" fmla="*/ 0 h 5"/>
                <a:gd name="T4" fmla="*/ 27 w 28"/>
                <a:gd name="T5" fmla="*/ 4 h 5"/>
                <a:gd name="T6" fmla="*/ 0 60000 65536"/>
                <a:gd name="T7" fmla="*/ 0 60000 65536"/>
                <a:gd name="T8" fmla="*/ 0 60000 65536"/>
                <a:gd name="T9" fmla="*/ 0 w 28"/>
                <a:gd name="T10" fmla="*/ 0 h 5"/>
                <a:gd name="T11" fmla="*/ 28 w 28"/>
                <a:gd name="T12" fmla="*/ 5 h 5"/>
              </a:gdLst>
              <a:ahLst/>
              <a:cxnLst>
                <a:cxn ang="T6">
                  <a:pos x="T0" y="T1"/>
                </a:cxn>
                <a:cxn ang="T7">
                  <a:pos x="T2" y="T3"/>
                </a:cxn>
                <a:cxn ang="T8">
                  <a:pos x="T4" y="T5"/>
                </a:cxn>
              </a:cxnLst>
              <a:rect l="T9" t="T10" r="T11" b="T12"/>
              <a:pathLst>
                <a:path w="28" h="5">
                  <a:moveTo>
                    <a:pt x="0" y="0"/>
                  </a:moveTo>
                  <a:lnTo>
                    <a:pt x="13" y="0"/>
                  </a:lnTo>
                  <a:lnTo>
                    <a:pt x="27" y="4"/>
                  </a:lnTo>
                </a:path>
              </a:pathLst>
            </a:custGeom>
            <a:noFill/>
            <a:ln w="25400" cap="rnd">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6706" name="Group 423"/>
            <p:cNvGrpSpPr>
              <a:grpSpLocks/>
            </p:cNvGrpSpPr>
            <p:nvPr/>
          </p:nvGrpSpPr>
          <p:grpSpPr bwMode="auto">
            <a:xfrm>
              <a:off x="3768" y="1255"/>
              <a:ext cx="50" cy="27"/>
              <a:chOff x="3768" y="1255"/>
              <a:chExt cx="50" cy="27"/>
            </a:xfrm>
          </p:grpSpPr>
          <p:sp>
            <p:nvSpPr>
              <p:cNvPr id="26758" name="Freeform 424"/>
              <p:cNvSpPr>
                <a:spLocks/>
              </p:cNvSpPr>
              <p:nvPr/>
            </p:nvSpPr>
            <p:spPr bwMode="auto">
              <a:xfrm>
                <a:off x="3768" y="1255"/>
                <a:ext cx="50" cy="27"/>
              </a:xfrm>
              <a:custGeom>
                <a:avLst/>
                <a:gdLst>
                  <a:gd name="T0" fmla="*/ 45 w 50"/>
                  <a:gd name="T1" fmla="*/ 0 h 27"/>
                  <a:gd name="T2" fmla="*/ 0 w 50"/>
                  <a:gd name="T3" fmla="*/ 20 h 27"/>
                  <a:gd name="T4" fmla="*/ 0 w 50"/>
                  <a:gd name="T5" fmla="*/ 24 h 27"/>
                  <a:gd name="T6" fmla="*/ 3 w 50"/>
                  <a:gd name="T7" fmla="*/ 26 h 27"/>
                  <a:gd name="T8" fmla="*/ 49 w 50"/>
                  <a:gd name="T9" fmla="*/ 5 h 27"/>
                  <a:gd name="T10" fmla="*/ 49 w 50"/>
                  <a:gd name="T11" fmla="*/ 1 h 27"/>
                  <a:gd name="T12" fmla="*/ 45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45" y="0"/>
                    </a:moveTo>
                    <a:lnTo>
                      <a:pt x="0" y="20"/>
                    </a:lnTo>
                    <a:lnTo>
                      <a:pt x="0" y="24"/>
                    </a:lnTo>
                    <a:lnTo>
                      <a:pt x="3" y="26"/>
                    </a:lnTo>
                    <a:lnTo>
                      <a:pt x="49" y="5"/>
                    </a:lnTo>
                    <a:lnTo>
                      <a:pt x="49" y="1"/>
                    </a:lnTo>
                    <a:lnTo>
                      <a:pt x="45" y="0"/>
                    </a:lnTo>
                  </a:path>
                </a:pathLst>
              </a:custGeom>
              <a:solidFill>
                <a:srgbClr val="6080FF"/>
              </a:solidFill>
              <a:ln w="12700" cap="rnd">
                <a:solidFill>
                  <a:srgbClr val="000000"/>
                </a:solidFill>
                <a:round/>
                <a:headEnd/>
                <a:tailEnd/>
              </a:ln>
            </p:spPr>
            <p:txBody>
              <a:bodyPr/>
              <a:lstStyle/>
              <a:p>
                <a:endParaRPr lang="en-US"/>
              </a:p>
            </p:txBody>
          </p:sp>
          <p:sp>
            <p:nvSpPr>
              <p:cNvPr id="26759" name="Line 425"/>
              <p:cNvSpPr>
                <a:spLocks noChangeShapeType="1"/>
              </p:cNvSpPr>
              <p:nvPr/>
            </p:nvSpPr>
            <p:spPr bwMode="auto">
              <a:xfrm flipH="1" flipV="1">
                <a:off x="3789" y="1266"/>
                <a:ext cx="12"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60" name="Line 426"/>
              <p:cNvSpPr>
                <a:spLocks noChangeShapeType="1"/>
              </p:cNvSpPr>
              <p:nvPr/>
            </p:nvSpPr>
            <p:spPr bwMode="auto">
              <a:xfrm flipH="1" flipV="1">
                <a:off x="3804" y="1260"/>
                <a:ext cx="1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61" name="Line 427"/>
              <p:cNvSpPr>
                <a:spLocks noChangeShapeType="1"/>
              </p:cNvSpPr>
              <p:nvPr/>
            </p:nvSpPr>
            <p:spPr bwMode="auto">
              <a:xfrm flipH="1" flipV="1">
                <a:off x="3773" y="1272"/>
                <a:ext cx="12" cy="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707" name="Group 428"/>
            <p:cNvGrpSpPr>
              <a:grpSpLocks/>
            </p:cNvGrpSpPr>
            <p:nvPr/>
          </p:nvGrpSpPr>
          <p:grpSpPr bwMode="auto">
            <a:xfrm>
              <a:off x="3609" y="1412"/>
              <a:ext cx="196" cy="80"/>
              <a:chOff x="3609" y="1412"/>
              <a:chExt cx="196" cy="80"/>
            </a:xfrm>
          </p:grpSpPr>
          <p:sp>
            <p:nvSpPr>
              <p:cNvPr id="26748" name="Freeform 429"/>
              <p:cNvSpPr>
                <a:spLocks/>
              </p:cNvSpPr>
              <p:nvPr/>
            </p:nvSpPr>
            <p:spPr bwMode="auto">
              <a:xfrm>
                <a:off x="3626" y="1414"/>
                <a:ext cx="177" cy="74"/>
              </a:xfrm>
              <a:custGeom>
                <a:avLst/>
                <a:gdLst>
                  <a:gd name="T0" fmla="*/ 174 w 177"/>
                  <a:gd name="T1" fmla="*/ 0 h 74"/>
                  <a:gd name="T2" fmla="*/ 0 w 177"/>
                  <a:gd name="T3" fmla="*/ 67 h 74"/>
                  <a:gd name="T4" fmla="*/ 1 w 177"/>
                  <a:gd name="T5" fmla="*/ 73 h 74"/>
                  <a:gd name="T6" fmla="*/ 176 w 177"/>
                  <a:gd name="T7" fmla="*/ 6 h 74"/>
                  <a:gd name="T8" fmla="*/ 176 w 177"/>
                  <a:gd name="T9" fmla="*/ 3 h 74"/>
                  <a:gd name="T10" fmla="*/ 174 w 177"/>
                  <a:gd name="T11" fmla="*/ 0 h 74"/>
                  <a:gd name="T12" fmla="*/ 0 60000 65536"/>
                  <a:gd name="T13" fmla="*/ 0 60000 65536"/>
                  <a:gd name="T14" fmla="*/ 0 60000 65536"/>
                  <a:gd name="T15" fmla="*/ 0 60000 65536"/>
                  <a:gd name="T16" fmla="*/ 0 60000 65536"/>
                  <a:gd name="T17" fmla="*/ 0 60000 65536"/>
                  <a:gd name="T18" fmla="*/ 0 w 177"/>
                  <a:gd name="T19" fmla="*/ 0 h 74"/>
                  <a:gd name="T20" fmla="*/ 177 w 1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77" h="74">
                    <a:moveTo>
                      <a:pt x="174" y="0"/>
                    </a:moveTo>
                    <a:lnTo>
                      <a:pt x="0" y="67"/>
                    </a:lnTo>
                    <a:lnTo>
                      <a:pt x="1" y="73"/>
                    </a:lnTo>
                    <a:lnTo>
                      <a:pt x="176" y="6"/>
                    </a:lnTo>
                    <a:lnTo>
                      <a:pt x="176" y="3"/>
                    </a:lnTo>
                    <a:lnTo>
                      <a:pt x="174" y="0"/>
                    </a:lnTo>
                  </a:path>
                </a:pathLst>
              </a:custGeom>
              <a:solidFill>
                <a:srgbClr val="A0C0FF"/>
              </a:solidFill>
              <a:ln w="12700" cap="rnd">
                <a:solidFill>
                  <a:srgbClr val="000000"/>
                </a:solidFill>
                <a:round/>
                <a:headEnd/>
                <a:tailEnd/>
              </a:ln>
            </p:spPr>
            <p:txBody>
              <a:bodyPr/>
              <a:lstStyle/>
              <a:p>
                <a:endParaRPr lang="en-US"/>
              </a:p>
            </p:txBody>
          </p:sp>
          <p:grpSp>
            <p:nvGrpSpPr>
              <p:cNvPr id="26749" name="Group 430"/>
              <p:cNvGrpSpPr>
                <a:grpSpLocks/>
              </p:cNvGrpSpPr>
              <p:nvPr/>
            </p:nvGrpSpPr>
            <p:grpSpPr bwMode="auto">
              <a:xfrm>
                <a:off x="3709" y="1442"/>
                <a:ext cx="17" cy="14"/>
                <a:chOff x="3709" y="1442"/>
                <a:chExt cx="17" cy="14"/>
              </a:xfrm>
            </p:grpSpPr>
            <p:sp>
              <p:nvSpPr>
                <p:cNvPr id="26756" name="Freeform 431"/>
                <p:cNvSpPr>
                  <a:spLocks/>
                </p:cNvSpPr>
                <p:nvPr/>
              </p:nvSpPr>
              <p:spPr bwMode="auto">
                <a:xfrm>
                  <a:off x="3709" y="144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a:solidFill>
                    <a:srgbClr val="000000"/>
                  </a:solidFill>
                  <a:round/>
                  <a:headEnd/>
                  <a:tailEnd/>
                </a:ln>
              </p:spPr>
              <p:txBody>
                <a:bodyPr/>
                <a:lstStyle/>
                <a:p>
                  <a:endParaRPr lang="en-US"/>
                </a:p>
              </p:txBody>
            </p:sp>
            <p:sp>
              <p:nvSpPr>
                <p:cNvPr id="26757" name="Freeform 432"/>
                <p:cNvSpPr>
                  <a:spLocks/>
                </p:cNvSpPr>
                <p:nvPr/>
              </p:nvSpPr>
              <p:spPr bwMode="auto">
                <a:xfrm>
                  <a:off x="3713" y="1447"/>
                  <a:ext cx="4" cy="9"/>
                </a:xfrm>
                <a:custGeom>
                  <a:avLst/>
                  <a:gdLst>
                    <a:gd name="T0" fmla="*/ 3 w 4"/>
                    <a:gd name="T1" fmla="*/ 8 h 9"/>
                    <a:gd name="T2" fmla="*/ 3 w 4"/>
                    <a:gd name="T3" fmla="*/ 3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8"/>
                      </a:moveTo>
                      <a:lnTo>
                        <a:pt x="3" y="3"/>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750" name="Group 433"/>
              <p:cNvGrpSpPr>
                <a:grpSpLocks/>
              </p:cNvGrpSpPr>
              <p:nvPr/>
            </p:nvGrpSpPr>
            <p:grpSpPr bwMode="auto">
              <a:xfrm>
                <a:off x="3788" y="1412"/>
                <a:ext cx="17" cy="14"/>
                <a:chOff x="3788" y="1412"/>
                <a:chExt cx="17" cy="14"/>
              </a:xfrm>
            </p:grpSpPr>
            <p:sp>
              <p:nvSpPr>
                <p:cNvPr id="26754" name="Freeform 434"/>
                <p:cNvSpPr>
                  <a:spLocks/>
                </p:cNvSpPr>
                <p:nvPr/>
              </p:nvSpPr>
              <p:spPr bwMode="auto">
                <a:xfrm>
                  <a:off x="3788" y="141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a:solidFill>
                    <a:srgbClr val="000000"/>
                  </a:solidFill>
                  <a:round/>
                  <a:headEnd/>
                  <a:tailEnd/>
                </a:ln>
              </p:spPr>
              <p:txBody>
                <a:bodyPr/>
                <a:lstStyle/>
                <a:p>
                  <a:endParaRPr lang="en-US"/>
                </a:p>
              </p:txBody>
            </p:sp>
            <p:sp>
              <p:nvSpPr>
                <p:cNvPr id="26755" name="Freeform 435"/>
                <p:cNvSpPr>
                  <a:spLocks/>
                </p:cNvSpPr>
                <p:nvPr/>
              </p:nvSpPr>
              <p:spPr bwMode="auto">
                <a:xfrm>
                  <a:off x="3792" y="1416"/>
                  <a:ext cx="4" cy="10"/>
                </a:xfrm>
                <a:custGeom>
                  <a:avLst/>
                  <a:gdLst>
                    <a:gd name="T0" fmla="*/ 3 w 4"/>
                    <a:gd name="T1" fmla="*/ 9 h 10"/>
                    <a:gd name="T2" fmla="*/ 3 w 4"/>
                    <a:gd name="T3" fmla="*/ 3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3" y="9"/>
                      </a:moveTo>
                      <a:lnTo>
                        <a:pt x="3" y="3"/>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751" name="Group 436"/>
              <p:cNvGrpSpPr>
                <a:grpSpLocks/>
              </p:cNvGrpSpPr>
              <p:nvPr/>
            </p:nvGrpSpPr>
            <p:grpSpPr bwMode="auto">
              <a:xfrm>
                <a:off x="3609" y="1473"/>
                <a:ext cx="35" cy="19"/>
                <a:chOff x="3609" y="1473"/>
                <a:chExt cx="35" cy="19"/>
              </a:xfrm>
            </p:grpSpPr>
            <p:sp>
              <p:nvSpPr>
                <p:cNvPr id="26752" name="Freeform 437"/>
                <p:cNvSpPr>
                  <a:spLocks/>
                </p:cNvSpPr>
                <p:nvPr/>
              </p:nvSpPr>
              <p:spPr bwMode="auto">
                <a:xfrm>
                  <a:off x="3609" y="1473"/>
                  <a:ext cx="35" cy="19"/>
                </a:xfrm>
                <a:custGeom>
                  <a:avLst/>
                  <a:gdLst>
                    <a:gd name="T0" fmla="*/ 34 w 35"/>
                    <a:gd name="T1" fmla="*/ 11 h 19"/>
                    <a:gd name="T2" fmla="*/ 34 w 35"/>
                    <a:gd name="T3" fmla="*/ 7 h 19"/>
                    <a:gd name="T4" fmla="*/ 32 w 35"/>
                    <a:gd name="T5" fmla="*/ 3 h 19"/>
                    <a:gd name="T6" fmla="*/ 30 w 35"/>
                    <a:gd name="T7" fmla="*/ 0 h 19"/>
                    <a:gd name="T8" fmla="*/ 14 w 35"/>
                    <a:gd name="T9" fmla="*/ 6 h 19"/>
                    <a:gd name="T10" fmla="*/ 0 w 35"/>
                    <a:gd name="T11" fmla="*/ 18 h 19"/>
                    <a:gd name="T12" fmla="*/ 19 w 35"/>
                    <a:gd name="T13" fmla="*/ 17 h 19"/>
                    <a:gd name="T14" fmla="*/ 34 w 35"/>
                    <a:gd name="T15" fmla="*/ 11 h 19"/>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9"/>
                    <a:gd name="T26" fmla="*/ 35 w 3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a:solidFill>
                    <a:srgbClr val="000000"/>
                  </a:solidFill>
                  <a:round/>
                  <a:headEnd/>
                  <a:tailEnd/>
                </a:ln>
              </p:spPr>
              <p:txBody>
                <a:bodyPr/>
                <a:lstStyle/>
                <a:p>
                  <a:endParaRPr lang="en-US"/>
                </a:p>
              </p:txBody>
            </p:sp>
            <p:sp>
              <p:nvSpPr>
                <p:cNvPr id="26753" name="Freeform 438"/>
                <p:cNvSpPr>
                  <a:spLocks/>
                </p:cNvSpPr>
                <p:nvPr/>
              </p:nvSpPr>
              <p:spPr bwMode="auto">
                <a:xfrm>
                  <a:off x="3624" y="1480"/>
                  <a:ext cx="5" cy="11"/>
                </a:xfrm>
                <a:custGeom>
                  <a:avLst/>
                  <a:gdLst>
                    <a:gd name="T0" fmla="*/ 3 w 5"/>
                    <a:gd name="T1" fmla="*/ 10 h 11"/>
                    <a:gd name="T2" fmla="*/ 4 w 5"/>
                    <a:gd name="T3" fmla="*/ 5 h 11"/>
                    <a:gd name="T4" fmla="*/ 2 w 5"/>
                    <a:gd name="T5" fmla="*/ 2 h 11"/>
                    <a:gd name="T6" fmla="*/ 0 w 5"/>
                    <a:gd name="T7" fmla="*/ 0 h 11"/>
                    <a:gd name="T8" fmla="*/ 0 60000 65536"/>
                    <a:gd name="T9" fmla="*/ 0 60000 65536"/>
                    <a:gd name="T10" fmla="*/ 0 60000 65536"/>
                    <a:gd name="T11" fmla="*/ 0 60000 65536"/>
                    <a:gd name="T12" fmla="*/ 0 w 5"/>
                    <a:gd name="T13" fmla="*/ 0 h 11"/>
                    <a:gd name="T14" fmla="*/ 5 w 5"/>
                    <a:gd name="T15" fmla="*/ 11 h 11"/>
                  </a:gdLst>
                  <a:ahLst/>
                  <a:cxnLst>
                    <a:cxn ang="T8">
                      <a:pos x="T0" y="T1"/>
                    </a:cxn>
                    <a:cxn ang="T9">
                      <a:pos x="T2" y="T3"/>
                    </a:cxn>
                    <a:cxn ang="T10">
                      <a:pos x="T4" y="T5"/>
                    </a:cxn>
                    <a:cxn ang="T11">
                      <a:pos x="T6" y="T7"/>
                    </a:cxn>
                  </a:cxnLst>
                  <a:rect l="T12" t="T13" r="T14" b="T15"/>
                  <a:pathLst>
                    <a:path w="5" h="11">
                      <a:moveTo>
                        <a:pt x="3" y="10"/>
                      </a:moveTo>
                      <a:lnTo>
                        <a:pt x="4" y="5"/>
                      </a:lnTo>
                      <a:lnTo>
                        <a:pt x="2" y="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6708" name="Group 439"/>
            <p:cNvGrpSpPr>
              <a:grpSpLocks/>
            </p:cNvGrpSpPr>
            <p:nvPr/>
          </p:nvGrpSpPr>
          <p:grpSpPr bwMode="auto">
            <a:xfrm>
              <a:off x="3837" y="1414"/>
              <a:ext cx="24" cy="25"/>
              <a:chOff x="3837" y="1414"/>
              <a:chExt cx="24" cy="25"/>
            </a:xfrm>
          </p:grpSpPr>
          <p:grpSp>
            <p:nvGrpSpPr>
              <p:cNvPr id="26742" name="Group 440"/>
              <p:cNvGrpSpPr>
                <a:grpSpLocks/>
              </p:cNvGrpSpPr>
              <p:nvPr/>
            </p:nvGrpSpPr>
            <p:grpSpPr bwMode="auto">
              <a:xfrm>
                <a:off x="3844" y="1414"/>
                <a:ext cx="17" cy="24"/>
                <a:chOff x="3844" y="1414"/>
                <a:chExt cx="17" cy="24"/>
              </a:xfrm>
            </p:grpSpPr>
            <p:sp>
              <p:nvSpPr>
                <p:cNvPr id="26746" name="Freeform 441"/>
                <p:cNvSpPr>
                  <a:spLocks/>
                </p:cNvSpPr>
                <p:nvPr/>
              </p:nvSpPr>
              <p:spPr bwMode="auto">
                <a:xfrm>
                  <a:off x="3844" y="1414"/>
                  <a:ext cx="17" cy="24"/>
                </a:xfrm>
                <a:custGeom>
                  <a:avLst/>
                  <a:gdLst>
                    <a:gd name="T0" fmla="*/ 15 w 17"/>
                    <a:gd name="T1" fmla="*/ 9 h 24"/>
                    <a:gd name="T2" fmla="*/ 15 w 17"/>
                    <a:gd name="T3" fmla="*/ 7 h 24"/>
                    <a:gd name="T4" fmla="*/ 14 w 17"/>
                    <a:gd name="T5" fmla="*/ 6 h 24"/>
                    <a:gd name="T6" fmla="*/ 13 w 17"/>
                    <a:gd name="T7" fmla="*/ 4 h 24"/>
                    <a:gd name="T8" fmla="*/ 12 w 17"/>
                    <a:gd name="T9" fmla="*/ 3 h 24"/>
                    <a:gd name="T10" fmla="*/ 10 w 17"/>
                    <a:gd name="T11" fmla="*/ 1 h 24"/>
                    <a:gd name="T12" fmla="*/ 9 w 17"/>
                    <a:gd name="T13" fmla="*/ 1 h 24"/>
                    <a:gd name="T14" fmla="*/ 8 w 17"/>
                    <a:gd name="T15" fmla="*/ 0 h 24"/>
                    <a:gd name="T16" fmla="*/ 6 w 17"/>
                    <a:gd name="T17" fmla="*/ 0 h 24"/>
                    <a:gd name="T18" fmla="*/ 5 w 17"/>
                    <a:gd name="T19" fmla="*/ 0 h 24"/>
                    <a:gd name="T20" fmla="*/ 4 w 17"/>
                    <a:gd name="T21" fmla="*/ 1 h 24"/>
                    <a:gd name="T22" fmla="*/ 3 w 17"/>
                    <a:gd name="T23" fmla="*/ 2 h 24"/>
                    <a:gd name="T24" fmla="*/ 2 w 17"/>
                    <a:gd name="T25" fmla="*/ 3 h 24"/>
                    <a:gd name="T26" fmla="*/ 1 w 17"/>
                    <a:gd name="T27" fmla="*/ 5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7 h 24"/>
                    <a:gd name="T42" fmla="*/ 3 w 17"/>
                    <a:gd name="T43" fmla="*/ 19 h 24"/>
                    <a:gd name="T44" fmla="*/ 4 w 17"/>
                    <a:gd name="T45" fmla="*/ 20 h 24"/>
                    <a:gd name="T46" fmla="*/ 6 w 17"/>
                    <a:gd name="T47" fmla="*/ 22 h 24"/>
                    <a:gd name="T48" fmla="*/ 7 w 17"/>
                    <a:gd name="T49" fmla="*/ 22 h 24"/>
                    <a:gd name="T50" fmla="*/ 8 w 17"/>
                    <a:gd name="T51" fmla="*/ 23 h 24"/>
                    <a:gd name="T52" fmla="*/ 10 w 17"/>
                    <a:gd name="T53" fmla="*/ 23 h 24"/>
                    <a:gd name="T54" fmla="*/ 11 w 17"/>
                    <a:gd name="T55" fmla="*/ 23 h 24"/>
                    <a:gd name="T56" fmla="*/ 12 w 17"/>
                    <a:gd name="T57" fmla="*/ 22 h 24"/>
                    <a:gd name="T58" fmla="*/ 13 w 17"/>
                    <a:gd name="T59" fmla="*/ 21 h 24"/>
                    <a:gd name="T60" fmla="*/ 14 w 17"/>
                    <a:gd name="T61" fmla="*/ 20 h 24"/>
                    <a:gd name="T62" fmla="*/ 15 w 17"/>
                    <a:gd name="T63" fmla="*/ 18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747" name="Freeform 442"/>
                <p:cNvSpPr>
                  <a:spLocks/>
                </p:cNvSpPr>
                <p:nvPr/>
              </p:nvSpPr>
              <p:spPr bwMode="auto">
                <a:xfrm>
                  <a:off x="3844" y="1414"/>
                  <a:ext cx="17" cy="24"/>
                </a:xfrm>
                <a:custGeom>
                  <a:avLst/>
                  <a:gdLst>
                    <a:gd name="T0" fmla="*/ 15 w 17"/>
                    <a:gd name="T1" fmla="*/ 9 h 24"/>
                    <a:gd name="T2" fmla="*/ 15 w 17"/>
                    <a:gd name="T3" fmla="*/ 7 h 24"/>
                    <a:gd name="T4" fmla="*/ 14 w 17"/>
                    <a:gd name="T5" fmla="*/ 5 h 24"/>
                    <a:gd name="T6" fmla="*/ 13 w 17"/>
                    <a:gd name="T7" fmla="*/ 4 h 24"/>
                    <a:gd name="T8" fmla="*/ 12 w 17"/>
                    <a:gd name="T9" fmla="*/ 3 h 24"/>
                    <a:gd name="T10" fmla="*/ 10 w 17"/>
                    <a:gd name="T11" fmla="*/ 1 h 24"/>
                    <a:gd name="T12" fmla="*/ 9 w 17"/>
                    <a:gd name="T13" fmla="*/ 1 h 24"/>
                    <a:gd name="T14" fmla="*/ 8 w 17"/>
                    <a:gd name="T15" fmla="*/ 0 h 24"/>
                    <a:gd name="T16" fmla="*/ 7 w 17"/>
                    <a:gd name="T17" fmla="*/ 0 h 24"/>
                    <a:gd name="T18" fmla="*/ 5 w 17"/>
                    <a:gd name="T19" fmla="*/ 0 h 24"/>
                    <a:gd name="T20" fmla="*/ 4 w 17"/>
                    <a:gd name="T21" fmla="*/ 1 h 24"/>
                    <a:gd name="T22" fmla="*/ 3 w 17"/>
                    <a:gd name="T23" fmla="*/ 2 h 24"/>
                    <a:gd name="T24" fmla="*/ 2 w 17"/>
                    <a:gd name="T25" fmla="*/ 3 h 24"/>
                    <a:gd name="T26" fmla="*/ 1 w 17"/>
                    <a:gd name="T27" fmla="*/ 4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8 h 24"/>
                    <a:gd name="T42" fmla="*/ 3 w 17"/>
                    <a:gd name="T43" fmla="*/ 19 h 24"/>
                    <a:gd name="T44" fmla="*/ 4 w 17"/>
                    <a:gd name="T45" fmla="*/ 20 h 24"/>
                    <a:gd name="T46" fmla="*/ 6 w 17"/>
                    <a:gd name="T47" fmla="*/ 22 h 24"/>
                    <a:gd name="T48" fmla="*/ 7 w 17"/>
                    <a:gd name="T49" fmla="*/ 22 h 24"/>
                    <a:gd name="T50" fmla="*/ 8 w 17"/>
                    <a:gd name="T51" fmla="*/ 23 h 24"/>
                    <a:gd name="T52" fmla="*/ 9 w 17"/>
                    <a:gd name="T53" fmla="*/ 23 h 24"/>
                    <a:gd name="T54" fmla="*/ 11 w 17"/>
                    <a:gd name="T55" fmla="*/ 23 h 24"/>
                    <a:gd name="T56" fmla="*/ 12 w 17"/>
                    <a:gd name="T57" fmla="*/ 22 h 24"/>
                    <a:gd name="T58" fmla="*/ 13 w 17"/>
                    <a:gd name="T59" fmla="*/ 21 h 24"/>
                    <a:gd name="T60" fmla="*/ 14 w 17"/>
                    <a:gd name="T61" fmla="*/ 20 h 24"/>
                    <a:gd name="T62" fmla="*/ 15 w 17"/>
                    <a:gd name="T63" fmla="*/ 19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a:solidFill>
                    <a:srgbClr val="000000"/>
                  </a:solidFill>
                  <a:round/>
                  <a:headEnd/>
                  <a:tailEnd/>
                </a:ln>
              </p:spPr>
              <p:txBody>
                <a:bodyPr/>
                <a:lstStyle/>
                <a:p>
                  <a:endParaRPr lang="en-US"/>
                </a:p>
              </p:txBody>
            </p:sp>
          </p:grpSp>
          <p:grpSp>
            <p:nvGrpSpPr>
              <p:cNvPr id="26743" name="Group 443"/>
              <p:cNvGrpSpPr>
                <a:grpSpLocks/>
              </p:cNvGrpSpPr>
              <p:nvPr/>
            </p:nvGrpSpPr>
            <p:grpSpPr bwMode="auto">
              <a:xfrm>
                <a:off x="3837" y="1417"/>
                <a:ext cx="19" cy="22"/>
                <a:chOff x="3837" y="1417"/>
                <a:chExt cx="19" cy="22"/>
              </a:xfrm>
            </p:grpSpPr>
            <p:sp>
              <p:nvSpPr>
                <p:cNvPr id="26744" name="Freeform 444"/>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745" name="Freeform 445"/>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solidFill>
                    <a:srgbClr val="000000"/>
                  </a:solidFill>
                  <a:round/>
                  <a:headEnd/>
                  <a:tailEnd/>
                </a:ln>
              </p:spPr>
              <p:txBody>
                <a:bodyPr/>
                <a:lstStyle/>
                <a:p>
                  <a:endParaRPr lang="en-US"/>
                </a:p>
              </p:txBody>
            </p:sp>
          </p:grpSp>
        </p:grpSp>
        <p:grpSp>
          <p:nvGrpSpPr>
            <p:cNvPr id="26709" name="Group 446"/>
            <p:cNvGrpSpPr>
              <a:grpSpLocks/>
            </p:cNvGrpSpPr>
            <p:nvPr/>
          </p:nvGrpSpPr>
          <p:grpSpPr bwMode="auto">
            <a:xfrm>
              <a:off x="3807" y="1360"/>
              <a:ext cx="89" cy="70"/>
              <a:chOff x="3807" y="1360"/>
              <a:chExt cx="89" cy="70"/>
            </a:xfrm>
          </p:grpSpPr>
          <p:sp>
            <p:nvSpPr>
              <p:cNvPr id="26738" name="Freeform 447"/>
              <p:cNvSpPr>
                <a:spLocks/>
              </p:cNvSpPr>
              <p:nvPr/>
            </p:nvSpPr>
            <p:spPr bwMode="auto">
              <a:xfrm>
                <a:off x="3820" y="1360"/>
                <a:ext cx="76" cy="69"/>
              </a:xfrm>
              <a:custGeom>
                <a:avLst/>
                <a:gdLst>
                  <a:gd name="T0" fmla="*/ 65 w 76"/>
                  <a:gd name="T1" fmla="*/ 0 h 69"/>
                  <a:gd name="T2" fmla="*/ 69 w 76"/>
                  <a:gd name="T3" fmla="*/ 6 h 69"/>
                  <a:gd name="T4" fmla="*/ 73 w 76"/>
                  <a:gd name="T5" fmla="*/ 13 h 69"/>
                  <a:gd name="T6" fmla="*/ 75 w 76"/>
                  <a:gd name="T7" fmla="*/ 21 h 69"/>
                  <a:gd name="T8" fmla="*/ 75 w 76"/>
                  <a:gd name="T9" fmla="*/ 28 h 69"/>
                  <a:gd name="T10" fmla="*/ 20 w 76"/>
                  <a:gd name="T11" fmla="*/ 68 h 69"/>
                  <a:gd name="T12" fmla="*/ 11 w 76"/>
                  <a:gd name="T13" fmla="*/ 59 h 69"/>
                  <a:gd name="T14" fmla="*/ 2 w 76"/>
                  <a:gd name="T15" fmla="*/ 39 h 69"/>
                  <a:gd name="T16" fmla="*/ 1 w 76"/>
                  <a:gd name="T17" fmla="*/ 25 h 69"/>
                  <a:gd name="T18" fmla="*/ 0 w 76"/>
                  <a:gd name="T19" fmla="*/ 10 h 69"/>
                  <a:gd name="T20" fmla="*/ 65 w 76"/>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9"/>
                  <a:gd name="T35" fmla="*/ 76 w 76"/>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a:solidFill>
                  <a:srgbClr val="000000"/>
                </a:solidFill>
                <a:round/>
                <a:headEnd/>
                <a:tailEnd/>
              </a:ln>
            </p:spPr>
            <p:txBody>
              <a:bodyPr/>
              <a:lstStyle/>
              <a:p>
                <a:endParaRPr lang="en-US"/>
              </a:p>
            </p:txBody>
          </p:sp>
          <p:grpSp>
            <p:nvGrpSpPr>
              <p:cNvPr id="26739" name="Group 448"/>
              <p:cNvGrpSpPr>
                <a:grpSpLocks/>
              </p:cNvGrpSpPr>
              <p:nvPr/>
            </p:nvGrpSpPr>
            <p:grpSpPr bwMode="auto">
              <a:xfrm>
                <a:off x="3807" y="1368"/>
                <a:ext cx="47" cy="62"/>
                <a:chOff x="3807" y="1368"/>
                <a:chExt cx="47" cy="62"/>
              </a:xfrm>
            </p:grpSpPr>
            <p:sp>
              <p:nvSpPr>
                <p:cNvPr id="26740" name="Freeform 449"/>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8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1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8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30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000000"/>
                    </a:gs>
                  </a:gsLst>
                  <a:lin ang="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741" name="Freeform 450"/>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9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2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7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29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6710" name="Line 451"/>
            <p:cNvSpPr>
              <a:spLocks noChangeShapeType="1"/>
            </p:cNvSpPr>
            <p:nvPr/>
          </p:nvSpPr>
          <p:spPr bwMode="auto">
            <a:xfrm flipV="1">
              <a:off x="3921" y="1324"/>
              <a:ext cx="134" cy="5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11" name="Line 452"/>
            <p:cNvSpPr>
              <a:spLocks noChangeShapeType="1"/>
            </p:cNvSpPr>
            <p:nvPr/>
          </p:nvSpPr>
          <p:spPr bwMode="auto">
            <a:xfrm flipV="1">
              <a:off x="3854" y="1124"/>
              <a:ext cx="134" cy="5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6712" name="Group 453"/>
            <p:cNvGrpSpPr>
              <a:grpSpLocks/>
            </p:cNvGrpSpPr>
            <p:nvPr/>
          </p:nvGrpSpPr>
          <p:grpSpPr bwMode="auto">
            <a:xfrm>
              <a:off x="3913" y="965"/>
              <a:ext cx="310" cy="484"/>
              <a:chOff x="3913" y="965"/>
              <a:chExt cx="310" cy="484"/>
            </a:xfrm>
          </p:grpSpPr>
          <p:sp>
            <p:nvSpPr>
              <p:cNvPr id="26713" name="Freeform 454"/>
              <p:cNvSpPr>
                <a:spLocks/>
              </p:cNvSpPr>
              <p:nvPr/>
            </p:nvSpPr>
            <p:spPr bwMode="auto">
              <a:xfrm>
                <a:off x="3913" y="965"/>
                <a:ext cx="310" cy="484"/>
              </a:xfrm>
              <a:custGeom>
                <a:avLst/>
                <a:gdLst>
                  <a:gd name="T0" fmla="*/ 0 w 310"/>
                  <a:gd name="T1" fmla="*/ 60 h 484"/>
                  <a:gd name="T2" fmla="*/ 144 w 310"/>
                  <a:gd name="T3" fmla="*/ 483 h 484"/>
                  <a:gd name="T4" fmla="*/ 309 w 310"/>
                  <a:gd name="T5" fmla="*/ 435 h 484"/>
                  <a:gd name="T6" fmla="*/ 159 w 310"/>
                  <a:gd name="T7" fmla="*/ 0 h 484"/>
                  <a:gd name="T8" fmla="*/ 0 w 310"/>
                  <a:gd name="T9" fmla="*/ 60 h 484"/>
                  <a:gd name="T10" fmla="*/ 0 60000 65536"/>
                  <a:gd name="T11" fmla="*/ 0 60000 65536"/>
                  <a:gd name="T12" fmla="*/ 0 60000 65536"/>
                  <a:gd name="T13" fmla="*/ 0 60000 65536"/>
                  <a:gd name="T14" fmla="*/ 0 60000 65536"/>
                  <a:gd name="T15" fmla="*/ 0 w 310"/>
                  <a:gd name="T16" fmla="*/ 0 h 484"/>
                  <a:gd name="T17" fmla="*/ 310 w 310"/>
                  <a:gd name="T18" fmla="*/ 484 h 484"/>
                </a:gdLst>
                <a:ahLst/>
                <a:cxnLst>
                  <a:cxn ang="T10">
                    <a:pos x="T0" y="T1"/>
                  </a:cxn>
                  <a:cxn ang="T11">
                    <a:pos x="T2" y="T3"/>
                  </a:cxn>
                  <a:cxn ang="T12">
                    <a:pos x="T4" y="T5"/>
                  </a:cxn>
                  <a:cxn ang="T13">
                    <a:pos x="T6" y="T7"/>
                  </a:cxn>
                  <a:cxn ang="T14">
                    <a:pos x="T8" y="T9"/>
                  </a:cxn>
                </a:cxnLst>
                <a:rect l="T15" t="T16" r="T17" b="T18"/>
                <a:pathLst>
                  <a:path w="310" h="484">
                    <a:moveTo>
                      <a:pt x="0" y="60"/>
                    </a:moveTo>
                    <a:lnTo>
                      <a:pt x="144" y="483"/>
                    </a:lnTo>
                    <a:lnTo>
                      <a:pt x="309" y="435"/>
                    </a:lnTo>
                    <a:lnTo>
                      <a:pt x="159" y="0"/>
                    </a:lnTo>
                    <a:lnTo>
                      <a:pt x="0" y="60"/>
                    </a:lnTo>
                  </a:path>
                </a:pathLst>
              </a:custGeom>
              <a:solidFill>
                <a:srgbClr val="000000"/>
              </a:solidFill>
              <a:ln w="12700" cap="rnd">
                <a:solidFill>
                  <a:srgbClr val="000000"/>
                </a:solidFill>
                <a:round/>
                <a:headEnd/>
                <a:tailEnd/>
              </a:ln>
            </p:spPr>
            <p:txBody>
              <a:bodyPr/>
              <a:lstStyle/>
              <a:p>
                <a:endParaRPr lang="en-US"/>
              </a:p>
            </p:txBody>
          </p:sp>
          <p:sp>
            <p:nvSpPr>
              <p:cNvPr id="26714" name="Freeform 455"/>
              <p:cNvSpPr>
                <a:spLocks/>
              </p:cNvSpPr>
              <p:nvPr/>
            </p:nvSpPr>
            <p:spPr bwMode="auto">
              <a:xfrm>
                <a:off x="3972" y="1142"/>
                <a:ext cx="166" cy="83"/>
              </a:xfrm>
              <a:custGeom>
                <a:avLst/>
                <a:gdLst>
                  <a:gd name="T0" fmla="*/ 0 w 166"/>
                  <a:gd name="T1" fmla="*/ 58 h 83"/>
                  <a:gd name="T2" fmla="*/ 158 w 166"/>
                  <a:gd name="T3" fmla="*/ 0 h 83"/>
                  <a:gd name="T4" fmla="*/ 165 w 166"/>
                  <a:gd name="T5" fmla="*/ 23 h 83"/>
                  <a:gd name="T6" fmla="*/ 8 w 166"/>
                  <a:gd name="T7" fmla="*/ 82 h 83"/>
                  <a:gd name="T8" fmla="*/ 0 w 166"/>
                  <a:gd name="T9" fmla="*/ 58 h 83"/>
                  <a:gd name="T10" fmla="*/ 0 60000 65536"/>
                  <a:gd name="T11" fmla="*/ 0 60000 65536"/>
                  <a:gd name="T12" fmla="*/ 0 60000 65536"/>
                  <a:gd name="T13" fmla="*/ 0 60000 65536"/>
                  <a:gd name="T14" fmla="*/ 0 60000 65536"/>
                  <a:gd name="T15" fmla="*/ 0 w 166"/>
                  <a:gd name="T16" fmla="*/ 0 h 83"/>
                  <a:gd name="T17" fmla="*/ 166 w 166"/>
                  <a:gd name="T18" fmla="*/ 83 h 83"/>
                </a:gdLst>
                <a:ahLst/>
                <a:cxnLst>
                  <a:cxn ang="T10">
                    <a:pos x="T0" y="T1"/>
                  </a:cxn>
                  <a:cxn ang="T11">
                    <a:pos x="T2" y="T3"/>
                  </a:cxn>
                  <a:cxn ang="T12">
                    <a:pos x="T4" y="T5"/>
                  </a:cxn>
                  <a:cxn ang="T13">
                    <a:pos x="T6" y="T7"/>
                  </a:cxn>
                  <a:cxn ang="T14">
                    <a:pos x="T8" y="T9"/>
                  </a:cxn>
                </a:cxnLst>
                <a:rect l="T15" t="T16" r="T17" b="T18"/>
                <a:pathLst>
                  <a:path w="166" h="83">
                    <a:moveTo>
                      <a:pt x="0" y="58"/>
                    </a:moveTo>
                    <a:lnTo>
                      <a:pt x="158" y="0"/>
                    </a:lnTo>
                    <a:lnTo>
                      <a:pt x="165" y="23"/>
                    </a:lnTo>
                    <a:lnTo>
                      <a:pt x="8" y="82"/>
                    </a:lnTo>
                    <a:lnTo>
                      <a:pt x="0" y="58"/>
                    </a:lnTo>
                  </a:path>
                </a:pathLst>
              </a:custGeom>
              <a:solidFill>
                <a:srgbClr val="C0C0C0"/>
              </a:solidFill>
              <a:ln w="12700" cap="rnd">
                <a:solidFill>
                  <a:srgbClr val="000000"/>
                </a:solidFill>
                <a:round/>
                <a:headEnd/>
                <a:tailEnd/>
              </a:ln>
            </p:spPr>
            <p:txBody>
              <a:bodyPr/>
              <a:lstStyle/>
              <a:p>
                <a:endParaRPr lang="en-US"/>
              </a:p>
            </p:txBody>
          </p:sp>
          <p:grpSp>
            <p:nvGrpSpPr>
              <p:cNvPr id="26715" name="Group 456"/>
              <p:cNvGrpSpPr>
                <a:grpSpLocks/>
              </p:cNvGrpSpPr>
              <p:nvPr/>
            </p:nvGrpSpPr>
            <p:grpSpPr bwMode="auto">
              <a:xfrm>
                <a:off x="3933" y="1168"/>
                <a:ext cx="216" cy="97"/>
                <a:chOff x="3933" y="1168"/>
                <a:chExt cx="216" cy="97"/>
              </a:xfrm>
            </p:grpSpPr>
            <p:sp>
              <p:nvSpPr>
                <p:cNvPr id="26736" name="Freeform 457"/>
                <p:cNvSpPr>
                  <a:spLocks/>
                </p:cNvSpPr>
                <p:nvPr/>
              </p:nvSpPr>
              <p:spPr bwMode="auto">
                <a:xfrm>
                  <a:off x="3933" y="1168"/>
                  <a:ext cx="214" cy="96"/>
                </a:xfrm>
                <a:custGeom>
                  <a:avLst/>
                  <a:gdLst>
                    <a:gd name="T0" fmla="*/ 0 w 214"/>
                    <a:gd name="T1" fmla="*/ 77 h 96"/>
                    <a:gd name="T2" fmla="*/ 207 w 214"/>
                    <a:gd name="T3" fmla="*/ 0 h 96"/>
                    <a:gd name="T4" fmla="*/ 211 w 214"/>
                    <a:gd name="T5" fmla="*/ 10 h 96"/>
                    <a:gd name="T6" fmla="*/ 213 w 214"/>
                    <a:gd name="T7" fmla="*/ 21 h 96"/>
                    <a:gd name="T8" fmla="*/ 7 w 214"/>
                    <a:gd name="T9" fmla="*/ 95 h 96"/>
                    <a:gd name="T10" fmla="*/ 0 w 214"/>
                    <a:gd name="T11" fmla="*/ 86 h 96"/>
                    <a:gd name="T12" fmla="*/ 0 w 214"/>
                    <a:gd name="T13" fmla="*/ 77 h 96"/>
                    <a:gd name="T14" fmla="*/ 0 60000 65536"/>
                    <a:gd name="T15" fmla="*/ 0 60000 65536"/>
                    <a:gd name="T16" fmla="*/ 0 60000 65536"/>
                    <a:gd name="T17" fmla="*/ 0 60000 65536"/>
                    <a:gd name="T18" fmla="*/ 0 60000 65536"/>
                    <a:gd name="T19" fmla="*/ 0 60000 65536"/>
                    <a:gd name="T20" fmla="*/ 0 60000 65536"/>
                    <a:gd name="T21" fmla="*/ 0 w 214"/>
                    <a:gd name="T22" fmla="*/ 0 h 96"/>
                    <a:gd name="T23" fmla="*/ 214 w 21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96">
                      <a:moveTo>
                        <a:pt x="0" y="77"/>
                      </a:moveTo>
                      <a:lnTo>
                        <a:pt x="207" y="0"/>
                      </a:lnTo>
                      <a:lnTo>
                        <a:pt x="211" y="10"/>
                      </a:lnTo>
                      <a:lnTo>
                        <a:pt x="213" y="21"/>
                      </a:lnTo>
                      <a:lnTo>
                        <a:pt x="7" y="95"/>
                      </a:lnTo>
                      <a:lnTo>
                        <a:pt x="0" y="86"/>
                      </a:lnTo>
                      <a:lnTo>
                        <a:pt x="0" y="77"/>
                      </a:lnTo>
                    </a:path>
                  </a:pathLst>
                </a:custGeom>
                <a:gradFill rotWithShape="0">
                  <a:gsLst>
                    <a:gs pos="0">
                      <a:srgbClr val="F6F9FF"/>
                    </a:gs>
                    <a:gs pos="100000">
                      <a:srgbClr val="A2C1FE"/>
                    </a:gs>
                  </a:gsLst>
                  <a:lin ang="54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737" name="Freeform 458"/>
                <p:cNvSpPr>
                  <a:spLocks/>
                </p:cNvSpPr>
                <p:nvPr/>
              </p:nvSpPr>
              <p:spPr bwMode="auto">
                <a:xfrm>
                  <a:off x="3933" y="1168"/>
                  <a:ext cx="216" cy="97"/>
                </a:xfrm>
                <a:custGeom>
                  <a:avLst/>
                  <a:gdLst>
                    <a:gd name="T0" fmla="*/ 0 w 216"/>
                    <a:gd name="T1" fmla="*/ 78 h 97"/>
                    <a:gd name="T2" fmla="*/ 209 w 216"/>
                    <a:gd name="T3" fmla="*/ 0 h 97"/>
                    <a:gd name="T4" fmla="*/ 213 w 216"/>
                    <a:gd name="T5" fmla="*/ 10 h 97"/>
                    <a:gd name="T6" fmla="*/ 215 w 216"/>
                    <a:gd name="T7" fmla="*/ 21 h 97"/>
                    <a:gd name="T8" fmla="*/ 7 w 216"/>
                    <a:gd name="T9" fmla="*/ 96 h 97"/>
                    <a:gd name="T10" fmla="*/ 0 w 216"/>
                    <a:gd name="T11" fmla="*/ 87 h 97"/>
                    <a:gd name="T12" fmla="*/ 0 w 216"/>
                    <a:gd name="T13" fmla="*/ 78 h 97"/>
                    <a:gd name="T14" fmla="*/ 0 60000 65536"/>
                    <a:gd name="T15" fmla="*/ 0 60000 65536"/>
                    <a:gd name="T16" fmla="*/ 0 60000 65536"/>
                    <a:gd name="T17" fmla="*/ 0 60000 65536"/>
                    <a:gd name="T18" fmla="*/ 0 60000 65536"/>
                    <a:gd name="T19" fmla="*/ 0 60000 65536"/>
                    <a:gd name="T20" fmla="*/ 0 60000 65536"/>
                    <a:gd name="T21" fmla="*/ 0 w 216"/>
                    <a:gd name="T22" fmla="*/ 0 h 97"/>
                    <a:gd name="T23" fmla="*/ 216 w 216"/>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97">
                      <a:moveTo>
                        <a:pt x="0" y="78"/>
                      </a:moveTo>
                      <a:lnTo>
                        <a:pt x="209" y="0"/>
                      </a:lnTo>
                      <a:lnTo>
                        <a:pt x="213" y="10"/>
                      </a:lnTo>
                      <a:lnTo>
                        <a:pt x="215" y="21"/>
                      </a:lnTo>
                      <a:lnTo>
                        <a:pt x="7" y="96"/>
                      </a:lnTo>
                      <a:lnTo>
                        <a:pt x="0" y="87"/>
                      </a:lnTo>
                      <a:lnTo>
                        <a:pt x="0" y="7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716" name="Freeform 459"/>
              <p:cNvSpPr>
                <a:spLocks/>
              </p:cNvSpPr>
              <p:nvPr/>
            </p:nvSpPr>
            <p:spPr bwMode="auto">
              <a:xfrm>
                <a:off x="3989" y="1190"/>
                <a:ext cx="168" cy="84"/>
              </a:xfrm>
              <a:custGeom>
                <a:avLst/>
                <a:gdLst>
                  <a:gd name="T0" fmla="*/ 0 w 168"/>
                  <a:gd name="T1" fmla="*/ 59 h 84"/>
                  <a:gd name="T2" fmla="*/ 159 w 168"/>
                  <a:gd name="T3" fmla="*/ 0 h 84"/>
                  <a:gd name="T4" fmla="*/ 167 w 168"/>
                  <a:gd name="T5" fmla="*/ 26 h 84"/>
                  <a:gd name="T6" fmla="*/ 8 w 168"/>
                  <a:gd name="T7" fmla="*/ 83 h 84"/>
                  <a:gd name="T8" fmla="*/ 0 w 168"/>
                  <a:gd name="T9" fmla="*/ 59 h 84"/>
                  <a:gd name="T10" fmla="*/ 0 60000 65536"/>
                  <a:gd name="T11" fmla="*/ 0 60000 65536"/>
                  <a:gd name="T12" fmla="*/ 0 60000 65536"/>
                  <a:gd name="T13" fmla="*/ 0 60000 65536"/>
                  <a:gd name="T14" fmla="*/ 0 60000 65536"/>
                  <a:gd name="T15" fmla="*/ 0 w 168"/>
                  <a:gd name="T16" fmla="*/ 0 h 84"/>
                  <a:gd name="T17" fmla="*/ 168 w 168"/>
                  <a:gd name="T18" fmla="*/ 84 h 84"/>
                </a:gdLst>
                <a:ahLst/>
                <a:cxnLst>
                  <a:cxn ang="T10">
                    <a:pos x="T0" y="T1"/>
                  </a:cxn>
                  <a:cxn ang="T11">
                    <a:pos x="T2" y="T3"/>
                  </a:cxn>
                  <a:cxn ang="T12">
                    <a:pos x="T4" y="T5"/>
                  </a:cxn>
                  <a:cxn ang="T13">
                    <a:pos x="T6" y="T7"/>
                  </a:cxn>
                  <a:cxn ang="T14">
                    <a:pos x="T8" y="T9"/>
                  </a:cxn>
                </a:cxnLst>
                <a:rect l="T15" t="T16" r="T17" b="T18"/>
                <a:pathLst>
                  <a:path w="168" h="84">
                    <a:moveTo>
                      <a:pt x="0" y="59"/>
                    </a:moveTo>
                    <a:lnTo>
                      <a:pt x="159" y="0"/>
                    </a:lnTo>
                    <a:lnTo>
                      <a:pt x="167" y="26"/>
                    </a:lnTo>
                    <a:lnTo>
                      <a:pt x="8" y="83"/>
                    </a:lnTo>
                    <a:lnTo>
                      <a:pt x="0" y="59"/>
                    </a:lnTo>
                  </a:path>
                </a:pathLst>
              </a:custGeom>
              <a:solidFill>
                <a:srgbClr val="C0C0C0"/>
              </a:solidFill>
              <a:ln w="12700" cap="rnd">
                <a:solidFill>
                  <a:srgbClr val="000000"/>
                </a:solidFill>
                <a:round/>
                <a:headEnd/>
                <a:tailEnd/>
              </a:ln>
            </p:spPr>
            <p:txBody>
              <a:bodyPr/>
              <a:lstStyle/>
              <a:p>
                <a:endParaRPr lang="en-US"/>
              </a:p>
            </p:txBody>
          </p:sp>
          <p:grpSp>
            <p:nvGrpSpPr>
              <p:cNvPr id="26717" name="Group 460"/>
              <p:cNvGrpSpPr>
                <a:grpSpLocks/>
              </p:cNvGrpSpPr>
              <p:nvPr/>
            </p:nvGrpSpPr>
            <p:grpSpPr bwMode="auto">
              <a:xfrm>
                <a:off x="3946" y="1063"/>
                <a:ext cx="164" cy="72"/>
                <a:chOff x="3946" y="1063"/>
                <a:chExt cx="164" cy="72"/>
              </a:xfrm>
            </p:grpSpPr>
            <p:sp>
              <p:nvSpPr>
                <p:cNvPr id="26731" name="Freeform 461"/>
                <p:cNvSpPr>
                  <a:spLocks/>
                </p:cNvSpPr>
                <p:nvPr/>
              </p:nvSpPr>
              <p:spPr bwMode="auto">
                <a:xfrm>
                  <a:off x="3946" y="1063"/>
                  <a:ext cx="164" cy="72"/>
                </a:xfrm>
                <a:custGeom>
                  <a:avLst/>
                  <a:gdLst>
                    <a:gd name="T0" fmla="*/ 0 w 164"/>
                    <a:gd name="T1" fmla="*/ 59 h 72"/>
                    <a:gd name="T2" fmla="*/ 4 w 164"/>
                    <a:gd name="T3" fmla="*/ 71 h 72"/>
                    <a:gd name="T4" fmla="*/ 163 w 164"/>
                    <a:gd name="T5" fmla="*/ 11 h 72"/>
                    <a:gd name="T6" fmla="*/ 160 w 164"/>
                    <a:gd name="T7" fmla="*/ 0 h 72"/>
                    <a:gd name="T8" fmla="*/ 0 w 164"/>
                    <a:gd name="T9" fmla="*/ 59 h 72"/>
                    <a:gd name="T10" fmla="*/ 0 60000 65536"/>
                    <a:gd name="T11" fmla="*/ 0 60000 65536"/>
                    <a:gd name="T12" fmla="*/ 0 60000 65536"/>
                    <a:gd name="T13" fmla="*/ 0 60000 65536"/>
                    <a:gd name="T14" fmla="*/ 0 60000 65536"/>
                    <a:gd name="T15" fmla="*/ 0 w 164"/>
                    <a:gd name="T16" fmla="*/ 0 h 72"/>
                    <a:gd name="T17" fmla="*/ 164 w 164"/>
                    <a:gd name="T18" fmla="*/ 72 h 72"/>
                  </a:gdLst>
                  <a:ahLst/>
                  <a:cxnLst>
                    <a:cxn ang="T10">
                      <a:pos x="T0" y="T1"/>
                    </a:cxn>
                    <a:cxn ang="T11">
                      <a:pos x="T2" y="T3"/>
                    </a:cxn>
                    <a:cxn ang="T12">
                      <a:pos x="T4" y="T5"/>
                    </a:cxn>
                    <a:cxn ang="T13">
                      <a:pos x="T6" y="T7"/>
                    </a:cxn>
                    <a:cxn ang="T14">
                      <a:pos x="T8" y="T9"/>
                    </a:cxn>
                  </a:cxnLst>
                  <a:rect l="T15" t="T16" r="T17" b="T18"/>
                  <a:pathLst>
                    <a:path w="164" h="72">
                      <a:moveTo>
                        <a:pt x="0" y="59"/>
                      </a:moveTo>
                      <a:lnTo>
                        <a:pt x="4" y="71"/>
                      </a:lnTo>
                      <a:lnTo>
                        <a:pt x="163" y="11"/>
                      </a:lnTo>
                      <a:lnTo>
                        <a:pt x="160" y="0"/>
                      </a:lnTo>
                      <a:lnTo>
                        <a:pt x="0" y="59"/>
                      </a:lnTo>
                    </a:path>
                  </a:pathLst>
                </a:custGeom>
                <a:solidFill>
                  <a:srgbClr val="000000"/>
                </a:solidFill>
                <a:ln w="12700" cap="rnd">
                  <a:solidFill>
                    <a:srgbClr val="000000"/>
                  </a:solidFill>
                  <a:round/>
                  <a:headEnd/>
                  <a:tailEnd/>
                </a:ln>
              </p:spPr>
              <p:txBody>
                <a:bodyPr/>
                <a:lstStyle/>
                <a:p>
                  <a:endParaRPr lang="en-US"/>
                </a:p>
              </p:txBody>
            </p:sp>
            <p:sp>
              <p:nvSpPr>
                <p:cNvPr id="26732" name="Line 462"/>
                <p:cNvSpPr>
                  <a:spLocks noChangeShapeType="1"/>
                </p:cNvSpPr>
                <p:nvPr/>
              </p:nvSpPr>
              <p:spPr bwMode="auto">
                <a:xfrm>
                  <a:off x="3956" y="1120"/>
                  <a:ext cx="7" cy="1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33" name="Line 463"/>
                <p:cNvSpPr>
                  <a:spLocks noChangeShapeType="1"/>
                </p:cNvSpPr>
                <p:nvPr/>
              </p:nvSpPr>
              <p:spPr bwMode="auto">
                <a:xfrm>
                  <a:off x="3996" y="1103"/>
                  <a:ext cx="7" cy="1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34" name="Line 464"/>
                <p:cNvSpPr>
                  <a:spLocks noChangeShapeType="1"/>
                </p:cNvSpPr>
                <p:nvPr/>
              </p:nvSpPr>
              <p:spPr bwMode="auto">
                <a:xfrm>
                  <a:off x="4045" y="1085"/>
                  <a:ext cx="7" cy="1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35" name="Line 465"/>
                <p:cNvSpPr>
                  <a:spLocks noChangeShapeType="1"/>
                </p:cNvSpPr>
                <p:nvPr/>
              </p:nvSpPr>
              <p:spPr bwMode="auto">
                <a:xfrm>
                  <a:off x="4096" y="1067"/>
                  <a:ext cx="0" cy="1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718" name="Group 466"/>
              <p:cNvGrpSpPr>
                <a:grpSpLocks/>
              </p:cNvGrpSpPr>
              <p:nvPr/>
            </p:nvGrpSpPr>
            <p:grpSpPr bwMode="auto">
              <a:xfrm>
                <a:off x="4024" y="1288"/>
                <a:ext cx="164" cy="73"/>
                <a:chOff x="4024" y="1288"/>
                <a:chExt cx="164" cy="73"/>
              </a:xfrm>
            </p:grpSpPr>
            <p:sp>
              <p:nvSpPr>
                <p:cNvPr id="26726" name="Freeform 467"/>
                <p:cNvSpPr>
                  <a:spLocks/>
                </p:cNvSpPr>
                <p:nvPr/>
              </p:nvSpPr>
              <p:spPr bwMode="auto">
                <a:xfrm>
                  <a:off x="4024" y="1288"/>
                  <a:ext cx="164" cy="73"/>
                </a:xfrm>
                <a:custGeom>
                  <a:avLst/>
                  <a:gdLst>
                    <a:gd name="T0" fmla="*/ 0 w 164"/>
                    <a:gd name="T1" fmla="*/ 60 h 73"/>
                    <a:gd name="T2" fmla="*/ 4 w 164"/>
                    <a:gd name="T3" fmla="*/ 72 h 73"/>
                    <a:gd name="T4" fmla="*/ 163 w 164"/>
                    <a:gd name="T5" fmla="*/ 11 h 73"/>
                    <a:gd name="T6" fmla="*/ 160 w 164"/>
                    <a:gd name="T7" fmla="*/ 0 h 73"/>
                    <a:gd name="T8" fmla="*/ 0 w 164"/>
                    <a:gd name="T9" fmla="*/ 60 h 73"/>
                    <a:gd name="T10" fmla="*/ 0 60000 65536"/>
                    <a:gd name="T11" fmla="*/ 0 60000 65536"/>
                    <a:gd name="T12" fmla="*/ 0 60000 65536"/>
                    <a:gd name="T13" fmla="*/ 0 60000 65536"/>
                    <a:gd name="T14" fmla="*/ 0 60000 65536"/>
                    <a:gd name="T15" fmla="*/ 0 w 164"/>
                    <a:gd name="T16" fmla="*/ 0 h 73"/>
                    <a:gd name="T17" fmla="*/ 164 w 164"/>
                    <a:gd name="T18" fmla="*/ 73 h 73"/>
                  </a:gdLst>
                  <a:ahLst/>
                  <a:cxnLst>
                    <a:cxn ang="T10">
                      <a:pos x="T0" y="T1"/>
                    </a:cxn>
                    <a:cxn ang="T11">
                      <a:pos x="T2" y="T3"/>
                    </a:cxn>
                    <a:cxn ang="T12">
                      <a:pos x="T4" y="T5"/>
                    </a:cxn>
                    <a:cxn ang="T13">
                      <a:pos x="T6" y="T7"/>
                    </a:cxn>
                    <a:cxn ang="T14">
                      <a:pos x="T8" y="T9"/>
                    </a:cxn>
                  </a:cxnLst>
                  <a:rect l="T15" t="T16" r="T17" b="T18"/>
                  <a:pathLst>
                    <a:path w="164" h="73">
                      <a:moveTo>
                        <a:pt x="0" y="60"/>
                      </a:moveTo>
                      <a:lnTo>
                        <a:pt x="4" y="72"/>
                      </a:lnTo>
                      <a:lnTo>
                        <a:pt x="163" y="11"/>
                      </a:lnTo>
                      <a:lnTo>
                        <a:pt x="160" y="0"/>
                      </a:lnTo>
                      <a:lnTo>
                        <a:pt x="0" y="60"/>
                      </a:lnTo>
                    </a:path>
                  </a:pathLst>
                </a:custGeom>
                <a:solidFill>
                  <a:srgbClr val="000000"/>
                </a:solidFill>
                <a:ln w="12700" cap="rnd">
                  <a:solidFill>
                    <a:srgbClr val="000000"/>
                  </a:solidFill>
                  <a:round/>
                  <a:headEnd/>
                  <a:tailEnd/>
                </a:ln>
              </p:spPr>
              <p:txBody>
                <a:bodyPr/>
                <a:lstStyle/>
                <a:p>
                  <a:endParaRPr lang="en-US"/>
                </a:p>
              </p:txBody>
            </p:sp>
            <p:sp>
              <p:nvSpPr>
                <p:cNvPr id="26727" name="Line 468"/>
                <p:cNvSpPr>
                  <a:spLocks noChangeShapeType="1"/>
                </p:cNvSpPr>
                <p:nvPr/>
              </p:nvSpPr>
              <p:spPr bwMode="auto">
                <a:xfrm>
                  <a:off x="4034" y="1345"/>
                  <a:ext cx="7" cy="1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8" name="Line 469"/>
                <p:cNvSpPr>
                  <a:spLocks noChangeShapeType="1"/>
                </p:cNvSpPr>
                <p:nvPr/>
              </p:nvSpPr>
              <p:spPr bwMode="auto">
                <a:xfrm>
                  <a:off x="4074" y="1329"/>
                  <a:ext cx="6" cy="1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9" name="Line 470"/>
                <p:cNvSpPr>
                  <a:spLocks noChangeShapeType="1"/>
                </p:cNvSpPr>
                <p:nvPr/>
              </p:nvSpPr>
              <p:spPr bwMode="auto">
                <a:xfrm>
                  <a:off x="4124" y="1310"/>
                  <a:ext cx="6" cy="1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30" name="Line 471"/>
                <p:cNvSpPr>
                  <a:spLocks noChangeShapeType="1"/>
                </p:cNvSpPr>
                <p:nvPr/>
              </p:nvSpPr>
              <p:spPr bwMode="auto">
                <a:xfrm>
                  <a:off x="4170" y="1292"/>
                  <a:ext cx="7" cy="1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6719" name="Freeform 472"/>
              <p:cNvSpPr>
                <a:spLocks/>
              </p:cNvSpPr>
              <p:nvPr/>
            </p:nvSpPr>
            <p:spPr bwMode="auto">
              <a:xfrm>
                <a:off x="3917" y="969"/>
                <a:ext cx="187" cy="153"/>
              </a:xfrm>
              <a:custGeom>
                <a:avLst/>
                <a:gdLst>
                  <a:gd name="T0" fmla="*/ 0 w 187"/>
                  <a:gd name="T1" fmla="*/ 58 h 153"/>
                  <a:gd name="T2" fmla="*/ 154 w 187"/>
                  <a:gd name="T3" fmla="*/ 0 h 153"/>
                  <a:gd name="T4" fmla="*/ 186 w 187"/>
                  <a:gd name="T5" fmla="*/ 93 h 153"/>
                  <a:gd name="T6" fmla="*/ 32 w 187"/>
                  <a:gd name="T7" fmla="*/ 152 h 153"/>
                  <a:gd name="T8" fmla="*/ 0 w 187"/>
                  <a:gd name="T9" fmla="*/ 58 h 153"/>
                  <a:gd name="T10" fmla="*/ 0 60000 65536"/>
                  <a:gd name="T11" fmla="*/ 0 60000 65536"/>
                  <a:gd name="T12" fmla="*/ 0 60000 65536"/>
                  <a:gd name="T13" fmla="*/ 0 60000 65536"/>
                  <a:gd name="T14" fmla="*/ 0 60000 65536"/>
                  <a:gd name="T15" fmla="*/ 0 w 187"/>
                  <a:gd name="T16" fmla="*/ 0 h 153"/>
                  <a:gd name="T17" fmla="*/ 187 w 187"/>
                  <a:gd name="T18" fmla="*/ 153 h 153"/>
                </a:gdLst>
                <a:ahLst/>
                <a:cxnLst>
                  <a:cxn ang="T10">
                    <a:pos x="T0" y="T1"/>
                  </a:cxn>
                  <a:cxn ang="T11">
                    <a:pos x="T2" y="T3"/>
                  </a:cxn>
                  <a:cxn ang="T12">
                    <a:pos x="T4" y="T5"/>
                  </a:cxn>
                  <a:cxn ang="T13">
                    <a:pos x="T6" y="T7"/>
                  </a:cxn>
                  <a:cxn ang="T14">
                    <a:pos x="T8" y="T9"/>
                  </a:cxn>
                </a:cxnLst>
                <a:rect l="T15" t="T16" r="T17" b="T18"/>
                <a:pathLst>
                  <a:path w="187" h="153">
                    <a:moveTo>
                      <a:pt x="0" y="58"/>
                    </a:moveTo>
                    <a:lnTo>
                      <a:pt x="154" y="0"/>
                    </a:lnTo>
                    <a:lnTo>
                      <a:pt x="186" y="93"/>
                    </a:lnTo>
                    <a:lnTo>
                      <a:pt x="32" y="152"/>
                    </a:lnTo>
                    <a:lnTo>
                      <a:pt x="0" y="58"/>
                    </a:lnTo>
                  </a:path>
                </a:pathLst>
              </a:custGeom>
              <a:solidFill>
                <a:srgbClr val="000000"/>
              </a:solidFill>
              <a:ln w="12700" cap="rnd">
                <a:solidFill>
                  <a:srgbClr val="FFFFFF"/>
                </a:solidFill>
                <a:round/>
                <a:headEnd/>
                <a:tailEnd/>
              </a:ln>
            </p:spPr>
            <p:txBody>
              <a:bodyPr/>
              <a:lstStyle/>
              <a:p>
                <a:endParaRPr lang="en-US"/>
              </a:p>
            </p:txBody>
          </p:sp>
          <p:sp>
            <p:nvSpPr>
              <p:cNvPr id="26720" name="Freeform 473"/>
              <p:cNvSpPr>
                <a:spLocks/>
              </p:cNvSpPr>
              <p:nvPr/>
            </p:nvSpPr>
            <p:spPr bwMode="auto">
              <a:xfrm>
                <a:off x="4029" y="1304"/>
                <a:ext cx="189" cy="141"/>
              </a:xfrm>
              <a:custGeom>
                <a:avLst/>
                <a:gdLst>
                  <a:gd name="T0" fmla="*/ 0 w 189"/>
                  <a:gd name="T1" fmla="*/ 56 h 141"/>
                  <a:gd name="T2" fmla="*/ 156 w 189"/>
                  <a:gd name="T3" fmla="*/ 0 h 141"/>
                  <a:gd name="T4" fmla="*/ 188 w 189"/>
                  <a:gd name="T5" fmla="*/ 93 h 141"/>
                  <a:gd name="T6" fmla="*/ 29 w 189"/>
                  <a:gd name="T7" fmla="*/ 140 h 141"/>
                  <a:gd name="T8" fmla="*/ 0 w 189"/>
                  <a:gd name="T9" fmla="*/ 56 h 141"/>
                  <a:gd name="T10" fmla="*/ 0 60000 65536"/>
                  <a:gd name="T11" fmla="*/ 0 60000 65536"/>
                  <a:gd name="T12" fmla="*/ 0 60000 65536"/>
                  <a:gd name="T13" fmla="*/ 0 60000 65536"/>
                  <a:gd name="T14" fmla="*/ 0 60000 65536"/>
                  <a:gd name="T15" fmla="*/ 0 w 189"/>
                  <a:gd name="T16" fmla="*/ 0 h 141"/>
                  <a:gd name="T17" fmla="*/ 189 w 189"/>
                  <a:gd name="T18" fmla="*/ 141 h 141"/>
                </a:gdLst>
                <a:ahLst/>
                <a:cxnLst>
                  <a:cxn ang="T10">
                    <a:pos x="T0" y="T1"/>
                  </a:cxn>
                  <a:cxn ang="T11">
                    <a:pos x="T2" y="T3"/>
                  </a:cxn>
                  <a:cxn ang="T12">
                    <a:pos x="T4" y="T5"/>
                  </a:cxn>
                  <a:cxn ang="T13">
                    <a:pos x="T6" y="T7"/>
                  </a:cxn>
                  <a:cxn ang="T14">
                    <a:pos x="T8" y="T9"/>
                  </a:cxn>
                </a:cxnLst>
                <a:rect l="T15" t="T16" r="T17" b="T18"/>
                <a:pathLst>
                  <a:path w="189" h="141">
                    <a:moveTo>
                      <a:pt x="0" y="56"/>
                    </a:moveTo>
                    <a:lnTo>
                      <a:pt x="156" y="0"/>
                    </a:lnTo>
                    <a:lnTo>
                      <a:pt x="188" y="93"/>
                    </a:lnTo>
                    <a:lnTo>
                      <a:pt x="29" y="140"/>
                    </a:lnTo>
                    <a:lnTo>
                      <a:pt x="0" y="56"/>
                    </a:lnTo>
                  </a:path>
                </a:pathLst>
              </a:custGeom>
              <a:solidFill>
                <a:srgbClr val="000000"/>
              </a:solidFill>
              <a:ln w="12700" cap="rnd">
                <a:solidFill>
                  <a:srgbClr val="FFFFFF"/>
                </a:solidFill>
                <a:round/>
                <a:headEnd/>
                <a:tailEnd/>
              </a:ln>
            </p:spPr>
            <p:txBody>
              <a:bodyPr/>
              <a:lstStyle/>
              <a:p>
                <a:endParaRPr lang="en-US"/>
              </a:p>
            </p:txBody>
          </p:sp>
          <p:sp>
            <p:nvSpPr>
              <p:cNvPr id="26721" name="Freeform 474"/>
              <p:cNvSpPr>
                <a:spLocks/>
              </p:cNvSpPr>
              <p:nvPr/>
            </p:nvSpPr>
            <p:spPr bwMode="auto">
              <a:xfrm>
                <a:off x="3952" y="1077"/>
                <a:ext cx="167" cy="84"/>
              </a:xfrm>
              <a:custGeom>
                <a:avLst/>
                <a:gdLst>
                  <a:gd name="T0" fmla="*/ 0 w 167"/>
                  <a:gd name="T1" fmla="*/ 59 h 84"/>
                  <a:gd name="T2" fmla="*/ 158 w 167"/>
                  <a:gd name="T3" fmla="*/ 0 h 84"/>
                  <a:gd name="T4" fmla="*/ 166 w 167"/>
                  <a:gd name="T5" fmla="*/ 26 h 84"/>
                  <a:gd name="T6" fmla="*/ 7 w 167"/>
                  <a:gd name="T7" fmla="*/ 83 h 84"/>
                  <a:gd name="T8" fmla="*/ 0 w 167"/>
                  <a:gd name="T9" fmla="*/ 59 h 84"/>
                  <a:gd name="T10" fmla="*/ 0 60000 65536"/>
                  <a:gd name="T11" fmla="*/ 0 60000 65536"/>
                  <a:gd name="T12" fmla="*/ 0 60000 65536"/>
                  <a:gd name="T13" fmla="*/ 0 60000 65536"/>
                  <a:gd name="T14" fmla="*/ 0 60000 65536"/>
                  <a:gd name="T15" fmla="*/ 0 w 167"/>
                  <a:gd name="T16" fmla="*/ 0 h 84"/>
                  <a:gd name="T17" fmla="*/ 167 w 167"/>
                  <a:gd name="T18" fmla="*/ 84 h 84"/>
                </a:gdLst>
                <a:ahLst/>
                <a:cxnLst>
                  <a:cxn ang="T10">
                    <a:pos x="T0" y="T1"/>
                  </a:cxn>
                  <a:cxn ang="T11">
                    <a:pos x="T2" y="T3"/>
                  </a:cxn>
                  <a:cxn ang="T12">
                    <a:pos x="T4" y="T5"/>
                  </a:cxn>
                  <a:cxn ang="T13">
                    <a:pos x="T6" y="T7"/>
                  </a:cxn>
                  <a:cxn ang="T14">
                    <a:pos x="T8" y="T9"/>
                  </a:cxn>
                </a:cxnLst>
                <a:rect l="T15" t="T16" r="T17" b="T18"/>
                <a:pathLst>
                  <a:path w="167" h="84">
                    <a:moveTo>
                      <a:pt x="0" y="59"/>
                    </a:moveTo>
                    <a:lnTo>
                      <a:pt x="158" y="0"/>
                    </a:lnTo>
                    <a:lnTo>
                      <a:pt x="166" y="26"/>
                    </a:lnTo>
                    <a:lnTo>
                      <a:pt x="7" y="83"/>
                    </a:lnTo>
                    <a:lnTo>
                      <a:pt x="0" y="59"/>
                    </a:lnTo>
                  </a:path>
                </a:pathLst>
              </a:custGeom>
              <a:solidFill>
                <a:srgbClr val="C0C0C0"/>
              </a:solidFill>
              <a:ln w="12700" cap="rnd">
                <a:solidFill>
                  <a:srgbClr val="000000"/>
                </a:solidFill>
                <a:round/>
                <a:headEnd/>
                <a:tailEnd/>
              </a:ln>
            </p:spPr>
            <p:txBody>
              <a:bodyPr/>
              <a:lstStyle/>
              <a:p>
                <a:endParaRPr lang="en-US"/>
              </a:p>
            </p:txBody>
          </p:sp>
          <p:sp>
            <p:nvSpPr>
              <p:cNvPr id="26722" name="Line 475"/>
              <p:cNvSpPr>
                <a:spLocks noChangeShapeType="1"/>
              </p:cNvSpPr>
              <p:nvPr/>
            </p:nvSpPr>
            <p:spPr bwMode="auto">
              <a:xfrm flipH="1">
                <a:off x="3952" y="1083"/>
                <a:ext cx="157" cy="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3" name="Freeform 476"/>
              <p:cNvSpPr>
                <a:spLocks/>
              </p:cNvSpPr>
              <p:nvPr/>
            </p:nvSpPr>
            <p:spPr bwMode="auto">
              <a:xfrm>
                <a:off x="4015" y="1262"/>
                <a:ext cx="166" cy="84"/>
              </a:xfrm>
              <a:custGeom>
                <a:avLst/>
                <a:gdLst>
                  <a:gd name="T0" fmla="*/ 0 w 166"/>
                  <a:gd name="T1" fmla="*/ 59 h 84"/>
                  <a:gd name="T2" fmla="*/ 157 w 166"/>
                  <a:gd name="T3" fmla="*/ 0 h 84"/>
                  <a:gd name="T4" fmla="*/ 165 w 166"/>
                  <a:gd name="T5" fmla="*/ 26 h 84"/>
                  <a:gd name="T6" fmla="*/ 7 w 166"/>
                  <a:gd name="T7" fmla="*/ 83 h 84"/>
                  <a:gd name="T8" fmla="*/ 0 w 166"/>
                  <a:gd name="T9" fmla="*/ 59 h 84"/>
                  <a:gd name="T10" fmla="*/ 0 60000 65536"/>
                  <a:gd name="T11" fmla="*/ 0 60000 65536"/>
                  <a:gd name="T12" fmla="*/ 0 60000 65536"/>
                  <a:gd name="T13" fmla="*/ 0 60000 65536"/>
                  <a:gd name="T14" fmla="*/ 0 60000 65536"/>
                  <a:gd name="T15" fmla="*/ 0 w 166"/>
                  <a:gd name="T16" fmla="*/ 0 h 84"/>
                  <a:gd name="T17" fmla="*/ 166 w 166"/>
                  <a:gd name="T18" fmla="*/ 84 h 84"/>
                </a:gdLst>
                <a:ahLst/>
                <a:cxnLst>
                  <a:cxn ang="T10">
                    <a:pos x="T0" y="T1"/>
                  </a:cxn>
                  <a:cxn ang="T11">
                    <a:pos x="T2" y="T3"/>
                  </a:cxn>
                  <a:cxn ang="T12">
                    <a:pos x="T4" y="T5"/>
                  </a:cxn>
                  <a:cxn ang="T13">
                    <a:pos x="T6" y="T7"/>
                  </a:cxn>
                  <a:cxn ang="T14">
                    <a:pos x="T8" y="T9"/>
                  </a:cxn>
                </a:cxnLst>
                <a:rect l="T15" t="T16" r="T17" b="T18"/>
                <a:pathLst>
                  <a:path w="166" h="84">
                    <a:moveTo>
                      <a:pt x="0" y="59"/>
                    </a:moveTo>
                    <a:lnTo>
                      <a:pt x="157" y="0"/>
                    </a:lnTo>
                    <a:lnTo>
                      <a:pt x="165" y="26"/>
                    </a:lnTo>
                    <a:lnTo>
                      <a:pt x="7" y="83"/>
                    </a:lnTo>
                    <a:lnTo>
                      <a:pt x="0" y="59"/>
                    </a:lnTo>
                  </a:path>
                </a:pathLst>
              </a:custGeom>
              <a:solidFill>
                <a:srgbClr val="C0C0C0"/>
              </a:solidFill>
              <a:ln w="12700" cap="rnd">
                <a:solidFill>
                  <a:srgbClr val="000000"/>
                </a:solidFill>
                <a:round/>
                <a:headEnd/>
                <a:tailEnd/>
              </a:ln>
            </p:spPr>
            <p:txBody>
              <a:bodyPr/>
              <a:lstStyle/>
              <a:p>
                <a:endParaRPr lang="en-US"/>
              </a:p>
            </p:txBody>
          </p:sp>
          <p:sp>
            <p:nvSpPr>
              <p:cNvPr id="26724" name="Line 477"/>
              <p:cNvSpPr>
                <a:spLocks noChangeShapeType="1"/>
              </p:cNvSpPr>
              <p:nvPr/>
            </p:nvSpPr>
            <p:spPr bwMode="auto">
              <a:xfrm flipH="1">
                <a:off x="4023" y="1291"/>
                <a:ext cx="157" cy="49"/>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5" name="Freeform 478"/>
              <p:cNvSpPr>
                <a:spLocks/>
              </p:cNvSpPr>
              <p:nvPr/>
            </p:nvSpPr>
            <p:spPr bwMode="auto">
              <a:xfrm>
                <a:off x="4140" y="1170"/>
                <a:ext cx="7" cy="19"/>
              </a:xfrm>
              <a:custGeom>
                <a:avLst/>
                <a:gdLst>
                  <a:gd name="T0" fmla="*/ 0 w 7"/>
                  <a:gd name="T1" fmla="*/ 0 h 19"/>
                  <a:gd name="T2" fmla="*/ 0 w 7"/>
                  <a:gd name="T3" fmla="*/ 6 h 19"/>
                  <a:gd name="T4" fmla="*/ 3 w 7"/>
                  <a:gd name="T5" fmla="*/ 13 h 19"/>
                  <a:gd name="T6" fmla="*/ 6 w 7"/>
                  <a:gd name="T7" fmla="*/ 18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6"/>
                    </a:lnTo>
                    <a:lnTo>
                      <a:pt x="3" y="13"/>
                    </a:lnTo>
                    <a:lnTo>
                      <a:pt x="6" y="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6670" name="Oval 901"/>
          <p:cNvSpPr>
            <a:spLocks noChangeArrowheads="1"/>
          </p:cNvSpPr>
          <p:nvPr/>
        </p:nvSpPr>
        <p:spPr bwMode="auto">
          <a:xfrm>
            <a:off x="4156075" y="3076575"/>
            <a:ext cx="220663" cy="247650"/>
          </a:xfrm>
          <a:prstGeom prst="ellipse">
            <a:avLst/>
          </a:prstGeom>
          <a:solidFill>
            <a:srgbClr val="FF99FF">
              <a:alpha val="50195"/>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gn="ctr" eaLnBrk="0" hangingPunct="0"/>
            <a:endParaRPr lang="en-US"/>
          </a:p>
        </p:txBody>
      </p:sp>
      <p:pic>
        <p:nvPicPr>
          <p:cNvPr id="26671" name="Picture 3" descr="g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066800"/>
            <a:ext cx="8715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2" name="Picture 5" descr="galileo_satellite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990600"/>
            <a:ext cx="96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3" name="Picture 273" descr="eric.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2590800"/>
            <a:ext cx="7175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4" name="Picture 4" descr="glona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8600" y="1219200"/>
            <a:ext cx="85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5" name="TextBox 910"/>
          <p:cNvSpPr txBox="1">
            <a:spLocks noChangeArrowheads="1"/>
          </p:cNvSpPr>
          <p:nvPr/>
        </p:nvSpPr>
        <p:spPr bwMode="auto">
          <a:xfrm>
            <a:off x="609600" y="5334000"/>
            <a:ext cx="3810000" cy="461963"/>
          </a:xfrm>
          <a:prstGeom prst="rect">
            <a:avLst/>
          </a:prstGeom>
          <a:solidFill>
            <a:srgbClr val="FFFF9B"/>
          </a:solidFill>
          <a:ln w="9525">
            <a:solidFill>
              <a:srgbClr val="FFC000"/>
            </a:solidFill>
            <a:miter lim="800000"/>
            <a:headEnd/>
            <a:tailEnd/>
          </a:ln>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sz="2400"/>
              <a:t>= 115  SATELLITES?</a:t>
            </a:r>
          </a:p>
        </p:txBody>
      </p:sp>
      <p:sp>
        <p:nvSpPr>
          <p:cNvPr id="26676" name="Text Box 902"/>
          <p:cNvSpPr txBox="1">
            <a:spLocks noChangeArrowheads="1"/>
          </p:cNvSpPr>
          <p:nvPr/>
        </p:nvSpPr>
        <p:spPr bwMode="auto">
          <a:xfrm>
            <a:off x="2995613" y="3035300"/>
            <a:ext cx="1114425" cy="2746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sz="1200">
                <a:latin typeface="Arial" pitchFamily="34" charset="0"/>
              </a:rPr>
              <a:t>10-15 cm???</a:t>
            </a:r>
          </a:p>
        </p:txBody>
      </p:sp>
    </p:spTree>
  </p:cSld>
  <p:clrMapOvr>
    <a:masterClrMapping/>
  </p:clrMapOvr>
  <p:transition spd="med">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5" name="Oval 3"/>
          <p:cNvSpPr>
            <a:spLocks noChangeArrowheads="1"/>
          </p:cNvSpPr>
          <p:nvPr/>
        </p:nvSpPr>
        <p:spPr bwMode="auto">
          <a:xfrm>
            <a:off x="4038600" y="28956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76" name="Oval 4"/>
          <p:cNvSpPr>
            <a:spLocks noChangeArrowheads="1"/>
          </p:cNvSpPr>
          <p:nvPr/>
        </p:nvSpPr>
        <p:spPr bwMode="auto">
          <a:xfrm>
            <a:off x="3810000" y="32766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77" name="Oval 5"/>
          <p:cNvSpPr>
            <a:spLocks noChangeArrowheads="1"/>
          </p:cNvSpPr>
          <p:nvPr/>
        </p:nvSpPr>
        <p:spPr bwMode="auto">
          <a:xfrm>
            <a:off x="4343400" y="36576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78" name="Oval 6"/>
          <p:cNvSpPr>
            <a:spLocks noChangeArrowheads="1"/>
          </p:cNvSpPr>
          <p:nvPr/>
        </p:nvSpPr>
        <p:spPr bwMode="auto">
          <a:xfrm>
            <a:off x="4724400" y="33528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79" name="Oval 7"/>
          <p:cNvSpPr>
            <a:spLocks noChangeArrowheads="1"/>
          </p:cNvSpPr>
          <p:nvPr/>
        </p:nvSpPr>
        <p:spPr bwMode="auto">
          <a:xfrm>
            <a:off x="4724400" y="31242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80" name="Arc 8"/>
          <p:cNvSpPr>
            <a:spLocks/>
          </p:cNvSpPr>
          <p:nvPr/>
        </p:nvSpPr>
        <p:spPr bwMode="auto">
          <a:xfrm flipV="1">
            <a:off x="1828800" y="8382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1" name="Arc 9"/>
          <p:cNvSpPr>
            <a:spLocks/>
          </p:cNvSpPr>
          <p:nvPr/>
        </p:nvSpPr>
        <p:spPr bwMode="auto">
          <a:xfrm flipV="1">
            <a:off x="1981200" y="9906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2" name="Arc 10"/>
          <p:cNvSpPr>
            <a:spLocks/>
          </p:cNvSpPr>
          <p:nvPr/>
        </p:nvSpPr>
        <p:spPr bwMode="auto">
          <a:xfrm flipV="1">
            <a:off x="2133600" y="1143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3" name="Arc 11"/>
          <p:cNvSpPr>
            <a:spLocks/>
          </p:cNvSpPr>
          <p:nvPr/>
        </p:nvSpPr>
        <p:spPr bwMode="auto">
          <a:xfrm flipV="1">
            <a:off x="2286000" y="1295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4" name="Arc 12"/>
          <p:cNvSpPr>
            <a:spLocks/>
          </p:cNvSpPr>
          <p:nvPr/>
        </p:nvSpPr>
        <p:spPr bwMode="auto">
          <a:xfrm flipV="1">
            <a:off x="2743200" y="17526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5" name="Arc 13"/>
          <p:cNvSpPr>
            <a:spLocks/>
          </p:cNvSpPr>
          <p:nvPr/>
        </p:nvSpPr>
        <p:spPr bwMode="auto">
          <a:xfrm flipV="1">
            <a:off x="2895600" y="1905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6" name="Arc 14"/>
          <p:cNvSpPr>
            <a:spLocks/>
          </p:cNvSpPr>
          <p:nvPr/>
        </p:nvSpPr>
        <p:spPr bwMode="auto">
          <a:xfrm flipV="1">
            <a:off x="3048000" y="2057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7" name="Arc 15"/>
          <p:cNvSpPr>
            <a:spLocks/>
          </p:cNvSpPr>
          <p:nvPr/>
        </p:nvSpPr>
        <p:spPr bwMode="auto">
          <a:xfrm flipV="1">
            <a:off x="3200400" y="22098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8" name="Arc 16"/>
          <p:cNvSpPr>
            <a:spLocks/>
          </p:cNvSpPr>
          <p:nvPr/>
        </p:nvSpPr>
        <p:spPr bwMode="auto">
          <a:xfrm flipV="1">
            <a:off x="3048000" y="381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89" name="Arc 17"/>
          <p:cNvSpPr>
            <a:spLocks/>
          </p:cNvSpPr>
          <p:nvPr/>
        </p:nvSpPr>
        <p:spPr bwMode="auto">
          <a:xfrm flipV="1">
            <a:off x="3048000" y="533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0" name="Arc 18"/>
          <p:cNvSpPr>
            <a:spLocks/>
          </p:cNvSpPr>
          <p:nvPr/>
        </p:nvSpPr>
        <p:spPr bwMode="auto">
          <a:xfrm flipV="1">
            <a:off x="3048000" y="6858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1" name="Arc 19"/>
          <p:cNvSpPr>
            <a:spLocks/>
          </p:cNvSpPr>
          <p:nvPr/>
        </p:nvSpPr>
        <p:spPr bwMode="auto">
          <a:xfrm flipV="1">
            <a:off x="3048000" y="8382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2" name="Arc 20"/>
          <p:cNvSpPr>
            <a:spLocks/>
          </p:cNvSpPr>
          <p:nvPr/>
        </p:nvSpPr>
        <p:spPr bwMode="auto">
          <a:xfrm flipV="1">
            <a:off x="3048000" y="9906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3" name="Arc 21"/>
          <p:cNvSpPr>
            <a:spLocks/>
          </p:cNvSpPr>
          <p:nvPr/>
        </p:nvSpPr>
        <p:spPr bwMode="auto">
          <a:xfrm flipV="1">
            <a:off x="3048000" y="1143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4" name="Arc 22"/>
          <p:cNvSpPr>
            <a:spLocks/>
          </p:cNvSpPr>
          <p:nvPr/>
        </p:nvSpPr>
        <p:spPr bwMode="auto">
          <a:xfrm flipV="1">
            <a:off x="3048000" y="1295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5" name="Arc 23"/>
          <p:cNvSpPr>
            <a:spLocks/>
          </p:cNvSpPr>
          <p:nvPr/>
        </p:nvSpPr>
        <p:spPr bwMode="auto">
          <a:xfrm flipV="1">
            <a:off x="3048000" y="14478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6" name="Arc 24"/>
          <p:cNvSpPr>
            <a:spLocks/>
          </p:cNvSpPr>
          <p:nvPr/>
        </p:nvSpPr>
        <p:spPr bwMode="auto">
          <a:xfrm flipV="1">
            <a:off x="3048000" y="16002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7" name="Arc 25"/>
          <p:cNvSpPr>
            <a:spLocks/>
          </p:cNvSpPr>
          <p:nvPr/>
        </p:nvSpPr>
        <p:spPr bwMode="auto">
          <a:xfrm flipV="1">
            <a:off x="2438400" y="14478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8" name="Arc 26"/>
          <p:cNvSpPr>
            <a:spLocks/>
          </p:cNvSpPr>
          <p:nvPr/>
        </p:nvSpPr>
        <p:spPr bwMode="auto">
          <a:xfrm flipV="1">
            <a:off x="2590800" y="16002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899" name="Arc 27"/>
          <p:cNvSpPr>
            <a:spLocks/>
          </p:cNvSpPr>
          <p:nvPr/>
        </p:nvSpPr>
        <p:spPr bwMode="auto">
          <a:xfrm rot="4203699" flipV="1">
            <a:off x="3336925" y="21494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0" name="Arc 28"/>
          <p:cNvSpPr>
            <a:spLocks/>
          </p:cNvSpPr>
          <p:nvPr/>
        </p:nvSpPr>
        <p:spPr bwMode="auto">
          <a:xfrm rot="4203699" flipV="1">
            <a:off x="3794125" y="12350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1" name="Arc 29"/>
          <p:cNvSpPr>
            <a:spLocks/>
          </p:cNvSpPr>
          <p:nvPr/>
        </p:nvSpPr>
        <p:spPr bwMode="auto">
          <a:xfrm rot="4203699" flipV="1">
            <a:off x="3413125" y="19970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2" name="Arc 30"/>
          <p:cNvSpPr>
            <a:spLocks/>
          </p:cNvSpPr>
          <p:nvPr/>
        </p:nvSpPr>
        <p:spPr bwMode="auto">
          <a:xfrm rot="4203699" flipV="1">
            <a:off x="3641725" y="15398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3" name="Arc 31"/>
          <p:cNvSpPr>
            <a:spLocks/>
          </p:cNvSpPr>
          <p:nvPr/>
        </p:nvSpPr>
        <p:spPr bwMode="auto">
          <a:xfrm rot="4203699" flipV="1">
            <a:off x="3717925" y="13874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4" name="Arc 32"/>
          <p:cNvSpPr>
            <a:spLocks/>
          </p:cNvSpPr>
          <p:nvPr/>
        </p:nvSpPr>
        <p:spPr bwMode="auto">
          <a:xfrm rot="4203699" flipV="1">
            <a:off x="3565525" y="16922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5" name="Arc 33"/>
          <p:cNvSpPr>
            <a:spLocks/>
          </p:cNvSpPr>
          <p:nvPr/>
        </p:nvSpPr>
        <p:spPr bwMode="auto">
          <a:xfrm rot="4203699" flipV="1">
            <a:off x="3489325" y="18446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6" name="Arc 34"/>
          <p:cNvSpPr>
            <a:spLocks/>
          </p:cNvSpPr>
          <p:nvPr/>
        </p:nvSpPr>
        <p:spPr bwMode="auto">
          <a:xfrm rot="4203699" flipV="1">
            <a:off x="3962400" y="1143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7" name="Arc 35"/>
          <p:cNvSpPr>
            <a:spLocks/>
          </p:cNvSpPr>
          <p:nvPr/>
        </p:nvSpPr>
        <p:spPr bwMode="auto">
          <a:xfrm rot="4203699" flipV="1">
            <a:off x="4005262" y="1006476"/>
            <a:ext cx="1954213" cy="2532062"/>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8" name="Arc 36"/>
          <p:cNvSpPr>
            <a:spLocks/>
          </p:cNvSpPr>
          <p:nvPr/>
        </p:nvSpPr>
        <p:spPr bwMode="auto">
          <a:xfrm rot="8967237" flipV="1">
            <a:off x="3827463" y="20574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09" name="Arc 37"/>
          <p:cNvSpPr>
            <a:spLocks/>
          </p:cNvSpPr>
          <p:nvPr/>
        </p:nvSpPr>
        <p:spPr bwMode="auto">
          <a:xfrm rot="8967237" flipV="1">
            <a:off x="4284663" y="11430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10" name="Arc 38"/>
          <p:cNvSpPr>
            <a:spLocks/>
          </p:cNvSpPr>
          <p:nvPr/>
        </p:nvSpPr>
        <p:spPr bwMode="auto">
          <a:xfrm rot="8967237" flipV="1">
            <a:off x="3903663" y="19050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11" name="Arc 39"/>
          <p:cNvSpPr>
            <a:spLocks/>
          </p:cNvSpPr>
          <p:nvPr/>
        </p:nvSpPr>
        <p:spPr bwMode="auto">
          <a:xfrm rot="8967237" flipV="1">
            <a:off x="4132263" y="14478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12" name="Arc 40"/>
          <p:cNvSpPr>
            <a:spLocks/>
          </p:cNvSpPr>
          <p:nvPr/>
        </p:nvSpPr>
        <p:spPr bwMode="auto">
          <a:xfrm rot="8967237" flipV="1">
            <a:off x="4208463" y="12954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13" name="Arc 41"/>
          <p:cNvSpPr>
            <a:spLocks/>
          </p:cNvSpPr>
          <p:nvPr/>
        </p:nvSpPr>
        <p:spPr bwMode="auto">
          <a:xfrm rot="8967237" flipV="1">
            <a:off x="4056063" y="16002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14" name="Arc 42"/>
          <p:cNvSpPr>
            <a:spLocks/>
          </p:cNvSpPr>
          <p:nvPr/>
        </p:nvSpPr>
        <p:spPr bwMode="auto">
          <a:xfrm rot="8967237" flipV="1">
            <a:off x="3979863" y="17526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15" name="Arc 43"/>
          <p:cNvSpPr>
            <a:spLocks/>
          </p:cNvSpPr>
          <p:nvPr/>
        </p:nvSpPr>
        <p:spPr bwMode="auto">
          <a:xfrm rot="8967237" flipV="1">
            <a:off x="4452938" y="1050925"/>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16" name="Arc 44"/>
          <p:cNvSpPr>
            <a:spLocks/>
          </p:cNvSpPr>
          <p:nvPr/>
        </p:nvSpPr>
        <p:spPr bwMode="auto">
          <a:xfrm rot="8967237" flipV="1">
            <a:off x="4495800" y="914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917" name="WordArt 45"/>
          <p:cNvSpPr>
            <a:spLocks noChangeArrowheads="1" noChangeShapeType="1" noTextEdit="1"/>
          </p:cNvSpPr>
          <p:nvPr/>
        </p:nvSpPr>
        <p:spPr bwMode="auto">
          <a:xfrm>
            <a:off x="7239000" y="1066800"/>
            <a:ext cx="914400" cy="314325"/>
          </a:xfrm>
          <a:prstGeom prst="rect">
            <a:avLst/>
          </a:prstGeom>
        </p:spPr>
        <p:txBody>
          <a:bodyPr wrap="none" fromWordArt="1">
            <a:prstTxWarp prst="textPlain">
              <a:avLst>
                <a:gd name="adj" fmla="val 50000"/>
              </a:avLst>
            </a:prstTxWarp>
          </a:bodyPr>
          <a:lstStyle/>
          <a:p>
            <a:r>
              <a:rPr lang="en-US" sz="1800" kern="10">
                <a:ln w="12700">
                  <a:solidFill>
                    <a:srgbClr val="FF0000"/>
                  </a:solidFill>
                  <a:round/>
                  <a:headEnd/>
                  <a:tailEnd/>
                </a:ln>
                <a:solidFill>
                  <a:srgbClr val="FF0000">
                    <a:alpha val="50195"/>
                  </a:srgbClr>
                </a:solidFill>
                <a:latin typeface="Arial Black"/>
              </a:rPr>
              <a:t>SVN 8</a:t>
            </a:r>
          </a:p>
        </p:txBody>
      </p:sp>
      <p:sp>
        <p:nvSpPr>
          <p:cNvPr id="719918" name="WordArt 46"/>
          <p:cNvSpPr>
            <a:spLocks noChangeArrowheads="1" noChangeShapeType="1" noTextEdit="1"/>
          </p:cNvSpPr>
          <p:nvPr/>
        </p:nvSpPr>
        <p:spPr bwMode="auto">
          <a:xfrm>
            <a:off x="5257800" y="1219200"/>
            <a:ext cx="914400" cy="314325"/>
          </a:xfrm>
          <a:prstGeom prst="rect">
            <a:avLst/>
          </a:prstGeom>
        </p:spPr>
        <p:txBody>
          <a:bodyPr wrap="none" fromWordArt="1">
            <a:prstTxWarp prst="textPlain">
              <a:avLst>
                <a:gd name="adj" fmla="val 50000"/>
              </a:avLst>
            </a:prstTxWarp>
          </a:bodyPr>
          <a:lstStyle/>
          <a:p>
            <a:r>
              <a:rPr lang="en-US" sz="1800" kern="10">
                <a:ln w="12700">
                  <a:solidFill>
                    <a:srgbClr val="00FFFF"/>
                  </a:solidFill>
                  <a:round/>
                  <a:headEnd/>
                  <a:tailEnd/>
                </a:ln>
                <a:solidFill>
                  <a:srgbClr val="00FFFF">
                    <a:alpha val="50195"/>
                  </a:srgbClr>
                </a:solidFill>
                <a:latin typeface="Arial Black"/>
              </a:rPr>
              <a:t>SVN 14</a:t>
            </a:r>
          </a:p>
        </p:txBody>
      </p:sp>
      <p:sp>
        <p:nvSpPr>
          <p:cNvPr id="719919" name="WordArt 47"/>
          <p:cNvSpPr>
            <a:spLocks noChangeArrowheads="1" noChangeShapeType="1" noTextEdit="1"/>
          </p:cNvSpPr>
          <p:nvPr/>
        </p:nvSpPr>
        <p:spPr bwMode="auto">
          <a:xfrm>
            <a:off x="1981200" y="1066800"/>
            <a:ext cx="914400" cy="314325"/>
          </a:xfrm>
          <a:prstGeom prst="rect">
            <a:avLst/>
          </a:prstGeom>
        </p:spPr>
        <p:txBody>
          <a:bodyPr wrap="none" fromWordArt="1">
            <a:prstTxWarp prst="textPlain">
              <a:avLst>
                <a:gd name="adj" fmla="val 50000"/>
              </a:avLst>
            </a:prstTxWarp>
          </a:bodyPr>
          <a:lstStyle/>
          <a:p>
            <a:r>
              <a:rPr lang="en-US" sz="1800" kern="10">
                <a:ln w="12700">
                  <a:solidFill>
                    <a:srgbClr val="00FF00"/>
                  </a:solidFill>
                  <a:round/>
                  <a:headEnd/>
                  <a:tailEnd/>
                </a:ln>
                <a:solidFill>
                  <a:srgbClr val="00FF00">
                    <a:alpha val="50195"/>
                  </a:srgbClr>
                </a:solidFill>
                <a:latin typeface="Arial Black"/>
              </a:rPr>
              <a:t>SVN 31</a:t>
            </a:r>
          </a:p>
        </p:txBody>
      </p:sp>
      <p:pic>
        <p:nvPicPr>
          <p:cNvPr id="719920" name="Picture 48" descr="s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2400"/>
            <a:ext cx="9937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21" name="Picture 49" descr="s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9937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22" name="Picture 50" descr="s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
            <a:ext cx="9937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23" name="Picture 51" descr="s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
            <a:ext cx="9937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924" name="Line 52"/>
          <p:cNvSpPr>
            <a:spLocks noChangeShapeType="1"/>
          </p:cNvSpPr>
          <p:nvPr/>
        </p:nvSpPr>
        <p:spPr bwMode="auto">
          <a:xfrm flipV="1">
            <a:off x="4724400" y="609600"/>
            <a:ext cx="2971800" cy="2133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925" name="Line 53"/>
          <p:cNvSpPr>
            <a:spLocks noChangeShapeType="1"/>
          </p:cNvSpPr>
          <p:nvPr/>
        </p:nvSpPr>
        <p:spPr bwMode="auto">
          <a:xfrm flipH="1">
            <a:off x="4038600" y="762000"/>
            <a:ext cx="1676400" cy="228600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926" name="Line 54"/>
          <p:cNvSpPr>
            <a:spLocks noChangeShapeType="1"/>
          </p:cNvSpPr>
          <p:nvPr/>
        </p:nvSpPr>
        <p:spPr bwMode="auto">
          <a:xfrm>
            <a:off x="2438400" y="685800"/>
            <a:ext cx="2133600" cy="22860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927" name="Line 55"/>
          <p:cNvSpPr>
            <a:spLocks noChangeShapeType="1"/>
          </p:cNvSpPr>
          <p:nvPr/>
        </p:nvSpPr>
        <p:spPr bwMode="auto">
          <a:xfrm>
            <a:off x="1295400" y="1676400"/>
            <a:ext cx="2057400" cy="1524000"/>
          </a:xfrm>
          <a:prstGeom prst="line">
            <a:avLst/>
          </a:prstGeom>
          <a:noFill/>
          <a:ln w="28575">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310" name="Arc 56"/>
          <p:cNvSpPr>
            <a:spLocks/>
          </p:cNvSpPr>
          <p:nvPr/>
        </p:nvSpPr>
        <p:spPr bwMode="auto">
          <a:xfrm rot="468409" flipH="1">
            <a:off x="1828800" y="4876800"/>
            <a:ext cx="5186363" cy="1087438"/>
          </a:xfrm>
          <a:custGeom>
            <a:avLst/>
            <a:gdLst>
              <a:gd name="T0" fmla="*/ 0 w 25400"/>
              <a:gd name="T1" fmla="*/ 2147483647 h 21600"/>
              <a:gd name="T2" fmla="*/ 2147483647 w 25400"/>
              <a:gd name="T3" fmla="*/ 2147483647 h 21600"/>
              <a:gd name="T4" fmla="*/ 2147483647 w 25400"/>
              <a:gd name="T5" fmla="*/ 2147483647 h 21600"/>
              <a:gd name="T6" fmla="*/ 0 60000 65536"/>
              <a:gd name="T7" fmla="*/ 0 60000 65536"/>
              <a:gd name="T8" fmla="*/ 0 60000 65536"/>
              <a:gd name="T9" fmla="*/ 0 w 25400"/>
              <a:gd name="T10" fmla="*/ 0 h 21600"/>
              <a:gd name="T11" fmla="*/ 25400 w 25400"/>
              <a:gd name="T12" fmla="*/ 21600 h 21600"/>
            </a:gdLst>
            <a:ahLst/>
            <a:cxnLst>
              <a:cxn ang="T6">
                <a:pos x="T0" y="T1"/>
              </a:cxn>
              <a:cxn ang="T7">
                <a:pos x="T2" y="T3"/>
              </a:cxn>
              <a:cxn ang="T8">
                <a:pos x="T4" y="T5"/>
              </a:cxn>
            </a:cxnLst>
            <a:rect l="T9" t="T10" r="T11" b="T12"/>
            <a:pathLst>
              <a:path w="25400" h="21600" fill="none" extrusionOk="0">
                <a:moveTo>
                  <a:pt x="-1" y="596"/>
                </a:moveTo>
                <a:cubicBezTo>
                  <a:pt x="1651" y="200"/>
                  <a:pt x="3344" y="-1"/>
                  <a:pt x="5043" y="0"/>
                </a:cubicBezTo>
                <a:cubicBezTo>
                  <a:pt x="14188" y="0"/>
                  <a:pt x="22342" y="5759"/>
                  <a:pt x="25400" y="14378"/>
                </a:cubicBezTo>
              </a:path>
              <a:path w="25400" h="21600" stroke="0" extrusionOk="0">
                <a:moveTo>
                  <a:pt x="-1" y="596"/>
                </a:moveTo>
                <a:cubicBezTo>
                  <a:pt x="1651" y="200"/>
                  <a:pt x="3344" y="-1"/>
                  <a:pt x="5043" y="0"/>
                </a:cubicBezTo>
                <a:cubicBezTo>
                  <a:pt x="14188" y="0"/>
                  <a:pt x="22342" y="5759"/>
                  <a:pt x="25400" y="14378"/>
                </a:cubicBezTo>
                <a:lnTo>
                  <a:pt x="5043" y="21600"/>
                </a:lnTo>
                <a:close/>
              </a:path>
            </a:pathLst>
          </a:custGeom>
          <a:noFill/>
          <a:ln w="15875">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311" name="Line 57"/>
          <p:cNvSpPr>
            <a:spLocks noChangeShapeType="1"/>
          </p:cNvSpPr>
          <p:nvPr/>
        </p:nvSpPr>
        <p:spPr bwMode="auto">
          <a:xfrm>
            <a:off x="4038600" y="5715000"/>
            <a:ext cx="1752600" cy="762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225" name="Line 58"/>
          <p:cNvSpPr>
            <a:spLocks noChangeShapeType="1"/>
          </p:cNvSpPr>
          <p:nvPr/>
        </p:nvSpPr>
        <p:spPr bwMode="auto">
          <a:xfrm flipV="1">
            <a:off x="1219200" y="762000"/>
            <a:ext cx="6096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226" name="Line 59"/>
          <p:cNvSpPr>
            <a:spLocks noChangeShapeType="1"/>
          </p:cNvSpPr>
          <p:nvPr/>
        </p:nvSpPr>
        <p:spPr bwMode="auto">
          <a:xfrm flipH="1" flipV="1">
            <a:off x="304800" y="2133600"/>
            <a:ext cx="609600"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314" name="WordArt 61"/>
          <p:cNvSpPr>
            <a:spLocks noChangeArrowheads="1" noChangeShapeType="1" noTextEdit="1"/>
          </p:cNvSpPr>
          <p:nvPr/>
        </p:nvSpPr>
        <p:spPr bwMode="auto">
          <a:xfrm>
            <a:off x="3200400" y="5181600"/>
            <a:ext cx="1914525"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20644"/>
                <a:gd name="adj2" fmla="val 0"/>
              </a:avLst>
            </a:prstTxWarp>
          </a:bodyPr>
          <a:lstStyle/>
          <a:p>
            <a:r>
              <a:rPr lang="en-US" sz="3600" kern="10">
                <a:gradFill rotWithShape="1">
                  <a:gsLst>
                    <a:gs pos="0">
                      <a:srgbClr val="9999FF"/>
                    </a:gs>
                    <a:gs pos="100000">
                      <a:srgbClr val="009999"/>
                    </a:gs>
                  </a:gsLst>
                  <a:lin ang="5400000" scaled="1"/>
                </a:gradFill>
                <a:latin typeface="Times New Roman"/>
                <a:cs typeface="Times New Roman"/>
              </a:rPr>
              <a:t>800 MPH +/-</a:t>
            </a:r>
          </a:p>
        </p:txBody>
      </p:sp>
      <p:sp>
        <p:nvSpPr>
          <p:cNvPr id="96315" name="Line 62"/>
          <p:cNvSpPr>
            <a:spLocks noChangeShapeType="1"/>
          </p:cNvSpPr>
          <p:nvPr/>
        </p:nvSpPr>
        <p:spPr bwMode="auto">
          <a:xfrm flipH="1">
            <a:off x="2895600" y="5257800"/>
            <a:ext cx="304800" cy="0"/>
          </a:xfrm>
          <a:prstGeom prst="line">
            <a:avLst/>
          </a:prstGeom>
          <a:noFill/>
          <a:ln w="15875">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316" name="Line 63"/>
          <p:cNvSpPr>
            <a:spLocks noChangeShapeType="1"/>
          </p:cNvSpPr>
          <p:nvPr/>
        </p:nvSpPr>
        <p:spPr bwMode="auto">
          <a:xfrm flipH="1">
            <a:off x="2286000" y="5334000"/>
            <a:ext cx="838200" cy="0"/>
          </a:xfrm>
          <a:prstGeom prst="line">
            <a:avLst/>
          </a:prstGeom>
          <a:noFill/>
          <a:ln w="15875">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317" name="Line 64"/>
          <p:cNvSpPr>
            <a:spLocks noChangeShapeType="1"/>
          </p:cNvSpPr>
          <p:nvPr/>
        </p:nvSpPr>
        <p:spPr bwMode="auto">
          <a:xfrm flipH="1">
            <a:off x="2362200" y="5410200"/>
            <a:ext cx="762000" cy="0"/>
          </a:xfrm>
          <a:prstGeom prst="line">
            <a:avLst/>
          </a:prstGeom>
          <a:noFill/>
          <a:ln w="15875">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318" name="Line 65"/>
          <p:cNvSpPr>
            <a:spLocks noChangeShapeType="1"/>
          </p:cNvSpPr>
          <p:nvPr/>
        </p:nvSpPr>
        <p:spPr bwMode="auto">
          <a:xfrm flipH="1">
            <a:off x="2743200" y="5486400"/>
            <a:ext cx="381000" cy="0"/>
          </a:xfrm>
          <a:prstGeom prst="line">
            <a:avLst/>
          </a:prstGeom>
          <a:noFill/>
          <a:ln w="15875">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234" name="WordArt 67" descr="Narrow vertical"/>
          <p:cNvSpPr>
            <a:spLocks noChangeArrowheads="1" noChangeShapeType="1" noTextEdit="1"/>
          </p:cNvSpPr>
          <p:nvPr/>
        </p:nvSpPr>
        <p:spPr bwMode="auto">
          <a:xfrm>
            <a:off x="6172200" y="762000"/>
            <a:ext cx="762000" cy="4270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8400 MPH</a:t>
            </a:r>
          </a:p>
        </p:txBody>
      </p:sp>
      <p:sp>
        <p:nvSpPr>
          <p:cNvPr id="135235" name="WordArt 68" descr="Narrow vertical"/>
          <p:cNvSpPr>
            <a:spLocks noChangeArrowheads="1" noChangeShapeType="1" noTextEdit="1"/>
          </p:cNvSpPr>
          <p:nvPr/>
        </p:nvSpPr>
        <p:spPr bwMode="auto">
          <a:xfrm>
            <a:off x="304800" y="533400"/>
            <a:ext cx="838200" cy="4270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8400 MPH</a:t>
            </a:r>
          </a:p>
        </p:txBody>
      </p:sp>
      <p:sp>
        <p:nvSpPr>
          <p:cNvPr id="135236" name="WordArt 69" descr="Narrow vertical"/>
          <p:cNvSpPr>
            <a:spLocks noChangeArrowheads="1" noChangeShapeType="1" noTextEdit="1"/>
          </p:cNvSpPr>
          <p:nvPr/>
        </p:nvSpPr>
        <p:spPr bwMode="auto">
          <a:xfrm rot="919687">
            <a:off x="990600" y="2362200"/>
            <a:ext cx="1104900" cy="5032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8400 MPH</a:t>
            </a:r>
          </a:p>
        </p:txBody>
      </p:sp>
      <p:sp>
        <p:nvSpPr>
          <p:cNvPr id="135237" name="Line 70"/>
          <p:cNvSpPr>
            <a:spLocks noChangeShapeType="1"/>
          </p:cNvSpPr>
          <p:nvPr/>
        </p:nvSpPr>
        <p:spPr bwMode="auto">
          <a:xfrm flipH="1" flipV="1">
            <a:off x="6019800" y="228600"/>
            <a:ext cx="381000" cy="685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323" name="Text Box 71"/>
          <p:cNvSpPr txBox="1">
            <a:spLocks noChangeArrowheads="1"/>
          </p:cNvSpPr>
          <p:nvPr/>
        </p:nvSpPr>
        <p:spPr bwMode="auto">
          <a:xfrm>
            <a:off x="6553200" y="2057400"/>
            <a:ext cx="21336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spcBef>
                <a:spcPct val="50000"/>
              </a:spcBef>
            </a:pPr>
            <a:r>
              <a:rPr lang="en-US"/>
              <a:t>EVERY EPOCH OF OBSERVATION MUST COMPUTE CHANGE IN POSITION DUE TO EARTH ROTATION, SATELLITE ORBIT CHANGE AND RELATIVITY!</a:t>
            </a:r>
          </a:p>
        </p:txBody>
      </p:sp>
      <p:sp>
        <p:nvSpPr>
          <p:cNvPr id="719944" name="WordArt 72"/>
          <p:cNvSpPr>
            <a:spLocks noChangeArrowheads="1" noChangeShapeType="1" noTextEdit="1"/>
          </p:cNvSpPr>
          <p:nvPr/>
        </p:nvSpPr>
        <p:spPr bwMode="auto">
          <a:xfrm>
            <a:off x="762000" y="2057400"/>
            <a:ext cx="914400" cy="314325"/>
          </a:xfrm>
          <a:prstGeom prst="rect">
            <a:avLst/>
          </a:prstGeom>
        </p:spPr>
        <p:txBody>
          <a:bodyPr wrap="none" fromWordArt="1">
            <a:prstTxWarp prst="textPlain">
              <a:avLst>
                <a:gd name="adj" fmla="val 50000"/>
              </a:avLst>
            </a:prstTxWarp>
          </a:bodyPr>
          <a:lstStyle/>
          <a:p>
            <a:r>
              <a:rPr lang="en-US" sz="1800" kern="10">
                <a:ln w="12700">
                  <a:solidFill>
                    <a:srgbClr val="993366"/>
                  </a:solidFill>
                  <a:round/>
                  <a:headEnd/>
                  <a:tailEnd/>
                </a:ln>
                <a:solidFill>
                  <a:srgbClr val="660033">
                    <a:alpha val="81960"/>
                  </a:srgbClr>
                </a:solidFill>
                <a:latin typeface="Arial Black"/>
              </a:rPr>
              <a:t>SVN 23</a:t>
            </a:r>
          </a:p>
        </p:txBody>
      </p:sp>
      <p:pic>
        <p:nvPicPr>
          <p:cNvPr id="96325" name="Picture 74" descr="OTF Fix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038600"/>
            <a:ext cx="29479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6" name="Picture 75" descr="beat ph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2728913"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4" name="Picture 2" descr="recei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895600"/>
            <a:ext cx="14192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45" name="Picture 73" descr="orbi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371600"/>
            <a:ext cx="54102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33" name="WordArt 66" descr="Narrow vertical"/>
          <p:cNvSpPr>
            <a:spLocks noChangeArrowheads="1" noChangeShapeType="1" noTextEdit="1"/>
          </p:cNvSpPr>
          <p:nvPr/>
        </p:nvSpPr>
        <p:spPr bwMode="auto">
          <a:xfrm>
            <a:off x="7010400" y="1524000"/>
            <a:ext cx="1104900" cy="5032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8400 MPH</a:t>
            </a:r>
          </a:p>
        </p:txBody>
      </p:sp>
      <p:sp>
        <p:nvSpPr>
          <p:cNvPr id="135227" name="Line 60"/>
          <p:cNvSpPr>
            <a:spLocks noChangeShapeType="1"/>
          </p:cNvSpPr>
          <p:nvPr/>
        </p:nvSpPr>
        <p:spPr bwMode="auto">
          <a:xfrm flipV="1">
            <a:off x="8153400" y="1066800"/>
            <a:ext cx="685800" cy="4572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331" name="TextBox 75"/>
          <p:cNvSpPr txBox="1">
            <a:spLocks noChangeArrowheads="1"/>
          </p:cNvSpPr>
          <p:nvPr/>
        </p:nvSpPr>
        <p:spPr bwMode="auto">
          <a:xfrm>
            <a:off x="2590800" y="5943600"/>
            <a:ext cx="365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AT “C”, 1 NANOSECOND = 30 CM!</a:t>
            </a:r>
          </a:p>
        </p:txBody>
      </p:sp>
      <p:sp>
        <p:nvSpPr>
          <p:cNvPr id="96332" name="TextBox 76"/>
          <p:cNvSpPr txBox="1">
            <a:spLocks noChangeArrowheads="1"/>
          </p:cNvSpPr>
          <p:nvPr/>
        </p:nvSpPr>
        <p:spPr bwMode="auto">
          <a:xfrm>
            <a:off x="3505200" y="6324600"/>
            <a:ext cx="5638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CORRECTIONS TO SVN’S before launch: </a:t>
            </a:r>
          </a:p>
          <a:p>
            <a:r>
              <a:rPr lang="en-US"/>
              <a:t>S.R.= +7</a:t>
            </a:r>
            <a:r>
              <a:rPr lang="el-GR"/>
              <a:t> μ </a:t>
            </a:r>
            <a:r>
              <a:rPr lang="en-US"/>
              <a:t>sec., G.R = -45.9 </a:t>
            </a:r>
            <a:r>
              <a:rPr lang="el-GR"/>
              <a:t>μ </a:t>
            </a:r>
            <a:r>
              <a:rPr lang="en-US"/>
              <a:t>sec. = -38 </a:t>
            </a:r>
            <a:r>
              <a:rPr lang="el-GR"/>
              <a:t>μ </a:t>
            </a:r>
            <a:r>
              <a:rPr lang="en-US"/>
              <a:t>sec./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719945"/>
                                        </p:tgtEl>
                                      </p:cBhvr>
                                    </p:animEffect>
                                    <p:set>
                                      <p:cBhvr>
                                        <p:cTn id="7" dur="1" fill="hold">
                                          <p:stCondLst>
                                            <p:cond delay="499"/>
                                          </p:stCondLst>
                                        </p:cTn>
                                        <p:tgtEl>
                                          <p:spTgt spid="71994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19944"/>
                                        </p:tgtEl>
                                        <p:attrNameLst>
                                          <p:attrName>style.visibility</p:attrName>
                                        </p:attrNameLst>
                                      </p:cBhvr>
                                      <p:to>
                                        <p:strVal val="visible"/>
                                      </p:to>
                                    </p:set>
                                    <p:animEffect transition="in" filter="fade">
                                      <p:cBhvr>
                                        <p:cTn id="10" dur="500"/>
                                        <p:tgtEl>
                                          <p:spTgt spid="7199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5236"/>
                                        </p:tgtEl>
                                        <p:attrNameLst>
                                          <p:attrName>style.visibility</p:attrName>
                                        </p:attrNameLst>
                                      </p:cBhvr>
                                      <p:to>
                                        <p:strVal val="visible"/>
                                      </p:to>
                                    </p:set>
                                    <p:animEffect transition="in" filter="fade">
                                      <p:cBhvr>
                                        <p:cTn id="13" dur="500"/>
                                        <p:tgtEl>
                                          <p:spTgt spid="1352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5226"/>
                                        </p:tgtEl>
                                        <p:attrNameLst>
                                          <p:attrName>style.visibility</p:attrName>
                                        </p:attrNameLst>
                                      </p:cBhvr>
                                      <p:to>
                                        <p:strVal val="visible"/>
                                      </p:to>
                                    </p:set>
                                    <p:animEffect transition="in" filter="fade">
                                      <p:cBhvr>
                                        <p:cTn id="16" dur="500"/>
                                        <p:tgtEl>
                                          <p:spTgt spid="135226"/>
                                        </p:tgtEl>
                                      </p:cBhvr>
                                    </p:animEffect>
                                  </p:childTnLst>
                                </p:cTn>
                              </p:par>
                              <p:par>
                                <p:cTn id="17" presetID="10" presetClass="entr" presetSubtype="0" fill="hold" nodeType="withEffect">
                                  <p:stCondLst>
                                    <p:cond delay="0"/>
                                  </p:stCondLst>
                                  <p:childTnLst>
                                    <p:set>
                                      <p:cBhvr>
                                        <p:cTn id="18" dur="1" fill="hold">
                                          <p:stCondLst>
                                            <p:cond delay="0"/>
                                          </p:stCondLst>
                                        </p:cTn>
                                        <p:tgtEl>
                                          <p:spTgt spid="719921"/>
                                        </p:tgtEl>
                                        <p:attrNameLst>
                                          <p:attrName>style.visibility</p:attrName>
                                        </p:attrNameLst>
                                      </p:cBhvr>
                                      <p:to>
                                        <p:strVal val="visible"/>
                                      </p:to>
                                    </p:set>
                                    <p:animEffect transition="in" filter="fade">
                                      <p:cBhvr>
                                        <p:cTn id="19" dur="500"/>
                                        <p:tgtEl>
                                          <p:spTgt spid="7199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9927"/>
                                        </p:tgtEl>
                                        <p:attrNameLst>
                                          <p:attrName>style.visibility</p:attrName>
                                        </p:attrNameLst>
                                      </p:cBhvr>
                                      <p:to>
                                        <p:strVal val="visible"/>
                                      </p:to>
                                    </p:set>
                                    <p:animEffect transition="in" filter="fade">
                                      <p:cBhvr>
                                        <p:cTn id="22" dur="500"/>
                                        <p:tgtEl>
                                          <p:spTgt spid="7199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9880"/>
                                        </p:tgtEl>
                                        <p:attrNameLst>
                                          <p:attrName>style.visibility</p:attrName>
                                        </p:attrNameLst>
                                      </p:cBhvr>
                                      <p:to>
                                        <p:strVal val="visible"/>
                                      </p:to>
                                    </p:set>
                                    <p:animEffect transition="in" filter="fade">
                                      <p:cBhvr>
                                        <p:cTn id="25" dur="500"/>
                                        <p:tgtEl>
                                          <p:spTgt spid="7198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19881"/>
                                        </p:tgtEl>
                                        <p:attrNameLst>
                                          <p:attrName>style.visibility</p:attrName>
                                        </p:attrNameLst>
                                      </p:cBhvr>
                                      <p:to>
                                        <p:strVal val="visible"/>
                                      </p:to>
                                    </p:set>
                                    <p:animEffect transition="in" filter="fade">
                                      <p:cBhvr>
                                        <p:cTn id="28" dur="500"/>
                                        <p:tgtEl>
                                          <p:spTgt spid="71988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9882"/>
                                        </p:tgtEl>
                                        <p:attrNameLst>
                                          <p:attrName>style.visibility</p:attrName>
                                        </p:attrNameLst>
                                      </p:cBhvr>
                                      <p:to>
                                        <p:strVal val="visible"/>
                                      </p:to>
                                    </p:set>
                                    <p:animEffect transition="in" filter="fade">
                                      <p:cBhvr>
                                        <p:cTn id="31" dur="500"/>
                                        <p:tgtEl>
                                          <p:spTgt spid="7198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19883"/>
                                        </p:tgtEl>
                                        <p:attrNameLst>
                                          <p:attrName>style.visibility</p:attrName>
                                        </p:attrNameLst>
                                      </p:cBhvr>
                                      <p:to>
                                        <p:strVal val="visible"/>
                                      </p:to>
                                    </p:set>
                                    <p:animEffect transition="in" filter="fade">
                                      <p:cBhvr>
                                        <p:cTn id="34" dur="500"/>
                                        <p:tgtEl>
                                          <p:spTgt spid="7198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9897"/>
                                        </p:tgtEl>
                                        <p:attrNameLst>
                                          <p:attrName>style.visibility</p:attrName>
                                        </p:attrNameLst>
                                      </p:cBhvr>
                                      <p:to>
                                        <p:strVal val="visible"/>
                                      </p:to>
                                    </p:set>
                                    <p:animEffect transition="in" filter="fade">
                                      <p:cBhvr>
                                        <p:cTn id="37" dur="500"/>
                                        <p:tgtEl>
                                          <p:spTgt spid="71989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9898"/>
                                        </p:tgtEl>
                                        <p:attrNameLst>
                                          <p:attrName>style.visibility</p:attrName>
                                        </p:attrNameLst>
                                      </p:cBhvr>
                                      <p:to>
                                        <p:strVal val="visible"/>
                                      </p:to>
                                    </p:set>
                                    <p:animEffect transition="in" filter="fade">
                                      <p:cBhvr>
                                        <p:cTn id="40" dur="500"/>
                                        <p:tgtEl>
                                          <p:spTgt spid="71989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9884"/>
                                        </p:tgtEl>
                                        <p:attrNameLst>
                                          <p:attrName>style.visibility</p:attrName>
                                        </p:attrNameLst>
                                      </p:cBhvr>
                                      <p:to>
                                        <p:strVal val="visible"/>
                                      </p:to>
                                    </p:set>
                                    <p:animEffect transition="in" filter="fade">
                                      <p:cBhvr>
                                        <p:cTn id="43" dur="500"/>
                                        <p:tgtEl>
                                          <p:spTgt spid="71988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9885"/>
                                        </p:tgtEl>
                                        <p:attrNameLst>
                                          <p:attrName>style.visibility</p:attrName>
                                        </p:attrNameLst>
                                      </p:cBhvr>
                                      <p:to>
                                        <p:strVal val="visible"/>
                                      </p:to>
                                    </p:set>
                                    <p:animEffect transition="in" filter="fade">
                                      <p:cBhvr>
                                        <p:cTn id="46" dur="500"/>
                                        <p:tgtEl>
                                          <p:spTgt spid="71988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9886"/>
                                        </p:tgtEl>
                                        <p:attrNameLst>
                                          <p:attrName>style.visibility</p:attrName>
                                        </p:attrNameLst>
                                      </p:cBhvr>
                                      <p:to>
                                        <p:strVal val="visible"/>
                                      </p:to>
                                    </p:set>
                                    <p:animEffect transition="in" filter="fade">
                                      <p:cBhvr>
                                        <p:cTn id="49" dur="500"/>
                                        <p:tgtEl>
                                          <p:spTgt spid="71988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9887"/>
                                        </p:tgtEl>
                                        <p:attrNameLst>
                                          <p:attrName>style.visibility</p:attrName>
                                        </p:attrNameLst>
                                      </p:cBhvr>
                                      <p:to>
                                        <p:strVal val="visible"/>
                                      </p:to>
                                    </p:set>
                                    <p:animEffect transition="in" filter="fade">
                                      <p:cBhvr>
                                        <p:cTn id="52" dur="500"/>
                                        <p:tgtEl>
                                          <p:spTgt spid="71988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19918"/>
                                        </p:tgtEl>
                                        <p:attrNameLst>
                                          <p:attrName>style.visibility</p:attrName>
                                        </p:attrNameLst>
                                      </p:cBhvr>
                                      <p:to>
                                        <p:strVal val="visible"/>
                                      </p:to>
                                    </p:set>
                                    <p:animEffect transition="in" filter="fade">
                                      <p:cBhvr>
                                        <p:cTn id="57" dur="500"/>
                                        <p:tgtEl>
                                          <p:spTgt spid="719918"/>
                                        </p:tgtEl>
                                      </p:cBhvr>
                                    </p:animEffect>
                                  </p:childTnLst>
                                </p:cTn>
                              </p:par>
                              <p:par>
                                <p:cTn id="58" presetID="10" presetClass="entr" presetSubtype="0" fill="hold" nodeType="withEffect">
                                  <p:stCondLst>
                                    <p:cond delay="0"/>
                                  </p:stCondLst>
                                  <p:childTnLst>
                                    <p:set>
                                      <p:cBhvr>
                                        <p:cTn id="59" dur="1" fill="hold">
                                          <p:stCondLst>
                                            <p:cond delay="0"/>
                                          </p:stCondLst>
                                        </p:cTn>
                                        <p:tgtEl>
                                          <p:spTgt spid="719923"/>
                                        </p:tgtEl>
                                        <p:attrNameLst>
                                          <p:attrName>style.visibility</p:attrName>
                                        </p:attrNameLst>
                                      </p:cBhvr>
                                      <p:to>
                                        <p:strVal val="visible"/>
                                      </p:to>
                                    </p:set>
                                    <p:animEffect transition="in" filter="fade">
                                      <p:cBhvr>
                                        <p:cTn id="60" dur="500"/>
                                        <p:tgtEl>
                                          <p:spTgt spid="7199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234"/>
                                        </p:tgtEl>
                                        <p:attrNameLst>
                                          <p:attrName>style.visibility</p:attrName>
                                        </p:attrNameLst>
                                      </p:cBhvr>
                                      <p:to>
                                        <p:strVal val="visible"/>
                                      </p:to>
                                    </p:set>
                                    <p:animEffect transition="in" filter="fade">
                                      <p:cBhvr>
                                        <p:cTn id="63" dur="500"/>
                                        <p:tgtEl>
                                          <p:spTgt spid="1352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5237"/>
                                        </p:tgtEl>
                                        <p:attrNameLst>
                                          <p:attrName>style.visibility</p:attrName>
                                        </p:attrNameLst>
                                      </p:cBhvr>
                                      <p:to>
                                        <p:strVal val="visible"/>
                                      </p:to>
                                    </p:set>
                                    <p:animEffect transition="in" filter="fade">
                                      <p:cBhvr>
                                        <p:cTn id="66" dur="500"/>
                                        <p:tgtEl>
                                          <p:spTgt spid="1352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19925"/>
                                        </p:tgtEl>
                                        <p:attrNameLst>
                                          <p:attrName>style.visibility</p:attrName>
                                        </p:attrNameLst>
                                      </p:cBhvr>
                                      <p:to>
                                        <p:strVal val="visible"/>
                                      </p:to>
                                    </p:set>
                                    <p:animEffect transition="in" filter="fade">
                                      <p:cBhvr>
                                        <p:cTn id="69" dur="500"/>
                                        <p:tgtEl>
                                          <p:spTgt spid="7199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19906"/>
                                        </p:tgtEl>
                                        <p:attrNameLst>
                                          <p:attrName>style.visibility</p:attrName>
                                        </p:attrNameLst>
                                      </p:cBhvr>
                                      <p:to>
                                        <p:strVal val="visible"/>
                                      </p:to>
                                    </p:set>
                                    <p:animEffect transition="in" filter="fade">
                                      <p:cBhvr>
                                        <p:cTn id="72" dur="500"/>
                                        <p:tgtEl>
                                          <p:spTgt spid="71990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19900"/>
                                        </p:tgtEl>
                                        <p:attrNameLst>
                                          <p:attrName>style.visibility</p:attrName>
                                        </p:attrNameLst>
                                      </p:cBhvr>
                                      <p:to>
                                        <p:strVal val="visible"/>
                                      </p:to>
                                    </p:set>
                                    <p:animEffect transition="in" filter="fade">
                                      <p:cBhvr>
                                        <p:cTn id="75" dur="500"/>
                                        <p:tgtEl>
                                          <p:spTgt spid="71990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19903"/>
                                        </p:tgtEl>
                                        <p:attrNameLst>
                                          <p:attrName>style.visibility</p:attrName>
                                        </p:attrNameLst>
                                      </p:cBhvr>
                                      <p:to>
                                        <p:strVal val="visible"/>
                                      </p:to>
                                    </p:set>
                                    <p:animEffect transition="in" filter="fade">
                                      <p:cBhvr>
                                        <p:cTn id="78" dur="500"/>
                                        <p:tgtEl>
                                          <p:spTgt spid="71990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19902"/>
                                        </p:tgtEl>
                                        <p:attrNameLst>
                                          <p:attrName>style.visibility</p:attrName>
                                        </p:attrNameLst>
                                      </p:cBhvr>
                                      <p:to>
                                        <p:strVal val="visible"/>
                                      </p:to>
                                    </p:set>
                                    <p:animEffect transition="in" filter="fade">
                                      <p:cBhvr>
                                        <p:cTn id="81" dur="500"/>
                                        <p:tgtEl>
                                          <p:spTgt spid="71990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19901"/>
                                        </p:tgtEl>
                                        <p:attrNameLst>
                                          <p:attrName>style.visibility</p:attrName>
                                        </p:attrNameLst>
                                      </p:cBhvr>
                                      <p:to>
                                        <p:strVal val="visible"/>
                                      </p:to>
                                    </p:set>
                                    <p:animEffect transition="in" filter="fade">
                                      <p:cBhvr>
                                        <p:cTn id="84" dur="500"/>
                                        <p:tgtEl>
                                          <p:spTgt spid="71990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19899"/>
                                        </p:tgtEl>
                                        <p:attrNameLst>
                                          <p:attrName>style.visibility</p:attrName>
                                        </p:attrNameLst>
                                      </p:cBhvr>
                                      <p:to>
                                        <p:strVal val="visible"/>
                                      </p:to>
                                    </p:set>
                                    <p:animEffect transition="in" filter="fade">
                                      <p:cBhvr>
                                        <p:cTn id="87" dur="500"/>
                                        <p:tgtEl>
                                          <p:spTgt spid="71989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19905"/>
                                        </p:tgtEl>
                                        <p:attrNameLst>
                                          <p:attrName>style.visibility</p:attrName>
                                        </p:attrNameLst>
                                      </p:cBhvr>
                                      <p:to>
                                        <p:strVal val="visible"/>
                                      </p:to>
                                    </p:set>
                                    <p:animEffect transition="in" filter="fade">
                                      <p:cBhvr>
                                        <p:cTn id="90" dur="500"/>
                                        <p:tgtEl>
                                          <p:spTgt spid="71990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19904"/>
                                        </p:tgtEl>
                                        <p:attrNameLst>
                                          <p:attrName>style.visibility</p:attrName>
                                        </p:attrNameLst>
                                      </p:cBhvr>
                                      <p:to>
                                        <p:strVal val="visible"/>
                                      </p:to>
                                    </p:set>
                                    <p:animEffect transition="in" filter="fade">
                                      <p:cBhvr>
                                        <p:cTn id="93" dur="500"/>
                                        <p:tgtEl>
                                          <p:spTgt spid="71990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19907"/>
                                        </p:tgtEl>
                                        <p:attrNameLst>
                                          <p:attrName>style.visibility</p:attrName>
                                        </p:attrNameLst>
                                      </p:cBhvr>
                                      <p:to>
                                        <p:strVal val="visible"/>
                                      </p:to>
                                    </p:set>
                                    <p:animEffect transition="in" filter="fade">
                                      <p:cBhvr>
                                        <p:cTn id="96" dur="500"/>
                                        <p:tgtEl>
                                          <p:spTgt spid="719907"/>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19917"/>
                                        </p:tgtEl>
                                        <p:attrNameLst>
                                          <p:attrName>style.visibility</p:attrName>
                                        </p:attrNameLst>
                                      </p:cBhvr>
                                      <p:to>
                                        <p:strVal val="visible"/>
                                      </p:to>
                                    </p:set>
                                    <p:animEffect transition="in" filter="fade">
                                      <p:cBhvr>
                                        <p:cTn id="101" dur="500"/>
                                        <p:tgtEl>
                                          <p:spTgt spid="71991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19924"/>
                                        </p:tgtEl>
                                        <p:attrNameLst>
                                          <p:attrName>style.visibility</p:attrName>
                                        </p:attrNameLst>
                                      </p:cBhvr>
                                      <p:to>
                                        <p:strVal val="visible"/>
                                      </p:to>
                                    </p:set>
                                    <p:animEffect transition="in" filter="fade">
                                      <p:cBhvr>
                                        <p:cTn id="104" dur="500"/>
                                        <p:tgtEl>
                                          <p:spTgt spid="719924"/>
                                        </p:tgtEl>
                                      </p:cBhvr>
                                    </p:animEffect>
                                  </p:childTnLst>
                                </p:cTn>
                              </p:par>
                              <p:par>
                                <p:cTn id="105" presetID="10" presetClass="entr" presetSubtype="0" fill="hold" nodeType="withEffect">
                                  <p:stCondLst>
                                    <p:cond delay="0"/>
                                  </p:stCondLst>
                                  <p:childTnLst>
                                    <p:set>
                                      <p:cBhvr>
                                        <p:cTn id="106" dur="1" fill="hold">
                                          <p:stCondLst>
                                            <p:cond delay="0"/>
                                          </p:stCondLst>
                                        </p:cTn>
                                        <p:tgtEl>
                                          <p:spTgt spid="719920"/>
                                        </p:tgtEl>
                                        <p:attrNameLst>
                                          <p:attrName>style.visibility</p:attrName>
                                        </p:attrNameLst>
                                      </p:cBhvr>
                                      <p:to>
                                        <p:strVal val="visible"/>
                                      </p:to>
                                    </p:set>
                                    <p:animEffect transition="in" filter="fade">
                                      <p:cBhvr>
                                        <p:cTn id="107" dur="500"/>
                                        <p:tgtEl>
                                          <p:spTgt spid="71992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35233"/>
                                        </p:tgtEl>
                                        <p:attrNameLst>
                                          <p:attrName>style.visibility</p:attrName>
                                        </p:attrNameLst>
                                      </p:cBhvr>
                                      <p:to>
                                        <p:strVal val="visible"/>
                                      </p:to>
                                    </p:set>
                                    <p:animEffect transition="in" filter="fade">
                                      <p:cBhvr>
                                        <p:cTn id="110" dur="500"/>
                                        <p:tgtEl>
                                          <p:spTgt spid="13523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35227"/>
                                        </p:tgtEl>
                                        <p:attrNameLst>
                                          <p:attrName>style.visibility</p:attrName>
                                        </p:attrNameLst>
                                      </p:cBhvr>
                                      <p:to>
                                        <p:strVal val="visible"/>
                                      </p:to>
                                    </p:set>
                                    <p:animEffect transition="in" filter="fade">
                                      <p:cBhvr>
                                        <p:cTn id="113" dur="500"/>
                                        <p:tgtEl>
                                          <p:spTgt spid="13522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719908"/>
                                        </p:tgtEl>
                                        <p:attrNameLst>
                                          <p:attrName>style.visibility</p:attrName>
                                        </p:attrNameLst>
                                      </p:cBhvr>
                                      <p:to>
                                        <p:strVal val="visible"/>
                                      </p:to>
                                    </p:set>
                                    <p:animEffect transition="in" filter="fade">
                                      <p:cBhvr>
                                        <p:cTn id="116" dur="500"/>
                                        <p:tgtEl>
                                          <p:spTgt spid="71990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19910"/>
                                        </p:tgtEl>
                                        <p:attrNameLst>
                                          <p:attrName>style.visibility</p:attrName>
                                        </p:attrNameLst>
                                      </p:cBhvr>
                                      <p:to>
                                        <p:strVal val="visible"/>
                                      </p:to>
                                    </p:set>
                                    <p:animEffect transition="in" filter="fade">
                                      <p:cBhvr>
                                        <p:cTn id="119" dur="500"/>
                                        <p:tgtEl>
                                          <p:spTgt spid="71991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19914"/>
                                        </p:tgtEl>
                                        <p:attrNameLst>
                                          <p:attrName>style.visibility</p:attrName>
                                        </p:attrNameLst>
                                      </p:cBhvr>
                                      <p:to>
                                        <p:strVal val="visible"/>
                                      </p:to>
                                    </p:set>
                                    <p:animEffect transition="in" filter="fade">
                                      <p:cBhvr>
                                        <p:cTn id="122" dur="500"/>
                                        <p:tgtEl>
                                          <p:spTgt spid="71991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19913"/>
                                        </p:tgtEl>
                                        <p:attrNameLst>
                                          <p:attrName>style.visibility</p:attrName>
                                        </p:attrNameLst>
                                      </p:cBhvr>
                                      <p:to>
                                        <p:strVal val="visible"/>
                                      </p:to>
                                    </p:set>
                                    <p:animEffect transition="in" filter="fade">
                                      <p:cBhvr>
                                        <p:cTn id="125" dur="500"/>
                                        <p:tgtEl>
                                          <p:spTgt spid="71991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19911"/>
                                        </p:tgtEl>
                                        <p:attrNameLst>
                                          <p:attrName>style.visibility</p:attrName>
                                        </p:attrNameLst>
                                      </p:cBhvr>
                                      <p:to>
                                        <p:strVal val="visible"/>
                                      </p:to>
                                    </p:set>
                                    <p:animEffect transition="in" filter="fade">
                                      <p:cBhvr>
                                        <p:cTn id="128" dur="500"/>
                                        <p:tgtEl>
                                          <p:spTgt spid="7199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19912"/>
                                        </p:tgtEl>
                                        <p:attrNameLst>
                                          <p:attrName>style.visibility</p:attrName>
                                        </p:attrNameLst>
                                      </p:cBhvr>
                                      <p:to>
                                        <p:strVal val="visible"/>
                                      </p:to>
                                    </p:set>
                                    <p:animEffect transition="in" filter="fade">
                                      <p:cBhvr>
                                        <p:cTn id="131" dur="500"/>
                                        <p:tgtEl>
                                          <p:spTgt spid="719912"/>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19909"/>
                                        </p:tgtEl>
                                        <p:attrNameLst>
                                          <p:attrName>style.visibility</p:attrName>
                                        </p:attrNameLst>
                                      </p:cBhvr>
                                      <p:to>
                                        <p:strVal val="visible"/>
                                      </p:to>
                                    </p:set>
                                    <p:animEffect transition="in" filter="fade">
                                      <p:cBhvr>
                                        <p:cTn id="134" dur="500"/>
                                        <p:tgtEl>
                                          <p:spTgt spid="71990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19915"/>
                                        </p:tgtEl>
                                        <p:attrNameLst>
                                          <p:attrName>style.visibility</p:attrName>
                                        </p:attrNameLst>
                                      </p:cBhvr>
                                      <p:to>
                                        <p:strVal val="visible"/>
                                      </p:to>
                                    </p:set>
                                    <p:animEffect transition="in" filter="fade">
                                      <p:cBhvr>
                                        <p:cTn id="137" dur="500"/>
                                        <p:tgtEl>
                                          <p:spTgt spid="71991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719916"/>
                                        </p:tgtEl>
                                        <p:attrNameLst>
                                          <p:attrName>style.visibility</p:attrName>
                                        </p:attrNameLst>
                                      </p:cBhvr>
                                      <p:to>
                                        <p:strVal val="visible"/>
                                      </p:to>
                                    </p:set>
                                    <p:animEffect transition="in" filter="fade">
                                      <p:cBhvr>
                                        <p:cTn id="140" dur="500"/>
                                        <p:tgtEl>
                                          <p:spTgt spid="7199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719919"/>
                                        </p:tgtEl>
                                        <p:attrNameLst>
                                          <p:attrName>style.visibility</p:attrName>
                                        </p:attrNameLst>
                                      </p:cBhvr>
                                      <p:to>
                                        <p:strVal val="visible"/>
                                      </p:to>
                                    </p:set>
                                    <p:animEffect transition="in" filter="fade">
                                      <p:cBhvr>
                                        <p:cTn id="145" dur="500"/>
                                        <p:tgtEl>
                                          <p:spTgt spid="719919"/>
                                        </p:tgtEl>
                                      </p:cBhvr>
                                    </p:animEffect>
                                  </p:childTnLst>
                                </p:cTn>
                              </p:par>
                              <p:par>
                                <p:cTn id="146" presetID="10" presetClass="entr" presetSubtype="0" fill="hold" nodeType="withEffect">
                                  <p:stCondLst>
                                    <p:cond delay="0"/>
                                  </p:stCondLst>
                                  <p:childTnLst>
                                    <p:set>
                                      <p:cBhvr>
                                        <p:cTn id="147" dur="1" fill="hold">
                                          <p:stCondLst>
                                            <p:cond delay="0"/>
                                          </p:stCondLst>
                                        </p:cTn>
                                        <p:tgtEl>
                                          <p:spTgt spid="719922"/>
                                        </p:tgtEl>
                                        <p:attrNameLst>
                                          <p:attrName>style.visibility</p:attrName>
                                        </p:attrNameLst>
                                      </p:cBhvr>
                                      <p:to>
                                        <p:strVal val="visible"/>
                                      </p:to>
                                    </p:set>
                                    <p:animEffect transition="in" filter="fade">
                                      <p:cBhvr>
                                        <p:cTn id="148" dur="500"/>
                                        <p:tgtEl>
                                          <p:spTgt spid="719922"/>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35235"/>
                                        </p:tgtEl>
                                        <p:attrNameLst>
                                          <p:attrName>style.visibility</p:attrName>
                                        </p:attrNameLst>
                                      </p:cBhvr>
                                      <p:to>
                                        <p:strVal val="visible"/>
                                      </p:to>
                                    </p:set>
                                    <p:animEffect transition="in" filter="fade">
                                      <p:cBhvr>
                                        <p:cTn id="151" dur="500"/>
                                        <p:tgtEl>
                                          <p:spTgt spid="13523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35225"/>
                                        </p:tgtEl>
                                        <p:attrNameLst>
                                          <p:attrName>style.visibility</p:attrName>
                                        </p:attrNameLst>
                                      </p:cBhvr>
                                      <p:to>
                                        <p:strVal val="visible"/>
                                      </p:to>
                                    </p:set>
                                    <p:animEffect transition="in" filter="fade">
                                      <p:cBhvr>
                                        <p:cTn id="154" dur="500"/>
                                        <p:tgtEl>
                                          <p:spTgt spid="13522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19926"/>
                                        </p:tgtEl>
                                        <p:attrNameLst>
                                          <p:attrName>style.visibility</p:attrName>
                                        </p:attrNameLst>
                                      </p:cBhvr>
                                      <p:to>
                                        <p:strVal val="visible"/>
                                      </p:to>
                                    </p:set>
                                    <p:animEffect transition="in" filter="fade">
                                      <p:cBhvr>
                                        <p:cTn id="157" dur="500"/>
                                        <p:tgtEl>
                                          <p:spTgt spid="71992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719893"/>
                                        </p:tgtEl>
                                        <p:attrNameLst>
                                          <p:attrName>style.visibility</p:attrName>
                                        </p:attrNameLst>
                                      </p:cBhvr>
                                      <p:to>
                                        <p:strVal val="visible"/>
                                      </p:to>
                                    </p:set>
                                    <p:animEffect transition="in" filter="fade">
                                      <p:cBhvr>
                                        <p:cTn id="160" dur="500"/>
                                        <p:tgtEl>
                                          <p:spTgt spid="71989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19892"/>
                                        </p:tgtEl>
                                        <p:attrNameLst>
                                          <p:attrName>style.visibility</p:attrName>
                                        </p:attrNameLst>
                                      </p:cBhvr>
                                      <p:to>
                                        <p:strVal val="visible"/>
                                      </p:to>
                                    </p:set>
                                    <p:animEffect transition="in" filter="fade">
                                      <p:cBhvr>
                                        <p:cTn id="163" dur="500"/>
                                        <p:tgtEl>
                                          <p:spTgt spid="719892"/>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719891"/>
                                        </p:tgtEl>
                                        <p:attrNameLst>
                                          <p:attrName>style.visibility</p:attrName>
                                        </p:attrNameLst>
                                      </p:cBhvr>
                                      <p:to>
                                        <p:strVal val="visible"/>
                                      </p:to>
                                    </p:set>
                                    <p:animEffect transition="in" filter="fade">
                                      <p:cBhvr>
                                        <p:cTn id="166" dur="500"/>
                                        <p:tgtEl>
                                          <p:spTgt spid="719891"/>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719890"/>
                                        </p:tgtEl>
                                        <p:attrNameLst>
                                          <p:attrName>style.visibility</p:attrName>
                                        </p:attrNameLst>
                                      </p:cBhvr>
                                      <p:to>
                                        <p:strVal val="visible"/>
                                      </p:to>
                                    </p:set>
                                    <p:animEffect transition="in" filter="fade">
                                      <p:cBhvr>
                                        <p:cTn id="169" dur="500"/>
                                        <p:tgtEl>
                                          <p:spTgt spid="71989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19889"/>
                                        </p:tgtEl>
                                        <p:attrNameLst>
                                          <p:attrName>style.visibility</p:attrName>
                                        </p:attrNameLst>
                                      </p:cBhvr>
                                      <p:to>
                                        <p:strVal val="visible"/>
                                      </p:to>
                                    </p:set>
                                    <p:animEffect transition="in" filter="fade">
                                      <p:cBhvr>
                                        <p:cTn id="172" dur="500"/>
                                        <p:tgtEl>
                                          <p:spTgt spid="71988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19888"/>
                                        </p:tgtEl>
                                        <p:attrNameLst>
                                          <p:attrName>style.visibility</p:attrName>
                                        </p:attrNameLst>
                                      </p:cBhvr>
                                      <p:to>
                                        <p:strVal val="visible"/>
                                      </p:to>
                                    </p:set>
                                    <p:animEffect transition="in" filter="fade">
                                      <p:cBhvr>
                                        <p:cTn id="175" dur="500"/>
                                        <p:tgtEl>
                                          <p:spTgt spid="71988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719896"/>
                                        </p:tgtEl>
                                        <p:attrNameLst>
                                          <p:attrName>style.visibility</p:attrName>
                                        </p:attrNameLst>
                                      </p:cBhvr>
                                      <p:to>
                                        <p:strVal val="visible"/>
                                      </p:to>
                                    </p:set>
                                    <p:animEffect transition="in" filter="fade">
                                      <p:cBhvr>
                                        <p:cTn id="178" dur="500"/>
                                        <p:tgtEl>
                                          <p:spTgt spid="719896"/>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719894"/>
                                        </p:tgtEl>
                                        <p:attrNameLst>
                                          <p:attrName>style.visibility</p:attrName>
                                        </p:attrNameLst>
                                      </p:cBhvr>
                                      <p:to>
                                        <p:strVal val="visible"/>
                                      </p:to>
                                    </p:set>
                                    <p:animEffect transition="in" filter="fade">
                                      <p:cBhvr>
                                        <p:cTn id="181" dur="500"/>
                                        <p:tgtEl>
                                          <p:spTgt spid="719894"/>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19895"/>
                                        </p:tgtEl>
                                        <p:attrNameLst>
                                          <p:attrName>style.visibility</p:attrName>
                                        </p:attrNameLst>
                                      </p:cBhvr>
                                      <p:to>
                                        <p:strVal val="visible"/>
                                      </p:to>
                                    </p:set>
                                    <p:animEffect transition="in" filter="fade">
                                      <p:cBhvr>
                                        <p:cTn id="184" dur="500"/>
                                        <p:tgtEl>
                                          <p:spTgt spid="719895"/>
                                        </p:tgtEl>
                                      </p:cBhvr>
                                    </p:animEffect>
                                  </p:childTnLst>
                                </p:cTn>
                              </p:par>
                            </p:childTnLst>
                          </p:cTn>
                        </p:par>
                        <p:par>
                          <p:cTn id="185" fill="hold" nodeType="afterGroup">
                            <p:stCondLst>
                              <p:cond delay="500"/>
                            </p:stCondLst>
                            <p:childTnLst>
                              <p:par>
                                <p:cTn id="186" presetID="10" presetClass="exit" presetSubtype="0" fill="hold" nodeType="afterEffect">
                                  <p:stCondLst>
                                    <p:cond delay="0"/>
                                  </p:stCondLst>
                                  <p:childTnLst>
                                    <p:animEffect transition="out" filter="fade">
                                      <p:cBhvr>
                                        <p:cTn id="187" dur="500"/>
                                        <p:tgtEl>
                                          <p:spTgt spid="719874"/>
                                        </p:tgtEl>
                                      </p:cBhvr>
                                    </p:animEffect>
                                    <p:set>
                                      <p:cBhvr>
                                        <p:cTn id="188" dur="1" fill="hold">
                                          <p:stCondLst>
                                            <p:cond delay="499"/>
                                          </p:stCondLst>
                                        </p:cTn>
                                        <p:tgtEl>
                                          <p:spTgt spid="719874"/>
                                        </p:tgtEl>
                                        <p:attrNameLst>
                                          <p:attrName>style.visibility</p:attrName>
                                        </p:attrNameLst>
                                      </p:cBhvr>
                                      <p:to>
                                        <p:strVal val="hidden"/>
                                      </p:to>
                                    </p:se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719875"/>
                                        </p:tgtEl>
                                        <p:attrNameLst>
                                          <p:attrName>style.visibility</p:attrName>
                                        </p:attrNameLst>
                                      </p:cBhvr>
                                      <p:to>
                                        <p:strVal val="visible"/>
                                      </p:to>
                                    </p:set>
                                    <p:animEffect transition="in" filter="fade">
                                      <p:cBhvr>
                                        <p:cTn id="193" dur="500"/>
                                        <p:tgtEl>
                                          <p:spTgt spid="719875"/>
                                        </p:tgtEl>
                                      </p:cBhvr>
                                    </p:animEffect>
                                  </p:childTnLst>
                                </p:cTn>
                              </p:par>
                            </p:childTnLst>
                          </p:cTn>
                        </p:par>
                        <p:par>
                          <p:cTn id="194" fill="hold" nodeType="afterGroup">
                            <p:stCondLst>
                              <p:cond delay="500"/>
                            </p:stCondLst>
                            <p:childTnLst>
                              <p:par>
                                <p:cTn id="195" presetID="10" presetClass="entr" presetSubtype="0" fill="hold" grpId="0" nodeType="afterEffect">
                                  <p:stCondLst>
                                    <p:cond delay="0"/>
                                  </p:stCondLst>
                                  <p:childTnLst>
                                    <p:set>
                                      <p:cBhvr>
                                        <p:cTn id="196" dur="1" fill="hold">
                                          <p:stCondLst>
                                            <p:cond delay="0"/>
                                          </p:stCondLst>
                                        </p:cTn>
                                        <p:tgtEl>
                                          <p:spTgt spid="719877"/>
                                        </p:tgtEl>
                                        <p:attrNameLst>
                                          <p:attrName>style.visibility</p:attrName>
                                        </p:attrNameLst>
                                      </p:cBhvr>
                                      <p:to>
                                        <p:strVal val="visible"/>
                                      </p:to>
                                    </p:set>
                                    <p:animEffect transition="in" filter="fade">
                                      <p:cBhvr>
                                        <p:cTn id="197" dur="500"/>
                                        <p:tgtEl>
                                          <p:spTgt spid="719877"/>
                                        </p:tgtEl>
                                      </p:cBhvr>
                                    </p:animEffect>
                                  </p:childTnLst>
                                </p:cTn>
                              </p:par>
                            </p:childTnLst>
                          </p:cTn>
                        </p:par>
                        <p:par>
                          <p:cTn id="198" fill="hold" nodeType="afterGroup">
                            <p:stCondLst>
                              <p:cond delay="1000"/>
                            </p:stCondLst>
                            <p:childTnLst>
                              <p:par>
                                <p:cTn id="199" presetID="10" presetClass="entr" presetSubtype="0" fill="hold" grpId="0" nodeType="afterEffect">
                                  <p:stCondLst>
                                    <p:cond delay="0"/>
                                  </p:stCondLst>
                                  <p:childTnLst>
                                    <p:set>
                                      <p:cBhvr>
                                        <p:cTn id="200" dur="1" fill="hold">
                                          <p:stCondLst>
                                            <p:cond delay="0"/>
                                          </p:stCondLst>
                                        </p:cTn>
                                        <p:tgtEl>
                                          <p:spTgt spid="719876"/>
                                        </p:tgtEl>
                                        <p:attrNameLst>
                                          <p:attrName>style.visibility</p:attrName>
                                        </p:attrNameLst>
                                      </p:cBhvr>
                                      <p:to>
                                        <p:strVal val="visible"/>
                                      </p:to>
                                    </p:set>
                                    <p:animEffect transition="in" filter="fade">
                                      <p:cBhvr>
                                        <p:cTn id="201" dur="500"/>
                                        <p:tgtEl>
                                          <p:spTgt spid="719876"/>
                                        </p:tgtEl>
                                      </p:cBhvr>
                                    </p:animEffect>
                                  </p:childTnLst>
                                </p:cTn>
                              </p:par>
                            </p:childTnLst>
                          </p:cTn>
                        </p:par>
                        <p:par>
                          <p:cTn id="202" fill="hold" nodeType="afterGroup">
                            <p:stCondLst>
                              <p:cond delay="1500"/>
                            </p:stCondLst>
                            <p:childTnLst>
                              <p:par>
                                <p:cTn id="203" presetID="10" presetClass="entr" presetSubtype="0" fill="hold" grpId="0" nodeType="afterEffect">
                                  <p:stCondLst>
                                    <p:cond delay="0"/>
                                  </p:stCondLst>
                                  <p:childTnLst>
                                    <p:set>
                                      <p:cBhvr>
                                        <p:cTn id="204" dur="1" fill="hold">
                                          <p:stCondLst>
                                            <p:cond delay="0"/>
                                          </p:stCondLst>
                                        </p:cTn>
                                        <p:tgtEl>
                                          <p:spTgt spid="719878"/>
                                        </p:tgtEl>
                                        <p:attrNameLst>
                                          <p:attrName>style.visibility</p:attrName>
                                        </p:attrNameLst>
                                      </p:cBhvr>
                                      <p:to>
                                        <p:strVal val="visible"/>
                                      </p:to>
                                    </p:set>
                                    <p:animEffect transition="in" filter="fade">
                                      <p:cBhvr>
                                        <p:cTn id="205" dur="500"/>
                                        <p:tgtEl>
                                          <p:spTgt spid="719878"/>
                                        </p:tgtEl>
                                      </p:cBhvr>
                                    </p:animEffect>
                                  </p:childTnLst>
                                </p:cTn>
                              </p:par>
                            </p:childTnLst>
                          </p:cTn>
                        </p:par>
                        <p:par>
                          <p:cTn id="206" fill="hold" nodeType="afterGroup">
                            <p:stCondLst>
                              <p:cond delay="2000"/>
                            </p:stCondLst>
                            <p:childTnLst>
                              <p:par>
                                <p:cTn id="207" presetID="10" presetClass="entr" presetSubtype="0" fill="hold" grpId="0" nodeType="afterEffect">
                                  <p:stCondLst>
                                    <p:cond delay="0"/>
                                  </p:stCondLst>
                                  <p:childTnLst>
                                    <p:set>
                                      <p:cBhvr>
                                        <p:cTn id="208" dur="1" fill="hold">
                                          <p:stCondLst>
                                            <p:cond delay="0"/>
                                          </p:stCondLst>
                                        </p:cTn>
                                        <p:tgtEl>
                                          <p:spTgt spid="719879"/>
                                        </p:tgtEl>
                                        <p:attrNameLst>
                                          <p:attrName>style.visibility</p:attrName>
                                        </p:attrNameLst>
                                      </p:cBhvr>
                                      <p:to>
                                        <p:strVal val="visible"/>
                                      </p:to>
                                    </p:set>
                                    <p:animEffect transition="in" filter="fade">
                                      <p:cBhvr>
                                        <p:cTn id="209" dur="500"/>
                                        <p:tgtEl>
                                          <p:spTgt spid="719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5" grpId="0" animBg="1"/>
      <p:bldP spid="719876" grpId="0" animBg="1"/>
      <p:bldP spid="719877" grpId="0" animBg="1"/>
      <p:bldP spid="719878" grpId="0" animBg="1"/>
      <p:bldP spid="719879" grpId="0" animBg="1"/>
      <p:bldP spid="719880" grpId="0" animBg="1"/>
      <p:bldP spid="719881" grpId="0" animBg="1"/>
      <p:bldP spid="719882" grpId="0" animBg="1"/>
      <p:bldP spid="719883" grpId="0" animBg="1"/>
      <p:bldP spid="719884" grpId="0" animBg="1"/>
      <p:bldP spid="719885" grpId="0" animBg="1"/>
      <p:bldP spid="719886" grpId="0" animBg="1"/>
      <p:bldP spid="719887" grpId="0" animBg="1"/>
      <p:bldP spid="719888" grpId="0" animBg="1"/>
      <p:bldP spid="719889" grpId="0" animBg="1"/>
      <p:bldP spid="719890" grpId="0" animBg="1"/>
      <p:bldP spid="719891" grpId="0" animBg="1"/>
      <p:bldP spid="719892" grpId="0" animBg="1"/>
      <p:bldP spid="719893" grpId="0" animBg="1"/>
      <p:bldP spid="719894" grpId="0" animBg="1"/>
      <p:bldP spid="719895" grpId="0" animBg="1"/>
      <p:bldP spid="719896" grpId="0" animBg="1"/>
      <p:bldP spid="719897" grpId="0" animBg="1"/>
      <p:bldP spid="719898" grpId="0" animBg="1"/>
      <p:bldP spid="719899" grpId="0" animBg="1"/>
      <p:bldP spid="719900" grpId="0" animBg="1"/>
      <p:bldP spid="719901" grpId="0" animBg="1"/>
      <p:bldP spid="719902" grpId="0" animBg="1"/>
      <p:bldP spid="719903" grpId="0" animBg="1"/>
      <p:bldP spid="719904" grpId="0" animBg="1"/>
      <p:bldP spid="719905" grpId="0" animBg="1"/>
      <p:bldP spid="719906" grpId="0" animBg="1"/>
      <p:bldP spid="719907" grpId="0" animBg="1"/>
      <p:bldP spid="719908" grpId="0" animBg="1"/>
      <p:bldP spid="719909" grpId="0" animBg="1"/>
      <p:bldP spid="719910" grpId="0" animBg="1"/>
      <p:bldP spid="719911" grpId="0" animBg="1"/>
      <p:bldP spid="719912" grpId="0" animBg="1"/>
      <p:bldP spid="719913" grpId="0" animBg="1"/>
      <p:bldP spid="719914" grpId="0" animBg="1"/>
      <p:bldP spid="719915" grpId="0" animBg="1"/>
      <p:bldP spid="719916" grpId="0" animBg="1"/>
      <p:bldP spid="719917" grpId="0" animBg="1"/>
      <p:bldP spid="719918" grpId="0" animBg="1"/>
      <p:bldP spid="719919" grpId="0" animBg="1"/>
      <p:bldP spid="719924" grpId="0" animBg="1"/>
      <p:bldP spid="719925" grpId="0" animBg="1"/>
      <p:bldP spid="719926" grpId="0" animBg="1"/>
      <p:bldP spid="719927" grpId="0" animBg="1"/>
      <p:bldP spid="135225" grpId="0" animBg="1"/>
      <p:bldP spid="135226" grpId="0" animBg="1"/>
      <p:bldP spid="135234" grpId="0" animBg="1"/>
      <p:bldP spid="135235" grpId="0" animBg="1"/>
      <p:bldP spid="135236" grpId="0" animBg="1"/>
      <p:bldP spid="135237" grpId="0" animBg="1"/>
      <p:bldP spid="719944" grpId="0" animBg="1"/>
      <p:bldP spid="135233" grpId="0" animBg="1"/>
      <p:bldP spid="1352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381000" y="0"/>
            <a:ext cx="8458200" cy="762000"/>
          </a:xfrm>
          <a:solidFill>
            <a:schemeClr val="bg1"/>
          </a:solidFill>
        </p:spPr>
        <p:txBody>
          <a:bodyPr/>
          <a:lstStyle/>
          <a:p>
            <a:pPr eaLnBrk="1" hangingPunct="1"/>
            <a:r>
              <a:rPr lang="en-US" sz="2800" smtClean="0">
                <a:solidFill>
                  <a:schemeClr val="accent2"/>
                </a:solidFill>
              </a:rPr>
              <a:t>EFFECTS ON THE SIGNAL</a:t>
            </a:r>
          </a:p>
        </p:txBody>
      </p:sp>
      <p:pic>
        <p:nvPicPr>
          <p:cNvPr id="97282" name="Picture 3" descr="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429000"/>
            <a:ext cx="24384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4" descr="cycles.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838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5" descr="error.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33600"/>
            <a:ext cx="3657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descr="signal err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905000"/>
            <a:ext cx="5262563"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8600"/>
            <a:ext cx="54864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Box 2"/>
          <p:cNvSpPr txBox="1">
            <a:spLocks noChangeArrowheads="1"/>
          </p:cNvSpPr>
          <p:nvPr/>
        </p:nvSpPr>
        <p:spPr bwMode="auto">
          <a:xfrm>
            <a:off x="381000" y="838200"/>
            <a:ext cx="3124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800"/>
              <a:t>IONO &amp; TROPO LAYERS AND THEIR EFFECT ON THE GNSS SIGNAL</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ION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1905000"/>
            <a:ext cx="7467600" cy="3074988"/>
          </a:xfrm>
        </p:spPr>
      </p:pic>
      <p:sp>
        <p:nvSpPr>
          <p:cNvPr id="99330" name="Rectangle 3"/>
          <p:cNvSpPr>
            <a:spLocks noGrp="1" noChangeArrowheads="1"/>
          </p:cNvSpPr>
          <p:nvPr>
            <p:ph type="title"/>
          </p:nvPr>
        </p:nvSpPr>
        <p:spPr>
          <a:xfrm>
            <a:off x="381000" y="533400"/>
            <a:ext cx="8458200" cy="379413"/>
          </a:xfrm>
        </p:spPr>
        <p:txBody>
          <a:bodyPr/>
          <a:lstStyle/>
          <a:p>
            <a:pPr eaLnBrk="1" hangingPunct="1"/>
            <a:r>
              <a:rPr lang="en-US" smtClean="0">
                <a:solidFill>
                  <a:srgbClr val="0070C0"/>
                </a:solidFill>
              </a:rPr>
              <a:t>IONOSPHERIC EFFECTS ON POSITIONING</a:t>
            </a:r>
          </a:p>
        </p:txBody>
      </p:sp>
      <p:sp>
        <p:nvSpPr>
          <p:cNvPr id="99331" name="Text Box 4"/>
          <p:cNvSpPr txBox="1">
            <a:spLocks noChangeArrowheads="1"/>
          </p:cNvSpPr>
          <p:nvPr/>
        </p:nvSpPr>
        <p:spPr bwMode="auto">
          <a:xfrm>
            <a:off x="2362200" y="160020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a:t>HIGH IONO-  NO NETWORK</a:t>
            </a:r>
          </a:p>
        </p:txBody>
      </p:sp>
      <p:sp>
        <p:nvSpPr>
          <p:cNvPr id="99332" name="Text Box 5"/>
          <p:cNvSpPr txBox="1">
            <a:spLocks noChangeArrowheads="1"/>
          </p:cNvSpPr>
          <p:nvPr/>
        </p:nvSpPr>
        <p:spPr bwMode="auto">
          <a:xfrm>
            <a:off x="4572000" y="1371600"/>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a:t>AVERAGE IONO- NO NETWORK</a:t>
            </a:r>
          </a:p>
        </p:txBody>
      </p:sp>
      <p:sp>
        <p:nvSpPr>
          <p:cNvPr id="99333" name="Text Box 6"/>
          <p:cNvSpPr txBox="1">
            <a:spLocks noChangeArrowheads="1"/>
          </p:cNvSpPr>
          <p:nvPr/>
        </p:nvSpPr>
        <p:spPr bwMode="auto">
          <a:xfrm>
            <a:off x="7239000" y="3733800"/>
            <a:ext cx="1219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a:t>WITH NETWORK</a:t>
            </a:r>
          </a:p>
        </p:txBody>
      </p:sp>
      <p:sp>
        <p:nvSpPr>
          <p:cNvPr id="99334" name="Text Box 7"/>
          <p:cNvSpPr txBox="1">
            <a:spLocks noChangeArrowheads="1"/>
          </p:cNvSpPr>
          <p:nvPr/>
        </p:nvSpPr>
        <p:spPr bwMode="auto">
          <a:xfrm>
            <a:off x="2971800" y="5257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a:t>(SOURCE-BKG- GERMANY)</a:t>
            </a:r>
          </a:p>
        </p:txBody>
      </p:sp>
      <p:sp>
        <p:nvSpPr>
          <p:cNvPr id="730120" name="AutoShape 8"/>
          <p:cNvSpPr>
            <a:spLocks noChangeArrowheads="1"/>
          </p:cNvSpPr>
          <p:nvPr/>
        </p:nvSpPr>
        <p:spPr bwMode="auto">
          <a:xfrm>
            <a:off x="2514600" y="2819400"/>
            <a:ext cx="304800" cy="228600"/>
          </a:xfrm>
          <a:prstGeom prst="star5">
            <a:avLst/>
          </a:prstGeom>
          <a:solidFill>
            <a:srgbClr val="FF0000"/>
          </a:solidFill>
          <a:ln w="9525">
            <a:solidFill>
              <a:schemeClr val="tx1"/>
            </a:solidFill>
            <a:miter lim="800000"/>
            <a:headEnd/>
            <a:tailEnd/>
          </a:ln>
          <a:effectLst/>
        </p:spPr>
        <p:txBody>
          <a:bodyPr wrap="none" anchor="ctr"/>
          <a:lstStyle/>
          <a:p>
            <a:pPr algn="ctr" eaLnBrk="0" hangingPunct="0">
              <a:defRPr/>
            </a:pPr>
            <a:endParaRPr lang="en-US">
              <a:cs typeface="+mn-cs"/>
            </a:endParaRPr>
          </a:p>
        </p:txBody>
      </p:sp>
      <p:sp>
        <p:nvSpPr>
          <p:cNvPr id="730121" name="AutoShape 9"/>
          <p:cNvSpPr>
            <a:spLocks noChangeArrowheads="1"/>
          </p:cNvSpPr>
          <p:nvPr/>
        </p:nvSpPr>
        <p:spPr bwMode="auto">
          <a:xfrm>
            <a:off x="2438400" y="4038600"/>
            <a:ext cx="304800" cy="228600"/>
          </a:xfrm>
          <a:prstGeom prst="star5">
            <a:avLst/>
          </a:prstGeom>
          <a:solidFill>
            <a:srgbClr val="FF0000"/>
          </a:solidFill>
          <a:ln w="9525">
            <a:solidFill>
              <a:schemeClr val="tx1"/>
            </a:solidFill>
            <a:miter lim="800000"/>
            <a:headEnd/>
            <a:tailEnd/>
          </a:ln>
          <a:effectLst/>
        </p:spPr>
        <p:txBody>
          <a:bodyPr wrap="none" anchor="ctr"/>
          <a:lstStyle/>
          <a:p>
            <a:pPr algn="ctr" eaLnBrk="0" hangingPunct="0">
              <a:defRPr/>
            </a:pPr>
            <a:endParaRPr lang="en-US">
              <a:cs typeface="+mn-cs"/>
            </a:endParaRPr>
          </a:p>
        </p:txBody>
      </p:sp>
      <p:sp>
        <p:nvSpPr>
          <p:cNvPr id="730122" name="AutoShape 10"/>
          <p:cNvSpPr>
            <a:spLocks noChangeArrowheads="1"/>
          </p:cNvSpPr>
          <p:nvPr/>
        </p:nvSpPr>
        <p:spPr bwMode="auto">
          <a:xfrm>
            <a:off x="4724400" y="4038600"/>
            <a:ext cx="381000" cy="304800"/>
          </a:xfrm>
          <a:prstGeom prst="star5">
            <a:avLst/>
          </a:prstGeom>
          <a:solidFill>
            <a:srgbClr val="00FF00"/>
          </a:solidFill>
          <a:ln w="9525">
            <a:solidFill>
              <a:schemeClr val="tx1"/>
            </a:solidFill>
            <a:miter lim="800000"/>
            <a:headEnd/>
            <a:tailEnd/>
          </a:ln>
          <a:effectLst/>
        </p:spPr>
        <p:txBody>
          <a:bodyPr wrap="none" anchor="ctr"/>
          <a:lstStyle/>
          <a:p>
            <a:pPr algn="ctr" eaLnBrk="0" hangingPunct="0">
              <a:defRPr/>
            </a:pPr>
            <a:endParaRPr lang="en-US">
              <a:cs typeface="+mn-cs"/>
            </a:endParaRPr>
          </a:p>
        </p:txBody>
      </p:sp>
      <p:sp>
        <p:nvSpPr>
          <p:cNvPr id="99338" name="Text Box 11"/>
          <p:cNvSpPr txBox="1">
            <a:spLocks noChangeArrowheads="1"/>
          </p:cNvSpPr>
          <p:nvPr/>
        </p:nvSpPr>
        <p:spPr bwMode="auto">
          <a:xfrm>
            <a:off x="2362200" y="4800600"/>
            <a:ext cx="43434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1200"/>
              <a:t>DISTANCE TO REFERENCE STATION (KM)</a:t>
            </a:r>
          </a:p>
        </p:txBody>
      </p:sp>
      <p:sp>
        <p:nvSpPr>
          <p:cNvPr id="99339" name="Text Box 12"/>
          <p:cNvSpPr txBox="1">
            <a:spLocks noChangeArrowheads="1"/>
          </p:cNvSpPr>
          <p:nvPr/>
        </p:nvSpPr>
        <p:spPr bwMode="auto">
          <a:xfrm rot="10800000">
            <a:off x="609600" y="1981200"/>
            <a:ext cx="336550" cy="259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1000"/>
              <a:t>2D PRECISION/ACCURACY (CM)</a:t>
            </a:r>
          </a:p>
        </p:txBody>
      </p:sp>
      <p:sp>
        <p:nvSpPr>
          <p:cNvPr id="99340" name="Rectangle 13"/>
          <p:cNvSpPr>
            <a:spLocks noChangeArrowheads="1"/>
          </p:cNvSpPr>
          <p:nvPr/>
        </p:nvSpPr>
        <p:spPr bwMode="auto">
          <a:xfrm>
            <a:off x="4495800" y="2438400"/>
            <a:ext cx="12954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p>
        </p:txBody>
      </p:sp>
      <p:sp>
        <p:nvSpPr>
          <p:cNvPr id="99341" name="Rectangle 14"/>
          <p:cNvSpPr>
            <a:spLocks noChangeArrowheads="1"/>
          </p:cNvSpPr>
          <p:nvPr/>
        </p:nvSpPr>
        <p:spPr bwMode="auto">
          <a:xfrm>
            <a:off x="2819400" y="2438400"/>
            <a:ext cx="1219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p>
        </p:txBody>
      </p:sp>
      <p:sp>
        <p:nvSpPr>
          <p:cNvPr id="99342" name="Oval 15"/>
          <p:cNvSpPr>
            <a:spLocks noChangeArrowheads="1"/>
          </p:cNvSpPr>
          <p:nvPr/>
        </p:nvSpPr>
        <p:spPr bwMode="auto">
          <a:xfrm>
            <a:off x="3886200" y="2286000"/>
            <a:ext cx="304800" cy="381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9343" name="Oval 16"/>
          <p:cNvSpPr>
            <a:spLocks noChangeArrowheads="1"/>
          </p:cNvSpPr>
          <p:nvPr/>
        </p:nvSpPr>
        <p:spPr bwMode="auto">
          <a:xfrm>
            <a:off x="5334000" y="3886200"/>
            <a:ext cx="12192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9344" name="Line 17"/>
          <p:cNvSpPr>
            <a:spLocks noChangeShapeType="1"/>
          </p:cNvSpPr>
          <p:nvPr/>
        </p:nvSpPr>
        <p:spPr bwMode="auto">
          <a:xfrm flipV="1">
            <a:off x="1828800" y="4114800"/>
            <a:ext cx="5257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5" name="Text Box 18"/>
          <p:cNvSpPr txBox="1">
            <a:spLocks noChangeArrowheads="1"/>
          </p:cNvSpPr>
          <p:nvPr/>
        </p:nvSpPr>
        <p:spPr bwMode="auto">
          <a:xfrm>
            <a:off x="1447800" y="2362200"/>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1000"/>
              <a:t>SINGLE BASE</a:t>
            </a:r>
          </a:p>
          <a:p>
            <a:pPr eaLnBrk="0" hangingPunct="0">
              <a:spcBef>
                <a:spcPct val="50000"/>
              </a:spcBef>
            </a:pPr>
            <a:r>
              <a:rPr lang="en-US" sz="1000"/>
              <a:t>RTK @ 10 KM</a:t>
            </a:r>
          </a:p>
        </p:txBody>
      </p:sp>
      <p:sp>
        <p:nvSpPr>
          <p:cNvPr id="99346" name="Line 19"/>
          <p:cNvSpPr>
            <a:spLocks noChangeShapeType="1"/>
          </p:cNvSpPr>
          <p:nvPr/>
        </p:nvSpPr>
        <p:spPr bwMode="auto">
          <a:xfrm>
            <a:off x="1828800" y="2819400"/>
            <a:ext cx="685800" cy="1295400"/>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47" name="Line 20"/>
          <p:cNvSpPr>
            <a:spLocks noChangeShapeType="1"/>
          </p:cNvSpPr>
          <p:nvPr/>
        </p:nvSpPr>
        <p:spPr bwMode="auto">
          <a:xfrm>
            <a:off x="1828800" y="2819400"/>
            <a:ext cx="685800" cy="152400"/>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48" name="Text Box 21"/>
          <p:cNvSpPr txBox="1">
            <a:spLocks noChangeArrowheads="1"/>
          </p:cNvSpPr>
          <p:nvPr/>
        </p:nvSpPr>
        <p:spPr bwMode="auto">
          <a:xfrm>
            <a:off x="5334000" y="3048000"/>
            <a:ext cx="1828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1000"/>
              <a:t>NETWORK SOLUTION</a:t>
            </a:r>
          </a:p>
          <a:p>
            <a:pPr eaLnBrk="0" hangingPunct="0">
              <a:spcBef>
                <a:spcPct val="50000"/>
              </a:spcBef>
            </a:pPr>
            <a:r>
              <a:rPr lang="en-US" sz="1000"/>
              <a:t>@ 30 KM</a:t>
            </a:r>
          </a:p>
        </p:txBody>
      </p:sp>
      <p:sp>
        <p:nvSpPr>
          <p:cNvPr id="99349" name="Line 22"/>
          <p:cNvSpPr>
            <a:spLocks noChangeShapeType="1"/>
          </p:cNvSpPr>
          <p:nvPr/>
        </p:nvSpPr>
        <p:spPr bwMode="auto">
          <a:xfrm flipH="1">
            <a:off x="4953000" y="3505200"/>
            <a:ext cx="457200" cy="609600"/>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50" name="Text Box 23"/>
          <p:cNvSpPr txBox="1">
            <a:spLocks noChangeArrowheads="1"/>
          </p:cNvSpPr>
          <p:nvPr/>
        </p:nvSpPr>
        <p:spPr bwMode="auto">
          <a:xfrm>
            <a:off x="4343400" y="2438400"/>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1000"/>
              <a:t>(1994-1995)</a:t>
            </a:r>
          </a:p>
        </p:txBody>
      </p:sp>
      <p:sp>
        <p:nvSpPr>
          <p:cNvPr id="99351" name="Text Box 24"/>
          <p:cNvSpPr txBox="1">
            <a:spLocks noChangeArrowheads="1"/>
          </p:cNvSpPr>
          <p:nvPr/>
        </p:nvSpPr>
        <p:spPr bwMode="auto">
          <a:xfrm>
            <a:off x="2743200" y="2362200"/>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spcBef>
                <a:spcPct val="50000"/>
              </a:spcBef>
            </a:pPr>
            <a:r>
              <a:rPr lang="en-US" sz="1000"/>
              <a:t>(2000-2002)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0120"/>
                                        </p:tgtEl>
                                        <p:attrNameLst>
                                          <p:attrName>style.visibility</p:attrName>
                                        </p:attrNameLst>
                                      </p:cBhvr>
                                      <p:to>
                                        <p:strVal val="visible"/>
                                      </p:to>
                                    </p:set>
                                    <p:animEffect transition="in" filter="dissolve">
                                      <p:cBhvr>
                                        <p:cTn id="7" dur="500"/>
                                        <p:tgtEl>
                                          <p:spTgt spid="730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0121"/>
                                        </p:tgtEl>
                                        <p:attrNameLst>
                                          <p:attrName>style.visibility</p:attrName>
                                        </p:attrNameLst>
                                      </p:cBhvr>
                                      <p:to>
                                        <p:strVal val="visible"/>
                                      </p:to>
                                    </p:set>
                                    <p:animEffect transition="in" filter="dissolve">
                                      <p:cBhvr>
                                        <p:cTn id="12" dur="500"/>
                                        <p:tgtEl>
                                          <p:spTgt spid="7301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30122"/>
                                        </p:tgtEl>
                                        <p:attrNameLst>
                                          <p:attrName>style.visibility</p:attrName>
                                        </p:attrNameLst>
                                      </p:cBhvr>
                                      <p:to>
                                        <p:strVal val="visible"/>
                                      </p:to>
                                    </p:set>
                                    <p:animEffect transition="in" filter="dissolve">
                                      <p:cBhvr>
                                        <p:cTn id="17" dur="500"/>
                                        <p:tgtEl>
                                          <p:spTgt spid="73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457200" y="304800"/>
            <a:ext cx="8458200" cy="609600"/>
          </a:xfrm>
        </p:spPr>
        <p:txBody>
          <a:bodyPr/>
          <a:lstStyle/>
          <a:p>
            <a:pPr eaLnBrk="1" hangingPunct="1"/>
            <a:r>
              <a:rPr lang="en-US" smtClean="0">
                <a:solidFill>
                  <a:schemeClr val="accent2"/>
                </a:solidFill>
              </a:rPr>
              <a:t>SUNSPOT CYCLE</a:t>
            </a:r>
          </a:p>
        </p:txBody>
      </p:sp>
      <p:sp>
        <p:nvSpPr>
          <p:cNvPr id="100354" name="Rectangle 3"/>
          <p:cNvSpPr>
            <a:spLocks noGrp="1" noChangeArrowheads="1"/>
          </p:cNvSpPr>
          <p:nvPr>
            <p:ph type="body" sz="half" idx="1"/>
          </p:nvPr>
        </p:nvSpPr>
        <p:spPr>
          <a:xfrm>
            <a:off x="457200" y="914400"/>
            <a:ext cx="3505200" cy="3048000"/>
          </a:xfrm>
        </p:spPr>
        <p:txBody>
          <a:bodyPr/>
          <a:lstStyle/>
          <a:p>
            <a:pPr eaLnBrk="1" hangingPunct="1"/>
            <a:r>
              <a:rPr lang="en-US" sz="1600" smtClean="0"/>
              <a:t>Sunspots follow a regular 11 year cycle</a:t>
            </a:r>
          </a:p>
          <a:p>
            <a:pPr eaLnBrk="1" hangingPunct="1"/>
            <a:r>
              <a:rPr lang="en-US" sz="1600" smtClean="0"/>
              <a:t>We are just past the low point of the current cycle</a:t>
            </a:r>
          </a:p>
          <a:p>
            <a:pPr eaLnBrk="1" hangingPunct="1"/>
            <a:r>
              <a:rPr lang="en-US" sz="1600" smtClean="0"/>
              <a:t>Sunspots increase the radiation hitting the earth's upper atmosphere and produce an active and unstable ionosphere</a:t>
            </a:r>
          </a:p>
        </p:txBody>
      </p:sp>
      <p:pic>
        <p:nvPicPr>
          <p:cNvPr id="1003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52800"/>
            <a:ext cx="347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8" descr="sunsp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4267200"/>
            <a:ext cx="47244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7" descr="solarcycle.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7620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rot="5400000">
            <a:off x="6869668" y="1740932"/>
            <a:ext cx="1046440" cy="307777"/>
          </a:xfrm>
          <a:prstGeom prst="rect">
            <a:avLst/>
          </a:prstGeom>
          <a:solidFill>
            <a:schemeClr val="bg1"/>
          </a:solidFill>
        </p:spPr>
        <p:txBody>
          <a:bodyPr vert="vert270">
            <a:spAutoFit/>
          </a:bodyPr>
          <a:lstStyle/>
          <a:p>
            <a:pPr>
              <a:defRPr/>
            </a:pPr>
            <a:r>
              <a:rPr lang="en-US" dirty="0">
                <a:cs typeface="+mn-cs"/>
              </a:rPr>
              <a:t>2013</a:t>
            </a:r>
          </a:p>
        </p:txBody>
      </p:sp>
      <p:sp>
        <p:nvSpPr>
          <p:cNvPr id="100359" name="Text Box 5"/>
          <p:cNvSpPr txBox="1">
            <a:spLocks noChangeArrowheads="1"/>
          </p:cNvSpPr>
          <p:nvPr/>
        </p:nvSpPr>
        <p:spPr bwMode="auto">
          <a:xfrm>
            <a:off x="0" y="5867400"/>
            <a:ext cx="4419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0066FF"/>
                </a:solidFill>
              </a:rPr>
              <a:t>http://www.swpc.noaa.gov/</a:t>
            </a:r>
            <a:endParaRPr lang="en-US" sz="2000">
              <a:solidFill>
                <a:srgbClr val="0066FF"/>
              </a:solidFill>
              <a:latin typeface="Times New Roman" pitchFamily="18" charset="0"/>
            </a:endParaRPr>
          </a:p>
        </p:txBody>
      </p:sp>
      <p:pic>
        <p:nvPicPr>
          <p:cNvPr id="687105" name="Picture 1" descr="C:\Presentations\pics\current cyc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9144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87105"/>
                                        </p:tgtEl>
                                      </p:cBhvr>
                                    </p:animEffect>
                                    <p:set>
                                      <p:cBhvr>
                                        <p:cTn id="7" dur="1" fill="hold">
                                          <p:stCondLst>
                                            <p:cond delay="499"/>
                                          </p:stCondLst>
                                        </p:cTn>
                                        <p:tgtEl>
                                          <p:spTgt spid="687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1"/>
          <p:cNvSpPr>
            <a:spLocks noChangeArrowheads="1"/>
          </p:cNvSpPr>
          <p:nvPr/>
        </p:nvSpPr>
        <p:spPr bwMode="auto">
          <a:xfrm>
            <a:off x="0" y="1295400"/>
            <a:ext cx="9144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800" b="0">
                <a:latin typeface="Arial Unicode MS" pitchFamily="34" charset="-128"/>
              </a:rPr>
              <a:t>Official Space Weather Advisory issued by NOAA Space Weather Prediction Center Boulder, Colorado, USA SPACE WEATHER ADVISORY BULLETIN #10- 1 2010 April 05 at 12:13 p.m. MST (2010 April 05 1213 UTC) **** STRONG GEOMAGNETIC STORM IN PROGRESS **** A geomagnetic storm began at 05:55 AM EST Monday, April 5, 2010. Space weather storm levels reached Strong (G3) levels on the Geomagnetic Storms Space Weather Scale. The source of the storming is an Earth-directed Coronal Mass Ejection associated with a weak solar flare that occurred in Active Region 1059 on April 3 at 05:54 AM EST. This is expected to be an isolated storm that should subside quickly. Other than the flare and CME erupting on April 3, this active region has not produced any significant activity. Systems that can be affected include electric power systems, spacecraft operations, high-frequency communications, GPS, and other navigation systems. Data used to provide space weather services are contributed by NOAA, USAF, NASA, NSF, USGS, the International Space Environment Services and other observatories, universities, and institutions. More information is available at SWPC's Web site http://swpc.noaa.gov</a:t>
            </a:r>
            <a:r>
              <a:rPr lang="en-US" sz="1800" b="0">
                <a:latin typeface="Arial" pitchFamily="34" charset="0"/>
              </a:rPr>
              <a:t> </a:t>
            </a:r>
          </a:p>
        </p:txBody>
      </p:sp>
      <p:cxnSp>
        <p:nvCxnSpPr>
          <p:cNvPr id="5" name="Straight Connector 4"/>
          <p:cNvCxnSpPr>
            <a:cxnSpLocks noChangeShapeType="1"/>
          </p:cNvCxnSpPr>
          <p:nvPr/>
        </p:nvCxnSpPr>
        <p:spPr bwMode="auto">
          <a:xfrm>
            <a:off x="1905000" y="1905000"/>
            <a:ext cx="5105400" cy="0"/>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cxnSp>
        <p:nvCxnSpPr>
          <p:cNvPr id="102403" name="Straight Connector 5"/>
          <p:cNvCxnSpPr>
            <a:cxnSpLocks noChangeShapeType="1"/>
          </p:cNvCxnSpPr>
          <p:nvPr/>
        </p:nvCxnSpPr>
        <p:spPr bwMode="auto">
          <a:xfrm>
            <a:off x="5029200" y="2743200"/>
            <a:ext cx="2514600" cy="0"/>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pic>
        <p:nvPicPr>
          <p:cNvPr id="7" name="Picture 6" descr="STORM.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8726488"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57200" y="2590800"/>
            <a:ext cx="8153400"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0070C0"/>
                </a:solidFill>
              </a:rPr>
              <a:t>SINGLE FREQUENCY USERS USE A MODEL FOR IONO CORRECTIONS, SO DURING GEOMAGNETIC STORMS, THEY WILL EXPERIENCEMORE DRAMATIC ERROR AND NOISE THAN DUAL+ FREQUENCY USERS WHO MAY  USE THE DISPERSIVE CHARACTER OF THE IONOSPHERE TO CALCULATE THE ACTUAL ERROR.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907265"/>
                                        </p:tgtEl>
                                      </p:cBhvr>
                                    </p:animEffect>
                                    <p:set>
                                      <p:cBhvr>
                                        <p:cTn id="10" dur="1" fill="hold">
                                          <p:stCondLst>
                                            <p:cond delay="499"/>
                                          </p:stCondLst>
                                        </p:cTn>
                                        <p:tgtEl>
                                          <p:spTgt spid="90726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5" grpId="0"/>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7" name="Oval 2"/>
          <p:cNvSpPr>
            <a:spLocks noChangeArrowheads="1"/>
          </p:cNvSpPr>
          <p:nvPr/>
        </p:nvSpPr>
        <p:spPr bwMode="auto">
          <a:xfrm rot="-300000">
            <a:off x="306388" y="5200650"/>
            <a:ext cx="2636837" cy="781050"/>
          </a:xfrm>
          <a:prstGeom prst="ellipse">
            <a:avLst/>
          </a:prstGeom>
          <a:solidFill>
            <a:srgbClr val="CEFE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1078278" name="Rectangle 3"/>
          <p:cNvSpPr>
            <a:spLocks noChangeArrowheads="1"/>
          </p:cNvSpPr>
          <p:nvPr/>
        </p:nvSpPr>
        <p:spPr bwMode="auto">
          <a:xfrm>
            <a:off x="862013" y="1093788"/>
            <a:ext cx="8088312"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p>
        </p:txBody>
      </p:sp>
      <p:grpSp>
        <p:nvGrpSpPr>
          <p:cNvPr id="1078279" name="Group 4"/>
          <p:cNvGrpSpPr>
            <a:grpSpLocks/>
          </p:cNvGrpSpPr>
          <p:nvPr/>
        </p:nvGrpSpPr>
        <p:grpSpPr bwMode="auto">
          <a:xfrm>
            <a:off x="838200" y="5168900"/>
            <a:ext cx="209550" cy="431800"/>
            <a:chOff x="528" y="3256"/>
            <a:chExt cx="132" cy="272"/>
          </a:xfrm>
        </p:grpSpPr>
        <p:pic>
          <p:nvPicPr>
            <p:cNvPr id="1078317"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 y="3285"/>
              <a:ext cx="13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8318" name="Oval 6"/>
            <p:cNvSpPr>
              <a:spLocks noChangeArrowheads="1"/>
            </p:cNvSpPr>
            <p:nvPr/>
          </p:nvSpPr>
          <p:spPr bwMode="auto">
            <a:xfrm>
              <a:off x="557" y="3256"/>
              <a:ext cx="78" cy="19"/>
            </a:xfrm>
            <a:prstGeom prst="ellipse">
              <a:avLst/>
            </a:prstGeom>
            <a:solidFill>
              <a:srgbClr val="FFFFFF"/>
            </a:solidFill>
            <a:ln w="12700">
              <a:solidFill>
                <a:srgbClr val="000000"/>
              </a:solidFill>
              <a:round/>
              <a:headEnd/>
              <a:tailEnd/>
            </a:ln>
          </p:spPr>
          <p:txBody>
            <a:bodyPr wrap="none" anchor="ctr"/>
            <a:lstStyle/>
            <a:p>
              <a:pPr algn="ctr" eaLnBrk="0" hangingPunct="0"/>
              <a:endParaRPr lang="en-US"/>
            </a:p>
          </p:txBody>
        </p:sp>
        <p:sp>
          <p:nvSpPr>
            <p:cNvPr id="1078319" name="Line 7"/>
            <p:cNvSpPr>
              <a:spLocks noChangeShapeType="1"/>
            </p:cNvSpPr>
            <p:nvPr/>
          </p:nvSpPr>
          <p:spPr bwMode="auto">
            <a:xfrm flipV="1">
              <a:off x="577" y="3260"/>
              <a:ext cx="17"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78320" name="Line 8"/>
            <p:cNvSpPr>
              <a:spLocks noChangeShapeType="1"/>
            </p:cNvSpPr>
            <p:nvPr/>
          </p:nvSpPr>
          <p:spPr bwMode="auto">
            <a:xfrm>
              <a:off x="593" y="3260"/>
              <a:ext cx="13"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78280" name="Group 9"/>
          <p:cNvGrpSpPr>
            <a:grpSpLocks/>
          </p:cNvGrpSpPr>
          <p:nvPr/>
        </p:nvGrpSpPr>
        <p:grpSpPr bwMode="auto">
          <a:xfrm>
            <a:off x="2133600" y="5016500"/>
            <a:ext cx="209550" cy="431800"/>
            <a:chOff x="1344" y="3160"/>
            <a:chExt cx="132" cy="272"/>
          </a:xfrm>
        </p:grpSpPr>
        <p:pic>
          <p:nvPicPr>
            <p:cNvPr id="1078313" name="Picture 1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4" y="3189"/>
              <a:ext cx="13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8314" name="Oval 11"/>
            <p:cNvSpPr>
              <a:spLocks noChangeArrowheads="1"/>
            </p:cNvSpPr>
            <p:nvPr/>
          </p:nvSpPr>
          <p:spPr bwMode="auto">
            <a:xfrm>
              <a:off x="1373" y="3160"/>
              <a:ext cx="78" cy="19"/>
            </a:xfrm>
            <a:prstGeom prst="ellipse">
              <a:avLst/>
            </a:prstGeom>
            <a:solidFill>
              <a:srgbClr val="FFFFFF"/>
            </a:solidFill>
            <a:ln w="12700">
              <a:solidFill>
                <a:srgbClr val="000000"/>
              </a:solidFill>
              <a:round/>
              <a:headEnd/>
              <a:tailEnd/>
            </a:ln>
          </p:spPr>
          <p:txBody>
            <a:bodyPr wrap="none" anchor="ctr"/>
            <a:lstStyle/>
            <a:p>
              <a:pPr algn="ctr" eaLnBrk="0" hangingPunct="0"/>
              <a:endParaRPr lang="en-US"/>
            </a:p>
          </p:txBody>
        </p:sp>
        <p:sp>
          <p:nvSpPr>
            <p:cNvPr id="1078315" name="Line 12"/>
            <p:cNvSpPr>
              <a:spLocks noChangeShapeType="1"/>
            </p:cNvSpPr>
            <p:nvPr/>
          </p:nvSpPr>
          <p:spPr bwMode="auto">
            <a:xfrm flipV="1">
              <a:off x="1393" y="3164"/>
              <a:ext cx="17"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78316" name="Line 13"/>
            <p:cNvSpPr>
              <a:spLocks noChangeShapeType="1"/>
            </p:cNvSpPr>
            <p:nvPr/>
          </p:nvSpPr>
          <p:spPr bwMode="auto">
            <a:xfrm>
              <a:off x="1409" y="3164"/>
              <a:ext cx="13"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078281" name="Oval 14"/>
          <p:cNvSpPr>
            <a:spLocks noChangeArrowheads="1"/>
          </p:cNvSpPr>
          <p:nvPr/>
        </p:nvSpPr>
        <p:spPr bwMode="auto">
          <a:xfrm rot="300000">
            <a:off x="6305550" y="5143500"/>
            <a:ext cx="2114550" cy="685800"/>
          </a:xfrm>
          <a:prstGeom prst="ellipse">
            <a:avLst/>
          </a:prstGeom>
          <a:solidFill>
            <a:srgbClr val="CEFE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grpSp>
        <p:nvGrpSpPr>
          <p:cNvPr id="1078282" name="Group 15"/>
          <p:cNvGrpSpPr>
            <a:grpSpLocks/>
          </p:cNvGrpSpPr>
          <p:nvPr/>
        </p:nvGrpSpPr>
        <p:grpSpPr bwMode="auto">
          <a:xfrm>
            <a:off x="7372350" y="5035550"/>
            <a:ext cx="209550" cy="431800"/>
            <a:chOff x="4644" y="3172"/>
            <a:chExt cx="132" cy="272"/>
          </a:xfrm>
        </p:grpSpPr>
        <p:pic>
          <p:nvPicPr>
            <p:cNvPr id="1078309" name="Picture 1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 y="3201"/>
              <a:ext cx="13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8310" name="Oval 17"/>
            <p:cNvSpPr>
              <a:spLocks noChangeArrowheads="1"/>
            </p:cNvSpPr>
            <p:nvPr/>
          </p:nvSpPr>
          <p:spPr bwMode="auto">
            <a:xfrm>
              <a:off x="4673" y="3172"/>
              <a:ext cx="78" cy="19"/>
            </a:xfrm>
            <a:prstGeom prst="ellipse">
              <a:avLst/>
            </a:prstGeom>
            <a:solidFill>
              <a:srgbClr val="FFFFFF"/>
            </a:solidFill>
            <a:ln w="12700">
              <a:solidFill>
                <a:srgbClr val="000000"/>
              </a:solidFill>
              <a:round/>
              <a:headEnd/>
              <a:tailEnd/>
            </a:ln>
          </p:spPr>
          <p:txBody>
            <a:bodyPr wrap="none" anchor="ctr"/>
            <a:lstStyle/>
            <a:p>
              <a:pPr algn="ctr" eaLnBrk="0" hangingPunct="0"/>
              <a:endParaRPr lang="en-US"/>
            </a:p>
          </p:txBody>
        </p:sp>
        <p:sp>
          <p:nvSpPr>
            <p:cNvPr id="1078311" name="Line 18"/>
            <p:cNvSpPr>
              <a:spLocks noChangeShapeType="1"/>
            </p:cNvSpPr>
            <p:nvPr/>
          </p:nvSpPr>
          <p:spPr bwMode="auto">
            <a:xfrm flipV="1">
              <a:off x="4693" y="3176"/>
              <a:ext cx="17"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78312" name="Line 19"/>
            <p:cNvSpPr>
              <a:spLocks noChangeShapeType="1"/>
            </p:cNvSpPr>
            <p:nvPr/>
          </p:nvSpPr>
          <p:spPr bwMode="auto">
            <a:xfrm>
              <a:off x="4709" y="3176"/>
              <a:ext cx="13"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078283" name="Arc 20"/>
          <p:cNvSpPr>
            <a:spLocks/>
          </p:cNvSpPr>
          <p:nvPr/>
        </p:nvSpPr>
        <p:spPr bwMode="auto">
          <a:xfrm>
            <a:off x="565150" y="2916238"/>
            <a:ext cx="7989888" cy="2381250"/>
          </a:xfrm>
          <a:custGeom>
            <a:avLst/>
            <a:gdLst>
              <a:gd name="T0" fmla="*/ 0 w 27055"/>
              <a:gd name="T1" fmla="*/ 2147483647 h 21600"/>
              <a:gd name="T2" fmla="*/ 2147483647 w 27055"/>
              <a:gd name="T3" fmla="*/ 2147483647 h 21600"/>
              <a:gd name="T4" fmla="*/ 2147483647 w 27055"/>
              <a:gd name="T5" fmla="*/ 2147483647 h 21600"/>
              <a:gd name="T6" fmla="*/ 0 60000 65536"/>
              <a:gd name="T7" fmla="*/ 0 60000 65536"/>
              <a:gd name="T8" fmla="*/ 0 60000 65536"/>
              <a:gd name="T9" fmla="*/ 0 w 27055"/>
              <a:gd name="T10" fmla="*/ 0 h 21600"/>
              <a:gd name="T11" fmla="*/ 27055 w 27055"/>
              <a:gd name="T12" fmla="*/ 21600 h 21600"/>
            </a:gdLst>
            <a:ahLst/>
            <a:cxnLst>
              <a:cxn ang="T6">
                <a:pos x="T0" y="T1"/>
              </a:cxn>
              <a:cxn ang="T7">
                <a:pos x="T2" y="T3"/>
              </a:cxn>
              <a:cxn ang="T8">
                <a:pos x="T4" y="T5"/>
              </a:cxn>
            </a:cxnLst>
            <a:rect l="T9" t="T10" r="T11" b="T12"/>
            <a:pathLst>
              <a:path w="27055" h="21600" fill="none" extrusionOk="0">
                <a:moveTo>
                  <a:pt x="0" y="4888"/>
                </a:moveTo>
                <a:cubicBezTo>
                  <a:pt x="3860" y="1727"/>
                  <a:pt x="8695" y="-1"/>
                  <a:pt x="13685" y="0"/>
                </a:cubicBezTo>
                <a:cubicBezTo>
                  <a:pt x="18535" y="0"/>
                  <a:pt x="23245" y="1632"/>
                  <a:pt x="27054" y="4635"/>
                </a:cubicBezTo>
              </a:path>
              <a:path w="27055" h="21600" stroke="0" extrusionOk="0">
                <a:moveTo>
                  <a:pt x="0" y="4888"/>
                </a:moveTo>
                <a:cubicBezTo>
                  <a:pt x="3860" y="1727"/>
                  <a:pt x="8695" y="-1"/>
                  <a:pt x="13685" y="0"/>
                </a:cubicBezTo>
                <a:cubicBezTo>
                  <a:pt x="18535" y="0"/>
                  <a:pt x="23245" y="1632"/>
                  <a:pt x="27054" y="4635"/>
                </a:cubicBezTo>
                <a:lnTo>
                  <a:pt x="13685" y="21600"/>
                </a:lnTo>
                <a:close/>
              </a:path>
            </a:pathLst>
          </a:custGeom>
          <a:noFill/>
          <a:ln w="12700" cap="rnd">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8284" name="Arc 21"/>
          <p:cNvSpPr>
            <a:spLocks/>
          </p:cNvSpPr>
          <p:nvPr/>
        </p:nvSpPr>
        <p:spPr bwMode="auto">
          <a:xfrm>
            <a:off x="565150" y="3697288"/>
            <a:ext cx="7989888" cy="2381250"/>
          </a:xfrm>
          <a:custGeom>
            <a:avLst/>
            <a:gdLst>
              <a:gd name="T0" fmla="*/ 0 w 27055"/>
              <a:gd name="T1" fmla="*/ 2147483647 h 21600"/>
              <a:gd name="T2" fmla="*/ 2147483647 w 27055"/>
              <a:gd name="T3" fmla="*/ 2147483647 h 21600"/>
              <a:gd name="T4" fmla="*/ 2147483647 w 27055"/>
              <a:gd name="T5" fmla="*/ 2147483647 h 21600"/>
              <a:gd name="T6" fmla="*/ 0 60000 65536"/>
              <a:gd name="T7" fmla="*/ 0 60000 65536"/>
              <a:gd name="T8" fmla="*/ 0 60000 65536"/>
              <a:gd name="T9" fmla="*/ 0 w 27055"/>
              <a:gd name="T10" fmla="*/ 0 h 21600"/>
              <a:gd name="T11" fmla="*/ 27055 w 27055"/>
              <a:gd name="T12" fmla="*/ 21600 h 21600"/>
            </a:gdLst>
            <a:ahLst/>
            <a:cxnLst>
              <a:cxn ang="T6">
                <a:pos x="T0" y="T1"/>
              </a:cxn>
              <a:cxn ang="T7">
                <a:pos x="T2" y="T3"/>
              </a:cxn>
              <a:cxn ang="T8">
                <a:pos x="T4" y="T5"/>
              </a:cxn>
            </a:cxnLst>
            <a:rect l="T9" t="T10" r="T11" b="T12"/>
            <a:pathLst>
              <a:path w="27055" h="21600" fill="none" extrusionOk="0">
                <a:moveTo>
                  <a:pt x="0" y="4888"/>
                </a:moveTo>
                <a:cubicBezTo>
                  <a:pt x="3860" y="1727"/>
                  <a:pt x="8695" y="-1"/>
                  <a:pt x="13685" y="0"/>
                </a:cubicBezTo>
                <a:cubicBezTo>
                  <a:pt x="18535" y="0"/>
                  <a:pt x="23245" y="1632"/>
                  <a:pt x="27054" y="4635"/>
                </a:cubicBezTo>
              </a:path>
              <a:path w="27055" h="21600" stroke="0" extrusionOk="0">
                <a:moveTo>
                  <a:pt x="0" y="4888"/>
                </a:moveTo>
                <a:cubicBezTo>
                  <a:pt x="3860" y="1727"/>
                  <a:pt x="8695" y="-1"/>
                  <a:pt x="13685" y="0"/>
                </a:cubicBezTo>
                <a:cubicBezTo>
                  <a:pt x="18535" y="0"/>
                  <a:pt x="23245" y="1632"/>
                  <a:pt x="27054" y="4635"/>
                </a:cubicBezTo>
                <a:lnTo>
                  <a:pt x="13685" y="21600"/>
                </a:lnTo>
                <a:close/>
              </a:path>
            </a:pathLst>
          </a:custGeom>
          <a:noFill/>
          <a:ln w="12700" cap="rnd">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8285" name="Rectangle 22"/>
          <p:cNvSpPr>
            <a:spLocks noChangeArrowheads="1"/>
          </p:cNvSpPr>
          <p:nvPr/>
        </p:nvSpPr>
        <p:spPr bwMode="auto">
          <a:xfrm rot="600000">
            <a:off x="6273800" y="3203575"/>
            <a:ext cx="1825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400">
                <a:solidFill>
                  <a:schemeClr val="accent2"/>
                </a:solidFill>
                <a:latin typeface="Arial" pitchFamily="34" charset="0"/>
              </a:rPr>
              <a:t>Ionosphere</a:t>
            </a:r>
          </a:p>
        </p:txBody>
      </p:sp>
      <p:sp>
        <p:nvSpPr>
          <p:cNvPr id="1078286" name="Rectangle 23"/>
          <p:cNvSpPr>
            <a:spLocks noChangeArrowheads="1"/>
          </p:cNvSpPr>
          <p:nvPr/>
        </p:nvSpPr>
        <p:spPr bwMode="auto">
          <a:xfrm>
            <a:off x="4216400" y="3824288"/>
            <a:ext cx="196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400">
                <a:solidFill>
                  <a:schemeClr val="accent2"/>
                </a:solidFill>
                <a:latin typeface="Arial" pitchFamily="34" charset="0"/>
              </a:rPr>
              <a:t>troposphere</a:t>
            </a:r>
          </a:p>
        </p:txBody>
      </p:sp>
      <p:sp>
        <p:nvSpPr>
          <p:cNvPr id="1078287" name="Line 24"/>
          <p:cNvSpPr>
            <a:spLocks noChangeShapeType="1"/>
          </p:cNvSpPr>
          <p:nvPr/>
        </p:nvSpPr>
        <p:spPr bwMode="auto">
          <a:xfrm>
            <a:off x="1524000" y="4648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8288" name="Line 25"/>
          <p:cNvSpPr>
            <a:spLocks noChangeShapeType="1"/>
          </p:cNvSpPr>
          <p:nvPr/>
        </p:nvSpPr>
        <p:spPr bwMode="auto">
          <a:xfrm>
            <a:off x="1371600" y="4648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8289" name="Line 26"/>
          <p:cNvSpPr>
            <a:spLocks noChangeShapeType="1"/>
          </p:cNvSpPr>
          <p:nvPr/>
        </p:nvSpPr>
        <p:spPr bwMode="auto">
          <a:xfrm>
            <a:off x="1143000" y="47244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8290" name="Line 27"/>
          <p:cNvSpPr>
            <a:spLocks noChangeShapeType="1"/>
          </p:cNvSpPr>
          <p:nvPr/>
        </p:nvSpPr>
        <p:spPr bwMode="auto">
          <a:xfrm>
            <a:off x="914400" y="47244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8291" name="Rectangle 28"/>
          <p:cNvSpPr>
            <a:spLocks noChangeArrowheads="1"/>
          </p:cNvSpPr>
          <p:nvPr/>
        </p:nvSpPr>
        <p:spPr bwMode="auto">
          <a:xfrm>
            <a:off x="4114800" y="228600"/>
            <a:ext cx="4419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2400">
                <a:solidFill>
                  <a:schemeClr val="accent2"/>
                </a:solidFill>
              </a:rPr>
              <a:t>TROPOSPHERE DELAY</a:t>
            </a:r>
          </a:p>
        </p:txBody>
      </p:sp>
      <p:graphicFrame>
        <p:nvGraphicFramePr>
          <p:cNvPr id="1078274" name="Object 29"/>
          <p:cNvGraphicFramePr>
            <a:graphicFrameLocks noChangeAspect="1"/>
          </p:cNvGraphicFramePr>
          <p:nvPr/>
        </p:nvGraphicFramePr>
        <p:xfrm>
          <a:off x="533400" y="4038600"/>
          <a:ext cx="1181100" cy="1200150"/>
        </p:xfrm>
        <a:graphic>
          <a:graphicData uri="http://schemas.openxmlformats.org/presentationml/2006/ole">
            <mc:AlternateContent xmlns:mc="http://schemas.openxmlformats.org/markup-compatibility/2006">
              <mc:Choice xmlns:v="urn:schemas-microsoft-com:vml" Requires="v">
                <p:oleObj spid="_x0000_s1078322" name="Clip" r:id="rId5" imgW="1180800" imgH="1200240" progId="">
                  <p:embed/>
                </p:oleObj>
              </mc:Choice>
              <mc:Fallback>
                <p:oleObj name="Clip" r:id="rId5" imgW="1180800" imgH="1200240" progId="">
                  <p:embed/>
                  <p:pic>
                    <p:nvPicPr>
                      <p:cNvPr id="0" name="Object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038600"/>
                        <a:ext cx="1181100" cy="1200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8275" name="Object 30"/>
          <p:cNvGraphicFramePr>
            <a:graphicFrameLocks noChangeAspect="1"/>
          </p:cNvGraphicFramePr>
          <p:nvPr/>
        </p:nvGraphicFramePr>
        <p:xfrm>
          <a:off x="3048000" y="3733800"/>
          <a:ext cx="1066800" cy="1065213"/>
        </p:xfrm>
        <a:graphic>
          <a:graphicData uri="http://schemas.openxmlformats.org/presentationml/2006/ole">
            <mc:AlternateContent xmlns:mc="http://schemas.openxmlformats.org/markup-compatibility/2006">
              <mc:Choice xmlns:v="urn:schemas-microsoft-com:vml" Requires="v">
                <p:oleObj spid="_x0000_s1078323" name="Clip" r:id="rId7" imgW="715680" imgH="713880" progId="">
                  <p:embed/>
                </p:oleObj>
              </mc:Choice>
              <mc:Fallback>
                <p:oleObj name="Clip" r:id="rId7" imgW="715680" imgH="713880" progId="">
                  <p:embed/>
                  <p:pic>
                    <p:nvPicPr>
                      <p:cNvPr id="0" name="Object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733800"/>
                        <a:ext cx="1066800" cy="1065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8276" name="Object 31"/>
          <p:cNvGraphicFramePr>
            <a:graphicFrameLocks noChangeAspect="1"/>
          </p:cNvGraphicFramePr>
          <p:nvPr/>
        </p:nvGraphicFramePr>
        <p:xfrm>
          <a:off x="1447800" y="3886200"/>
          <a:ext cx="1087438" cy="698500"/>
        </p:xfrm>
        <a:graphic>
          <a:graphicData uri="http://schemas.openxmlformats.org/presentationml/2006/ole">
            <mc:AlternateContent xmlns:mc="http://schemas.openxmlformats.org/markup-compatibility/2006">
              <mc:Choice xmlns:v="urn:schemas-microsoft-com:vml" Requires="v">
                <p:oleObj spid="_x0000_s1078324" name="Clip" r:id="rId9" imgW="1087200" imgH="699480" progId="">
                  <p:embed/>
                </p:oleObj>
              </mc:Choice>
              <mc:Fallback>
                <p:oleObj name="Clip" r:id="rId9" imgW="1087200" imgH="699480" progId="">
                  <p:embed/>
                  <p:pic>
                    <p:nvPicPr>
                      <p:cNvPr id="0" name="Object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886200"/>
                        <a:ext cx="1087438"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8292" name="Rectangle 32"/>
          <p:cNvSpPr>
            <a:spLocks noChangeArrowheads="1"/>
          </p:cNvSpPr>
          <p:nvPr/>
        </p:nvSpPr>
        <p:spPr bwMode="auto">
          <a:xfrm>
            <a:off x="0" y="990600"/>
            <a:ext cx="84994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90000"/>
              </a:lnSpc>
              <a:spcBef>
                <a:spcPct val="20000"/>
              </a:spcBef>
            </a:pPr>
            <a:r>
              <a:rPr lang="en-US" b="0"/>
              <a:t>The more air molecules, the slower the signal (dry delay)</a:t>
            </a:r>
          </a:p>
          <a:p>
            <a:pPr marL="1143000" lvl="2" indent="-228600">
              <a:lnSpc>
                <a:spcPct val="90000"/>
              </a:lnSpc>
              <a:spcBef>
                <a:spcPct val="20000"/>
              </a:spcBef>
            </a:pPr>
            <a:r>
              <a:rPr lang="en-US" b="0"/>
              <a:t>High pressure, Low temperature </a:t>
            </a:r>
          </a:p>
          <a:p>
            <a:pPr marL="1143000" lvl="2" indent="-228600">
              <a:lnSpc>
                <a:spcPct val="90000"/>
              </a:lnSpc>
              <a:spcBef>
                <a:spcPct val="20000"/>
              </a:spcBef>
            </a:pPr>
            <a:r>
              <a:rPr lang="en-US" b="0"/>
              <a:t>90% of total delay</a:t>
            </a:r>
          </a:p>
          <a:p>
            <a:pPr marL="1143000" lvl="2" indent="-228600">
              <a:lnSpc>
                <a:spcPct val="90000"/>
              </a:lnSpc>
              <a:spcBef>
                <a:spcPct val="20000"/>
              </a:spcBef>
            </a:pPr>
            <a:r>
              <a:rPr lang="en-US" b="0"/>
              <a:t>relatively constant and EASY TO CORRECT FOR</a:t>
            </a:r>
          </a:p>
          <a:p>
            <a:pPr marL="742950" lvl="1" indent="-285750">
              <a:lnSpc>
                <a:spcPct val="90000"/>
              </a:lnSpc>
              <a:spcBef>
                <a:spcPct val="20000"/>
              </a:spcBef>
            </a:pPr>
            <a:r>
              <a:rPr lang="en-US" b="0"/>
              <a:t>The more water vapor in the atmosphere the slower the signal (wet delay)</a:t>
            </a:r>
          </a:p>
          <a:p>
            <a:pPr marL="1143000" lvl="2" indent="-228600">
              <a:lnSpc>
                <a:spcPct val="90000"/>
              </a:lnSpc>
              <a:spcBef>
                <a:spcPct val="20000"/>
              </a:spcBef>
            </a:pPr>
            <a:r>
              <a:rPr lang="en-US" b="0"/>
              <a:t>High humidity</a:t>
            </a:r>
          </a:p>
          <a:p>
            <a:pPr marL="1143000" lvl="2" indent="-228600">
              <a:lnSpc>
                <a:spcPct val="90000"/>
              </a:lnSpc>
              <a:spcBef>
                <a:spcPct val="20000"/>
              </a:spcBef>
            </a:pPr>
            <a:r>
              <a:rPr lang="en-US" b="0"/>
              <a:t>10%  of total delay</a:t>
            </a:r>
          </a:p>
          <a:p>
            <a:pPr marL="1143000" lvl="2" indent="-228600">
              <a:lnSpc>
                <a:spcPct val="90000"/>
              </a:lnSpc>
              <a:spcBef>
                <a:spcPct val="20000"/>
              </a:spcBef>
            </a:pPr>
            <a:r>
              <a:rPr lang="en-US" b="0"/>
              <a:t>Highly variable and HARD TO CORRECT FOR</a:t>
            </a:r>
          </a:p>
          <a:p>
            <a:pPr marL="742950" lvl="1" indent="-285750">
              <a:lnSpc>
                <a:spcPct val="90000"/>
              </a:lnSpc>
              <a:spcBef>
                <a:spcPct val="20000"/>
              </a:spcBef>
              <a:buFontTx/>
              <a:buChar char="–"/>
            </a:pPr>
            <a:endParaRPr lang="en-US" b="0"/>
          </a:p>
        </p:txBody>
      </p:sp>
      <p:grpSp>
        <p:nvGrpSpPr>
          <p:cNvPr id="1078293" name="Group 33"/>
          <p:cNvGrpSpPr>
            <a:grpSpLocks/>
          </p:cNvGrpSpPr>
          <p:nvPr/>
        </p:nvGrpSpPr>
        <p:grpSpPr bwMode="auto">
          <a:xfrm rot="1363456">
            <a:off x="3979863" y="1236663"/>
            <a:ext cx="609600" cy="609600"/>
            <a:chOff x="2448" y="732"/>
            <a:chExt cx="505" cy="423"/>
          </a:xfrm>
        </p:grpSpPr>
        <p:sp>
          <p:nvSpPr>
            <p:cNvPr id="1078302" name="Freeform 34"/>
            <p:cNvSpPr>
              <a:spLocks/>
            </p:cNvSpPr>
            <p:nvPr/>
          </p:nvSpPr>
          <p:spPr bwMode="auto">
            <a:xfrm>
              <a:off x="2627" y="882"/>
              <a:ext cx="175" cy="198"/>
            </a:xfrm>
            <a:custGeom>
              <a:avLst/>
              <a:gdLst>
                <a:gd name="T0" fmla="*/ 19 w 175"/>
                <a:gd name="T1" fmla="*/ 31 h 198"/>
                <a:gd name="T2" fmla="*/ 16 w 175"/>
                <a:gd name="T3" fmla="*/ 31 h 198"/>
                <a:gd name="T4" fmla="*/ 13 w 175"/>
                <a:gd name="T5" fmla="*/ 35 h 198"/>
                <a:gd name="T6" fmla="*/ 8 w 175"/>
                <a:gd name="T7" fmla="*/ 41 h 198"/>
                <a:gd name="T8" fmla="*/ 5 w 175"/>
                <a:gd name="T9" fmla="*/ 42 h 198"/>
                <a:gd name="T10" fmla="*/ 3 w 175"/>
                <a:gd name="T11" fmla="*/ 46 h 198"/>
                <a:gd name="T12" fmla="*/ 4 w 175"/>
                <a:gd name="T13" fmla="*/ 53 h 198"/>
                <a:gd name="T14" fmla="*/ 3 w 175"/>
                <a:gd name="T15" fmla="*/ 60 h 198"/>
                <a:gd name="T16" fmla="*/ 0 w 175"/>
                <a:gd name="T17" fmla="*/ 63 h 198"/>
                <a:gd name="T18" fmla="*/ 3 w 175"/>
                <a:gd name="T19" fmla="*/ 66 h 198"/>
                <a:gd name="T20" fmla="*/ 1 w 175"/>
                <a:gd name="T21" fmla="*/ 70 h 198"/>
                <a:gd name="T22" fmla="*/ 38 w 175"/>
                <a:gd name="T23" fmla="*/ 174 h 198"/>
                <a:gd name="T24" fmla="*/ 39 w 175"/>
                <a:gd name="T25" fmla="*/ 177 h 198"/>
                <a:gd name="T26" fmla="*/ 40 w 175"/>
                <a:gd name="T27" fmla="*/ 180 h 198"/>
                <a:gd name="T28" fmla="*/ 44 w 175"/>
                <a:gd name="T29" fmla="*/ 185 h 198"/>
                <a:gd name="T30" fmla="*/ 47 w 175"/>
                <a:gd name="T31" fmla="*/ 185 h 198"/>
                <a:gd name="T32" fmla="*/ 49 w 175"/>
                <a:gd name="T33" fmla="*/ 191 h 198"/>
                <a:gd name="T34" fmla="*/ 55 w 175"/>
                <a:gd name="T35" fmla="*/ 192 h 198"/>
                <a:gd name="T36" fmla="*/ 59 w 175"/>
                <a:gd name="T37" fmla="*/ 195 h 198"/>
                <a:gd name="T38" fmla="*/ 63 w 175"/>
                <a:gd name="T39" fmla="*/ 197 h 198"/>
                <a:gd name="T40" fmla="*/ 69 w 175"/>
                <a:gd name="T41" fmla="*/ 195 h 198"/>
                <a:gd name="T42" fmla="*/ 72 w 175"/>
                <a:gd name="T43" fmla="*/ 193 h 198"/>
                <a:gd name="T44" fmla="*/ 155 w 175"/>
                <a:gd name="T45" fmla="*/ 164 h 198"/>
                <a:gd name="T46" fmla="*/ 158 w 175"/>
                <a:gd name="T47" fmla="*/ 161 h 198"/>
                <a:gd name="T48" fmla="*/ 164 w 175"/>
                <a:gd name="T49" fmla="*/ 158 h 198"/>
                <a:gd name="T50" fmla="*/ 163 w 175"/>
                <a:gd name="T51" fmla="*/ 155 h 198"/>
                <a:gd name="T52" fmla="*/ 168 w 175"/>
                <a:gd name="T53" fmla="*/ 150 h 198"/>
                <a:gd name="T54" fmla="*/ 170 w 175"/>
                <a:gd name="T55" fmla="*/ 146 h 198"/>
                <a:gd name="T56" fmla="*/ 170 w 175"/>
                <a:gd name="T57" fmla="*/ 143 h 198"/>
                <a:gd name="T58" fmla="*/ 172 w 175"/>
                <a:gd name="T59" fmla="*/ 138 h 198"/>
                <a:gd name="T60" fmla="*/ 171 w 175"/>
                <a:gd name="T61" fmla="*/ 132 h 198"/>
                <a:gd name="T62" fmla="*/ 173 w 175"/>
                <a:gd name="T63" fmla="*/ 128 h 198"/>
                <a:gd name="T64" fmla="*/ 172 w 175"/>
                <a:gd name="T65" fmla="*/ 121 h 198"/>
                <a:gd name="T66" fmla="*/ 139 w 175"/>
                <a:gd name="T67" fmla="*/ 23 h 198"/>
                <a:gd name="T68" fmla="*/ 138 w 175"/>
                <a:gd name="T69" fmla="*/ 17 h 198"/>
                <a:gd name="T70" fmla="*/ 134 w 175"/>
                <a:gd name="T71" fmla="*/ 14 h 198"/>
                <a:gd name="T72" fmla="*/ 130 w 175"/>
                <a:gd name="T73" fmla="*/ 9 h 198"/>
                <a:gd name="T74" fmla="*/ 126 w 175"/>
                <a:gd name="T75" fmla="*/ 7 h 198"/>
                <a:gd name="T76" fmla="*/ 122 w 175"/>
                <a:gd name="T77" fmla="*/ 4 h 198"/>
                <a:gd name="T78" fmla="*/ 118 w 175"/>
                <a:gd name="T79" fmla="*/ 3 h 198"/>
                <a:gd name="T80" fmla="*/ 114 w 175"/>
                <a:gd name="T81" fmla="*/ 0 h 198"/>
                <a:gd name="T82" fmla="*/ 111 w 175"/>
                <a:gd name="T83" fmla="*/ 1 h 198"/>
                <a:gd name="T84" fmla="*/ 105 w 175"/>
                <a:gd name="T85" fmla="*/ 4 h 198"/>
                <a:gd name="T86" fmla="*/ 101 w 175"/>
                <a:gd name="T87" fmla="*/ 1 h 1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5"/>
                <a:gd name="T133" fmla="*/ 0 h 198"/>
                <a:gd name="T134" fmla="*/ 175 w 175"/>
                <a:gd name="T135" fmla="*/ 198 h 1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5" h="198">
                  <a:moveTo>
                    <a:pt x="101" y="1"/>
                  </a:moveTo>
                  <a:lnTo>
                    <a:pt x="19" y="31"/>
                  </a:lnTo>
                  <a:lnTo>
                    <a:pt x="16" y="35"/>
                  </a:lnTo>
                  <a:lnTo>
                    <a:pt x="16" y="31"/>
                  </a:lnTo>
                  <a:lnTo>
                    <a:pt x="13" y="33"/>
                  </a:lnTo>
                  <a:lnTo>
                    <a:pt x="13" y="35"/>
                  </a:lnTo>
                  <a:lnTo>
                    <a:pt x="10" y="37"/>
                  </a:lnTo>
                  <a:lnTo>
                    <a:pt x="8" y="41"/>
                  </a:lnTo>
                  <a:lnTo>
                    <a:pt x="5" y="42"/>
                  </a:lnTo>
                  <a:lnTo>
                    <a:pt x="6" y="45"/>
                  </a:lnTo>
                  <a:lnTo>
                    <a:pt x="3" y="46"/>
                  </a:lnTo>
                  <a:lnTo>
                    <a:pt x="3" y="49"/>
                  </a:lnTo>
                  <a:lnTo>
                    <a:pt x="4" y="53"/>
                  </a:lnTo>
                  <a:lnTo>
                    <a:pt x="1" y="57"/>
                  </a:lnTo>
                  <a:lnTo>
                    <a:pt x="3" y="60"/>
                  </a:lnTo>
                  <a:lnTo>
                    <a:pt x="0" y="63"/>
                  </a:lnTo>
                  <a:lnTo>
                    <a:pt x="3" y="62"/>
                  </a:lnTo>
                  <a:lnTo>
                    <a:pt x="1" y="67"/>
                  </a:lnTo>
                  <a:lnTo>
                    <a:pt x="3" y="66"/>
                  </a:lnTo>
                  <a:lnTo>
                    <a:pt x="1" y="70"/>
                  </a:lnTo>
                  <a:lnTo>
                    <a:pt x="3" y="76"/>
                  </a:lnTo>
                  <a:lnTo>
                    <a:pt x="34" y="172"/>
                  </a:lnTo>
                  <a:lnTo>
                    <a:pt x="38" y="174"/>
                  </a:lnTo>
                  <a:lnTo>
                    <a:pt x="37" y="171"/>
                  </a:lnTo>
                  <a:lnTo>
                    <a:pt x="38" y="174"/>
                  </a:lnTo>
                  <a:lnTo>
                    <a:pt x="39" y="177"/>
                  </a:lnTo>
                  <a:lnTo>
                    <a:pt x="40" y="180"/>
                  </a:lnTo>
                  <a:lnTo>
                    <a:pt x="43" y="183"/>
                  </a:lnTo>
                  <a:lnTo>
                    <a:pt x="44" y="185"/>
                  </a:lnTo>
                  <a:lnTo>
                    <a:pt x="45" y="188"/>
                  </a:lnTo>
                  <a:lnTo>
                    <a:pt x="47" y="185"/>
                  </a:lnTo>
                  <a:lnTo>
                    <a:pt x="48" y="188"/>
                  </a:lnTo>
                  <a:lnTo>
                    <a:pt x="49" y="191"/>
                  </a:lnTo>
                  <a:lnTo>
                    <a:pt x="52" y="192"/>
                  </a:lnTo>
                  <a:lnTo>
                    <a:pt x="55" y="192"/>
                  </a:lnTo>
                  <a:lnTo>
                    <a:pt x="56" y="195"/>
                  </a:lnTo>
                  <a:lnTo>
                    <a:pt x="59" y="195"/>
                  </a:lnTo>
                  <a:lnTo>
                    <a:pt x="63" y="197"/>
                  </a:lnTo>
                  <a:lnTo>
                    <a:pt x="66" y="196"/>
                  </a:lnTo>
                  <a:lnTo>
                    <a:pt x="69" y="195"/>
                  </a:lnTo>
                  <a:lnTo>
                    <a:pt x="72" y="193"/>
                  </a:lnTo>
                  <a:lnTo>
                    <a:pt x="152" y="165"/>
                  </a:lnTo>
                  <a:lnTo>
                    <a:pt x="155" y="164"/>
                  </a:lnTo>
                  <a:lnTo>
                    <a:pt x="158" y="161"/>
                  </a:lnTo>
                  <a:lnTo>
                    <a:pt x="161" y="159"/>
                  </a:lnTo>
                  <a:lnTo>
                    <a:pt x="164" y="158"/>
                  </a:lnTo>
                  <a:lnTo>
                    <a:pt x="163" y="155"/>
                  </a:lnTo>
                  <a:lnTo>
                    <a:pt x="166" y="154"/>
                  </a:lnTo>
                  <a:lnTo>
                    <a:pt x="169" y="152"/>
                  </a:lnTo>
                  <a:lnTo>
                    <a:pt x="168" y="150"/>
                  </a:lnTo>
                  <a:lnTo>
                    <a:pt x="171" y="149"/>
                  </a:lnTo>
                  <a:lnTo>
                    <a:pt x="170" y="146"/>
                  </a:lnTo>
                  <a:lnTo>
                    <a:pt x="171" y="149"/>
                  </a:lnTo>
                  <a:lnTo>
                    <a:pt x="170" y="146"/>
                  </a:lnTo>
                  <a:lnTo>
                    <a:pt x="170" y="143"/>
                  </a:lnTo>
                  <a:lnTo>
                    <a:pt x="172" y="138"/>
                  </a:lnTo>
                  <a:lnTo>
                    <a:pt x="171" y="135"/>
                  </a:lnTo>
                  <a:lnTo>
                    <a:pt x="171" y="132"/>
                  </a:lnTo>
                  <a:lnTo>
                    <a:pt x="174" y="131"/>
                  </a:lnTo>
                  <a:lnTo>
                    <a:pt x="173" y="128"/>
                  </a:lnTo>
                  <a:lnTo>
                    <a:pt x="173" y="125"/>
                  </a:lnTo>
                  <a:lnTo>
                    <a:pt x="172" y="121"/>
                  </a:lnTo>
                  <a:lnTo>
                    <a:pt x="137" y="27"/>
                  </a:lnTo>
                  <a:lnTo>
                    <a:pt x="139" y="23"/>
                  </a:lnTo>
                  <a:lnTo>
                    <a:pt x="136" y="24"/>
                  </a:lnTo>
                  <a:lnTo>
                    <a:pt x="136" y="21"/>
                  </a:lnTo>
                  <a:lnTo>
                    <a:pt x="138" y="17"/>
                  </a:lnTo>
                  <a:lnTo>
                    <a:pt x="135" y="17"/>
                  </a:lnTo>
                  <a:lnTo>
                    <a:pt x="134" y="14"/>
                  </a:lnTo>
                  <a:lnTo>
                    <a:pt x="133" y="12"/>
                  </a:lnTo>
                  <a:lnTo>
                    <a:pt x="130" y="9"/>
                  </a:lnTo>
                  <a:lnTo>
                    <a:pt x="126" y="7"/>
                  </a:lnTo>
                  <a:lnTo>
                    <a:pt x="122" y="4"/>
                  </a:lnTo>
                  <a:lnTo>
                    <a:pt x="121" y="2"/>
                  </a:lnTo>
                  <a:lnTo>
                    <a:pt x="118" y="3"/>
                  </a:lnTo>
                  <a:lnTo>
                    <a:pt x="114" y="0"/>
                  </a:lnTo>
                  <a:lnTo>
                    <a:pt x="111" y="1"/>
                  </a:lnTo>
                  <a:lnTo>
                    <a:pt x="108" y="0"/>
                  </a:lnTo>
                  <a:lnTo>
                    <a:pt x="105" y="4"/>
                  </a:lnTo>
                  <a:lnTo>
                    <a:pt x="104" y="0"/>
                  </a:lnTo>
                  <a:lnTo>
                    <a:pt x="101" y="1"/>
                  </a:lnTo>
                </a:path>
              </a:pathLst>
            </a:custGeom>
            <a:solidFill>
              <a:srgbClr val="FFFFFF"/>
            </a:solidFill>
            <a:ln w="12700" cap="rnd">
              <a:solidFill>
                <a:schemeClr val="accent2"/>
              </a:solidFill>
              <a:round/>
              <a:headEnd/>
              <a:tailEnd/>
            </a:ln>
          </p:spPr>
          <p:txBody>
            <a:bodyPr/>
            <a:lstStyle/>
            <a:p>
              <a:endParaRPr lang="en-US"/>
            </a:p>
          </p:txBody>
        </p:sp>
        <p:sp>
          <p:nvSpPr>
            <p:cNvPr id="1078303" name="Freeform 35"/>
            <p:cNvSpPr>
              <a:spLocks/>
            </p:cNvSpPr>
            <p:nvPr/>
          </p:nvSpPr>
          <p:spPr bwMode="auto">
            <a:xfrm>
              <a:off x="2745" y="732"/>
              <a:ext cx="208" cy="318"/>
            </a:xfrm>
            <a:custGeom>
              <a:avLst/>
              <a:gdLst>
                <a:gd name="T0" fmla="*/ 119 w 208"/>
                <a:gd name="T1" fmla="*/ 0 h 318"/>
                <a:gd name="T2" fmla="*/ 0 w 208"/>
                <a:gd name="T3" fmla="*/ 40 h 318"/>
                <a:gd name="T4" fmla="*/ 88 w 208"/>
                <a:gd name="T5" fmla="*/ 317 h 318"/>
                <a:gd name="T6" fmla="*/ 207 w 208"/>
                <a:gd name="T7" fmla="*/ 272 h 318"/>
                <a:gd name="T8" fmla="*/ 119 w 208"/>
                <a:gd name="T9" fmla="*/ 0 h 318"/>
                <a:gd name="T10" fmla="*/ 0 60000 65536"/>
                <a:gd name="T11" fmla="*/ 0 60000 65536"/>
                <a:gd name="T12" fmla="*/ 0 60000 65536"/>
                <a:gd name="T13" fmla="*/ 0 60000 65536"/>
                <a:gd name="T14" fmla="*/ 0 60000 65536"/>
                <a:gd name="T15" fmla="*/ 0 w 208"/>
                <a:gd name="T16" fmla="*/ 0 h 318"/>
                <a:gd name="T17" fmla="*/ 208 w 208"/>
                <a:gd name="T18" fmla="*/ 318 h 318"/>
              </a:gdLst>
              <a:ahLst/>
              <a:cxnLst>
                <a:cxn ang="T10">
                  <a:pos x="T0" y="T1"/>
                </a:cxn>
                <a:cxn ang="T11">
                  <a:pos x="T2" y="T3"/>
                </a:cxn>
                <a:cxn ang="T12">
                  <a:pos x="T4" y="T5"/>
                </a:cxn>
                <a:cxn ang="T13">
                  <a:pos x="T6" y="T7"/>
                </a:cxn>
                <a:cxn ang="T14">
                  <a:pos x="T8" y="T9"/>
                </a:cxn>
              </a:cxnLst>
              <a:rect l="T15" t="T16" r="T17" b="T18"/>
              <a:pathLst>
                <a:path w="208" h="318">
                  <a:moveTo>
                    <a:pt x="119" y="0"/>
                  </a:moveTo>
                  <a:lnTo>
                    <a:pt x="0" y="40"/>
                  </a:lnTo>
                  <a:lnTo>
                    <a:pt x="88" y="317"/>
                  </a:lnTo>
                  <a:lnTo>
                    <a:pt x="207" y="272"/>
                  </a:lnTo>
                  <a:lnTo>
                    <a:pt x="119" y="0"/>
                  </a:lnTo>
                </a:path>
              </a:pathLst>
            </a:custGeom>
            <a:solidFill>
              <a:srgbClr val="000000"/>
            </a:solidFill>
            <a:ln w="12700" cap="rnd">
              <a:solidFill>
                <a:schemeClr val="hlink"/>
              </a:solidFill>
              <a:round/>
              <a:headEnd/>
              <a:tailEnd/>
            </a:ln>
          </p:spPr>
          <p:txBody>
            <a:bodyPr/>
            <a:lstStyle/>
            <a:p>
              <a:endParaRPr lang="en-US"/>
            </a:p>
          </p:txBody>
        </p:sp>
        <p:sp>
          <p:nvSpPr>
            <p:cNvPr id="1078304" name="Freeform 36"/>
            <p:cNvSpPr>
              <a:spLocks/>
            </p:cNvSpPr>
            <p:nvPr/>
          </p:nvSpPr>
          <p:spPr bwMode="auto">
            <a:xfrm>
              <a:off x="2448" y="837"/>
              <a:ext cx="208" cy="318"/>
            </a:xfrm>
            <a:custGeom>
              <a:avLst/>
              <a:gdLst>
                <a:gd name="T0" fmla="*/ 122 w 208"/>
                <a:gd name="T1" fmla="*/ 0 h 318"/>
                <a:gd name="T2" fmla="*/ 0 w 208"/>
                <a:gd name="T3" fmla="*/ 42 h 318"/>
                <a:gd name="T4" fmla="*/ 91 w 208"/>
                <a:gd name="T5" fmla="*/ 317 h 318"/>
                <a:gd name="T6" fmla="*/ 207 w 208"/>
                <a:gd name="T7" fmla="*/ 274 h 318"/>
                <a:gd name="T8" fmla="*/ 122 w 208"/>
                <a:gd name="T9" fmla="*/ 0 h 318"/>
                <a:gd name="T10" fmla="*/ 0 60000 65536"/>
                <a:gd name="T11" fmla="*/ 0 60000 65536"/>
                <a:gd name="T12" fmla="*/ 0 60000 65536"/>
                <a:gd name="T13" fmla="*/ 0 60000 65536"/>
                <a:gd name="T14" fmla="*/ 0 60000 65536"/>
                <a:gd name="T15" fmla="*/ 0 w 208"/>
                <a:gd name="T16" fmla="*/ 0 h 318"/>
                <a:gd name="T17" fmla="*/ 208 w 208"/>
                <a:gd name="T18" fmla="*/ 318 h 318"/>
              </a:gdLst>
              <a:ahLst/>
              <a:cxnLst>
                <a:cxn ang="T10">
                  <a:pos x="T0" y="T1"/>
                </a:cxn>
                <a:cxn ang="T11">
                  <a:pos x="T2" y="T3"/>
                </a:cxn>
                <a:cxn ang="T12">
                  <a:pos x="T4" y="T5"/>
                </a:cxn>
                <a:cxn ang="T13">
                  <a:pos x="T6" y="T7"/>
                </a:cxn>
                <a:cxn ang="T14">
                  <a:pos x="T8" y="T9"/>
                </a:cxn>
              </a:cxnLst>
              <a:rect l="T15" t="T16" r="T17" b="T18"/>
              <a:pathLst>
                <a:path w="208" h="318">
                  <a:moveTo>
                    <a:pt x="122" y="0"/>
                  </a:moveTo>
                  <a:lnTo>
                    <a:pt x="0" y="42"/>
                  </a:lnTo>
                  <a:lnTo>
                    <a:pt x="91" y="317"/>
                  </a:lnTo>
                  <a:lnTo>
                    <a:pt x="207" y="274"/>
                  </a:lnTo>
                  <a:lnTo>
                    <a:pt x="122" y="0"/>
                  </a:lnTo>
                </a:path>
              </a:pathLst>
            </a:custGeom>
            <a:solidFill>
              <a:srgbClr val="000000"/>
            </a:solidFill>
            <a:ln w="12700" cap="rnd">
              <a:solidFill>
                <a:schemeClr val="hlink"/>
              </a:solidFill>
              <a:round/>
              <a:headEnd/>
              <a:tailEnd/>
            </a:ln>
          </p:spPr>
          <p:txBody>
            <a:bodyPr/>
            <a:lstStyle/>
            <a:p>
              <a:endParaRPr lang="en-US"/>
            </a:p>
          </p:txBody>
        </p:sp>
        <p:sp>
          <p:nvSpPr>
            <p:cNvPr id="1078305" name="Freeform 37"/>
            <p:cNvSpPr>
              <a:spLocks/>
            </p:cNvSpPr>
            <p:nvPr/>
          </p:nvSpPr>
          <p:spPr bwMode="auto">
            <a:xfrm>
              <a:off x="2610" y="863"/>
              <a:ext cx="80" cy="79"/>
            </a:xfrm>
            <a:custGeom>
              <a:avLst/>
              <a:gdLst>
                <a:gd name="T0" fmla="*/ 79 w 80"/>
                <a:gd name="T1" fmla="*/ 0 h 79"/>
                <a:gd name="T2" fmla="*/ 5 w 80"/>
                <a:gd name="T3" fmla="*/ 29 h 79"/>
                <a:gd name="T4" fmla="*/ 5 w 80"/>
                <a:gd name="T5" fmla="*/ 29 h 79"/>
                <a:gd name="T6" fmla="*/ 6 w 80"/>
                <a:gd name="T7" fmla="*/ 35 h 79"/>
                <a:gd name="T8" fmla="*/ 6 w 80"/>
                <a:gd name="T9" fmla="*/ 35 h 79"/>
                <a:gd name="T10" fmla="*/ 6 w 80"/>
                <a:gd name="T11" fmla="*/ 35 h 79"/>
                <a:gd name="T12" fmla="*/ 4 w 80"/>
                <a:gd name="T13" fmla="*/ 43 h 79"/>
                <a:gd name="T14" fmla="*/ 4 w 80"/>
                <a:gd name="T15" fmla="*/ 43 h 79"/>
                <a:gd name="T16" fmla="*/ 5 w 80"/>
                <a:gd name="T17" fmla="*/ 46 h 79"/>
                <a:gd name="T18" fmla="*/ 6 w 80"/>
                <a:gd name="T19" fmla="*/ 49 h 79"/>
                <a:gd name="T20" fmla="*/ 6 w 80"/>
                <a:gd name="T21" fmla="*/ 49 h 79"/>
                <a:gd name="T22" fmla="*/ 0 w 80"/>
                <a:gd name="T23" fmla="*/ 37 h 79"/>
                <a:gd name="T24" fmla="*/ 3 w 80"/>
                <a:gd name="T25" fmla="*/ 47 h 79"/>
                <a:gd name="T26" fmla="*/ 3 w 80"/>
                <a:gd name="T27" fmla="*/ 47 h 79"/>
                <a:gd name="T28" fmla="*/ 3 w 80"/>
                <a:gd name="T29" fmla="*/ 50 h 79"/>
                <a:gd name="T30" fmla="*/ 3 w 80"/>
                <a:gd name="T31" fmla="*/ 53 h 79"/>
                <a:gd name="T32" fmla="*/ 0 w 80"/>
                <a:gd name="T33" fmla="*/ 54 h 79"/>
                <a:gd name="T34" fmla="*/ 1 w 80"/>
                <a:gd name="T35" fmla="*/ 56 h 79"/>
                <a:gd name="T36" fmla="*/ 1 w 80"/>
                <a:gd name="T37" fmla="*/ 56 h 79"/>
                <a:gd name="T38" fmla="*/ 1 w 80"/>
                <a:gd name="T39" fmla="*/ 56 h 79"/>
                <a:gd name="T40" fmla="*/ 3 w 80"/>
                <a:gd name="T41" fmla="*/ 64 h 79"/>
                <a:gd name="T42" fmla="*/ 0 w 80"/>
                <a:gd name="T43" fmla="*/ 65 h 79"/>
                <a:gd name="T44" fmla="*/ 0 w 80"/>
                <a:gd name="T45" fmla="*/ 68 h 79"/>
                <a:gd name="T46" fmla="*/ 2 w 80"/>
                <a:gd name="T47" fmla="*/ 74 h 79"/>
                <a:gd name="T48" fmla="*/ 2 w 80"/>
                <a:gd name="T49" fmla="*/ 74 h 79"/>
                <a:gd name="T50" fmla="*/ 0 w 80"/>
                <a:gd name="T51" fmla="*/ 68 h 79"/>
                <a:gd name="T52" fmla="*/ 3 w 80"/>
                <a:gd name="T53" fmla="*/ 78 h 79"/>
                <a:gd name="T54" fmla="*/ 3 w 80"/>
                <a:gd name="T55" fmla="*/ 78 h 79"/>
                <a:gd name="T56" fmla="*/ 0 w 80"/>
                <a:gd name="T57" fmla="*/ 78 h 79"/>
                <a:gd name="T58" fmla="*/ 0 w 80"/>
                <a:gd name="T59" fmla="*/ 78 h 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79"/>
                <a:gd name="T92" fmla="*/ 80 w 80"/>
                <a:gd name="T93" fmla="*/ 79 h 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79">
                  <a:moveTo>
                    <a:pt x="79" y="0"/>
                  </a:moveTo>
                  <a:lnTo>
                    <a:pt x="5" y="29"/>
                  </a:lnTo>
                  <a:lnTo>
                    <a:pt x="6" y="35"/>
                  </a:lnTo>
                  <a:lnTo>
                    <a:pt x="4" y="43"/>
                  </a:lnTo>
                  <a:lnTo>
                    <a:pt x="5" y="46"/>
                  </a:lnTo>
                  <a:lnTo>
                    <a:pt x="6" y="49"/>
                  </a:lnTo>
                  <a:lnTo>
                    <a:pt x="0" y="37"/>
                  </a:lnTo>
                  <a:lnTo>
                    <a:pt x="3" y="47"/>
                  </a:lnTo>
                  <a:lnTo>
                    <a:pt x="3" y="50"/>
                  </a:lnTo>
                  <a:lnTo>
                    <a:pt x="3" y="53"/>
                  </a:lnTo>
                  <a:lnTo>
                    <a:pt x="0" y="54"/>
                  </a:lnTo>
                  <a:lnTo>
                    <a:pt x="1" y="56"/>
                  </a:lnTo>
                  <a:lnTo>
                    <a:pt x="3" y="64"/>
                  </a:lnTo>
                  <a:lnTo>
                    <a:pt x="0" y="65"/>
                  </a:lnTo>
                  <a:lnTo>
                    <a:pt x="0" y="68"/>
                  </a:lnTo>
                  <a:lnTo>
                    <a:pt x="2" y="74"/>
                  </a:lnTo>
                  <a:lnTo>
                    <a:pt x="0" y="68"/>
                  </a:lnTo>
                  <a:lnTo>
                    <a:pt x="3" y="78"/>
                  </a:lnTo>
                  <a:lnTo>
                    <a:pt x="0" y="78"/>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8306" name="Freeform 38"/>
            <p:cNvSpPr>
              <a:spLocks/>
            </p:cNvSpPr>
            <p:nvPr/>
          </p:nvSpPr>
          <p:spPr bwMode="auto">
            <a:xfrm>
              <a:off x="2677" y="954"/>
              <a:ext cx="54" cy="84"/>
            </a:xfrm>
            <a:custGeom>
              <a:avLst/>
              <a:gdLst>
                <a:gd name="T0" fmla="*/ 53 w 54"/>
                <a:gd name="T1" fmla="*/ 3 h 84"/>
                <a:gd name="T2" fmla="*/ 49 w 54"/>
                <a:gd name="T3" fmla="*/ 0 h 84"/>
                <a:gd name="T4" fmla="*/ 49 w 54"/>
                <a:gd name="T5" fmla="*/ 4 h 84"/>
                <a:gd name="T6" fmla="*/ 49 w 54"/>
                <a:gd name="T7" fmla="*/ 0 h 84"/>
                <a:gd name="T8" fmla="*/ 46 w 54"/>
                <a:gd name="T9" fmla="*/ 1 h 84"/>
                <a:gd name="T10" fmla="*/ 43 w 54"/>
                <a:gd name="T11" fmla="*/ 3 h 84"/>
                <a:gd name="T12" fmla="*/ 42 w 54"/>
                <a:gd name="T13" fmla="*/ 0 h 84"/>
                <a:gd name="T14" fmla="*/ 42 w 54"/>
                <a:gd name="T15" fmla="*/ 0 h 84"/>
                <a:gd name="T16" fmla="*/ 42 w 54"/>
                <a:gd name="T17" fmla="*/ 0 h 84"/>
                <a:gd name="T18" fmla="*/ 39 w 54"/>
                <a:gd name="T19" fmla="*/ 0 h 84"/>
                <a:gd name="T20" fmla="*/ 39 w 54"/>
                <a:gd name="T21" fmla="*/ 0 h 84"/>
                <a:gd name="T22" fmla="*/ 36 w 54"/>
                <a:gd name="T23" fmla="*/ 1 h 84"/>
                <a:gd name="T24" fmla="*/ 33 w 54"/>
                <a:gd name="T25" fmla="*/ 3 h 84"/>
                <a:gd name="T26" fmla="*/ 33 w 54"/>
                <a:gd name="T27" fmla="*/ 3 h 84"/>
                <a:gd name="T28" fmla="*/ 29 w 54"/>
                <a:gd name="T29" fmla="*/ 4 h 84"/>
                <a:gd name="T30" fmla="*/ 29 w 54"/>
                <a:gd name="T31" fmla="*/ 4 h 84"/>
                <a:gd name="T32" fmla="*/ 26 w 54"/>
                <a:gd name="T33" fmla="*/ 4 h 84"/>
                <a:gd name="T34" fmla="*/ 20 w 54"/>
                <a:gd name="T35" fmla="*/ 6 h 84"/>
                <a:gd name="T36" fmla="*/ 16 w 54"/>
                <a:gd name="T37" fmla="*/ 7 h 84"/>
                <a:gd name="T38" fmla="*/ 15 w 54"/>
                <a:gd name="T39" fmla="*/ 14 h 84"/>
                <a:gd name="T40" fmla="*/ 12 w 54"/>
                <a:gd name="T41" fmla="*/ 16 h 84"/>
                <a:gd name="T42" fmla="*/ 9 w 54"/>
                <a:gd name="T43" fmla="*/ 16 h 84"/>
                <a:gd name="T44" fmla="*/ 10 w 54"/>
                <a:gd name="T45" fmla="*/ 22 h 84"/>
                <a:gd name="T46" fmla="*/ 7 w 54"/>
                <a:gd name="T47" fmla="*/ 23 h 84"/>
                <a:gd name="T48" fmla="*/ 5 w 54"/>
                <a:gd name="T49" fmla="*/ 28 h 84"/>
                <a:gd name="T50" fmla="*/ 3 w 54"/>
                <a:gd name="T51" fmla="*/ 34 h 84"/>
                <a:gd name="T52" fmla="*/ 4 w 54"/>
                <a:gd name="T53" fmla="*/ 38 h 84"/>
                <a:gd name="T54" fmla="*/ 4 w 54"/>
                <a:gd name="T55" fmla="*/ 41 h 84"/>
                <a:gd name="T56" fmla="*/ 3 w 54"/>
                <a:gd name="T57" fmla="*/ 45 h 84"/>
                <a:gd name="T58" fmla="*/ 4 w 54"/>
                <a:gd name="T59" fmla="*/ 51 h 84"/>
                <a:gd name="T60" fmla="*/ 5 w 54"/>
                <a:gd name="T61" fmla="*/ 54 h 84"/>
                <a:gd name="T62" fmla="*/ 5 w 54"/>
                <a:gd name="T63" fmla="*/ 57 h 84"/>
                <a:gd name="T64" fmla="*/ 6 w 54"/>
                <a:gd name="T65" fmla="*/ 61 h 84"/>
                <a:gd name="T66" fmla="*/ 6 w 54"/>
                <a:gd name="T67" fmla="*/ 64 h 84"/>
                <a:gd name="T68" fmla="*/ 6 w 54"/>
                <a:gd name="T69" fmla="*/ 64 h 84"/>
                <a:gd name="T70" fmla="*/ 7 w 54"/>
                <a:gd name="T71" fmla="*/ 67 h 84"/>
                <a:gd name="T72" fmla="*/ 9 w 54"/>
                <a:gd name="T73" fmla="*/ 69 h 84"/>
                <a:gd name="T74" fmla="*/ 11 w 54"/>
                <a:gd name="T75" fmla="*/ 69 h 84"/>
                <a:gd name="T76" fmla="*/ 12 w 54"/>
                <a:gd name="T77" fmla="*/ 72 h 84"/>
                <a:gd name="T78" fmla="*/ 12 w 54"/>
                <a:gd name="T79" fmla="*/ 72 h 84"/>
                <a:gd name="T80" fmla="*/ 12 w 54"/>
                <a:gd name="T81" fmla="*/ 72 h 84"/>
                <a:gd name="T82" fmla="*/ 15 w 54"/>
                <a:gd name="T83" fmla="*/ 74 h 84"/>
                <a:gd name="T84" fmla="*/ 17 w 54"/>
                <a:gd name="T85" fmla="*/ 77 h 84"/>
                <a:gd name="T86" fmla="*/ 17 w 54"/>
                <a:gd name="T87" fmla="*/ 77 h 84"/>
                <a:gd name="T88" fmla="*/ 21 w 54"/>
                <a:gd name="T89" fmla="*/ 79 h 84"/>
                <a:gd name="T90" fmla="*/ 21 w 54"/>
                <a:gd name="T91" fmla="*/ 79 h 84"/>
                <a:gd name="T92" fmla="*/ 21 w 54"/>
                <a:gd name="T93" fmla="*/ 79 h 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4"/>
                <a:gd name="T142" fmla="*/ 0 h 84"/>
                <a:gd name="T143" fmla="*/ 54 w 54"/>
                <a:gd name="T144" fmla="*/ 84 h 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4" h="84">
                  <a:moveTo>
                    <a:pt x="53" y="3"/>
                  </a:moveTo>
                  <a:lnTo>
                    <a:pt x="53" y="3"/>
                  </a:lnTo>
                  <a:lnTo>
                    <a:pt x="49" y="0"/>
                  </a:lnTo>
                  <a:lnTo>
                    <a:pt x="49" y="4"/>
                  </a:lnTo>
                  <a:lnTo>
                    <a:pt x="49" y="0"/>
                  </a:lnTo>
                  <a:lnTo>
                    <a:pt x="46" y="1"/>
                  </a:lnTo>
                  <a:lnTo>
                    <a:pt x="43" y="3"/>
                  </a:lnTo>
                  <a:lnTo>
                    <a:pt x="42" y="0"/>
                  </a:lnTo>
                  <a:lnTo>
                    <a:pt x="39" y="0"/>
                  </a:lnTo>
                  <a:lnTo>
                    <a:pt x="36" y="1"/>
                  </a:lnTo>
                  <a:lnTo>
                    <a:pt x="39" y="0"/>
                  </a:lnTo>
                  <a:lnTo>
                    <a:pt x="36" y="1"/>
                  </a:lnTo>
                  <a:lnTo>
                    <a:pt x="33" y="3"/>
                  </a:lnTo>
                  <a:lnTo>
                    <a:pt x="29" y="4"/>
                  </a:lnTo>
                  <a:lnTo>
                    <a:pt x="26" y="4"/>
                  </a:lnTo>
                  <a:lnTo>
                    <a:pt x="23" y="5"/>
                  </a:lnTo>
                  <a:lnTo>
                    <a:pt x="20" y="6"/>
                  </a:lnTo>
                  <a:lnTo>
                    <a:pt x="16" y="7"/>
                  </a:lnTo>
                  <a:lnTo>
                    <a:pt x="15" y="12"/>
                  </a:lnTo>
                  <a:lnTo>
                    <a:pt x="15" y="14"/>
                  </a:lnTo>
                  <a:lnTo>
                    <a:pt x="15" y="12"/>
                  </a:lnTo>
                  <a:lnTo>
                    <a:pt x="12" y="16"/>
                  </a:lnTo>
                  <a:lnTo>
                    <a:pt x="12" y="13"/>
                  </a:lnTo>
                  <a:lnTo>
                    <a:pt x="9" y="16"/>
                  </a:lnTo>
                  <a:lnTo>
                    <a:pt x="10" y="19"/>
                  </a:lnTo>
                  <a:lnTo>
                    <a:pt x="10" y="22"/>
                  </a:lnTo>
                  <a:lnTo>
                    <a:pt x="7" y="23"/>
                  </a:lnTo>
                  <a:lnTo>
                    <a:pt x="5" y="28"/>
                  </a:lnTo>
                  <a:lnTo>
                    <a:pt x="6" y="30"/>
                  </a:lnTo>
                  <a:lnTo>
                    <a:pt x="3" y="34"/>
                  </a:lnTo>
                  <a:lnTo>
                    <a:pt x="4" y="38"/>
                  </a:lnTo>
                  <a:lnTo>
                    <a:pt x="4" y="41"/>
                  </a:lnTo>
                  <a:lnTo>
                    <a:pt x="1" y="42"/>
                  </a:lnTo>
                  <a:lnTo>
                    <a:pt x="3" y="45"/>
                  </a:lnTo>
                  <a:lnTo>
                    <a:pt x="0" y="48"/>
                  </a:lnTo>
                  <a:lnTo>
                    <a:pt x="4" y="51"/>
                  </a:lnTo>
                  <a:lnTo>
                    <a:pt x="5" y="54"/>
                  </a:lnTo>
                  <a:lnTo>
                    <a:pt x="5" y="57"/>
                  </a:lnTo>
                  <a:lnTo>
                    <a:pt x="6" y="61"/>
                  </a:lnTo>
                  <a:lnTo>
                    <a:pt x="6" y="64"/>
                  </a:lnTo>
                  <a:lnTo>
                    <a:pt x="7" y="67"/>
                  </a:lnTo>
                  <a:lnTo>
                    <a:pt x="10" y="65"/>
                  </a:lnTo>
                  <a:lnTo>
                    <a:pt x="9" y="69"/>
                  </a:lnTo>
                  <a:lnTo>
                    <a:pt x="11" y="69"/>
                  </a:lnTo>
                  <a:lnTo>
                    <a:pt x="12" y="72"/>
                  </a:lnTo>
                  <a:lnTo>
                    <a:pt x="15" y="74"/>
                  </a:lnTo>
                  <a:lnTo>
                    <a:pt x="17" y="77"/>
                  </a:lnTo>
                  <a:lnTo>
                    <a:pt x="18" y="80"/>
                  </a:lnTo>
                  <a:lnTo>
                    <a:pt x="21" y="79"/>
                  </a:lnTo>
                  <a:lnTo>
                    <a:pt x="21" y="83"/>
                  </a:lnTo>
                  <a:lnTo>
                    <a:pt x="21" y="7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8307" name="Line 39"/>
            <p:cNvSpPr>
              <a:spLocks noChangeShapeType="1"/>
            </p:cNvSpPr>
            <p:nvPr/>
          </p:nvSpPr>
          <p:spPr bwMode="auto">
            <a:xfrm flipH="1">
              <a:off x="2686" y="935"/>
              <a:ext cx="1" cy="44"/>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78308" name="Line 40"/>
            <p:cNvSpPr>
              <a:spLocks noChangeShapeType="1"/>
            </p:cNvSpPr>
            <p:nvPr/>
          </p:nvSpPr>
          <p:spPr bwMode="auto">
            <a:xfrm flipV="1">
              <a:off x="2722" y="992"/>
              <a:ext cx="1" cy="9"/>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31177" name="Line 41"/>
          <p:cNvSpPr>
            <a:spLocks noChangeShapeType="1"/>
          </p:cNvSpPr>
          <p:nvPr/>
        </p:nvSpPr>
        <p:spPr bwMode="auto">
          <a:xfrm>
            <a:off x="4457700" y="1866900"/>
            <a:ext cx="2933700" cy="3028950"/>
          </a:xfrm>
          <a:prstGeom prst="line">
            <a:avLst/>
          </a:prstGeom>
          <a:noFill/>
          <a:ln w="12700">
            <a:solidFill>
              <a:schemeClr val="tx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 name="Group 42"/>
          <p:cNvGrpSpPr>
            <a:grpSpLocks/>
          </p:cNvGrpSpPr>
          <p:nvPr/>
        </p:nvGrpSpPr>
        <p:grpSpPr bwMode="auto">
          <a:xfrm>
            <a:off x="1047750" y="1905000"/>
            <a:ext cx="3181350" cy="3162300"/>
            <a:chOff x="660" y="1200"/>
            <a:chExt cx="2004" cy="1992"/>
          </a:xfrm>
        </p:grpSpPr>
        <p:sp>
          <p:nvSpPr>
            <p:cNvPr id="1078300" name="Line 43"/>
            <p:cNvSpPr>
              <a:spLocks noChangeShapeType="1"/>
            </p:cNvSpPr>
            <p:nvPr/>
          </p:nvSpPr>
          <p:spPr bwMode="auto">
            <a:xfrm flipH="1">
              <a:off x="660" y="1200"/>
              <a:ext cx="1860" cy="1992"/>
            </a:xfrm>
            <a:prstGeom prst="line">
              <a:avLst/>
            </a:prstGeom>
            <a:noFill/>
            <a:ln w="12700">
              <a:solidFill>
                <a:schemeClr val="tx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8301" name="Line 44"/>
            <p:cNvSpPr>
              <a:spLocks noChangeShapeType="1"/>
            </p:cNvSpPr>
            <p:nvPr/>
          </p:nvSpPr>
          <p:spPr bwMode="auto">
            <a:xfrm flipH="1">
              <a:off x="1464" y="1200"/>
              <a:ext cx="1200" cy="1884"/>
            </a:xfrm>
            <a:prstGeom prst="line">
              <a:avLst/>
            </a:prstGeom>
            <a:noFill/>
            <a:ln w="12700">
              <a:solidFill>
                <a:schemeClr val="tx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78296" name="Line 45"/>
          <p:cNvSpPr>
            <a:spLocks noChangeShapeType="1"/>
          </p:cNvSpPr>
          <p:nvPr/>
        </p:nvSpPr>
        <p:spPr bwMode="auto">
          <a:xfrm>
            <a:off x="914400" y="5638800"/>
            <a:ext cx="1295400" cy="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8297" name="Line 46"/>
          <p:cNvSpPr>
            <a:spLocks noChangeShapeType="1"/>
          </p:cNvSpPr>
          <p:nvPr/>
        </p:nvSpPr>
        <p:spPr bwMode="auto">
          <a:xfrm>
            <a:off x="914400" y="5791200"/>
            <a:ext cx="6477000" cy="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8298" name="WordArt 47"/>
          <p:cNvSpPr>
            <a:spLocks noChangeArrowheads="1" noChangeShapeType="1" noTextEdit="1"/>
          </p:cNvSpPr>
          <p:nvPr/>
        </p:nvSpPr>
        <p:spPr bwMode="auto">
          <a:xfrm>
            <a:off x="1219200" y="5334000"/>
            <a:ext cx="762000" cy="28575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solidFill>
                  <a:srgbClr val="FFFFFF"/>
                </a:solidFill>
                <a:latin typeface="Arial Black"/>
              </a:rPr>
              <a:t>10 KM</a:t>
            </a:r>
          </a:p>
        </p:txBody>
      </p:sp>
      <p:sp>
        <p:nvSpPr>
          <p:cNvPr id="1078299" name="WordArt 48"/>
          <p:cNvSpPr>
            <a:spLocks noChangeArrowheads="1" noChangeShapeType="1" noTextEdit="1"/>
          </p:cNvSpPr>
          <p:nvPr/>
        </p:nvSpPr>
        <p:spPr bwMode="auto">
          <a:xfrm>
            <a:off x="3200400" y="5486400"/>
            <a:ext cx="2514600" cy="28575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solidFill>
                  <a:srgbClr val="FFFFFF"/>
                </a:solidFill>
                <a:latin typeface="Arial Black"/>
              </a:rPr>
              <a:t>GREATER THAN 10 KM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1177"/>
                                        </p:tgtEl>
                                        <p:attrNameLst>
                                          <p:attrName>style.visibility</p:attrName>
                                        </p:attrNameLst>
                                      </p:cBhvr>
                                      <p:to>
                                        <p:strVal val="visible"/>
                                      </p:to>
                                    </p:set>
                                    <p:animEffect transition="in" filter="wipe(up)">
                                      <p:cBhvr>
                                        <p:cTn id="11" dur="500"/>
                                        <p:tgtEl>
                                          <p:spTgt spid="731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7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2"/>
          <p:cNvSpPr>
            <a:spLocks noGrp="1" noChangeArrowheads="1"/>
          </p:cNvSpPr>
          <p:nvPr>
            <p:ph type="title"/>
          </p:nvPr>
        </p:nvSpPr>
        <p:spPr>
          <a:xfrm>
            <a:off x="457200" y="685800"/>
            <a:ext cx="8153400" cy="990600"/>
          </a:xfrm>
          <a:solidFill>
            <a:schemeClr val="bg1"/>
          </a:solidFill>
        </p:spPr>
        <p:txBody>
          <a:bodyPr/>
          <a:lstStyle/>
          <a:p>
            <a:pPr eaLnBrk="1" hangingPunct="1"/>
            <a:r>
              <a:rPr lang="en-US" smtClean="0">
                <a:solidFill>
                  <a:schemeClr val="accent2"/>
                </a:solidFill>
              </a:rPr>
              <a:t>ORBITAL ERRORS CONTRIBUTING TO PPM ERRORS</a:t>
            </a:r>
          </a:p>
        </p:txBody>
      </p:sp>
      <p:pic>
        <p:nvPicPr>
          <p:cNvPr id="1080322" name="Picture 3" descr="orbit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 y="1905000"/>
            <a:ext cx="7696200" cy="3462338"/>
          </a:xfrm>
        </p:spPr>
      </p:pic>
      <p:sp>
        <p:nvSpPr>
          <p:cNvPr id="1080323" name="Rectangle 4"/>
          <p:cNvSpPr>
            <a:spLocks noChangeArrowheads="1"/>
          </p:cNvSpPr>
          <p:nvPr/>
        </p:nvSpPr>
        <p:spPr bwMode="auto">
          <a:xfrm>
            <a:off x="6324600" y="5411788"/>
            <a:ext cx="203993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0" rIns="0" anchor="ctr">
            <a:spAutoFit/>
          </a:bodyPr>
          <a:lstStyle/>
          <a:p>
            <a:r>
              <a:rPr lang="en-US"/>
              <a:t>(See user guidelines</a:t>
            </a:r>
          </a:p>
          <a:p>
            <a:r>
              <a:rPr lang="en-US"/>
              <a:t> references for</a:t>
            </a:r>
          </a:p>
          <a:p>
            <a:r>
              <a:rPr lang="en-US"/>
              <a:t>Graphic: Ahn, 2005)</a:t>
            </a:r>
          </a:p>
          <a:p>
            <a:pPr eaLnBrk="0" hangingPunct="0"/>
            <a:endParaRPr lang="en-US" sz="1800" b="0">
              <a:latin typeface="Arial" pitchFamily="34" charset="0"/>
            </a:endParaRPr>
          </a:p>
        </p:txBody>
      </p:sp>
      <p:sp>
        <p:nvSpPr>
          <p:cNvPr id="1080324" name="TextBox 4"/>
          <p:cNvSpPr txBox="1">
            <a:spLocks noChangeArrowheads="1"/>
          </p:cNvSpPr>
          <p:nvPr/>
        </p:nvSpPr>
        <p:spPr bwMode="auto">
          <a:xfrm>
            <a:off x="5715000" y="3276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a:t>2-5 m</a:t>
            </a:r>
          </a:p>
        </p:txBody>
      </p:sp>
      <p:sp>
        <p:nvSpPr>
          <p:cNvPr id="1080325" name="TextBox 5"/>
          <p:cNvSpPr txBox="1">
            <a:spLocks noChangeArrowheads="1"/>
          </p:cNvSpPr>
          <p:nvPr/>
        </p:nvSpPr>
        <p:spPr bwMode="auto">
          <a:xfrm>
            <a:off x="2209800" y="24384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a:t>1 cm!</a:t>
            </a:r>
          </a:p>
        </p:txBody>
      </p:sp>
      <p:cxnSp>
        <p:nvCxnSpPr>
          <p:cNvPr id="1080326" name="Straight Arrow Connector 9"/>
          <p:cNvCxnSpPr>
            <a:cxnSpLocks noChangeShapeType="1"/>
            <a:stCxn id="1080325" idx="2"/>
          </p:cNvCxnSpPr>
          <p:nvPr/>
        </p:nvCxnSpPr>
        <p:spPr bwMode="auto">
          <a:xfrm rot="16200000" flipH="1">
            <a:off x="3028950" y="2647950"/>
            <a:ext cx="457200" cy="647700"/>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80327" name="Straight Arrow Connector 11"/>
          <p:cNvCxnSpPr>
            <a:cxnSpLocks noChangeShapeType="1"/>
          </p:cNvCxnSpPr>
          <p:nvPr/>
        </p:nvCxnSpPr>
        <p:spPr bwMode="auto">
          <a:xfrm rot="10800000">
            <a:off x="5410200" y="3352800"/>
            <a:ext cx="685800" cy="76200"/>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5" name="Rectangle 2"/>
          <p:cNvSpPr>
            <a:spLocks noGrp="1" noChangeArrowheads="1"/>
          </p:cNvSpPr>
          <p:nvPr>
            <p:ph type="title"/>
          </p:nvPr>
        </p:nvSpPr>
        <p:spPr>
          <a:xfrm>
            <a:off x="457200" y="457200"/>
            <a:ext cx="8458200" cy="457200"/>
          </a:xfrm>
        </p:spPr>
        <p:txBody>
          <a:bodyPr/>
          <a:lstStyle/>
          <a:p>
            <a:pPr eaLnBrk="1" hangingPunct="1"/>
            <a:r>
              <a:rPr lang="en-US" sz="2000" smtClean="0">
                <a:solidFill>
                  <a:schemeClr val="accent2"/>
                </a:solidFill>
              </a:rPr>
              <a:t>IONO, TROPO, ORBIT CONTRIBUTE TO PPM ERROR</a:t>
            </a:r>
          </a:p>
        </p:txBody>
      </p:sp>
      <p:pic>
        <p:nvPicPr>
          <p:cNvPr id="1081346" name="Picture 3" descr="ppm ed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838200"/>
            <a:ext cx="6858000" cy="4854575"/>
          </a:xfrm>
        </p:spPr>
      </p:pic>
      <p:sp>
        <p:nvSpPr>
          <p:cNvPr id="1081347" name="Text Box 4"/>
          <p:cNvSpPr txBox="1">
            <a:spLocks noChangeArrowheads="1"/>
          </p:cNvSpPr>
          <p:nvPr/>
        </p:nvSpPr>
        <p:spPr bwMode="auto">
          <a:xfrm>
            <a:off x="304800" y="5791200"/>
            <a:ext cx="853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spcBef>
                <a:spcPct val="50000"/>
              </a:spcBef>
            </a:pPr>
            <a:r>
              <a:rPr lang="en-US" sz="2000">
                <a:solidFill>
                  <a:schemeClr val="accent2"/>
                </a:solidFill>
              </a:rPr>
              <a:t>REMEMBER GNSS EQUIPMENT MANUFACTURERS’ SPECS!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69" name="Title 3"/>
          <p:cNvSpPr>
            <a:spLocks noGrp="1"/>
          </p:cNvSpPr>
          <p:nvPr>
            <p:ph type="title"/>
          </p:nvPr>
        </p:nvSpPr>
        <p:spPr>
          <a:xfrm>
            <a:off x="457200" y="228600"/>
            <a:ext cx="8458200" cy="685800"/>
          </a:xfrm>
          <a:solidFill>
            <a:srgbClr val="FFFFCC"/>
          </a:solidFill>
        </p:spPr>
        <p:txBody>
          <a:bodyPr/>
          <a:lstStyle/>
          <a:p>
            <a:r>
              <a:rPr lang="en-US" smtClean="0">
                <a:solidFill>
                  <a:srgbClr val="0070C0"/>
                </a:solidFill>
              </a:rPr>
              <a:t>THE UNDIFFERENCED CARRIER PHASE OBSERVABLE IN CYCLES</a:t>
            </a:r>
          </a:p>
        </p:txBody>
      </p:sp>
      <p:pic>
        <p:nvPicPr>
          <p:cNvPr id="1082370" name="Picture 2" descr="C:\Presentations\pics\undif carrier 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1225"/>
            <a:ext cx="7913688"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4"/>
          <p:cNvSpPr>
            <a:spLocks noGrp="1"/>
          </p:cNvSpPr>
          <p:nvPr>
            <p:ph type="title"/>
          </p:nvPr>
        </p:nvSpPr>
        <p:spPr>
          <a:xfrm>
            <a:off x="457200" y="457200"/>
            <a:ext cx="8458200" cy="685800"/>
          </a:xfrm>
        </p:spPr>
        <p:txBody>
          <a:bodyPr/>
          <a:lstStyle/>
          <a:p>
            <a:r>
              <a:rPr lang="en-US" smtClean="0">
                <a:solidFill>
                  <a:srgbClr val="0070C0"/>
                </a:solidFill>
              </a:rPr>
              <a:t>GALILEO- OFF THE GROUND</a:t>
            </a:r>
            <a:br>
              <a:rPr lang="en-US" smtClean="0">
                <a:solidFill>
                  <a:srgbClr val="0070C0"/>
                </a:solidFill>
              </a:rPr>
            </a:br>
            <a:r>
              <a:rPr lang="en-US" smtClean="0">
                <a:solidFill>
                  <a:srgbClr val="0070C0"/>
                </a:solidFill>
              </a:rPr>
              <a:t>OCTOBER 21, 2011</a:t>
            </a:r>
          </a:p>
        </p:txBody>
      </p:sp>
      <p:pic>
        <p:nvPicPr>
          <p:cNvPr id="27650" name="Picture 5" descr="IOV-launch04_large,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954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7"/>
          <p:cNvSpPr txBox="1">
            <a:spLocks noChangeArrowheads="1"/>
          </p:cNvSpPr>
          <p:nvPr/>
        </p:nvSpPr>
        <p:spPr bwMode="auto">
          <a:xfrm>
            <a:off x="609600" y="5257800"/>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0070C0"/>
                </a:solidFill>
              </a:rPr>
              <a:t>2 IOV SATELLITES, EUROPEAN SPACEPORT, FRENCH GUIANA, RUSSIAN SOYEZ ROCKET (SPUTNIK, YURI GREGARIN)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3" name="Title 1"/>
          <p:cNvSpPr>
            <a:spLocks noGrp="1"/>
          </p:cNvSpPr>
          <p:nvPr>
            <p:ph type="title"/>
          </p:nvPr>
        </p:nvSpPr>
        <p:spPr>
          <a:xfrm>
            <a:off x="457200" y="457200"/>
            <a:ext cx="8458200" cy="1447800"/>
          </a:xfrm>
        </p:spPr>
        <p:txBody>
          <a:bodyPr/>
          <a:lstStyle/>
          <a:p>
            <a:r>
              <a:rPr lang="en-US" smtClean="0">
                <a:solidFill>
                  <a:srgbClr val="0070C0"/>
                </a:solidFill>
              </a:rPr>
              <a:t>THE CYCLE COUNT COOKBOOK-</a:t>
            </a:r>
            <a:r>
              <a:rPr lang="en-US" smtClean="0"/>
              <a:t/>
            </a:r>
            <a:br>
              <a:rPr lang="en-US" smtClean="0"/>
            </a:br>
            <a:r>
              <a:rPr lang="en-US" smtClean="0"/>
              <a:t>USING </a:t>
            </a:r>
            <a:r>
              <a:rPr lang="en-US" smtClean="0">
                <a:solidFill>
                  <a:srgbClr val="FF0000"/>
                </a:solidFill>
              </a:rPr>
              <a:t>DIFFERENCING</a:t>
            </a:r>
            <a:r>
              <a:rPr lang="en-US" smtClean="0"/>
              <a:t> TO ELIMINATE OR REDUCE COMMON ERRORS IN THE RECEIVER AND SATELLITE</a:t>
            </a:r>
          </a:p>
        </p:txBody>
      </p:sp>
      <p:pic>
        <p:nvPicPr>
          <p:cNvPr id="1083394" name="Picture 6" descr="DIFFERENCE.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86868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3395" name="TextBox 3"/>
          <p:cNvSpPr txBox="1">
            <a:spLocks noChangeArrowheads="1"/>
          </p:cNvSpPr>
          <p:nvPr/>
        </p:nvSpPr>
        <p:spPr bwMode="auto">
          <a:xfrm>
            <a:off x="304800" y="2971800"/>
            <a:ext cx="3505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buFont typeface="Arial" pitchFamily="34" charset="0"/>
              <a:buChar char="•"/>
            </a:pPr>
            <a:r>
              <a:rPr lang="en-US"/>
              <a:t> RECEIVER HARDWARE DELAYS</a:t>
            </a:r>
          </a:p>
          <a:p>
            <a:pPr>
              <a:buFont typeface="Arial" pitchFamily="34" charset="0"/>
              <a:buChar char="•"/>
            </a:pPr>
            <a:r>
              <a:rPr lang="en-US"/>
              <a:t>SATELLITE HARDWARE DELAYS</a:t>
            </a:r>
          </a:p>
          <a:p>
            <a:pPr>
              <a:buFont typeface="Arial" pitchFamily="34" charset="0"/>
              <a:buChar char="•"/>
            </a:pPr>
            <a:r>
              <a:rPr lang="en-US"/>
              <a:t> RECEIVER CLOCK BIAS</a:t>
            </a:r>
          </a:p>
          <a:p>
            <a:pPr>
              <a:buFont typeface="Arial" pitchFamily="34" charset="0"/>
              <a:buChar char="•"/>
            </a:pPr>
            <a:r>
              <a:rPr lang="en-US"/>
              <a:t> SATELLITE CLOCK BIAS</a:t>
            </a:r>
          </a:p>
        </p:txBody>
      </p:sp>
      <p:sp>
        <p:nvSpPr>
          <p:cNvPr id="1083396" name="TextBox 4"/>
          <p:cNvSpPr txBox="1">
            <a:spLocks noChangeArrowheads="1"/>
          </p:cNvSpPr>
          <p:nvPr/>
        </p:nvSpPr>
        <p:spPr bwMode="auto">
          <a:xfrm>
            <a:off x="4724400" y="3200400"/>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ELIMINATED WITH DIFFERENCING</a:t>
            </a:r>
          </a:p>
        </p:txBody>
      </p:sp>
      <p:cxnSp>
        <p:nvCxnSpPr>
          <p:cNvPr id="1083397" name="Straight Connector 6"/>
          <p:cNvCxnSpPr>
            <a:cxnSpLocks noChangeShapeType="1"/>
            <a:endCxn id="1083396" idx="1"/>
          </p:cNvCxnSpPr>
          <p:nvPr/>
        </p:nvCxnSpPr>
        <p:spPr bwMode="auto">
          <a:xfrm>
            <a:off x="3810000" y="2971800"/>
            <a:ext cx="914400" cy="382588"/>
          </a:xfrm>
          <a:prstGeom prst="line">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cxnSp>
        <p:nvCxnSpPr>
          <p:cNvPr id="1083398" name="Straight Connector 8"/>
          <p:cNvCxnSpPr>
            <a:cxnSpLocks noChangeShapeType="1"/>
            <a:endCxn id="1083396" idx="1"/>
          </p:cNvCxnSpPr>
          <p:nvPr/>
        </p:nvCxnSpPr>
        <p:spPr bwMode="auto">
          <a:xfrm flipV="1">
            <a:off x="3733800" y="3354388"/>
            <a:ext cx="990600" cy="531812"/>
          </a:xfrm>
          <a:prstGeom prst="line">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sp>
        <p:nvSpPr>
          <p:cNvPr id="1083399" name="TextBox 9"/>
          <p:cNvSpPr txBox="1">
            <a:spLocks noChangeArrowheads="1"/>
          </p:cNvSpPr>
          <p:nvPr/>
        </p:nvSpPr>
        <p:spPr bwMode="auto">
          <a:xfrm>
            <a:off x="1219200" y="4114800"/>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buFont typeface="Arial" pitchFamily="34" charset="0"/>
              <a:buChar char="•"/>
            </a:pPr>
            <a:r>
              <a:rPr lang="en-US"/>
              <a:t> IONO DELAY</a:t>
            </a:r>
          </a:p>
          <a:p>
            <a:pPr>
              <a:buFont typeface="Arial" pitchFamily="34" charset="0"/>
              <a:buChar char="•"/>
            </a:pPr>
            <a:r>
              <a:rPr lang="en-US"/>
              <a:t>TROPO DELAY</a:t>
            </a:r>
          </a:p>
        </p:txBody>
      </p:sp>
      <p:cxnSp>
        <p:nvCxnSpPr>
          <p:cNvPr id="1083400" name="Straight Arrow Connector 15"/>
          <p:cNvCxnSpPr>
            <a:cxnSpLocks noChangeShapeType="1"/>
          </p:cNvCxnSpPr>
          <p:nvPr/>
        </p:nvCxnSpPr>
        <p:spPr bwMode="auto">
          <a:xfrm>
            <a:off x="2895600" y="4419600"/>
            <a:ext cx="1905000" cy="1588"/>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83401" name="TextBox 16"/>
          <p:cNvSpPr txBox="1">
            <a:spLocks noChangeArrowheads="1"/>
          </p:cNvSpPr>
          <p:nvPr/>
        </p:nvSpPr>
        <p:spPr bwMode="auto">
          <a:xfrm>
            <a:off x="4800600" y="4267200"/>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SAME AS BASE WITH SINGLE BASE</a:t>
            </a:r>
          </a:p>
          <a:p>
            <a:r>
              <a:rPr lang="en-US"/>
              <a:t>INTERPOLATED WITH RTN</a:t>
            </a:r>
          </a:p>
        </p:txBody>
      </p:sp>
      <p:sp>
        <p:nvSpPr>
          <p:cNvPr id="1083402" name="TextBox 18"/>
          <p:cNvSpPr txBox="1">
            <a:spLocks noChangeArrowheads="1"/>
          </p:cNvSpPr>
          <p:nvPr/>
        </p:nvSpPr>
        <p:spPr bwMode="auto">
          <a:xfrm>
            <a:off x="304800" y="48768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buFont typeface="Arial" pitchFamily="34" charset="0"/>
              <a:buChar char="•"/>
            </a:pPr>
            <a:r>
              <a:rPr lang="en-US"/>
              <a:t> MEASUREMENT NOISE (HIGHER GRADE RECEIVERS = LESS NOISE)</a:t>
            </a:r>
          </a:p>
          <a:p>
            <a:pPr>
              <a:buFont typeface="Arial" pitchFamily="34" charset="0"/>
              <a:buChar char="•"/>
            </a:pPr>
            <a:r>
              <a:rPr lang="en-US"/>
              <a:t> MULTIPATH</a:t>
            </a:r>
          </a:p>
        </p:txBody>
      </p:sp>
      <p:cxnSp>
        <p:nvCxnSpPr>
          <p:cNvPr id="1083403" name="Straight Connector 19"/>
          <p:cNvCxnSpPr>
            <a:cxnSpLocks noChangeShapeType="1"/>
          </p:cNvCxnSpPr>
          <p:nvPr/>
        </p:nvCxnSpPr>
        <p:spPr bwMode="auto">
          <a:xfrm>
            <a:off x="3810000" y="5029200"/>
            <a:ext cx="838200" cy="152400"/>
          </a:xfrm>
          <a:prstGeom prst="line">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cxnSp>
        <p:nvCxnSpPr>
          <p:cNvPr id="1083404" name="Straight Connector 21"/>
          <p:cNvCxnSpPr>
            <a:cxnSpLocks noChangeShapeType="1"/>
          </p:cNvCxnSpPr>
          <p:nvPr/>
        </p:nvCxnSpPr>
        <p:spPr bwMode="auto">
          <a:xfrm flipV="1">
            <a:off x="3810000" y="5181600"/>
            <a:ext cx="838200" cy="303213"/>
          </a:xfrm>
          <a:prstGeom prst="line">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sp>
        <p:nvSpPr>
          <p:cNvPr id="1083405" name="TextBox 23"/>
          <p:cNvSpPr txBox="1">
            <a:spLocks noChangeArrowheads="1"/>
          </p:cNvSpPr>
          <p:nvPr/>
        </p:nvSpPr>
        <p:spPr bwMode="auto">
          <a:xfrm>
            <a:off x="4876800" y="5029200"/>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NOT ELIMINATED WITH DIFFERENCING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4417" name="Picture 2" descr="differen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077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4418" name="TextBox 4"/>
          <p:cNvSpPr txBox="1">
            <a:spLocks noChangeArrowheads="1"/>
          </p:cNvSpPr>
          <p:nvPr/>
        </p:nvSpPr>
        <p:spPr bwMode="auto">
          <a:xfrm>
            <a:off x="5029200" y="36576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1800"/>
              <a:t>OR MODELED BY RTN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2"/>
          <p:cNvSpPr>
            <a:spLocks noGrp="1" noChangeArrowheads="1"/>
          </p:cNvSpPr>
          <p:nvPr>
            <p:ph type="title"/>
          </p:nvPr>
        </p:nvSpPr>
        <p:spPr>
          <a:xfrm>
            <a:off x="457200" y="457200"/>
            <a:ext cx="3657600" cy="2667000"/>
          </a:xfrm>
        </p:spPr>
        <p:txBody>
          <a:bodyPr/>
          <a:lstStyle/>
          <a:p>
            <a:pPr eaLnBrk="1" hangingPunct="1"/>
            <a:r>
              <a:rPr lang="en-US" smtClean="0">
                <a:solidFill>
                  <a:schemeClr val="accent2"/>
                </a:solidFill>
              </a:rPr>
              <a:t>CARRIER PHASE PROCESSING FLOW</a:t>
            </a:r>
          </a:p>
        </p:txBody>
      </p:sp>
      <p:pic>
        <p:nvPicPr>
          <p:cNvPr id="1085442" name="Picture 3" descr="DD AM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14800" y="838200"/>
            <a:ext cx="4481513" cy="5410200"/>
          </a:xfrm>
        </p:spPr>
      </p:pic>
      <p:sp>
        <p:nvSpPr>
          <p:cNvPr id="138244" name="Rectangle 4"/>
          <p:cNvSpPr>
            <a:spLocks noChangeArrowheads="1"/>
          </p:cNvSpPr>
          <p:nvPr/>
        </p:nvSpPr>
        <p:spPr bwMode="auto">
          <a:xfrm>
            <a:off x="152400" y="3810000"/>
            <a:ext cx="3962400" cy="2246313"/>
          </a:xfrm>
          <a:prstGeom prst="rect">
            <a:avLst/>
          </a:prstGeom>
          <a:noFill/>
          <a:ln w="9525">
            <a:noFill/>
            <a:miter lim="800000"/>
            <a:headEnd/>
            <a:tailEnd/>
          </a:ln>
        </p:spPr>
        <p:txBody>
          <a:bodyPr>
            <a:spAutoFit/>
          </a:bodyPr>
          <a:lstStyle/>
          <a:p>
            <a:pPr eaLnBrk="0" hangingPunct="0">
              <a:defRPr/>
            </a:pPr>
            <a:r>
              <a:rPr lang="en-US" dirty="0">
                <a:cs typeface="+mn-cs"/>
              </a:rPr>
              <a:t>“Parameterization of DGPS Carrier Phase Errors Over</a:t>
            </a:r>
          </a:p>
          <a:p>
            <a:pPr eaLnBrk="0" hangingPunct="0">
              <a:defRPr/>
            </a:pPr>
            <a:r>
              <a:rPr lang="en-US" dirty="0">
                <a:cs typeface="+mn-cs"/>
              </a:rPr>
              <a:t>a Regional Network of Reference Stations”</a:t>
            </a:r>
          </a:p>
          <a:p>
            <a:pPr eaLnBrk="0" hangingPunct="0">
              <a:defRPr/>
            </a:pPr>
            <a:r>
              <a:rPr lang="en-US" dirty="0">
                <a:cs typeface="+mn-cs"/>
              </a:rPr>
              <a:t>(URL: http://www.geomatics.ucalgary.ca/GradTheses.html)</a:t>
            </a:r>
          </a:p>
          <a:p>
            <a:pPr eaLnBrk="0" hangingPunct="0">
              <a:defRPr/>
            </a:pPr>
            <a:r>
              <a:rPr lang="en-US" dirty="0">
                <a:cs typeface="+mn-cs"/>
              </a:rPr>
              <a:t>by</a:t>
            </a:r>
          </a:p>
          <a:p>
            <a:pPr eaLnBrk="0" hangingPunct="0">
              <a:defRPr/>
            </a:pPr>
            <a:r>
              <a:rPr lang="en-US" dirty="0">
                <a:solidFill>
                  <a:schemeClr val="accent6">
                    <a:lumMod val="60000"/>
                    <a:lumOff val="40000"/>
                  </a:schemeClr>
                </a:solidFill>
                <a:cs typeface="+mn-cs"/>
              </a:rPr>
              <a:t>Georgia Fotopoulos</a:t>
            </a:r>
          </a:p>
          <a:p>
            <a:pPr eaLnBrk="0" hangingPunct="0">
              <a:defRPr/>
            </a:pPr>
            <a:r>
              <a:rPr lang="en-US" dirty="0">
                <a:solidFill>
                  <a:schemeClr val="accent6">
                    <a:lumMod val="60000"/>
                    <a:lumOff val="40000"/>
                  </a:schemeClr>
                </a:solidFill>
                <a:cs typeface="+mn-cs"/>
              </a:rPr>
              <a:t>August 2000</a:t>
            </a:r>
          </a:p>
        </p:txBody>
      </p:sp>
      <p:sp>
        <p:nvSpPr>
          <p:cNvPr id="1085444" name="Text Box 5"/>
          <p:cNvSpPr txBox="1">
            <a:spLocks noChangeArrowheads="1"/>
          </p:cNvSpPr>
          <p:nvPr/>
        </p:nvSpPr>
        <p:spPr bwMode="auto">
          <a:xfrm>
            <a:off x="685800" y="34290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spcBef>
                <a:spcPct val="50000"/>
              </a:spcBef>
            </a:pPr>
            <a:r>
              <a:rPr lang="en-US"/>
              <a:t>REFERENCE:</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5" name="Rectangle 4"/>
          <p:cNvSpPr>
            <a:spLocks noGrp="1" noChangeArrowheads="1"/>
          </p:cNvSpPr>
          <p:nvPr>
            <p:ph type="title"/>
          </p:nvPr>
        </p:nvSpPr>
        <p:spPr>
          <a:xfrm>
            <a:off x="381000" y="2514600"/>
            <a:ext cx="8458200" cy="1143000"/>
          </a:xfrm>
        </p:spPr>
        <p:txBody>
          <a:bodyPr/>
          <a:lstStyle/>
          <a:p>
            <a:pPr eaLnBrk="1" hangingPunct="1"/>
            <a:r>
              <a:rPr lang="en-US" sz="3200" smtClean="0">
                <a:solidFill>
                  <a:schemeClr val="accent2"/>
                </a:solidFill>
              </a:rPr>
              <a:t>BEST METHODS FOR</a:t>
            </a:r>
            <a:br>
              <a:rPr lang="en-US" sz="3200" smtClean="0">
                <a:solidFill>
                  <a:schemeClr val="accent2"/>
                </a:solidFill>
              </a:rPr>
            </a:br>
            <a:r>
              <a:rPr lang="en-US" sz="3200" smtClean="0">
                <a:solidFill>
                  <a:schemeClr val="accent2"/>
                </a:solidFill>
              </a:rPr>
              <a:t>REAL TIME POSITIONING</a:t>
            </a:r>
          </a:p>
        </p:txBody>
      </p:sp>
      <p:sp>
        <p:nvSpPr>
          <p:cNvPr id="3" name="TextBox 2"/>
          <p:cNvSpPr txBox="1"/>
          <p:nvPr/>
        </p:nvSpPr>
        <p:spPr>
          <a:xfrm>
            <a:off x="8077200" y="6400800"/>
            <a:ext cx="609600" cy="307975"/>
          </a:xfrm>
          <a:prstGeom prst="rect">
            <a:avLst/>
          </a:prstGeom>
          <a:noFill/>
        </p:spPr>
        <p:txBody>
          <a:bodyPr>
            <a:spAutoFit/>
          </a:bodyPr>
          <a:lstStyle/>
          <a:p>
            <a:pPr>
              <a:defRPr/>
            </a:pPr>
            <a:r>
              <a:rPr lang="en-US" dirty="0">
                <a:solidFill>
                  <a:schemeClr val="bg1">
                    <a:lumMod val="65000"/>
                  </a:schemeClr>
                </a:solidFill>
                <a:cs typeface="+mn-cs"/>
              </a:rPr>
              <a:t>40</a:t>
            </a:r>
            <a:endParaRPr lang="en-US" dirty="0">
              <a:solidFill>
                <a:schemeClr val="bg1">
                  <a:lumMod val="65000"/>
                </a:schemeClr>
              </a:solidFill>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89" name="Rectangle 2"/>
          <p:cNvSpPr>
            <a:spLocks noGrp="1" noChangeArrowheads="1"/>
          </p:cNvSpPr>
          <p:nvPr>
            <p:ph type="title"/>
          </p:nvPr>
        </p:nvSpPr>
        <p:spPr>
          <a:xfrm>
            <a:off x="228600" y="228600"/>
            <a:ext cx="8382000" cy="609600"/>
          </a:xfrm>
          <a:solidFill>
            <a:schemeClr val="bg1"/>
          </a:solidFill>
        </p:spPr>
        <p:txBody>
          <a:bodyPr/>
          <a:lstStyle/>
          <a:p>
            <a:pPr eaLnBrk="1" hangingPunct="1"/>
            <a:r>
              <a:rPr lang="en-US" smtClean="0">
                <a:solidFill>
                  <a:schemeClr val="accent2"/>
                </a:solidFill>
              </a:rPr>
              <a:t>REAL-TIME CHOICES - BIG PICTURE ISSUES FOR INTELLIGENT FIELD WORK</a:t>
            </a:r>
          </a:p>
        </p:txBody>
      </p:sp>
      <p:sp>
        <p:nvSpPr>
          <p:cNvPr id="1087490" name="Rectangle 3"/>
          <p:cNvSpPr>
            <a:spLocks noGrp="1" noChangeArrowheads="1"/>
          </p:cNvSpPr>
          <p:nvPr>
            <p:ph type="body" idx="1"/>
          </p:nvPr>
        </p:nvSpPr>
        <p:spPr>
          <a:xfrm>
            <a:off x="533400" y="990600"/>
            <a:ext cx="8382000" cy="5486400"/>
          </a:xfrm>
        </p:spPr>
        <p:txBody>
          <a:bodyPr/>
          <a:lstStyle/>
          <a:p>
            <a:pPr eaLnBrk="1" hangingPunct="1">
              <a:lnSpc>
                <a:spcPct val="90000"/>
              </a:lnSpc>
            </a:pPr>
            <a:r>
              <a:rPr lang="en-US" b="1" smtClean="0">
                <a:solidFill>
                  <a:schemeClr val="accent2"/>
                </a:solidFill>
                <a:latin typeface="Arial" pitchFamily="34" charset="0"/>
              </a:rPr>
              <a:t>PASSIVE / ACTIVE – </a:t>
            </a:r>
            <a:r>
              <a:rPr lang="en-US" sz="1800" b="1" smtClean="0">
                <a:latin typeface="Arial" pitchFamily="34" charset="0"/>
              </a:rPr>
              <a:t>WHAT IS ‘TRUTH’?</a:t>
            </a:r>
          </a:p>
          <a:p>
            <a:pPr eaLnBrk="1" hangingPunct="1">
              <a:lnSpc>
                <a:spcPct val="90000"/>
              </a:lnSpc>
            </a:pPr>
            <a:r>
              <a:rPr lang="en-US" b="1" smtClean="0">
                <a:solidFill>
                  <a:schemeClr val="accent2"/>
                </a:solidFill>
                <a:latin typeface="Arial" pitchFamily="34" charset="0"/>
              </a:rPr>
              <a:t>GEOID + ELLIPSOID / LOCALIZE – </a:t>
            </a:r>
            <a:br>
              <a:rPr lang="en-US" b="1" smtClean="0">
                <a:solidFill>
                  <a:schemeClr val="accent2"/>
                </a:solidFill>
                <a:latin typeface="Arial" pitchFamily="34" charset="0"/>
              </a:rPr>
            </a:br>
            <a:r>
              <a:rPr lang="en-US" b="1" smtClean="0">
                <a:solidFill>
                  <a:schemeClr val="accent2"/>
                </a:solidFill>
                <a:latin typeface="Arial" pitchFamily="34" charset="0"/>
              </a:rPr>
              <a:t>	</a:t>
            </a:r>
            <a:r>
              <a:rPr lang="en-US" b="1" smtClean="0">
                <a:latin typeface="Arial" pitchFamily="34" charset="0"/>
              </a:rPr>
              <a:t>QUALITY OF GEOID MODELS LOCALLY. 	ORTHOMETRIC HEIGHTS ON CORS? </a:t>
            </a:r>
            <a:br>
              <a:rPr lang="en-US" b="1" smtClean="0">
                <a:latin typeface="Arial" pitchFamily="34" charset="0"/>
              </a:rPr>
            </a:br>
            <a:endParaRPr lang="en-US" b="1" smtClean="0">
              <a:solidFill>
                <a:schemeClr val="accent2"/>
              </a:solidFill>
              <a:latin typeface="Arial" pitchFamily="34" charset="0"/>
            </a:endParaRPr>
          </a:p>
          <a:p>
            <a:pPr eaLnBrk="1" hangingPunct="1">
              <a:lnSpc>
                <a:spcPct val="90000"/>
              </a:lnSpc>
            </a:pPr>
            <a:r>
              <a:rPr lang="en-US" b="1" smtClean="0">
                <a:solidFill>
                  <a:schemeClr val="accent2"/>
                </a:solidFill>
                <a:latin typeface="Arial" pitchFamily="34" charset="0"/>
              </a:rPr>
              <a:t>GRID / GROUND – </a:t>
            </a:r>
            <a:br>
              <a:rPr lang="en-US" b="1" smtClean="0">
                <a:solidFill>
                  <a:schemeClr val="accent2"/>
                </a:solidFill>
                <a:latin typeface="Arial" pitchFamily="34" charset="0"/>
              </a:rPr>
            </a:br>
            <a:r>
              <a:rPr lang="en-US" b="1" smtClean="0">
                <a:solidFill>
                  <a:schemeClr val="accent2"/>
                </a:solidFill>
                <a:latin typeface="Arial" pitchFamily="34" charset="0"/>
              </a:rPr>
              <a:t>	</a:t>
            </a:r>
            <a:r>
              <a:rPr lang="en-US" b="1" smtClean="0">
                <a:latin typeface="Arial" pitchFamily="34" charset="0"/>
              </a:rPr>
              <a:t>LOW DISTORTION PROJECTIONS- SHOULD  NGS PLAY?</a:t>
            </a:r>
            <a:br>
              <a:rPr lang="en-US" b="1" smtClean="0">
                <a:latin typeface="Arial" pitchFamily="34" charset="0"/>
              </a:rPr>
            </a:br>
            <a:r>
              <a:rPr lang="en-US" b="1" smtClean="0">
                <a:solidFill>
                  <a:schemeClr val="accent2"/>
                </a:solidFill>
                <a:latin typeface="Arial" pitchFamily="34" charset="0"/>
              </a:rPr>
              <a:t> </a:t>
            </a:r>
          </a:p>
          <a:p>
            <a:pPr eaLnBrk="1" hangingPunct="1">
              <a:lnSpc>
                <a:spcPct val="90000"/>
              </a:lnSpc>
            </a:pPr>
            <a:r>
              <a:rPr lang="en-US" b="1" smtClean="0">
                <a:solidFill>
                  <a:schemeClr val="accent2"/>
                </a:solidFill>
                <a:latin typeface="Arial" pitchFamily="34" charset="0"/>
              </a:rPr>
              <a:t>ACCURACY / PRECISION- </a:t>
            </a:r>
            <a:r>
              <a:rPr lang="en-US" b="1" smtClean="0">
                <a:latin typeface="Arial" pitchFamily="34" charset="0"/>
              </a:rPr>
              <a:t>IMPORTANCE OF METADATA</a:t>
            </a:r>
            <a:endParaRPr lang="en-US" b="1" smtClean="0">
              <a:solidFill>
                <a:schemeClr val="accent2"/>
              </a:solidFill>
              <a:latin typeface="Arial" pitchFamily="34" charset="0"/>
            </a:endParaRPr>
          </a:p>
          <a:p>
            <a:pPr eaLnBrk="1" hangingPunct="1">
              <a:lnSpc>
                <a:spcPct val="90000"/>
              </a:lnSpc>
            </a:pPr>
            <a:r>
              <a:rPr lang="en-US" b="1" smtClean="0">
                <a:solidFill>
                  <a:schemeClr val="accent2"/>
                </a:solidFill>
                <a:latin typeface="Arial" pitchFamily="34" charset="0"/>
              </a:rPr>
              <a:t>SINGLE SHOT / REDUNDANCY</a:t>
            </a:r>
          </a:p>
          <a:p>
            <a:pPr eaLnBrk="1" hangingPunct="1">
              <a:lnSpc>
                <a:spcPct val="90000"/>
              </a:lnSpc>
            </a:pPr>
            <a:r>
              <a:rPr lang="en-US" b="1" smtClean="0">
                <a:solidFill>
                  <a:schemeClr val="accent2"/>
                </a:solidFill>
                <a:latin typeface="Arial" pitchFamily="34" charset="0"/>
              </a:rPr>
              <a:t>RTK / RTN</a:t>
            </a:r>
          </a:p>
          <a:p>
            <a:pPr eaLnBrk="1" hangingPunct="1">
              <a:lnSpc>
                <a:spcPct val="90000"/>
              </a:lnSpc>
            </a:pPr>
            <a:r>
              <a:rPr lang="en-US" b="1" smtClean="0">
                <a:solidFill>
                  <a:schemeClr val="accent2"/>
                </a:solidFill>
                <a:latin typeface="Arial" pitchFamily="34" charset="0"/>
              </a:rPr>
              <a:t>NATIONAL DATUMS / LOCAL DATUMS / ADJUSTMENTS- 	</a:t>
            </a:r>
            <a:r>
              <a:rPr lang="en-US" b="1" smtClean="0">
                <a:latin typeface="Arial" pitchFamily="34" charset="0"/>
              </a:rPr>
              <a:t>DIFFERENT WAYS RTN GET THEIR COORDINATES-VARIOUS OPUS, OPUS-DB, CORS ADJUSTED, PASSIVE MARKS.	 VELOCITIES - NEW DATUMS, “4 -D” POSITIONS </a:t>
            </a:r>
            <a:br>
              <a:rPr lang="en-US" b="1" smtClean="0">
                <a:latin typeface="Arial" pitchFamily="34" charset="0"/>
              </a:rPr>
            </a:br>
            <a:endParaRPr lang="en-US" b="1" smtClean="0">
              <a:solidFill>
                <a:schemeClr val="accent2"/>
              </a:solidFill>
              <a:latin typeface="Arial" pitchFamily="34" charset="0"/>
            </a:endParaRPr>
          </a:p>
          <a:p>
            <a:pPr eaLnBrk="1" hangingPunct="1">
              <a:lnSpc>
                <a:spcPct val="90000"/>
              </a:lnSpc>
            </a:pPr>
            <a:r>
              <a:rPr lang="en-US" b="1" smtClean="0">
                <a:solidFill>
                  <a:schemeClr val="accent2"/>
                </a:solidFill>
                <a:latin typeface="Arial" pitchFamily="34" charset="0"/>
              </a:rPr>
              <a:t>GNSS / GPS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a:xfrm>
            <a:off x="457200" y="431800"/>
            <a:ext cx="8458200" cy="609600"/>
          </a:xfrm>
        </p:spPr>
        <p:txBody>
          <a:bodyPr>
            <a:normAutofit fontScale="90000"/>
          </a:bodyPr>
          <a:lstStyle/>
          <a:p>
            <a:pPr>
              <a:defRPr/>
            </a:pPr>
            <a:r>
              <a:rPr lang="en-US" sz="2800" dirty="0" smtClean="0">
                <a:solidFill>
                  <a:srgbClr val="0070C0"/>
                </a:solidFill>
              </a:rPr>
              <a:t/>
            </a:r>
            <a:br>
              <a:rPr lang="en-US" sz="2800" dirty="0" smtClean="0">
                <a:solidFill>
                  <a:srgbClr val="0070C0"/>
                </a:solidFill>
              </a:rPr>
            </a:br>
            <a:r>
              <a:rPr lang="en-US" sz="2800" dirty="0" smtClean="0">
                <a:solidFill>
                  <a:srgbClr val="0070C0"/>
                </a:solidFill>
              </a:rPr>
              <a:t>FOUR CARDINAL RULES FOR RT POSITIONING</a:t>
            </a:r>
          </a:p>
        </p:txBody>
      </p:sp>
      <p:sp>
        <p:nvSpPr>
          <p:cNvPr id="4" name="Content Placeholder 3"/>
          <p:cNvSpPr>
            <a:spLocks noGrp="1"/>
          </p:cNvSpPr>
          <p:nvPr>
            <p:ph idx="1"/>
          </p:nvPr>
        </p:nvSpPr>
        <p:spPr>
          <a:xfrm>
            <a:off x="152400" y="1374316"/>
            <a:ext cx="8839200" cy="4007251"/>
          </a:xfrm>
          <a:solidFill>
            <a:schemeClr val="bg1">
              <a:alpha val="54000"/>
            </a:schemeClr>
          </a:solidFill>
          <a:ln>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u="sng" dirty="0" smtClean="0">
                <a:ln w="11430">
                  <a:solidFill>
                    <a:srgbClr val="0070C0"/>
                  </a:solidFill>
                </a:ln>
                <a:solidFill>
                  <a:srgbClr val="FF0000"/>
                </a:solidFill>
                <a:effectLst>
                  <a:outerShdw blurRad="50800" dist="39000" dir="5460000" algn="tl">
                    <a:srgbClr val="000000">
                      <a:alpha val="38000"/>
                    </a:srgbClr>
                  </a:outerShdw>
                </a:effectLst>
              </a:rPr>
              <a:t>COMMUNICATIONS:</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THE KEY TO SUCCESS</a:t>
            </a: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endParaRPr lang="en-US" sz="2400" b="1" u="sng" dirty="0" smtClean="0">
              <a:ln w="11430"/>
              <a:solidFill>
                <a:schemeClr val="accent1"/>
              </a:soli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CHECK SHOT:</a:t>
            </a:r>
            <a:r>
              <a:rPr lang="en-US" sz="2400" b="1" u="sng" dirty="0" smtClean="0">
                <a:ln w="11430"/>
                <a:solidFill>
                  <a:srgbClr val="FF0000"/>
                </a:soli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FIRST BEFORE NEW WORK</a:t>
            </a:r>
            <a:b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br>
            <a:r>
              <a:rPr lang="en-US" sz="2400" b="1" u="sng" dirty="0" smtClean="0">
                <a:ln w="11430"/>
                <a:solidFill>
                  <a:schemeClr val="tx1">
                    <a:lumMod val="60000"/>
                    <a:lumOff val="40000"/>
                  </a:schemeClr>
                </a:solidFill>
                <a:effectLst>
                  <a:outerShdw blurRad="50800" dist="39000" dir="5460000" algn="tl">
                    <a:srgbClr val="000000">
                      <a:alpha val="38000"/>
                    </a:srgbClr>
                  </a:outerShdw>
                </a:effectLst>
              </a:rPr>
              <a:t/>
            </a:r>
            <a:br>
              <a:rPr lang="en-US" sz="2400" b="1" u="sng" dirty="0" smtClean="0">
                <a:ln w="11430"/>
                <a:solidFill>
                  <a:schemeClr val="tx1">
                    <a:lumMod val="60000"/>
                    <a:lumOff val="40000"/>
                  </a:schemeClr>
                </a:solidFill>
                <a:effectLst>
                  <a:outerShdw blurRad="50800" dist="39000" dir="5460000" algn="tl">
                    <a:srgbClr val="000000">
                      <a:alpha val="38000"/>
                    </a:srgbClr>
                  </a:outerShdw>
                </a:effectLst>
              </a:rPr>
            </a:br>
            <a:endParaRPr lang="en-US" sz="2400" b="1" u="sng" dirty="0" smtClean="0">
              <a:ln w="11430"/>
              <a:solidFill>
                <a:schemeClr val="tx1">
                  <a:lumMod val="60000"/>
                  <a:lumOff val="40000"/>
                </a:schemeClr>
              </a:soli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REDUNDANCY:</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FOR CONFIDENCE</a:t>
            </a: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MULTIPATH:</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300" b="1" u="sng" dirty="0" smtClean="0">
                <a:ln w="11430">
                  <a:solidFill>
                    <a:srgbClr val="0033CC"/>
                  </a:solidFill>
                </a:ln>
                <a:solidFill>
                  <a:schemeClr val="accent1"/>
                </a:solidFill>
                <a:effectLst>
                  <a:outerShdw blurRad="50800" dist="39000" dir="5460000" algn="tl">
                    <a:srgbClr val="000000">
                      <a:alpha val="38000"/>
                    </a:srgbClr>
                  </a:outerShdw>
                </a:effectLst>
              </a:rPr>
              <a:t>AVOID UNSUITABLE CONDITIONS</a:t>
            </a:r>
            <a:endParaRPr lang="en-US" sz="2300" b="1" dirty="0">
              <a:ln w="11430">
                <a:solidFill>
                  <a:srgbClr val="0033CC"/>
                </a:solidFill>
              </a:ln>
              <a:solidFill>
                <a:schemeClr val="accent1"/>
              </a:soli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Title 2"/>
          <p:cNvSpPr>
            <a:spLocks noGrp="1"/>
          </p:cNvSpPr>
          <p:nvPr>
            <p:ph type="title"/>
          </p:nvPr>
        </p:nvSpPr>
        <p:spPr>
          <a:xfrm>
            <a:off x="228600" y="457200"/>
            <a:ext cx="3962400" cy="1981200"/>
          </a:xfrm>
        </p:spPr>
        <p:txBody>
          <a:bodyPr/>
          <a:lstStyle/>
          <a:p>
            <a:r>
              <a:rPr lang="en-US" smtClean="0">
                <a:solidFill>
                  <a:srgbClr val="0070C0"/>
                </a:solidFill>
              </a:rPr>
              <a:t>NGS SINGLE BASE GUIDELINES</a:t>
            </a:r>
          </a:p>
        </p:txBody>
      </p:sp>
      <p:pic>
        <p:nvPicPr>
          <p:cNvPr id="1089538" name="Picture 5" descr="SB.COVER.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685800"/>
            <a:ext cx="44958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9539" name="Rectangle 4"/>
          <p:cNvSpPr>
            <a:spLocks noChangeArrowheads="1"/>
          </p:cNvSpPr>
          <p:nvPr/>
        </p:nvSpPr>
        <p:spPr bwMode="auto">
          <a:xfrm>
            <a:off x="457200" y="54864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hlink"/>
                </a:solidFill>
                <a:hlinkClick r:id="rId3"/>
              </a:rPr>
              <a:t>http://www.ngs.noaa.gov/PUBS_LIB/NGSRealTimeUserGuidelines.v2.1.pdf</a:t>
            </a:r>
            <a:r>
              <a:rPr lang="en-US">
                <a:solidFill>
                  <a:schemeClr val="hlink"/>
                </a:solidFill>
              </a:rPr>
              <a:t> </a:t>
            </a:r>
          </a:p>
        </p:txBody>
      </p:sp>
      <p:sp>
        <p:nvSpPr>
          <p:cNvPr id="1089540" name="TextBox 6"/>
          <p:cNvSpPr txBox="1">
            <a:spLocks noChangeArrowheads="1"/>
          </p:cNvSpPr>
          <p:nvPr/>
        </p:nvSpPr>
        <p:spPr bwMode="auto">
          <a:xfrm>
            <a:off x="381000" y="2057400"/>
            <a:ext cx="4114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buFont typeface="Arial" pitchFamily="34" charset="0"/>
              <a:buChar char="•"/>
            </a:pPr>
            <a:r>
              <a:rPr lang="en-US" sz="2000"/>
              <a:t> LEGACY EQUIPMENT</a:t>
            </a:r>
            <a:br>
              <a:rPr lang="en-US" sz="2000"/>
            </a:br>
            <a:endParaRPr lang="en-US" sz="2000"/>
          </a:p>
          <a:p>
            <a:pPr>
              <a:buFont typeface="Arial" pitchFamily="34" charset="0"/>
              <a:buChar char="•"/>
            </a:pPr>
            <a:r>
              <a:rPr lang="en-US" sz="2000"/>
              <a:t> NO CELL COVERAGE</a:t>
            </a:r>
            <a:br>
              <a:rPr lang="en-US" sz="2000"/>
            </a:br>
            <a:endParaRPr lang="en-US" sz="2000"/>
          </a:p>
          <a:p>
            <a:pPr>
              <a:buFont typeface="Arial" pitchFamily="34" charset="0"/>
              <a:buChar char="•"/>
            </a:pPr>
            <a:r>
              <a:rPr lang="en-US" sz="2000"/>
              <a:t> NEW RT CLOSEST BASE NETWORKS</a:t>
            </a:r>
            <a:br>
              <a:rPr lang="en-US" sz="2000"/>
            </a:br>
            <a:endParaRPr lang="en-US" sz="2000"/>
          </a:p>
          <a:p>
            <a:pPr>
              <a:buFont typeface="Arial" pitchFamily="34" charset="0"/>
              <a:buChar char="•"/>
            </a:pPr>
            <a:r>
              <a:rPr lang="en-US" sz="2000"/>
              <a:t> MACHINE GUIDANCE AND PRECISION AGRICULTURE USE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1" name="Title 1"/>
          <p:cNvSpPr>
            <a:spLocks noGrp="1"/>
          </p:cNvSpPr>
          <p:nvPr>
            <p:ph type="title"/>
          </p:nvPr>
        </p:nvSpPr>
        <p:spPr>
          <a:xfrm>
            <a:off x="5410200" y="457200"/>
            <a:ext cx="3505200" cy="4876800"/>
          </a:xfrm>
        </p:spPr>
        <p:txBody>
          <a:bodyPr/>
          <a:lstStyle/>
          <a:p>
            <a:r>
              <a:rPr lang="en-US" smtClean="0">
                <a:solidFill>
                  <a:srgbClr val="0070C0"/>
                </a:solidFill>
              </a:rPr>
              <a:t>RT USER GUIDELINES</a:t>
            </a:r>
          </a:p>
        </p:txBody>
      </p:sp>
      <p:pic>
        <p:nvPicPr>
          <p:cNvPr id="1090562" name="Picture 2" descr="conten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4163"/>
            <a:ext cx="5256213" cy="657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a:off x="304800" y="4419600"/>
            <a:ext cx="5181600" cy="0"/>
          </a:xfrm>
          <a:prstGeom prst="line">
            <a:avLst/>
          </a:prstGeom>
          <a:noFill/>
          <a:ln w="34925" cap="rnd" algn="ctr">
            <a:solidFill>
              <a:srgbClr val="FF0000"/>
            </a:solidFill>
            <a:round/>
            <a:headEnd/>
            <a:tailEnd/>
          </a:ln>
        </p:spPr>
      </p:cxnSp>
      <p:cxnSp>
        <p:nvCxnSpPr>
          <p:cNvPr id="15" name="Straight Connector 14"/>
          <p:cNvCxnSpPr>
            <a:cxnSpLocks noChangeShapeType="1"/>
          </p:cNvCxnSpPr>
          <p:nvPr/>
        </p:nvCxnSpPr>
        <p:spPr bwMode="auto">
          <a:xfrm>
            <a:off x="304800" y="3429000"/>
            <a:ext cx="5181600" cy="0"/>
          </a:xfrm>
          <a:prstGeom prst="line">
            <a:avLst/>
          </a:prstGeom>
          <a:noFill/>
          <a:ln w="34925" cap="rnd" algn="ctr">
            <a:solidFill>
              <a:srgbClr val="FF0000"/>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a:xfrm>
            <a:off x="457200" y="609600"/>
            <a:ext cx="8458200" cy="609600"/>
          </a:xfrm>
          <a:ln>
            <a:miter lim="800000"/>
            <a:headEnd/>
            <a:tailEnd/>
          </a:ln>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DRAFT GUIDELINES- 95% CONFIDENCE</a:t>
            </a:r>
          </a:p>
        </p:txBody>
      </p:sp>
      <p:pic>
        <p:nvPicPr>
          <p:cNvPr id="1091586" name="Picture 5" descr="TAB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1676400" y="1447800"/>
            <a:ext cx="2438400" cy="48768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1" nodeType="clickEffect">
                                  <p:stCondLst>
                                    <p:cond delay="0"/>
                                  </p:stCondLst>
                                  <p:childTnLst>
                                    <p:animMotion origin="layout" path="M -3.33333E-6 -1.62812E-6 L 0.56667 -1.62812E-6 " pathEditMode="relative" rAng="0" ptsTypes="AA">
                                      <p:cBhvr>
                                        <p:cTn id="11" dur="1000" fill="hold"/>
                                        <p:tgtEl>
                                          <p:spTgt spid="5"/>
                                        </p:tgtEl>
                                        <p:attrNameLst>
                                          <p:attrName>ppt_x</p:attrName>
                                          <p:attrName>ppt_y</p:attrName>
                                        </p:attrNameLst>
                                      </p:cBhvr>
                                      <p:rCtr x="283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2"/>
          <p:cNvSpPr>
            <a:spLocks noGrp="1" noChangeArrowheads="1"/>
          </p:cNvSpPr>
          <p:nvPr>
            <p:ph type="title"/>
          </p:nvPr>
        </p:nvSpPr>
        <p:spPr/>
        <p:txBody>
          <a:bodyPr/>
          <a:lstStyle/>
          <a:p>
            <a:pPr eaLnBrk="1" hangingPunct="1"/>
            <a:r>
              <a:rPr lang="en-US" smtClean="0"/>
              <a:t>“CONFIDENCE” IN YOUR POSITION INCREASES WITH:</a:t>
            </a:r>
          </a:p>
        </p:txBody>
      </p:sp>
      <p:sp>
        <p:nvSpPr>
          <p:cNvPr id="1094658" name="Rectangle 3"/>
          <p:cNvSpPr>
            <a:spLocks noGrp="1" noChangeArrowheads="1"/>
          </p:cNvSpPr>
          <p:nvPr>
            <p:ph type="body" idx="1"/>
          </p:nvPr>
        </p:nvSpPr>
        <p:spPr>
          <a:xfrm>
            <a:off x="685800" y="1752600"/>
            <a:ext cx="8001000" cy="4267200"/>
          </a:xfrm>
        </p:spPr>
        <p:txBody>
          <a:bodyPr/>
          <a:lstStyle/>
          <a:p>
            <a:pPr eaLnBrk="1" hangingPunct="1"/>
            <a:r>
              <a:rPr lang="en-US" sz="2400" smtClean="0">
                <a:solidFill>
                  <a:schemeClr val="accent2"/>
                </a:solidFill>
              </a:rPr>
              <a:t>MORE SATELLITES</a:t>
            </a:r>
          </a:p>
          <a:p>
            <a:pPr eaLnBrk="1" hangingPunct="1"/>
            <a:r>
              <a:rPr lang="en-US" sz="2400" smtClean="0">
                <a:solidFill>
                  <a:schemeClr val="accent2"/>
                </a:solidFill>
              </a:rPr>
              <a:t>SHORTER BASELINES</a:t>
            </a:r>
          </a:p>
          <a:p>
            <a:pPr eaLnBrk="1" hangingPunct="1"/>
            <a:r>
              <a:rPr lang="en-US" sz="2400" smtClean="0">
                <a:solidFill>
                  <a:schemeClr val="accent2"/>
                </a:solidFill>
              </a:rPr>
              <a:t>LOWER ‘DOP’</a:t>
            </a:r>
          </a:p>
          <a:p>
            <a:pPr eaLnBrk="1" hangingPunct="1"/>
            <a:r>
              <a:rPr lang="en-US" sz="2400" smtClean="0">
                <a:solidFill>
                  <a:schemeClr val="accent2"/>
                </a:solidFill>
              </a:rPr>
              <a:t>MORE OPEN SKY</a:t>
            </a:r>
          </a:p>
          <a:p>
            <a:pPr eaLnBrk="1" hangingPunct="1"/>
            <a:r>
              <a:rPr lang="en-US" sz="2400" smtClean="0">
                <a:solidFill>
                  <a:schemeClr val="accent2"/>
                </a:solidFill>
              </a:rPr>
              <a:t>LOWER RMS</a:t>
            </a:r>
          </a:p>
          <a:p>
            <a:pPr eaLnBrk="1" hangingPunct="1"/>
            <a:r>
              <a:rPr lang="en-US" sz="2400" smtClean="0">
                <a:solidFill>
                  <a:schemeClr val="accent2"/>
                </a:solidFill>
              </a:rPr>
              <a:t>CONTINUOUS COMMUNICATION</a:t>
            </a:r>
          </a:p>
          <a:p>
            <a:pPr eaLnBrk="1" hangingPunct="1"/>
            <a:r>
              <a:rPr lang="en-US" sz="2400" smtClean="0">
                <a:solidFill>
                  <a:schemeClr val="accent2"/>
                </a:solidFill>
              </a:rPr>
              <a:t>REDUNDANCY, REDUNDANCY, REDUNDANCY</a:t>
            </a:r>
          </a:p>
        </p:txBody>
      </p:sp>
      <p:sp>
        <p:nvSpPr>
          <p:cNvPr id="1094659" name="TextBox 4"/>
          <p:cNvSpPr txBox="1">
            <a:spLocks noChangeArrowheads="1"/>
          </p:cNvSpPr>
          <p:nvPr/>
        </p:nvSpPr>
        <p:spPr bwMode="auto">
          <a:xfrm>
            <a:off x="228600" y="4953000"/>
            <a:ext cx="8686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rgbClr val="00B050"/>
                </a:solidFill>
              </a:rPr>
              <a:t>(THE BEST OF ALL SINGLE BASE WORLDS = 8 GPS SATELLITES, GDOP 1.5, 2 KM BASELINE, RMS ≤ 0.01 M, OPEN SKY, NO WEATHER ELEMENTS, SOLID COMMUNICATION)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0" y="1219200"/>
            <a:ext cx="1752600" cy="1371600"/>
          </a:xfrm>
        </p:spPr>
        <p:txBody>
          <a:bodyPr/>
          <a:lstStyle/>
          <a:p>
            <a:r>
              <a:rPr lang="en-US" sz="2000" smtClean="0">
                <a:solidFill>
                  <a:srgbClr val="0070C0"/>
                </a:solidFill>
              </a:rPr>
              <a:t>GLONASS STATUS</a:t>
            </a:r>
          </a:p>
        </p:txBody>
      </p:sp>
      <p:pic>
        <p:nvPicPr>
          <p:cNvPr id="28674" name="Picture 2" descr="gln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70834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1" name="Title 1"/>
          <p:cNvSpPr>
            <a:spLocks noGrp="1"/>
          </p:cNvSpPr>
          <p:nvPr>
            <p:ph type="title"/>
          </p:nvPr>
        </p:nvSpPr>
        <p:spPr>
          <a:xfrm>
            <a:off x="457200" y="457200"/>
            <a:ext cx="8229600" cy="533400"/>
          </a:xfrm>
        </p:spPr>
        <p:txBody>
          <a:bodyPr/>
          <a:lstStyle/>
          <a:p>
            <a:r>
              <a:rPr lang="en-US" smtClean="0">
                <a:solidFill>
                  <a:srgbClr val="0000FF"/>
                </a:solidFill>
              </a:rPr>
              <a:t>PRECISION VS. ACCURACY</a:t>
            </a:r>
          </a:p>
        </p:txBody>
      </p:sp>
      <p:sp>
        <p:nvSpPr>
          <p:cNvPr id="1095682" name="TextBox 2"/>
          <p:cNvSpPr txBox="1">
            <a:spLocks noChangeArrowheads="1"/>
          </p:cNvSpPr>
          <p:nvPr/>
        </p:nvSpPr>
        <p:spPr bwMode="auto">
          <a:xfrm>
            <a:off x="533400" y="1143000"/>
            <a:ext cx="79248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buFont typeface="Arial" pitchFamily="34" charset="0"/>
              <a:buChar char="•"/>
            </a:pPr>
            <a:r>
              <a:rPr lang="en-US" sz="2400">
                <a:solidFill>
                  <a:srgbClr val="00B050"/>
                </a:solidFill>
              </a:rPr>
              <a:t>“PRECISION” IS A COMPUTED STATISTICAL QUANTITY TO THE </a:t>
            </a:r>
            <a:r>
              <a:rPr lang="en-US" sz="2400" i="1">
                <a:solidFill>
                  <a:srgbClr val="00B050"/>
                </a:solidFill>
              </a:rPr>
              <a:t>SOURCE</a:t>
            </a:r>
            <a:r>
              <a:rPr lang="en-US" sz="2400">
                <a:solidFill>
                  <a:srgbClr val="00B050"/>
                </a:solidFill>
              </a:rPr>
              <a:t> OF THE MEASUREMENT -</a:t>
            </a:r>
            <a:r>
              <a:rPr lang="en-US" sz="2400"/>
              <a:t> ALIGNMENT TO THE RTN OR PASSIVE MARK SHOWS PRECISION OF THE OBSERVATION (PER THE DATA COLLECTOR). </a:t>
            </a:r>
            <a:r>
              <a:rPr lang="en-US" sz="2400">
                <a:solidFill>
                  <a:srgbClr val="00B050"/>
                </a:solidFill>
              </a:rPr>
              <a:t/>
            </a:r>
            <a:br>
              <a:rPr lang="en-US" sz="2400">
                <a:solidFill>
                  <a:srgbClr val="00B050"/>
                </a:solidFill>
              </a:rPr>
            </a:br>
            <a:endParaRPr lang="en-US" sz="2400">
              <a:solidFill>
                <a:srgbClr val="00B050"/>
              </a:solidFill>
            </a:endParaRPr>
          </a:p>
          <a:p>
            <a:pPr>
              <a:buFont typeface="Arial" pitchFamily="34" charset="0"/>
              <a:buChar char="•"/>
            </a:pPr>
            <a:r>
              <a:rPr lang="en-US" sz="2400">
                <a:solidFill>
                  <a:srgbClr val="00B050"/>
                </a:solidFill>
              </a:rPr>
              <a:t>“ACCURACY” IS A COMPUTED STATISTICAL QUANTITY TO THE REALIZATION OF THE DATUM - </a:t>
            </a:r>
            <a:r>
              <a:rPr lang="en-US" sz="2400"/>
              <a:t>ALIGNMENT OF THE RTN OR PASSIVE MARK TO THE NSRS SHOWS ACCURACY (PER ESTABLISHED METHODOLGY)</a:t>
            </a:r>
          </a:p>
          <a:p>
            <a:pPr>
              <a:buFont typeface="Arial" pitchFamily="34" charset="0"/>
              <a:buChar char="•"/>
            </a:pPr>
            <a:r>
              <a:rPr lang="en-US" sz="2400">
                <a:solidFill>
                  <a:srgbClr val="00B050"/>
                </a:solidFill>
              </a:rPr>
              <a:t>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bwMode="auto">
          <a:xfrm>
            <a:off x="760020" y="1104405"/>
            <a:ext cx="2766951" cy="2588821"/>
          </a:xfrm>
          <a:prstGeom prst="flowChartConnector">
            <a:avLst/>
          </a:prstGeom>
          <a:solidFill>
            <a:srgbClr val="FFFF99"/>
          </a:solidFill>
          <a:ln>
            <a:solidFill>
              <a:srgbClr val="FFFF0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FFFF00"/>
              </a:solidFill>
              <a:latin typeface="Arial" charset="0"/>
              <a:ea typeface="ＭＳ Ｐゴシック" pitchFamily="16" charset="-128"/>
              <a:cs typeface="ＭＳ Ｐゴシック" pitchFamily="-97" charset="-128"/>
            </a:endParaRPr>
          </a:p>
        </p:txBody>
      </p:sp>
      <p:sp>
        <p:nvSpPr>
          <p:cNvPr id="1096708" name="Title 3"/>
          <p:cNvSpPr>
            <a:spLocks noGrp="1"/>
          </p:cNvSpPr>
          <p:nvPr>
            <p:ph type="title"/>
          </p:nvPr>
        </p:nvSpPr>
        <p:spPr>
          <a:xfrm>
            <a:off x="685800" y="457200"/>
            <a:ext cx="7315200" cy="484188"/>
          </a:xfrm>
        </p:spPr>
        <p:txBody>
          <a:bodyPr/>
          <a:lstStyle/>
          <a:p>
            <a:r>
              <a:rPr lang="en-US" smtClean="0">
                <a:solidFill>
                  <a:srgbClr val="0070C0"/>
                </a:solidFill>
              </a:rPr>
              <a:t>PRECISION vs. ACCURACY</a:t>
            </a:r>
          </a:p>
        </p:txBody>
      </p:sp>
      <p:sp>
        <p:nvSpPr>
          <p:cNvPr id="7" name="Flowchart: Connector 6"/>
          <p:cNvSpPr/>
          <p:nvPr/>
        </p:nvSpPr>
        <p:spPr bwMode="auto">
          <a:xfrm>
            <a:off x="5733802" y="1066800"/>
            <a:ext cx="2766951" cy="2588821"/>
          </a:xfrm>
          <a:prstGeom prst="flowChartConnector">
            <a:avLst/>
          </a:prstGeom>
          <a:solidFill>
            <a:srgbClr val="FFFF99"/>
          </a:solidFill>
          <a:ln>
            <a:solidFill>
              <a:srgbClr val="FFFF0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FFFF00"/>
              </a:solidFill>
              <a:latin typeface="Arial" charset="0"/>
              <a:ea typeface="ＭＳ Ｐゴシック" pitchFamily="16" charset="-128"/>
              <a:cs typeface="ＭＳ Ｐゴシック" pitchFamily="-97" charset="-128"/>
            </a:endParaRPr>
          </a:p>
        </p:txBody>
      </p:sp>
      <p:sp>
        <p:nvSpPr>
          <p:cNvPr id="8" name="Flowchart: Connector 7"/>
          <p:cNvSpPr/>
          <p:nvPr/>
        </p:nvSpPr>
        <p:spPr bwMode="auto">
          <a:xfrm>
            <a:off x="3202379" y="3867398"/>
            <a:ext cx="2766951" cy="2588821"/>
          </a:xfrm>
          <a:prstGeom prst="flowChartConnector">
            <a:avLst/>
          </a:prstGeom>
          <a:solidFill>
            <a:srgbClr val="FFFF99"/>
          </a:solidFill>
          <a:ln>
            <a:solidFill>
              <a:srgbClr val="FFFF0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FFFF00"/>
              </a:solidFill>
              <a:latin typeface="Arial" charset="0"/>
              <a:ea typeface="ＭＳ Ｐゴシック" pitchFamily="16" charset="-128"/>
              <a:cs typeface="ＭＳ Ｐゴシック" pitchFamily="-97" charset="-128"/>
            </a:endParaRPr>
          </a:p>
        </p:txBody>
      </p:sp>
      <p:sp>
        <p:nvSpPr>
          <p:cNvPr id="9" name="Flowchart: Or 8"/>
          <p:cNvSpPr/>
          <p:nvPr/>
        </p:nvSpPr>
        <p:spPr bwMode="auto">
          <a:xfrm>
            <a:off x="1615045" y="1876301"/>
            <a:ext cx="1056904" cy="997528"/>
          </a:xfrm>
          <a:prstGeom prst="flowChartOr">
            <a:avLst/>
          </a:prstGeom>
          <a:solidFill>
            <a:srgbClr val="FFFF00"/>
          </a:solidFill>
          <a:ln w="25400" cmpd="sng">
            <a:solidFill>
              <a:srgbClr val="00206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0" name="Flowchart: Or 9"/>
          <p:cNvSpPr/>
          <p:nvPr/>
        </p:nvSpPr>
        <p:spPr bwMode="auto">
          <a:xfrm>
            <a:off x="6600702" y="1850571"/>
            <a:ext cx="1056904" cy="997528"/>
          </a:xfrm>
          <a:prstGeom prst="flowChartOr">
            <a:avLst/>
          </a:prstGeom>
          <a:solidFill>
            <a:srgbClr val="FFFF00"/>
          </a:solidFill>
          <a:ln w="25400" cmpd="sng">
            <a:solidFill>
              <a:schemeClr val="tx1"/>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1" name="Flowchart: Or 10"/>
          <p:cNvSpPr/>
          <p:nvPr/>
        </p:nvSpPr>
        <p:spPr bwMode="auto">
          <a:xfrm>
            <a:off x="4069279" y="4734296"/>
            <a:ext cx="1056904" cy="997528"/>
          </a:xfrm>
          <a:prstGeom prst="flowChartOr">
            <a:avLst/>
          </a:prstGeom>
          <a:solidFill>
            <a:srgbClr val="FFFF00"/>
          </a:solidFill>
          <a:ln w="25400" cmpd="sng">
            <a:solidFill>
              <a:schemeClr val="tx1"/>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2" name="Flowchart: Connector 11"/>
          <p:cNvSpPr/>
          <p:nvPr/>
        </p:nvSpPr>
        <p:spPr bwMode="auto">
          <a:xfrm>
            <a:off x="2078038" y="1246188"/>
            <a:ext cx="119062" cy="131762"/>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3" name="Flowchart: Connector 12"/>
          <p:cNvSpPr/>
          <p:nvPr/>
        </p:nvSpPr>
        <p:spPr bwMode="auto">
          <a:xfrm>
            <a:off x="2670175" y="2670175"/>
            <a:ext cx="119063"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4" name="Flowchart: Connector 13"/>
          <p:cNvSpPr/>
          <p:nvPr/>
        </p:nvSpPr>
        <p:spPr bwMode="auto">
          <a:xfrm>
            <a:off x="1706563" y="1871663"/>
            <a:ext cx="119062" cy="131762"/>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5" name="Flowchart: Connector 14"/>
          <p:cNvSpPr/>
          <p:nvPr/>
        </p:nvSpPr>
        <p:spPr bwMode="auto">
          <a:xfrm>
            <a:off x="1490663" y="3367088"/>
            <a:ext cx="119062"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6" name="Flowchart: Connector 15"/>
          <p:cNvSpPr/>
          <p:nvPr/>
        </p:nvSpPr>
        <p:spPr bwMode="auto">
          <a:xfrm>
            <a:off x="2878138" y="1738313"/>
            <a:ext cx="119062"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7" name="Flowchart: Connector 16"/>
          <p:cNvSpPr/>
          <p:nvPr/>
        </p:nvSpPr>
        <p:spPr bwMode="auto">
          <a:xfrm>
            <a:off x="1165225" y="2662238"/>
            <a:ext cx="119063"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8" name="Flowchart: Connector 17"/>
          <p:cNvSpPr/>
          <p:nvPr/>
        </p:nvSpPr>
        <p:spPr bwMode="auto">
          <a:xfrm>
            <a:off x="7481888" y="1176338"/>
            <a:ext cx="119062"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9" name="Flowchart: Connector 18"/>
          <p:cNvSpPr/>
          <p:nvPr/>
        </p:nvSpPr>
        <p:spPr bwMode="auto">
          <a:xfrm>
            <a:off x="7693025" y="1316038"/>
            <a:ext cx="119063"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0" name="Flowchart: Connector 19"/>
          <p:cNvSpPr/>
          <p:nvPr/>
        </p:nvSpPr>
        <p:spPr bwMode="auto">
          <a:xfrm>
            <a:off x="7288213" y="1325563"/>
            <a:ext cx="117475" cy="131762"/>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1" name="Flowchart: Connector 20"/>
          <p:cNvSpPr/>
          <p:nvPr/>
        </p:nvSpPr>
        <p:spPr bwMode="auto">
          <a:xfrm>
            <a:off x="7332663" y="1514475"/>
            <a:ext cx="119062"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2" name="Flowchart: Connector 21"/>
          <p:cNvSpPr/>
          <p:nvPr/>
        </p:nvSpPr>
        <p:spPr bwMode="auto">
          <a:xfrm>
            <a:off x="7710488" y="1512888"/>
            <a:ext cx="119062"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3" name="Flowchart: Connector 22"/>
          <p:cNvSpPr/>
          <p:nvPr/>
        </p:nvSpPr>
        <p:spPr bwMode="auto">
          <a:xfrm>
            <a:off x="7507288" y="1533525"/>
            <a:ext cx="119062" cy="131763"/>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4" name="Flowchart: Connector 23"/>
          <p:cNvSpPr/>
          <p:nvPr/>
        </p:nvSpPr>
        <p:spPr bwMode="auto">
          <a:xfrm>
            <a:off x="4476750" y="4879975"/>
            <a:ext cx="119063" cy="131763"/>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5" name="Flowchart: Connector 24"/>
          <p:cNvSpPr/>
          <p:nvPr/>
        </p:nvSpPr>
        <p:spPr bwMode="auto">
          <a:xfrm>
            <a:off x="4713288" y="4986338"/>
            <a:ext cx="117475"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6" name="Flowchart: Connector 25"/>
          <p:cNvSpPr/>
          <p:nvPr/>
        </p:nvSpPr>
        <p:spPr bwMode="auto">
          <a:xfrm>
            <a:off x="4437063" y="5280025"/>
            <a:ext cx="119062" cy="131763"/>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7" name="Flowchart: Connector 26"/>
          <p:cNvSpPr/>
          <p:nvPr/>
        </p:nvSpPr>
        <p:spPr bwMode="auto">
          <a:xfrm>
            <a:off x="4732338" y="5254625"/>
            <a:ext cx="119062"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8" name="Flowchart: Connector 27"/>
          <p:cNvSpPr/>
          <p:nvPr/>
        </p:nvSpPr>
        <p:spPr bwMode="auto">
          <a:xfrm>
            <a:off x="4373563" y="5051425"/>
            <a:ext cx="119062" cy="130175"/>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29" name="Flowchart: Connector 28"/>
          <p:cNvSpPr/>
          <p:nvPr/>
        </p:nvSpPr>
        <p:spPr bwMode="auto">
          <a:xfrm>
            <a:off x="4621213" y="5440363"/>
            <a:ext cx="119062" cy="131762"/>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30" name="Flowchart: Connector 29"/>
          <p:cNvSpPr/>
          <p:nvPr/>
        </p:nvSpPr>
        <p:spPr bwMode="auto">
          <a:xfrm>
            <a:off x="1982788" y="2422525"/>
            <a:ext cx="177800" cy="142875"/>
          </a:xfrm>
          <a:prstGeom prst="flowChartConnector">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32" name="Flowchart: Connector 31"/>
          <p:cNvSpPr/>
          <p:nvPr/>
        </p:nvSpPr>
        <p:spPr bwMode="auto">
          <a:xfrm>
            <a:off x="7478713" y="1352550"/>
            <a:ext cx="179387" cy="141288"/>
          </a:xfrm>
          <a:prstGeom prst="flowChartConnector">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33" name="Flowchart: Connector 32"/>
          <p:cNvSpPr/>
          <p:nvPr/>
        </p:nvSpPr>
        <p:spPr bwMode="auto">
          <a:xfrm>
            <a:off x="4532313" y="5149850"/>
            <a:ext cx="177800" cy="142875"/>
          </a:xfrm>
          <a:prstGeom prst="flowChartConnector">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096745" name="TextBox 34"/>
          <p:cNvSpPr txBox="1">
            <a:spLocks noChangeArrowheads="1"/>
          </p:cNvSpPr>
          <p:nvPr/>
        </p:nvSpPr>
        <p:spPr bwMode="auto">
          <a:xfrm>
            <a:off x="5943600" y="3581400"/>
            <a:ext cx="2743200" cy="3556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lnSpc>
                <a:spcPts val="1800"/>
              </a:lnSpc>
            </a:pPr>
            <a:r>
              <a:rPr lang="en-US">
                <a:solidFill>
                  <a:schemeClr val="bg1"/>
                </a:solidFill>
              </a:rPr>
              <a:t>PRECISE – NOT ACCURATE</a:t>
            </a:r>
          </a:p>
        </p:txBody>
      </p:sp>
      <p:sp>
        <p:nvSpPr>
          <p:cNvPr id="1096746" name="TextBox 35"/>
          <p:cNvSpPr txBox="1">
            <a:spLocks noChangeArrowheads="1"/>
          </p:cNvSpPr>
          <p:nvPr/>
        </p:nvSpPr>
        <p:spPr bwMode="auto">
          <a:xfrm>
            <a:off x="5410200" y="5562600"/>
            <a:ext cx="3124200" cy="3556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lnSpc>
                <a:spcPts val="1800"/>
              </a:lnSpc>
            </a:pPr>
            <a:r>
              <a:rPr lang="en-US">
                <a:solidFill>
                  <a:schemeClr val="bg1"/>
                </a:solidFill>
              </a:rPr>
              <a:t>ACCURATE </a:t>
            </a:r>
            <a:r>
              <a:rPr lang="en-US" sz="1800">
                <a:solidFill>
                  <a:schemeClr val="bg1"/>
                </a:solidFill>
              </a:rPr>
              <a:t>AND</a:t>
            </a:r>
            <a:r>
              <a:rPr lang="en-US">
                <a:solidFill>
                  <a:schemeClr val="bg1"/>
                </a:solidFill>
              </a:rPr>
              <a:t>  PRECISE</a:t>
            </a:r>
          </a:p>
        </p:txBody>
      </p:sp>
      <p:sp>
        <p:nvSpPr>
          <p:cNvPr id="1096747" name="TextBox 36"/>
          <p:cNvSpPr txBox="1">
            <a:spLocks noChangeArrowheads="1"/>
          </p:cNvSpPr>
          <p:nvPr/>
        </p:nvSpPr>
        <p:spPr bwMode="auto">
          <a:xfrm>
            <a:off x="304800" y="3733800"/>
            <a:ext cx="2743200" cy="3556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lnSpc>
                <a:spcPts val="1800"/>
              </a:lnSpc>
            </a:pPr>
            <a:r>
              <a:rPr lang="en-US">
                <a:solidFill>
                  <a:schemeClr val="bg1"/>
                </a:solidFill>
              </a:rPr>
              <a:t>ACCURATE – NOT PRECISE</a:t>
            </a:r>
          </a:p>
        </p:txBody>
      </p:sp>
      <p:sp>
        <p:nvSpPr>
          <p:cNvPr id="1096748" name="TextBox 33"/>
          <p:cNvSpPr txBox="1">
            <a:spLocks noChangeArrowheads="1"/>
          </p:cNvSpPr>
          <p:nvPr/>
        </p:nvSpPr>
        <p:spPr bwMode="auto">
          <a:xfrm>
            <a:off x="3886200" y="1371600"/>
            <a:ext cx="1752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NOTE: SPREAD OF SOLUTION REFLECTED IN THE “RMS”. HIGH RMS DOES NOT </a:t>
            </a:r>
            <a:r>
              <a:rPr lang="en-US" i="1"/>
              <a:t>NECESSARILY</a:t>
            </a:r>
            <a:r>
              <a:rPr lang="en-US"/>
              <a:t> MEAN A BAD RESULT</a:t>
            </a:r>
          </a:p>
        </p:txBody>
      </p:sp>
      <p:cxnSp>
        <p:nvCxnSpPr>
          <p:cNvPr id="1096749" name="Straight Arrow Connector 38"/>
          <p:cNvCxnSpPr>
            <a:cxnSpLocks noChangeShapeType="1"/>
          </p:cNvCxnSpPr>
          <p:nvPr/>
        </p:nvCxnSpPr>
        <p:spPr bwMode="auto">
          <a:xfrm rot="10800000" flipV="1">
            <a:off x="2971800" y="1524000"/>
            <a:ext cx="914400" cy="685800"/>
          </a:xfrm>
          <a:prstGeom prst="straightConnector1">
            <a:avLst/>
          </a:prstGeom>
          <a:noFill/>
          <a:ln w="25400" algn="ctr">
            <a:solidFill>
              <a:srgbClr val="FF0000"/>
            </a:solidFill>
            <a:round/>
            <a:headEnd/>
            <a:tailEnd type="arrow" w="med" len="med"/>
          </a:ln>
        </p:spPr>
      </p:cxnSp>
      <p:cxnSp>
        <p:nvCxnSpPr>
          <p:cNvPr id="1096750" name="Straight Arrow Connector 40"/>
          <p:cNvCxnSpPr>
            <a:cxnSpLocks noChangeShapeType="1"/>
          </p:cNvCxnSpPr>
          <p:nvPr/>
        </p:nvCxnSpPr>
        <p:spPr bwMode="auto">
          <a:xfrm>
            <a:off x="5486400" y="1524000"/>
            <a:ext cx="1600200" cy="1588"/>
          </a:xfrm>
          <a:prstGeom prst="straightConnector1">
            <a:avLst/>
          </a:prstGeom>
          <a:noFill/>
          <a:ln w="25400" algn="ctr">
            <a:solidFill>
              <a:srgbClr val="FF0000"/>
            </a:solidFill>
            <a:round/>
            <a:headEnd/>
            <a:tailEnd type="arrow" w="med" len="med"/>
          </a:ln>
        </p:spPr>
      </p:cxnSp>
      <p:sp>
        <p:nvSpPr>
          <p:cNvPr id="42" name="Flowchart: Or 41"/>
          <p:cNvSpPr/>
          <p:nvPr/>
        </p:nvSpPr>
        <p:spPr bwMode="auto">
          <a:xfrm>
            <a:off x="457200" y="4800600"/>
            <a:ext cx="1056904" cy="997528"/>
          </a:xfrm>
          <a:prstGeom prst="flowChartOr">
            <a:avLst/>
          </a:prstGeom>
          <a:solidFill>
            <a:srgbClr val="FFFF00"/>
          </a:solidFill>
          <a:ln w="25400" cmpd="sng">
            <a:solidFill>
              <a:srgbClr val="00206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dirty="0">
              <a:solidFill>
                <a:srgbClr val="000000"/>
              </a:solidFill>
              <a:latin typeface="Arial" charset="0"/>
              <a:ea typeface="ＭＳ Ｐゴシック" pitchFamily="16" charset="-128"/>
              <a:cs typeface="ＭＳ Ｐゴシック" pitchFamily="-97" charset="-128"/>
            </a:endParaRPr>
          </a:p>
        </p:txBody>
      </p:sp>
      <p:sp>
        <p:nvSpPr>
          <p:cNvPr id="1096754" name="TextBox 42"/>
          <p:cNvSpPr txBox="1">
            <a:spLocks noChangeArrowheads="1"/>
          </p:cNvSpPr>
          <p:nvPr/>
        </p:nvSpPr>
        <p:spPr bwMode="auto">
          <a:xfrm>
            <a:off x="685800" y="44958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KEY</a:t>
            </a:r>
          </a:p>
        </p:txBody>
      </p:sp>
      <p:sp>
        <p:nvSpPr>
          <p:cNvPr id="1096755" name="TextBox 43"/>
          <p:cNvSpPr txBox="1">
            <a:spLocks noChangeArrowheads="1"/>
          </p:cNvSpPr>
          <p:nvPr/>
        </p:nvSpPr>
        <p:spPr bwMode="auto">
          <a:xfrm>
            <a:off x="1600200" y="563880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t>“TRUTH”</a:t>
            </a:r>
          </a:p>
        </p:txBody>
      </p:sp>
      <p:cxnSp>
        <p:nvCxnSpPr>
          <p:cNvPr id="1096756" name="Straight Arrow Connector 47"/>
          <p:cNvCxnSpPr>
            <a:cxnSpLocks noChangeShapeType="1"/>
          </p:cNvCxnSpPr>
          <p:nvPr/>
        </p:nvCxnSpPr>
        <p:spPr bwMode="auto">
          <a:xfrm rot="10800000">
            <a:off x="990600" y="5303838"/>
            <a:ext cx="609600" cy="457200"/>
          </a:xfrm>
          <a:prstGeom prst="straightConnector1">
            <a:avLst/>
          </a:prstGeom>
          <a:noFill/>
          <a:ln w="25400" algn="ctr">
            <a:solidFill>
              <a:srgbClr val="FF0000"/>
            </a:solidFill>
            <a:round/>
            <a:headEnd/>
            <a:tailEnd type="arrow" w="med" len="med"/>
          </a:ln>
        </p:spPr>
      </p:cxn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29" name="Rectangle 2"/>
          <p:cNvSpPr>
            <a:spLocks noGrp="1" noChangeArrowheads="1"/>
          </p:cNvSpPr>
          <p:nvPr>
            <p:ph type="title"/>
          </p:nvPr>
        </p:nvSpPr>
        <p:spPr>
          <a:xfrm>
            <a:off x="304800" y="533400"/>
            <a:ext cx="8458200" cy="838200"/>
          </a:xfrm>
        </p:spPr>
        <p:txBody>
          <a:bodyPr/>
          <a:lstStyle/>
          <a:p>
            <a:pPr eaLnBrk="1" hangingPunct="1"/>
            <a:r>
              <a:rPr lang="en-US" sz="2800" smtClean="0">
                <a:solidFill>
                  <a:schemeClr val="accent2"/>
                </a:solidFill>
              </a:rPr>
              <a:t>BEST METHODS FROM THE GUIDELINES:</a:t>
            </a:r>
            <a:br>
              <a:rPr lang="en-US" sz="2800" smtClean="0">
                <a:solidFill>
                  <a:schemeClr val="accent2"/>
                </a:solidFill>
              </a:rPr>
            </a:br>
            <a:r>
              <a:rPr lang="en-US" sz="3200" u="sng" smtClean="0">
                <a:solidFill>
                  <a:srgbClr val="00B050"/>
                </a:solidFill>
              </a:rPr>
              <a:t>THE 7 “C’s”</a:t>
            </a:r>
          </a:p>
        </p:txBody>
      </p:sp>
      <p:sp>
        <p:nvSpPr>
          <p:cNvPr id="1097730" name="Rectangle 3"/>
          <p:cNvSpPr>
            <a:spLocks noGrp="1" noChangeArrowheads="1"/>
          </p:cNvSpPr>
          <p:nvPr>
            <p:ph type="body" idx="1"/>
          </p:nvPr>
        </p:nvSpPr>
        <p:spPr>
          <a:xfrm>
            <a:off x="609600" y="2362200"/>
            <a:ext cx="4800600" cy="3048000"/>
          </a:xfrm>
        </p:spPr>
        <p:txBody>
          <a:bodyPr/>
          <a:lstStyle/>
          <a:p>
            <a:pPr eaLnBrk="1" hangingPunct="1">
              <a:lnSpc>
                <a:spcPct val="90000"/>
              </a:lnSpc>
            </a:pPr>
            <a:r>
              <a:rPr lang="en-US" sz="2600" smtClean="0"/>
              <a:t>CHECK EQUIPMENT</a:t>
            </a:r>
          </a:p>
          <a:p>
            <a:pPr eaLnBrk="1" hangingPunct="1">
              <a:lnSpc>
                <a:spcPct val="90000"/>
              </a:lnSpc>
            </a:pPr>
            <a:r>
              <a:rPr lang="en-US" sz="2600" smtClean="0"/>
              <a:t>COMMUNICATION</a:t>
            </a:r>
          </a:p>
          <a:p>
            <a:pPr eaLnBrk="1" hangingPunct="1">
              <a:lnSpc>
                <a:spcPct val="90000"/>
              </a:lnSpc>
            </a:pPr>
            <a:r>
              <a:rPr lang="en-US" sz="2600" smtClean="0"/>
              <a:t>CONDITIONS</a:t>
            </a:r>
          </a:p>
          <a:p>
            <a:pPr eaLnBrk="1" hangingPunct="1">
              <a:lnSpc>
                <a:spcPct val="90000"/>
              </a:lnSpc>
            </a:pPr>
            <a:r>
              <a:rPr lang="en-US" sz="2600" smtClean="0"/>
              <a:t>CONSTRAINTS(OR NOT)</a:t>
            </a:r>
          </a:p>
          <a:p>
            <a:pPr eaLnBrk="1" hangingPunct="1">
              <a:lnSpc>
                <a:spcPct val="90000"/>
              </a:lnSpc>
            </a:pPr>
            <a:r>
              <a:rPr lang="en-US" sz="2600" smtClean="0"/>
              <a:t>COORDINATES</a:t>
            </a:r>
          </a:p>
          <a:p>
            <a:pPr eaLnBrk="1" hangingPunct="1">
              <a:lnSpc>
                <a:spcPct val="90000"/>
              </a:lnSpc>
            </a:pPr>
            <a:r>
              <a:rPr lang="en-US" sz="2600" smtClean="0"/>
              <a:t>COLLECTION</a:t>
            </a:r>
          </a:p>
          <a:p>
            <a:pPr eaLnBrk="1" hangingPunct="1">
              <a:lnSpc>
                <a:spcPct val="90000"/>
              </a:lnSpc>
            </a:pPr>
            <a:r>
              <a:rPr lang="en-US" sz="2600" smtClean="0"/>
              <a:t>CONFIDENCE</a:t>
            </a:r>
          </a:p>
        </p:txBody>
      </p:sp>
      <p:sp>
        <p:nvSpPr>
          <p:cNvPr id="1097731" name="Rectangle 4"/>
          <p:cNvSpPr>
            <a:spLocks noChangeArrowheads="1"/>
          </p:cNvSpPr>
          <p:nvPr/>
        </p:nvSpPr>
        <p:spPr bwMode="auto">
          <a:xfrm>
            <a:off x="228600" y="548640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i="1" u="sng">
                <a:solidFill>
                  <a:srgbClr val="00CC00"/>
                </a:solidFill>
              </a:rPr>
              <a:t>THE CONTROL IS AT THE POLE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3" name="Rectangle 4"/>
          <p:cNvSpPr>
            <a:spLocks noGrp="1" noChangeArrowheads="1"/>
          </p:cNvSpPr>
          <p:nvPr>
            <p:ph type="title"/>
          </p:nvPr>
        </p:nvSpPr>
        <p:spPr>
          <a:xfrm>
            <a:off x="381000" y="1981200"/>
            <a:ext cx="8458200" cy="4038600"/>
          </a:xfrm>
        </p:spPr>
        <p:txBody>
          <a:bodyPr/>
          <a:lstStyle/>
          <a:p>
            <a:pPr eaLnBrk="1" hangingPunct="1"/>
            <a:r>
              <a:rPr lang="en-US" sz="2800" smtClean="0">
                <a:solidFill>
                  <a:srgbClr val="00CC00"/>
                </a:solidFill>
              </a:rPr>
              <a:t>FROM NGS SINGLE BASE GUIDELINES CHAPTER 5 - FIELD PROCEDURES, AND “USERS” CHAPTER OF RTN GUIDELINES: </a:t>
            </a:r>
            <a:br>
              <a:rPr lang="en-US" sz="2800" smtClean="0">
                <a:solidFill>
                  <a:srgbClr val="00CC00"/>
                </a:solidFill>
              </a:rPr>
            </a:br>
            <a:r>
              <a:rPr lang="en-US" sz="2800" smtClean="0">
                <a:solidFill>
                  <a:schemeClr val="accent2"/>
                </a:solidFill>
              </a:rPr>
              <a:t/>
            </a:r>
            <a:br>
              <a:rPr lang="en-US" sz="2800" smtClean="0">
                <a:solidFill>
                  <a:schemeClr val="accent2"/>
                </a:solidFill>
              </a:rPr>
            </a:br>
            <a:r>
              <a:rPr lang="en-US" sz="3200" smtClean="0">
                <a:solidFill>
                  <a:srgbClr val="3399FF"/>
                </a:solidFill>
              </a:rPr>
              <a:t>RT</a:t>
            </a:r>
            <a:r>
              <a:rPr lang="en-US" sz="3200" smtClean="0">
                <a:solidFill>
                  <a:schemeClr val="accent2"/>
                </a:solidFill>
              </a:rPr>
              <a:t> = single base, either active or passive</a:t>
            </a:r>
            <a:br>
              <a:rPr lang="en-US" sz="3200" smtClean="0">
                <a:solidFill>
                  <a:schemeClr val="accent2"/>
                </a:solidFill>
              </a:rPr>
            </a:br>
            <a:r>
              <a:rPr lang="en-US" sz="3200" smtClean="0">
                <a:solidFill>
                  <a:srgbClr val="FF0000"/>
                </a:solidFill>
              </a:rPr>
              <a:t>B</a:t>
            </a:r>
            <a:r>
              <a:rPr lang="en-US" sz="3200" smtClean="0">
                <a:solidFill>
                  <a:schemeClr val="accent2"/>
                </a:solidFill>
              </a:rPr>
              <a:t> = Both Single base and RTN</a:t>
            </a:r>
          </a:p>
        </p:txBody>
      </p:sp>
      <p:sp>
        <p:nvSpPr>
          <p:cNvPr id="1098754" name="TextBox 2"/>
          <p:cNvSpPr txBox="1">
            <a:spLocks noChangeArrowheads="1"/>
          </p:cNvSpPr>
          <p:nvPr/>
        </p:nvSpPr>
        <p:spPr bwMode="auto">
          <a:xfrm>
            <a:off x="381000" y="533400"/>
            <a:ext cx="800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lgn="ctr" eaLnBrk="0" hangingPunct="0"/>
            <a:r>
              <a:rPr lang="en-US" sz="2800"/>
              <a:t>ACHIEVING ACCURATE, RELIABLE POSITIONS USING GNSS REAL TIME TECHNIQUES</a:t>
            </a:r>
          </a:p>
        </p:txBody>
      </p:sp>
      <p:sp>
        <p:nvSpPr>
          <p:cNvPr id="1098755" name="TextBox 3"/>
          <p:cNvSpPr txBox="1">
            <a:spLocks noChangeArrowheads="1"/>
          </p:cNvSpPr>
          <p:nvPr/>
        </p:nvSpPr>
        <p:spPr bwMode="auto">
          <a:xfrm>
            <a:off x="8610600" y="5791200"/>
            <a:ext cx="53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800" b="0">
                <a:solidFill>
                  <a:srgbClr val="FF0000"/>
                </a:solidFill>
              </a:rPr>
              <a:t>3</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7" name="Rectangle 3"/>
          <p:cNvSpPr>
            <a:spLocks noGrp="1" noChangeArrowheads="1"/>
          </p:cNvSpPr>
          <p:nvPr>
            <p:ph type="body" idx="1"/>
          </p:nvPr>
        </p:nvSpPr>
        <p:spPr>
          <a:xfrm>
            <a:off x="1219200" y="1371600"/>
            <a:ext cx="7315200" cy="4800600"/>
          </a:xfrm>
        </p:spPr>
        <p:txBody>
          <a:bodyPr/>
          <a:lstStyle/>
          <a:p>
            <a:pPr eaLnBrk="1" hangingPunct="1"/>
            <a:r>
              <a:rPr lang="en-US" smtClean="0">
                <a:solidFill>
                  <a:srgbClr val="FF0000"/>
                </a:solidFill>
              </a:rPr>
              <a:t>B </a:t>
            </a:r>
            <a:r>
              <a:rPr lang="en-US" smtClean="0">
                <a:solidFill>
                  <a:schemeClr val="accent2"/>
                </a:solidFill>
              </a:rPr>
              <a:t>BUBBLE- ADJUSTED? (OR USE 180° ROTATION)</a:t>
            </a:r>
          </a:p>
          <a:p>
            <a:pPr eaLnBrk="1" hangingPunct="1"/>
            <a:r>
              <a:rPr lang="en-US" smtClean="0">
                <a:solidFill>
                  <a:srgbClr val="3399FF"/>
                </a:solidFill>
              </a:rPr>
              <a:t>RT </a:t>
            </a:r>
            <a:r>
              <a:rPr lang="en-US" smtClean="0">
                <a:solidFill>
                  <a:schemeClr val="accent2"/>
                </a:solidFill>
              </a:rPr>
              <a:t>BATTERY- BASE FULLY CHARGED 12V?</a:t>
            </a:r>
          </a:p>
          <a:p>
            <a:pPr eaLnBrk="1" hangingPunct="1"/>
            <a:r>
              <a:rPr lang="en-US" smtClean="0">
                <a:solidFill>
                  <a:srgbClr val="FF0000"/>
                </a:solidFill>
              </a:rPr>
              <a:t>B </a:t>
            </a:r>
            <a:r>
              <a:rPr lang="en-US" smtClean="0">
                <a:solidFill>
                  <a:schemeClr val="accent2"/>
                </a:solidFill>
              </a:rPr>
              <a:t>BATTERY – ROVER SPARES?</a:t>
            </a:r>
          </a:p>
          <a:p>
            <a:pPr eaLnBrk="1" hangingPunct="1"/>
            <a:r>
              <a:rPr lang="en-US" smtClean="0">
                <a:solidFill>
                  <a:srgbClr val="3399FF"/>
                </a:solidFill>
              </a:rPr>
              <a:t>RT </a:t>
            </a:r>
            <a:r>
              <a:rPr lang="en-US" smtClean="0">
                <a:solidFill>
                  <a:schemeClr val="accent2"/>
                </a:solidFill>
              </a:rPr>
              <a:t>USE PROPER RADIO CABLE (REDUCE SIGNAL LOSS)</a:t>
            </a:r>
          </a:p>
          <a:p>
            <a:pPr eaLnBrk="1" hangingPunct="1"/>
            <a:r>
              <a:rPr lang="en-US" smtClean="0">
                <a:solidFill>
                  <a:srgbClr val="3399FF"/>
                </a:solidFill>
              </a:rPr>
              <a:t>RT </a:t>
            </a:r>
            <a:r>
              <a:rPr lang="en-US" smtClean="0">
                <a:solidFill>
                  <a:schemeClr val="accent2"/>
                </a:solidFill>
              </a:rPr>
              <a:t>RADIO MAST HIGH AS POSSIBLE? (5’ = 5 MILES, 20’ = 11 MILES, DOUBLE HEIGHT=40% RANGE INCREASE). LOW LOSS CABLE FOR &gt;25’.</a:t>
            </a:r>
          </a:p>
          <a:p>
            <a:pPr eaLnBrk="1" hangingPunct="1"/>
            <a:r>
              <a:rPr lang="en-US" smtClean="0">
                <a:solidFill>
                  <a:srgbClr val="3399FF"/>
                </a:solidFill>
              </a:rPr>
              <a:t>RT </a:t>
            </a:r>
            <a:r>
              <a:rPr lang="en-US" smtClean="0">
                <a:solidFill>
                  <a:schemeClr val="accent2"/>
                </a:solidFill>
              </a:rPr>
              <a:t>DIPOLE (DIRECTIONAL) ANTENNA NEEDED?</a:t>
            </a:r>
          </a:p>
          <a:p>
            <a:pPr eaLnBrk="1" hangingPunct="1"/>
            <a:r>
              <a:rPr lang="en-US" smtClean="0">
                <a:solidFill>
                  <a:srgbClr val="3399FF"/>
                </a:solidFill>
              </a:rPr>
              <a:t>RT </a:t>
            </a:r>
            <a:r>
              <a:rPr lang="en-US" smtClean="0">
                <a:solidFill>
                  <a:schemeClr val="accent2"/>
                </a:solidFill>
              </a:rPr>
              <a:t>REPEATER?</a:t>
            </a:r>
          </a:p>
          <a:p>
            <a:pPr eaLnBrk="1" hangingPunct="1"/>
            <a:r>
              <a:rPr lang="en-US" smtClean="0">
                <a:solidFill>
                  <a:srgbClr val="3399FF"/>
                </a:solidFill>
              </a:rPr>
              <a:t>RT </a:t>
            </a:r>
            <a:r>
              <a:rPr lang="en-US" smtClean="0">
                <a:solidFill>
                  <a:schemeClr val="accent2"/>
                </a:solidFill>
              </a:rPr>
              <a:t>CABLE CONNECTIONS SEATED AND TIGHT?</a:t>
            </a:r>
          </a:p>
          <a:p>
            <a:pPr eaLnBrk="1" hangingPunct="1"/>
            <a:r>
              <a:rPr lang="en-US" smtClean="0">
                <a:solidFill>
                  <a:srgbClr val="FF0000"/>
                </a:solidFill>
              </a:rPr>
              <a:t>B</a:t>
            </a:r>
            <a:r>
              <a:rPr lang="en-US" smtClean="0">
                <a:solidFill>
                  <a:schemeClr val="accent2"/>
                </a:solidFill>
              </a:rPr>
              <a:t>“FIXED HEIGHT” CHECKED?</a:t>
            </a:r>
          </a:p>
          <a:p>
            <a:pPr eaLnBrk="1" hangingPunct="1"/>
            <a:r>
              <a:rPr lang="en-US" smtClean="0">
                <a:solidFill>
                  <a:srgbClr val="3399FF"/>
                </a:solidFill>
              </a:rPr>
              <a:t>RT </a:t>
            </a:r>
            <a:r>
              <a:rPr lang="en-US" smtClean="0">
                <a:solidFill>
                  <a:schemeClr val="accent2"/>
                </a:solidFill>
              </a:rPr>
              <a:t>BASE SECURE?</a:t>
            </a:r>
          </a:p>
        </p:txBody>
      </p:sp>
      <p:sp>
        <p:nvSpPr>
          <p:cNvPr id="5" name="Rectangle 4"/>
          <p:cNvSpPr/>
          <p:nvPr/>
        </p:nvSpPr>
        <p:spPr>
          <a:xfrm>
            <a:off x="1752600" y="533400"/>
            <a:ext cx="5761514"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cs typeface="+mn-cs"/>
              </a:rPr>
              <a:t>CHECK EQUIPMENT</a:t>
            </a:r>
          </a:p>
        </p:txBody>
      </p:sp>
      <p:sp>
        <p:nvSpPr>
          <p:cNvPr id="4" name="TextBox 3"/>
          <p:cNvSpPr txBox="1"/>
          <p:nvPr/>
        </p:nvSpPr>
        <p:spPr>
          <a:xfrm>
            <a:off x="8077200" y="6400800"/>
            <a:ext cx="609600" cy="304800"/>
          </a:xfrm>
          <a:prstGeom prst="rect">
            <a:avLst/>
          </a:prstGeom>
          <a:noFill/>
        </p:spPr>
        <p:txBody>
          <a:bodyPr>
            <a:spAutoFit/>
          </a:bodyPr>
          <a:lstStyle/>
          <a:p>
            <a:pPr>
              <a:defRPr/>
            </a:pPr>
            <a:r>
              <a:rPr lang="en-US" dirty="0">
                <a:solidFill>
                  <a:schemeClr val="bg1">
                    <a:lumMod val="65000"/>
                  </a:schemeClr>
                </a:solidFill>
                <a:cs typeface="+mn-cs"/>
              </a:rPr>
              <a:t>45</a:t>
            </a:r>
            <a:endParaRPr lang="en-US" dirty="0">
              <a:solidFill>
                <a:schemeClr val="bg1">
                  <a:lumMod val="65000"/>
                </a:schemeClr>
              </a:solidFill>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3"/>
          <p:cNvSpPr>
            <a:spLocks noGrp="1" noChangeArrowheads="1"/>
          </p:cNvSpPr>
          <p:nvPr>
            <p:ph type="body" idx="1"/>
          </p:nvPr>
        </p:nvSpPr>
        <p:spPr>
          <a:xfrm>
            <a:off x="0" y="1066800"/>
            <a:ext cx="6781800" cy="3048000"/>
          </a:xfrm>
        </p:spPr>
        <p:txBody>
          <a:bodyPr/>
          <a:lstStyle/>
          <a:p>
            <a:pPr eaLnBrk="1" hangingPunct="1"/>
            <a:r>
              <a:rPr lang="en-US" sz="2400" smtClean="0">
                <a:solidFill>
                  <a:srgbClr val="3399FF"/>
                </a:solidFill>
              </a:rPr>
              <a:t>RT </a:t>
            </a:r>
            <a:r>
              <a:rPr lang="en-US" sz="2400" smtClean="0">
                <a:solidFill>
                  <a:schemeClr val="accent2"/>
                </a:solidFill>
              </a:rPr>
              <a:t>UHF FREQUENCY CLEAR?</a:t>
            </a:r>
          </a:p>
          <a:p>
            <a:pPr eaLnBrk="1" hangingPunct="1"/>
            <a:r>
              <a:rPr lang="en-US" sz="2400" smtClean="0">
                <a:solidFill>
                  <a:srgbClr val="FF0000"/>
                </a:solidFill>
              </a:rPr>
              <a:t>B </a:t>
            </a:r>
            <a:r>
              <a:rPr lang="en-US" sz="2400" smtClean="0">
                <a:solidFill>
                  <a:schemeClr val="accent2"/>
                </a:solidFill>
              </a:rPr>
              <a:t>CDMA/CELL - STATIC IP FOR COMMS?</a:t>
            </a:r>
          </a:p>
          <a:p>
            <a:pPr eaLnBrk="1" hangingPunct="1"/>
            <a:r>
              <a:rPr lang="en-US" sz="2400" smtClean="0">
                <a:solidFill>
                  <a:srgbClr val="FF0000"/>
                </a:solidFill>
              </a:rPr>
              <a:t>B </a:t>
            </a:r>
            <a:r>
              <a:rPr lang="en-US" sz="2400" smtClean="0">
                <a:solidFill>
                  <a:schemeClr val="accent2"/>
                </a:solidFill>
              </a:rPr>
              <a:t>CONSTANT COMMS WHILE LOCATING</a:t>
            </a:r>
          </a:p>
          <a:p>
            <a:pPr eaLnBrk="1" hangingPunct="1"/>
            <a:r>
              <a:rPr lang="en-US" sz="2400" smtClean="0">
                <a:solidFill>
                  <a:srgbClr val="3399FF"/>
                </a:solidFill>
              </a:rPr>
              <a:t>RT </a:t>
            </a:r>
            <a:r>
              <a:rPr lang="en-US" sz="2400" smtClean="0">
                <a:solidFill>
                  <a:schemeClr val="accent2"/>
                </a:solidFill>
              </a:rPr>
              <a:t>BATTERY STRENGTH OK?</a:t>
            </a:r>
          </a:p>
          <a:p>
            <a:pPr eaLnBrk="1" hangingPunct="1"/>
            <a:r>
              <a:rPr lang="en-US" sz="2400" smtClean="0">
                <a:solidFill>
                  <a:srgbClr val="FF0000"/>
                </a:solidFill>
              </a:rPr>
              <a:t>B </a:t>
            </a:r>
            <a:r>
              <a:rPr lang="en-US" sz="2400" smtClean="0">
                <a:solidFill>
                  <a:schemeClr val="accent2"/>
                </a:solidFill>
              </a:rPr>
              <a:t>CELL COVERAGE?</a:t>
            </a:r>
          </a:p>
          <a:p>
            <a:pPr eaLnBrk="1" hangingPunct="1"/>
            <a:r>
              <a:rPr lang="en-US" sz="2400" smtClean="0">
                <a:solidFill>
                  <a:srgbClr val="FF0000"/>
                </a:solidFill>
              </a:rPr>
              <a:t>B</a:t>
            </a:r>
            <a:r>
              <a:rPr lang="en-US" sz="2400" smtClean="0">
                <a:solidFill>
                  <a:schemeClr val="accent2"/>
                </a:solidFill>
              </a:rPr>
              <a:t> </a:t>
            </a:r>
            <a:r>
              <a:rPr lang="en-US" sz="2400" u="sng" smtClean="0">
                <a:solidFill>
                  <a:schemeClr val="accent2"/>
                </a:solidFill>
              </a:rPr>
              <a:t>KEEP FIRMWARE UPDATED!</a:t>
            </a:r>
          </a:p>
        </p:txBody>
      </p:sp>
      <p:sp>
        <p:nvSpPr>
          <p:cNvPr id="5" name="Rectangle 4"/>
          <p:cNvSpPr/>
          <p:nvPr/>
        </p:nvSpPr>
        <p:spPr>
          <a:xfrm>
            <a:off x="1905000" y="457200"/>
            <a:ext cx="5365572"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cs typeface="+mn-cs"/>
              </a:rPr>
              <a:t>COMMUNICATION</a:t>
            </a:r>
          </a:p>
        </p:txBody>
      </p:sp>
      <p:pic>
        <p:nvPicPr>
          <p:cNvPr id="1100803" name="Picture 3" descr="ba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2200" y="2438400"/>
            <a:ext cx="42418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3"/>
          <p:cNvSpPr>
            <a:spLocks noGrp="1" noChangeArrowheads="1"/>
          </p:cNvSpPr>
          <p:nvPr>
            <p:ph type="body" idx="1"/>
          </p:nvPr>
        </p:nvSpPr>
        <p:spPr>
          <a:xfrm>
            <a:off x="762000" y="1371600"/>
            <a:ext cx="7696200" cy="3048000"/>
          </a:xfrm>
        </p:spPr>
        <p:txBody>
          <a:bodyPr/>
          <a:lstStyle/>
          <a:p>
            <a:pPr eaLnBrk="1" hangingPunct="1"/>
            <a:r>
              <a:rPr lang="en-US" sz="2400" smtClean="0">
                <a:solidFill>
                  <a:srgbClr val="3399FF"/>
                </a:solidFill>
              </a:rPr>
              <a:t>RT </a:t>
            </a:r>
            <a:r>
              <a:rPr lang="en-US" sz="2400" smtClean="0">
                <a:solidFill>
                  <a:schemeClr val="accent2"/>
                </a:solidFill>
              </a:rPr>
              <a:t>WEATHER CONSISTENT BASE &amp; ROVER?</a:t>
            </a:r>
          </a:p>
          <a:p>
            <a:pPr eaLnBrk="1" hangingPunct="1"/>
            <a:r>
              <a:rPr lang="en-US" sz="2400" smtClean="0">
                <a:solidFill>
                  <a:srgbClr val="FF0000"/>
                </a:solidFill>
              </a:rPr>
              <a:t>B </a:t>
            </a:r>
            <a:r>
              <a:rPr lang="en-US" sz="2400" smtClean="0">
                <a:solidFill>
                  <a:schemeClr val="accent2"/>
                </a:solidFill>
              </a:rPr>
              <a:t>CHECK SPACE WEATHER?</a:t>
            </a:r>
          </a:p>
          <a:p>
            <a:pPr eaLnBrk="1" hangingPunct="1"/>
            <a:r>
              <a:rPr lang="en-US" sz="2400" smtClean="0">
                <a:solidFill>
                  <a:srgbClr val="FF0000"/>
                </a:solidFill>
              </a:rPr>
              <a:t>B </a:t>
            </a:r>
            <a:r>
              <a:rPr lang="en-US" sz="2400" smtClean="0">
                <a:solidFill>
                  <a:schemeClr val="accent2"/>
                </a:solidFill>
              </a:rPr>
              <a:t>CHECK PDOP/SATS FOR THE DAY?</a:t>
            </a:r>
          </a:p>
          <a:p>
            <a:pPr eaLnBrk="1" hangingPunct="1"/>
            <a:r>
              <a:rPr lang="en-US" sz="2400" smtClean="0">
                <a:solidFill>
                  <a:srgbClr val="3399FF"/>
                </a:solidFill>
              </a:rPr>
              <a:t>RT </a:t>
            </a:r>
            <a:r>
              <a:rPr lang="en-US" sz="2400" smtClean="0">
                <a:solidFill>
                  <a:schemeClr val="accent2"/>
                </a:solidFill>
              </a:rPr>
              <a:t>OPEN SKY AT BASE?</a:t>
            </a:r>
          </a:p>
          <a:p>
            <a:pPr eaLnBrk="1" hangingPunct="1"/>
            <a:r>
              <a:rPr lang="en-US" sz="2400" smtClean="0">
                <a:solidFill>
                  <a:srgbClr val="3399FF"/>
                </a:solidFill>
              </a:rPr>
              <a:t>RT </a:t>
            </a:r>
            <a:r>
              <a:rPr lang="en-US" sz="2400" smtClean="0">
                <a:solidFill>
                  <a:schemeClr val="accent2"/>
                </a:solidFill>
              </a:rPr>
              <a:t>MULTIPATH AT BASE?</a:t>
            </a:r>
          </a:p>
          <a:p>
            <a:pPr eaLnBrk="1" hangingPunct="1"/>
            <a:r>
              <a:rPr lang="en-US" sz="2400" smtClean="0">
                <a:solidFill>
                  <a:srgbClr val="FF0000"/>
                </a:solidFill>
              </a:rPr>
              <a:t>B </a:t>
            </a:r>
            <a:r>
              <a:rPr lang="en-US" sz="2400" smtClean="0">
                <a:solidFill>
                  <a:schemeClr val="accent2"/>
                </a:solidFill>
              </a:rPr>
              <a:t>MULTIPATH AT ROVER?</a:t>
            </a:r>
          </a:p>
          <a:p>
            <a:pPr eaLnBrk="1" hangingPunct="1"/>
            <a:r>
              <a:rPr lang="en-US" sz="2400" smtClean="0">
                <a:solidFill>
                  <a:srgbClr val="FF0000"/>
                </a:solidFill>
              </a:rPr>
              <a:t>B </a:t>
            </a:r>
            <a:r>
              <a:rPr lang="en-US" sz="2400" smtClean="0">
                <a:solidFill>
                  <a:schemeClr val="accent2"/>
                </a:solidFill>
              </a:rPr>
              <a:t>USE BIPOD?</a:t>
            </a:r>
          </a:p>
        </p:txBody>
      </p:sp>
      <p:sp>
        <p:nvSpPr>
          <p:cNvPr id="5" name="Rectangle 4"/>
          <p:cNvSpPr/>
          <p:nvPr/>
        </p:nvSpPr>
        <p:spPr>
          <a:xfrm>
            <a:off x="2286000" y="609600"/>
            <a:ext cx="3998210"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cs typeface="+mn-cs"/>
              </a:rPr>
              <a:t>CONDITIONS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6"/>
          <p:cNvSpPr>
            <a:spLocks noGrp="1" noChangeArrowheads="1"/>
          </p:cNvSpPr>
          <p:nvPr>
            <p:ph type="title"/>
          </p:nvPr>
        </p:nvSpPr>
        <p:spPr>
          <a:xfrm>
            <a:off x="457200" y="457200"/>
            <a:ext cx="8458200" cy="457200"/>
          </a:xfrm>
        </p:spPr>
        <p:txBody>
          <a:bodyPr/>
          <a:lstStyle/>
          <a:p>
            <a:r>
              <a:rPr lang="en-US" sz="2800" smtClean="0">
                <a:solidFill>
                  <a:schemeClr val="accent2"/>
                </a:solidFill>
              </a:rPr>
              <a:t>Dilution Of Precision - DOP</a:t>
            </a:r>
          </a:p>
        </p:txBody>
      </p:sp>
      <p:pic>
        <p:nvPicPr>
          <p:cNvPr id="1102850"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371600"/>
            <a:ext cx="6781800" cy="4310063"/>
          </a:xfrm>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3" name="Rectangle 2"/>
          <p:cNvSpPr>
            <a:spLocks noGrp="1" noChangeArrowheads="1"/>
          </p:cNvSpPr>
          <p:nvPr>
            <p:ph type="title"/>
          </p:nvPr>
        </p:nvSpPr>
        <p:spPr>
          <a:xfrm>
            <a:off x="457200" y="457200"/>
            <a:ext cx="8458200" cy="609600"/>
          </a:xfrm>
        </p:spPr>
        <p:txBody>
          <a:bodyPr/>
          <a:lstStyle/>
          <a:p>
            <a:pPr eaLnBrk="1" hangingPunct="1"/>
            <a:r>
              <a:rPr lang="en-US" smtClean="0">
                <a:solidFill>
                  <a:schemeClr val="accent2"/>
                </a:solidFill>
              </a:rPr>
              <a:t>NHUN – SATELLITES/ WITH OBSTRUCTIONS</a:t>
            </a:r>
          </a:p>
        </p:txBody>
      </p:sp>
      <p:pic>
        <p:nvPicPr>
          <p:cNvPr id="1037315" name="Picture 3" descr="ob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6215063"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316" name="Picture 4" descr="s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52713"/>
            <a:ext cx="86868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317" name="Picture 5" descr="s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8686800"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37315"/>
                                        </p:tgtEl>
                                      </p:cBhvr>
                                    </p:animEffect>
                                    <p:set>
                                      <p:cBhvr>
                                        <p:cTn id="7" dur="1" fill="hold">
                                          <p:stCondLst>
                                            <p:cond delay="499"/>
                                          </p:stCondLst>
                                        </p:cTn>
                                        <p:tgtEl>
                                          <p:spTgt spid="1037315"/>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037317"/>
                                        </p:tgtEl>
                                        <p:attrNameLst>
                                          <p:attrName>style.visibility</p:attrName>
                                        </p:attrNameLst>
                                      </p:cBhvr>
                                      <p:to>
                                        <p:strVal val="visible"/>
                                      </p:to>
                                    </p:set>
                                    <p:animEffect transition="in" filter="fade">
                                      <p:cBhvr>
                                        <p:cTn id="11" dur="500"/>
                                        <p:tgtEl>
                                          <p:spTgt spid="10373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37317"/>
                                        </p:tgtEl>
                                      </p:cBhvr>
                                    </p:animEffect>
                                    <p:set>
                                      <p:cBhvr>
                                        <p:cTn id="16" dur="1" fill="hold">
                                          <p:stCondLst>
                                            <p:cond delay="499"/>
                                          </p:stCondLst>
                                        </p:cTn>
                                        <p:tgtEl>
                                          <p:spTgt spid="1037317"/>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1037316"/>
                                        </p:tgtEl>
                                        <p:attrNameLst>
                                          <p:attrName>style.visibility</p:attrName>
                                        </p:attrNameLst>
                                      </p:cBhvr>
                                      <p:to>
                                        <p:strVal val="visible"/>
                                      </p:to>
                                    </p:set>
                                    <p:animEffect transition="in" filter="fade">
                                      <p:cBhvr>
                                        <p:cTn id="20" dur="500"/>
                                        <p:tgtEl>
                                          <p:spTgt spid="1037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2"/>
          <p:cNvSpPr>
            <a:spLocks noGrp="1" noChangeArrowheads="1"/>
          </p:cNvSpPr>
          <p:nvPr>
            <p:ph type="title"/>
          </p:nvPr>
        </p:nvSpPr>
        <p:spPr>
          <a:xfrm>
            <a:off x="457200" y="457200"/>
            <a:ext cx="8458200" cy="609600"/>
          </a:xfrm>
        </p:spPr>
        <p:txBody>
          <a:bodyPr/>
          <a:lstStyle/>
          <a:p>
            <a:pPr eaLnBrk="1" hangingPunct="1"/>
            <a:r>
              <a:rPr lang="en-US" smtClean="0">
                <a:solidFill>
                  <a:schemeClr val="accent2"/>
                </a:solidFill>
              </a:rPr>
              <a:t>NHUN – DOP / WITH OBSTRUCTIONS</a:t>
            </a:r>
          </a:p>
        </p:txBody>
      </p:sp>
      <p:pic>
        <p:nvPicPr>
          <p:cNvPr id="1038339" name="Picture 3" descr="pd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4582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340" name="Picture 4" descr="pd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54325"/>
            <a:ext cx="838200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77200" y="6400800"/>
            <a:ext cx="685800" cy="304800"/>
          </a:xfrm>
          <a:prstGeom prst="rect">
            <a:avLst/>
          </a:prstGeom>
          <a:noFill/>
        </p:spPr>
        <p:txBody>
          <a:bodyPr>
            <a:spAutoFit/>
          </a:bodyPr>
          <a:lstStyle/>
          <a:p>
            <a:pPr>
              <a:defRPr/>
            </a:pPr>
            <a:r>
              <a:rPr lang="en-US" dirty="0">
                <a:solidFill>
                  <a:schemeClr val="bg1">
                    <a:lumMod val="65000"/>
                  </a:schemeClr>
                </a:solidFill>
                <a:cs typeface="+mn-cs"/>
              </a:rPr>
              <a:t>55</a:t>
            </a:r>
            <a:endParaRPr lang="en-US" dirty="0">
              <a:solidFill>
                <a:schemeClr val="bg1">
                  <a:lumMod val="65000"/>
                </a:schemeClr>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38339"/>
                                        </p:tgtEl>
                                      </p:cBhvr>
                                    </p:animEffect>
                                    <p:set>
                                      <p:cBhvr>
                                        <p:cTn id="7" dur="1" fill="hold">
                                          <p:stCondLst>
                                            <p:cond delay="499"/>
                                          </p:stCondLst>
                                        </p:cTn>
                                        <p:tgtEl>
                                          <p:spTgt spid="1038339"/>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038340"/>
                                        </p:tgtEl>
                                        <p:attrNameLst>
                                          <p:attrName>style.visibility</p:attrName>
                                        </p:attrNameLst>
                                      </p:cBhvr>
                                      <p:to>
                                        <p:strVal val="visible"/>
                                      </p:to>
                                    </p:set>
                                    <p:animEffect transition="in" filter="fade">
                                      <p:cBhvr>
                                        <p:cTn id="11" dur="500"/>
                                        <p:tgtEl>
                                          <p:spTgt spid="1038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mar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990600"/>
            <a:ext cx="3276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3"/>
          <p:cNvSpPr txBox="1">
            <a:spLocks noChangeArrowheads="1"/>
          </p:cNvSpPr>
          <p:nvPr/>
        </p:nvSpPr>
        <p:spPr bwMode="auto">
          <a:xfrm>
            <a:off x="1371600" y="3581400"/>
            <a:ext cx="6248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eaLnBrk="0" hangingPunct="0">
              <a:buFont typeface="Arial" pitchFamily="34" charset="0"/>
              <a:buChar char="•"/>
            </a:pPr>
            <a:r>
              <a:rPr lang="en-US" sz="1800"/>
              <a:t>INTERNET DATA VIA CELL TECHNOLOGY</a:t>
            </a:r>
            <a:br>
              <a:rPr lang="en-US" sz="1800"/>
            </a:br>
            <a:endParaRPr lang="en-US" sz="1800"/>
          </a:p>
          <a:p>
            <a:pPr eaLnBrk="0" hangingPunct="0">
              <a:buFont typeface="Arial" pitchFamily="34" charset="0"/>
              <a:buChar char="•"/>
            </a:pPr>
            <a:r>
              <a:rPr lang="en-US" sz="1800"/>
              <a:t>SOFTWARE/FIRMWARE ALGORITHMS</a:t>
            </a:r>
            <a:br>
              <a:rPr lang="en-US" sz="1800"/>
            </a:br>
            <a:endParaRPr lang="en-US" sz="1800"/>
          </a:p>
          <a:p>
            <a:pPr eaLnBrk="0" hangingPunct="0">
              <a:buFont typeface="Arial" pitchFamily="34" charset="0"/>
              <a:buChar char="•"/>
            </a:pPr>
            <a:r>
              <a:rPr lang="en-US" sz="1800"/>
              <a:t>GNSS HARDWARE</a:t>
            </a:r>
            <a:br>
              <a:rPr lang="en-US" sz="1800"/>
            </a:br>
            <a:endParaRPr lang="en-US" sz="1800"/>
          </a:p>
          <a:p>
            <a:pPr eaLnBrk="0" hangingPunct="0">
              <a:buFont typeface="Arial" pitchFamily="34" charset="0"/>
              <a:buChar char="•"/>
            </a:pPr>
            <a:r>
              <a:rPr lang="en-US" sz="1800"/>
              <a:t>SATELLITE CONSTELLATIONS</a:t>
            </a:r>
            <a:br>
              <a:rPr lang="en-US" sz="1800"/>
            </a:br>
            <a:endParaRPr lang="en-US" sz="1800"/>
          </a:p>
          <a:p>
            <a:pPr eaLnBrk="0" hangingPunct="0">
              <a:buFont typeface="Arial" pitchFamily="34" charset="0"/>
              <a:buChar char="•"/>
            </a:pPr>
            <a:r>
              <a:rPr lang="en-US" sz="1800"/>
              <a:t>SATELLITE CODES/FREQUENCIES</a:t>
            </a:r>
          </a:p>
          <a:p>
            <a:pPr eaLnBrk="0" hangingPunct="0"/>
            <a:endParaRPr lang="en-US" sz="1800"/>
          </a:p>
        </p:txBody>
      </p:sp>
      <p:sp>
        <p:nvSpPr>
          <p:cNvPr id="29699" name="Rectangle 4"/>
          <p:cNvSpPr>
            <a:spLocks noGrp="1" noChangeArrowheads="1"/>
          </p:cNvSpPr>
          <p:nvPr>
            <p:ph type="title"/>
          </p:nvPr>
        </p:nvSpPr>
        <p:spPr>
          <a:xfrm>
            <a:off x="152400" y="228600"/>
            <a:ext cx="8458200" cy="762000"/>
          </a:xfrm>
          <a:solidFill>
            <a:schemeClr val="bg1"/>
          </a:solidFill>
        </p:spPr>
        <p:txBody>
          <a:bodyPr/>
          <a:lstStyle/>
          <a:p>
            <a:pPr eaLnBrk="1" hangingPunct="1"/>
            <a:r>
              <a:rPr lang="en-US" sz="2800" smtClean="0">
                <a:solidFill>
                  <a:schemeClr val="accent2"/>
                </a:solidFill>
              </a:rPr>
              <a:t>     THE USE OF RTK- A CONFLUENCE OF TECHNOLOGY</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21" name="Picture 3" descr="gln.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 y="609600"/>
            <a:ext cx="90741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22" name="Rectangle 4"/>
          <p:cNvSpPr>
            <a:spLocks noChangeArrowheads="1"/>
          </p:cNvSpPr>
          <p:nvPr/>
        </p:nvSpPr>
        <p:spPr bwMode="auto">
          <a:xfrm>
            <a:off x="762000" y="4572000"/>
            <a:ext cx="80010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DUAL CONSTELLATION RT POSSIBILITIES:</a:t>
            </a:r>
          </a:p>
          <a:p>
            <a:r>
              <a:rPr lang="en-US" sz="1800"/>
              <a:t>GPS ≥ 5, GLN = 0 </a:t>
            </a:r>
            <a:br>
              <a:rPr lang="en-US" sz="1800"/>
            </a:br>
            <a:r>
              <a:rPr lang="en-US" sz="1800"/>
              <a:t>GPS = 4, GLN = 2 </a:t>
            </a:r>
            <a:br>
              <a:rPr lang="en-US" sz="1800"/>
            </a:br>
            <a:r>
              <a:rPr lang="en-US" sz="1800"/>
              <a:t>GPS = 3, GLN = 3 </a:t>
            </a:r>
            <a:br>
              <a:rPr lang="en-US" sz="1800"/>
            </a:br>
            <a:r>
              <a:rPr lang="en-US" sz="1800"/>
              <a:t>GPS = 2, GLN = 4 </a:t>
            </a:r>
          </a:p>
          <a:p>
            <a:r>
              <a:rPr lang="en-US" sz="1800"/>
              <a:t>(Can't initialize with only GLN Sats.) </a:t>
            </a:r>
          </a:p>
        </p:txBody>
      </p:sp>
      <p:sp>
        <p:nvSpPr>
          <p:cNvPr id="1105923" name="Title 1"/>
          <p:cNvSpPr>
            <a:spLocks noGrp="1"/>
          </p:cNvSpPr>
          <p:nvPr>
            <p:ph type="title"/>
          </p:nvPr>
        </p:nvSpPr>
        <p:spPr>
          <a:xfrm>
            <a:off x="381000" y="457200"/>
            <a:ext cx="8458200" cy="381000"/>
          </a:xfrm>
        </p:spPr>
        <p:txBody>
          <a:bodyPr/>
          <a:lstStyle/>
          <a:p>
            <a:r>
              <a:rPr lang="en-US" sz="2800" smtClean="0">
                <a:solidFill>
                  <a:srgbClr val="0070C0"/>
                </a:solidFill>
              </a:rPr>
              <a:t>GPS AND GLN</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6" descr="urb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20738"/>
            <a:ext cx="9144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90600" y="152400"/>
            <a:ext cx="7239000" cy="830263"/>
          </a:xfrm>
          <a:prstGeom prst="rect">
            <a:avLst/>
          </a:prstGeom>
          <a:solidFill>
            <a:schemeClr val="bg1"/>
          </a:solidFill>
        </p:spPr>
        <p:txBody>
          <a:bodyPr>
            <a:spAutoFit/>
          </a:bodyPr>
          <a:lstStyle/>
          <a:p>
            <a:pPr>
              <a:defRPr/>
            </a:pPr>
            <a:r>
              <a:rPr lang="en-US" sz="2400" dirty="0">
                <a:solidFill>
                  <a:schemeClr val="accent2">
                    <a:lumMod val="75000"/>
                  </a:schemeClr>
                </a:solidFill>
                <a:cs typeface="+mn-cs"/>
              </a:rPr>
              <a:t>URBAN CANYONS</a:t>
            </a:r>
          </a:p>
          <a:p>
            <a:pPr>
              <a:defRPr/>
            </a:pPr>
            <a:r>
              <a:rPr lang="en-US" sz="2400" dirty="0">
                <a:solidFill>
                  <a:schemeClr val="accent2">
                    <a:lumMod val="75000"/>
                  </a:schemeClr>
                </a:solidFill>
                <a:cs typeface="+mn-cs"/>
              </a:rPr>
              <a:t>GNSS </a:t>
            </a:r>
            <a:r>
              <a:rPr lang="en-US" sz="2400" dirty="0" err="1">
                <a:solidFill>
                  <a:schemeClr val="accent2">
                    <a:lumMod val="75000"/>
                  </a:schemeClr>
                </a:solidFill>
                <a:cs typeface="+mn-cs"/>
              </a:rPr>
              <a:t>vs</a:t>
            </a:r>
            <a:r>
              <a:rPr lang="en-US" sz="2400" dirty="0">
                <a:solidFill>
                  <a:schemeClr val="accent2">
                    <a:lumMod val="75000"/>
                  </a:schemeClr>
                </a:solidFill>
                <a:cs typeface="+mn-cs"/>
              </a:rPr>
              <a:t> GPS – MIGHT HELP</a:t>
            </a:r>
          </a:p>
        </p:txBody>
      </p:sp>
      <p:pic>
        <p:nvPicPr>
          <p:cNvPr id="8" name="Picture 7" descr="BASE2.jpg"/>
          <p:cNvPicPr>
            <a:picLocks noChangeAspect="1"/>
          </p:cNvPicPr>
          <p:nvPr/>
        </p:nvPicPr>
        <p:blipFill>
          <a:blip r:embed="rId3">
            <a:clrChange>
              <a:clrFrom>
                <a:srgbClr val="FFFFFF"/>
              </a:clrFrom>
              <a:clrTo>
                <a:srgbClr val="FFFFFF">
                  <a:alpha val="0"/>
                </a:srgbClr>
              </a:clrTo>
            </a:clrChange>
          </a:blip>
          <a:stretch>
            <a:fillRect/>
          </a:stretch>
        </p:blipFill>
        <p:spPr>
          <a:xfrm>
            <a:off x="2819400" y="2895600"/>
            <a:ext cx="450850" cy="790575"/>
          </a:xfrm>
          <a:prstGeom prst="rect">
            <a:avLst/>
          </a:prstGeom>
          <a:noFill/>
          <a:ln>
            <a:noFill/>
          </a:ln>
          <a:effectLst>
            <a:outerShdw blurRad="292100" dist="139700" dir="2700000" algn="tl" rotWithShape="0">
              <a:srgbClr val="333333">
                <a:alpha val="65000"/>
              </a:srgbClr>
            </a:outerShdw>
          </a:effectLst>
        </p:spPr>
      </p:pic>
      <p:cxnSp>
        <p:nvCxnSpPr>
          <p:cNvPr id="1106948" name="Straight Arrow Connector 10"/>
          <p:cNvCxnSpPr>
            <a:cxnSpLocks noChangeShapeType="1"/>
          </p:cNvCxnSpPr>
          <p:nvPr/>
        </p:nvCxnSpPr>
        <p:spPr bwMode="auto">
          <a:xfrm rot="10800000" flipV="1">
            <a:off x="3124200" y="762000"/>
            <a:ext cx="3962400" cy="2362200"/>
          </a:xfrm>
          <a:prstGeom prst="straightConnector1">
            <a:avLst/>
          </a:prstGeom>
          <a:noFill/>
          <a:ln w="25400" algn="ctr">
            <a:solidFill>
              <a:srgbClr val="FF0000"/>
            </a:solidFill>
            <a:round/>
            <a:headEnd/>
            <a:tailEnd type="triangle" w="med" len="lg"/>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7969" name="Picture 10" descr="CORRID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6450"/>
            <a:ext cx="9144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ASE2.jpg"/>
          <p:cNvPicPr>
            <a:picLocks noChangeAspect="1"/>
          </p:cNvPicPr>
          <p:nvPr/>
        </p:nvPicPr>
        <p:blipFill>
          <a:blip r:embed="rId3">
            <a:clrChange>
              <a:clrFrom>
                <a:srgbClr val="FFFFFF"/>
              </a:clrFrom>
              <a:clrTo>
                <a:srgbClr val="FFFFFF">
                  <a:alpha val="0"/>
                </a:srgbClr>
              </a:clrTo>
            </a:clrChange>
          </a:blip>
          <a:stretch>
            <a:fillRect/>
          </a:stretch>
        </p:blipFill>
        <p:spPr>
          <a:xfrm>
            <a:off x="2514600" y="3048000"/>
            <a:ext cx="581025" cy="1019175"/>
          </a:xfrm>
          <a:prstGeom prst="rect">
            <a:avLst/>
          </a:prstGeom>
          <a:noFill/>
          <a:ln>
            <a:noFill/>
          </a:ln>
          <a:effectLst>
            <a:outerShdw blurRad="292100" dist="139700" dir="2700000" algn="tl" rotWithShape="0">
              <a:srgbClr val="333333">
                <a:alpha val="65000"/>
              </a:srgbClr>
            </a:outerShdw>
          </a:effectLst>
        </p:spPr>
      </p:pic>
      <p:cxnSp>
        <p:nvCxnSpPr>
          <p:cNvPr id="1107971" name="Straight Arrow Connector 6"/>
          <p:cNvCxnSpPr>
            <a:cxnSpLocks noChangeShapeType="1"/>
          </p:cNvCxnSpPr>
          <p:nvPr/>
        </p:nvCxnSpPr>
        <p:spPr bwMode="auto">
          <a:xfrm rot="16200000" flipH="1">
            <a:off x="6553200" y="3276600"/>
            <a:ext cx="1600200" cy="1143000"/>
          </a:xfrm>
          <a:prstGeom prst="straightConnector1">
            <a:avLst/>
          </a:prstGeom>
          <a:noFill/>
          <a:ln w="15875" algn="ctr">
            <a:solidFill>
              <a:srgbClr val="FF0000"/>
            </a:solidFill>
            <a:round/>
            <a:headEnd/>
            <a:tailEnd type="triangle" w="lg" len="lg"/>
          </a:ln>
          <a:extLst>
            <a:ext uri="{909E8E84-426E-40DD-AFC4-6F175D3DCCD1}">
              <a14:hiddenFill xmlns:a14="http://schemas.microsoft.com/office/drawing/2010/main">
                <a:noFill/>
              </a14:hiddenFill>
            </a:ext>
          </a:extLst>
        </p:spPr>
      </p:cxnSp>
      <p:pic>
        <p:nvPicPr>
          <p:cNvPr id="8" name="Picture 21" descr="MCj02133370000[1]"/>
          <p:cNvPicPr>
            <a:picLocks noChangeAspect="1" noChangeArrowheads="1"/>
          </p:cNvPicPr>
          <p:nvPr/>
        </p:nvPicPr>
        <p:blipFill>
          <a:blip r:embed="rId4" cstate="print">
            <a:duotone>
              <a:prstClr val="black"/>
              <a:srgbClr val="D9C3A5">
                <a:tint val="50000"/>
                <a:satMod val="180000"/>
              </a:srgbClr>
            </a:duotone>
          </a:blip>
          <a:srcRect/>
          <a:stretch>
            <a:fillRect/>
          </a:stretch>
        </p:blipFill>
        <p:spPr>
          <a:xfrm>
            <a:off x="1066800" y="3486807"/>
            <a:ext cx="783828" cy="2075793"/>
          </a:xfrm>
          <a:prstGeom prst="rect">
            <a:avLst/>
          </a:prstGeom>
          <a:noFill/>
          <a:ln/>
          <a:scene3d>
            <a:camera prst="orthographicFront"/>
            <a:lightRig rig="flood" dir="t"/>
          </a:scene3d>
          <a:sp3d extrusionH="76200">
            <a:extrusionClr>
              <a:srgbClr val="660066"/>
            </a:extrusionClr>
          </a:sp3d>
        </p:spPr>
      </p:pic>
      <p:sp>
        <p:nvSpPr>
          <p:cNvPr id="9" name="Oval 26"/>
          <p:cNvSpPr>
            <a:spLocks noChangeArrowheads="1"/>
          </p:cNvSpPr>
          <p:nvPr/>
        </p:nvSpPr>
        <p:spPr bwMode="auto">
          <a:xfrm>
            <a:off x="1066800" y="3429000"/>
            <a:ext cx="228600" cy="76200"/>
          </a:xfrm>
          <a:prstGeom prst="ellipse">
            <a:avLst/>
          </a:prstGeom>
          <a:solidFill>
            <a:schemeClr val="accent3">
              <a:lumMod val="65000"/>
            </a:schemeClr>
          </a:solidFill>
          <a:ln w="9525">
            <a:solidFill>
              <a:schemeClr val="tx1"/>
            </a:solidFill>
            <a:round/>
            <a:headEnd/>
            <a:tailEnd/>
          </a:ln>
          <a:effectLst/>
          <a:scene3d>
            <a:camera prst="orthographicFront"/>
            <a:lightRig rig="sunset" dir="t"/>
          </a:scene3d>
        </p:spPr>
        <p:txBody>
          <a:bodyPr wrap="none" anchor="ctr"/>
          <a:lstStyle/>
          <a:p>
            <a:pPr>
              <a:defRPr/>
            </a:pPr>
            <a:endParaRPr lang="en-US">
              <a:cs typeface="+mn-cs"/>
            </a:endParaRPr>
          </a:p>
        </p:txBody>
      </p:sp>
      <p:sp>
        <p:nvSpPr>
          <p:cNvPr id="10" name="TextBox 9"/>
          <p:cNvSpPr txBox="1"/>
          <p:nvPr/>
        </p:nvSpPr>
        <p:spPr>
          <a:xfrm>
            <a:off x="762000" y="533400"/>
            <a:ext cx="7239000" cy="830263"/>
          </a:xfrm>
          <a:prstGeom prst="rect">
            <a:avLst/>
          </a:prstGeom>
          <a:solidFill>
            <a:schemeClr val="bg1"/>
          </a:solidFill>
        </p:spPr>
        <p:txBody>
          <a:bodyPr>
            <a:spAutoFit/>
          </a:bodyPr>
          <a:lstStyle/>
          <a:p>
            <a:pPr>
              <a:defRPr/>
            </a:pPr>
            <a:r>
              <a:rPr lang="en-US" sz="2400" dirty="0">
                <a:solidFill>
                  <a:schemeClr val="accent2">
                    <a:lumMod val="75000"/>
                  </a:schemeClr>
                </a:solidFill>
                <a:cs typeface="+mn-cs"/>
              </a:rPr>
              <a:t>HIGHWAY CORRIDORS</a:t>
            </a:r>
          </a:p>
          <a:p>
            <a:pPr>
              <a:defRPr/>
            </a:pPr>
            <a:r>
              <a:rPr lang="en-US" sz="2400" dirty="0">
                <a:solidFill>
                  <a:schemeClr val="accent2">
                    <a:lumMod val="75000"/>
                  </a:schemeClr>
                </a:solidFill>
                <a:cs typeface="+mn-cs"/>
              </a:rPr>
              <a:t>GNSS </a:t>
            </a:r>
            <a:r>
              <a:rPr lang="en-US" sz="2400" dirty="0" err="1">
                <a:solidFill>
                  <a:schemeClr val="accent2">
                    <a:lumMod val="75000"/>
                  </a:schemeClr>
                </a:solidFill>
                <a:cs typeface="+mn-cs"/>
              </a:rPr>
              <a:t>vs</a:t>
            </a:r>
            <a:r>
              <a:rPr lang="en-US" sz="2400" dirty="0">
                <a:solidFill>
                  <a:schemeClr val="accent2">
                    <a:lumMod val="75000"/>
                  </a:schemeClr>
                </a:solidFill>
                <a:cs typeface="+mn-cs"/>
              </a:rPr>
              <a:t> GPS – MIGHT HELP</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3" descr="OBSTRUC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7563"/>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Title 2"/>
          <p:cNvSpPr>
            <a:spLocks noGrp="1"/>
          </p:cNvSpPr>
          <p:nvPr>
            <p:ph type="title"/>
          </p:nvPr>
        </p:nvSpPr>
        <p:spPr>
          <a:xfrm>
            <a:off x="1066800" y="304800"/>
            <a:ext cx="6781800" cy="1066800"/>
          </a:xfrm>
          <a:solidFill>
            <a:schemeClr val="bg1"/>
          </a:solidFill>
        </p:spPr>
        <p:txBody>
          <a:bodyPr/>
          <a:lstStyle/>
          <a:p>
            <a:pPr>
              <a:defRPr/>
            </a:pPr>
            <a:r>
              <a:rPr lang="en-US" dirty="0" smtClean="0"/>
              <a:t>ROUTE OBSTRUCTIONS</a:t>
            </a:r>
            <a:br>
              <a:rPr lang="en-US" dirty="0" smtClean="0"/>
            </a:br>
            <a:r>
              <a:rPr lang="en-US" dirty="0" smtClean="0">
                <a:solidFill>
                  <a:schemeClr val="accent2">
                    <a:lumMod val="75000"/>
                  </a:schemeClr>
                </a:solidFill>
              </a:rPr>
              <a:t>GNSS </a:t>
            </a:r>
            <a:r>
              <a:rPr lang="en-US" dirty="0" err="1" smtClean="0">
                <a:solidFill>
                  <a:schemeClr val="accent2">
                    <a:lumMod val="75000"/>
                  </a:schemeClr>
                </a:solidFill>
              </a:rPr>
              <a:t>vs</a:t>
            </a:r>
            <a:r>
              <a:rPr lang="en-US" dirty="0" smtClean="0">
                <a:solidFill>
                  <a:schemeClr val="accent2">
                    <a:lumMod val="75000"/>
                  </a:schemeClr>
                </a:solidFill>
              </a:rPr>
              <a:t> GPS – MIGHT HELP</a:t>
            </a:r>
            <a:endParaRPr lang="en-US" dirty="0">
              <a:solidFill>
                <a:schemeClr val="accent2">
                  <a:lumMod val="75000"/>
                </a:schemeClr>
              </a:solidFill>
            </a:endParaRPr>
          </a:p>
        </p:txBody>
      </p:sp>
      <p:pic>
        <p:nvPicPr>
          <p:cNvPr id="5" name="Picture 21" descr="MCj02133370000[1]"/>
          <p:cNvPicPr>
            <a:picLocks noChangeAspect="1" noChangeArrowheads="1"/>
          </p:cNvPicPr>
          <p:nvPr/>
        </p:nvPicPr>
        <p:blipFill>
          <a:blip r:embed="rId3" cstate="print">
            <a:duotone>
              <a:prstClr val="black"/>
              <a:srgbClr val="D9C3A5">
                <a:tint val="50000"/>
                <a:satMod val="180000"/>
              </a:srgbClr>
            </a:duotone>
          </a:blip>
          <a:srcRect/>
          <a:stretch>
            <a:fillRect/>
          </a:stretch>
        </p:blipFill>
        <p:spPr>
          <a:xfrm flipH="1">
            <a:off x="4038600" y="2819400"/>
            <a:ext cx="265906" cy="704193"/>
          </a:xfrm>
          <a:prstGeom prst="rect">
            <a:avLst/>
          </a:prstGeom>
          <a:noFill/>
          <a:ln/>
          <a:scene3d>
            <a:camera prst="orthographicFront"/>
            <a:lightRig rig="flood" dir="t"/>
          </a:scene3d>
          <a:sp3d extrusionH="76200">
            <a:extrusionClr>
              <a:srgbClr val="660066"/>
            </a:extrusionClr>
          </a:sp3d>
        </p:spPr>
      </p:pic>
      <p:sp>
        <p:nvSpPr>
          <p:cNvPr id="6" name="Oval 26"/>
          <p:cNvSpPr>
            <a:spLocks noChangeArrowheads="1"/>
          </p:cNvSpPr>
          <p:nvPr/>
        </p:nvSpPr>
        <p:spPr bwMode="auto">
          <a:xfrm>
            <a:off x="4191000" y="2835890"/>
            <a:ext cx="152400" cy="59709"/>
          </a:xfrm>
          <a:prstGeom prst="ellipse">
            <a:avLst/>
          </a:prstGeom>
          <a:solidFill>
            <a:schemeClr val="accent3">
              <a:lumMod val="65000"/>
            </a:schemeClr>
          </a:solidFill>
          <a:ln w="9525">
            <a:solidFill>
              <a:schemeClr val="tx1"/>
            </a:solidFill>
            <a:round/>
            <a:headEnd/>
            <a:tailEnd/>
          </a:ln>
          <a:effectLst/>
          <a:scene3d>
            <a:camera prst="orthographicFront"/>
            <a:lightRig rig="sunset" dir="t"/>
          </a:scene3d>
        </p:spPr>
        <p:txBody>
          <a:bodyPr wrap="none" anchor="ctr"/>
          <a:lstStyle/>
          <a:p>
            <a:pPr>
              <a:defRPr/>
            </a:pPr>
            <a:endParaRPr lang="en-US">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7" name="Rectangle 3"/>
          <p:cNvSpPr>
            <a:spLocks noGrp="1" noChangeArrowheads="1"/>
          </p:cNvSpPr>
          <p:nvPr>
            <p:ph type="body" idx="1"/>
          </p:nvPr>
        </p:nvSpPr>
        <p:spPr>
          <a:xfrm>
            <a:off x="1143000" y="1600200"/>
            <a:ext cx="7162800" cy="3733800"/>
          </a:xfrm>
        </p:spPr>
        <p:txBody>
          <a:bodyPr/>
          <a:lstStyle/>
          <a:p>
            <a:pPr eaLnBrk="1" hangingPunct="1"/>
            <a:r>
              <a:rPr lang="en-US" sz="2400" smtClean="0">
                <a:solidFill>
                  <a:srgbClr val="FF0000"/>
                </a:solidFill>
              </a:rPr>
              <a:t>B </a:t>
            </a:r>
            <a:r>
              <a:rPr lang="en-US" sz="2400" smtClean="0">
                <a:solidFill>
                  <a:schemeClr val="accent2"/>
                </a:solidFill>
              </a:rPr>
              <a:t>TRUSTED SOURCE?</a:t>
            </a:r>
          </a:p>
          <a:p>
            <a:pPr eaLnBrk="1" hangingPunct="1"/>
            <a:r>
              <a:rPr lang="en-US" sz="2400" smtClean="0">
                <a:solidFill>
                  <a:srgbClr val="FF0000"/>
                </a:solidFill>
              </a:rPr>
              <a:t>B </a:t>
            </a:r>
            <a:r>
              <a:rPr lang="en-US" sz="2400" smtClean="0">
                <a:solidFill>
                  <a:schemeClr val="accent2"/>
                </a:solidFill>
              </a:rPr>
              <a:t>WHAT DATUM/EPOCH ARE NEEDED?</a:t>
            </a:r>
          </a:p>
          <a:p>
            <a:pPr eaLnBrk="1" hangingPunct="1"/>
            <a:r>
              <a:rPr lang="en-US" sz="2400" smtClean="0">
                <a:solidFill>
                  <a:srgbClr val="3399FF"/>
                </a:solidFill>
              </a:rPr>
              <a:t>RT </a:t>
            </a:r>
            <a:r>
              <a:rPr lang="en-US" sz="2400" smtClean="0">
                <a:solidFill>
                  <a:schemeClr val="accent2"/>
                </a:solidFill>
              </a:rPr>
              <a:t>GIGO</a:t>
            </a:r>
            <a:r>
              <a:rPr lang="en-US" sz="2400" smtClean="0">
                <a:solidFill>
                  <a:schemeClr val="accent2"/>
                </a:solidFill>
                <a:sym typeface="Wingdings 2" pitchFamily="18" charset="2"/>
              </a:rPr>
              <a:t></a:t>
            </a:r>
            <a:endParaRPr lang="en-US" sz="2400" smtClean="0">
              <a:solidFill>
                <a:schemeClr val="accent2"/>
              </a:solidFill>
            </a:endParaRPr>
          </a:p>
          <a:p>
            <a:pPr eaLnBrk="1" hangingPunct="1"/>
            <a:r>
              <a:rPr lang="en-US" sz="2400" smtClean="0">
                <a:solidFill>
                  <a:srgbClr val="FF0000"/>
                </a:solidFill>
              </a:rPr>
              <a:t>B </a:t>
            </a:r>
            <a:r>
              <a:rPr lang="en-US" sz="2400" u="sng" smtClean="0">
                <a:solidFill>
                  <a:schemeClr val="accent2"/>
                </a:solidFill>
              </a:rPr>
              <a:t>ALWAYS CHECK KNOWN POINTS.</a:t>
            </a:r>
          </a:p>
          <a:p>
            <a:pPr eaLnBrk="1" hangingPunct="1"/>
            <a:r>
              <a:rPr lang="en-US" sz="2400" smtClean="0">
                <a:solidFill>
                  <a:srgbClr val="FF0000"/>
                </a:solidFill>
              </a:rPr>
              <a:t>B </a:t>
            </a:r>
            <a:r>
              <a:rPr lang="en-US" sz="2400" smtClean="0">
                <a:solidFill>
                  <a:schemeClr val="accent2"/>
                </a:solidFill>
              </a:rPr>
              <a:t>PRECISION VS. ACCURACY</a:t>
            </a:r>
          </a:p>
          <a:p>
            <a:pPr eaLnBrk="1" hangingPunct="1"/>
            <a:r>
              <a:rPr lang="en-US" sz="2400" smtClean="0">
                <a:solidFill>
                  <a:srgbClr val="FF0000"/>
                </a:solidFill>
              </a:rPr>
              <a:t>B </a:t>
            </a:r>
            <a:r>
              <a:rPr lang="en-US" sz="2400" smtClean="0">
                <a:solidFill>
                  <a:schemeClr val="accent2"/>
                </a:solidFill>
              </a:rPr>
              <a:t>GROUND/PROJECT VS. GRID/GEODETIC</a:t>
            </a:r>
          </a:p>
          <a:p>
            <a:pPr eaLnBrk="1" hangingPunct="1"/>
            <a:r>
              <a:rPr lang="en-US" sz="2400" smtClean="0">
                <a:solidFill>
                  <a:srgbClr val="FF0000"/>
                </a:solidFill>
              </a:rPr>
              <a:t>B </a:t>
            </a:r>
            <a:r>
              <a:rPr lang="en-US" sz="2400" smtClean="0">
                <a:solidFill>
                  <a:schemeClr val="accent2"/>
                </a:solidFill>
              </a:rPr>
              <a:t>GEOID MODEL QUALITY</a:t>
            </a:r>
          </a:p>
          <a:p>
            <a:pPr eaLnBrk="1" hangingPunct="1"/>
            <a:r>
              <a:rPr lang="en-US" sz="2400" smtClean="0">
                <a:solidFill>
                  <a:srgbClr val="FF0000"/>
                </a:solidFill>
              </a:rPr>
              <a:t>B </a:t>
            </a:r>
            <a:r>
              <a:rPr lang="en-US" sz="2400" smtClean="0">
                <a:solidFill>
                  <a:schemeClr val="accent2"/>
                </a:solidFill>
              </a:rPr>
              <a:t>LOG METADATA</a:t>
            </a:r>
          </a:p>
        </p:txBody>
      </p:sp>
      <p:sp>
        <p:nvSpPr>
          <p:cNvPr id="4" name="Rectangle 3"/>
          <p:cNvSpPr/>
          <p:nvPr/>
        </p:nvSpPr>
        <p:spPr>
          <a:xfrm>
            <a:off x="2286000" y="533400"/>
            <a:ext cx="4432624"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cs typeface="+mn-cs"/>
              </a:rPr>
              <a:t>COORDINATES</a:t>
            </a:r>
          </a:p>
        </p:txBody>
      </p:sp>
      <p:sp>
        <p:nvSpPr>
          <p:cNvPr id="1110019" name="TextBox 4"/>
          <p:cNvSpPr txBox="1">
            <a:spLocks noChangeArrowheads="1"/>
          </p:cNvSpPr>
          <p:nvPr/>
        </p:nvSpPr>
        <p:spPr bwMode="auto">
          <a:xfrm>
            <a:off x="304800" y="52578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000">
                <a:solidFill>
                  <a:schemeClr val="accent2"/>
                </a:solidFill>
                <a:sym typeface="Wingdings 2" pitchFamily="18" charset="2"/>
              </a:rPr>
              <a:t> </a:t>
            </a:r>
            <a:r>
              <a:rPr lang="en-US" sz="2000">
                <a:solidFill>
                  <a:srgbClr val="0070C0"/>
                </a:solidFill>
              </a:rPr>
              <a:t>AUTONOMOUS LOCAL BASE STATION POSITION ARE OK IF CORRECT COORDINATES ARE INTRODUCED IN THE PROJECT FIRMWARE/SOFTWARE LATER</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143000" y="990600"/>
            <a:ext cx="7162800" cy="3048000"/>
          </a:xfrm>
        </p:spPr>
        <p:txBody>
          <a:bodyPr/>
          <a:lstStyle/>
          <a:p>
            <a:pPr eaLnBrk="1" hangingPunct="1"/>
            <a:r>
              <a:rPr lang="en-US" sz="2400" smtClean="0">
                <a:solidFill>
                  <a:srgbClr val="FF0000"/>
                </a:solidFill>
              </a:rPr>
              <a:t>B </a:t>
            </a:r>
            <a:r>
              <a:rPr lang="en-US" sz="2400" smtClean="0">
                <a:solidFill>
                  <a:schemeClr val="accent2"/>
                </a:solidFill>
                <a:latin typeface="Arial" pitchFamily="34" charset="0"/>
                <a:cs typeface="Arial" pitchFamily="34" charset="0"/>
              </a:rPr>
              <a:t>≥ 4 H &amp; V, KNOWN &amp; TRUSTED POINTS?</a:t>
            </a:r>
          </a:p>
          <a:p>
            <a:pPr eaLnBrk="1" hangingPunct="1"/>
            <a:r>
              <a:rPr lang="en-US" sz="2400" smtClean="0">
                <a:solidFill>
                  <a:srgbClr val="FF0000"/>
                </a:solidFill>
              </a:rPr>
              <a:t>B </a:t>
            </a:r>
            <a:r>
              <a:rPr lang="en-US" sz="2400" smtClean="0">
                <a:solidFill>
                  <a:schemeClr val="accent2"/>
                </a:solidFill>
                <a:latin typeface="Arial" pitchFamily="34" charset="0"/>
                <a:cs typeface="Arial" pitchFamily="34" charset="0"/>
              </a:rPr>
              <a:t>LOCALIZATION RESIDUALS-OUTLIERS?</a:t>
            </a:r>
          </a:p>
          <a:p>
            <a:pPr eaLnBrk="1" hangingPunct="1"/>
            <a:r>
              <a:rPr lang="en-US" sz="2400" smtClean="0">
                <a:solidFill>
                  <a:srgbClr val="FF0000"/>
                </a:solidFill>
              </a:rPr>
              <a:t>B </a:t>
            </a:r>
            <a:r>
              <a:rPr lang="en-US" sz="2400" smtClean="0">
                <a:solidFill>
                  <a:schemeClr val="accent2"/>
                </a:solidFill>
                <a:latin typeface="Arial" pitchFamily="34" charset="0"/>
                <a:cs typeface="Arial" pitchFamily="34" charset="0"/>
              </a:rPr>
              <a:t>DO ANY PASSIVE MARKS NEED TO BE HELD?</a:t>
            </a:r>
          </a:p>
          <a:p>
            <a:pPr eaLnBrk="1" hangingPunct="1"/>
            <a:r>
              <a:rPr lang="en-US" sz="2400" smtClean="0">
                <a:solidFill>
                  <a:srgbClr val="3399FF"/>
                </a:solidFill>
              </a:rPr>
              <a:t>RT </a:t>
            </a:r>
            <a:r>
              <a:rPr lang="en-US" sz="2400" smtClean="0">
                <a:solidFill>
                  <a:schemeClr val="accent2"/>
                </a:solidFill>
                <a:latin typeface="Arial" pitchFamily="34" charset="0"/>
                <a:cs typeface="Arial" pitchFamily="34" charset="0"/>
              </a:rPr>
              <a:t>BASE WITHIN CALIBRATION (QUALITY TIE TO NEAREST CALIBRATION POINT)?</a:t>
            </a:r>
          </a:p>
          <a:p>
            <a:pPr eaLnBrk="1" hangingPunct="1"/>
            <a:r>
              <a:rPr lang="en-US" sz="2400" smtClean="0">
                <a:solidFill>
                  <a:srgbClr val="FF0000"/>
                </a:solidFill>
              </a:rPr>
              <a:t>B </a:t>
            </a:r>
            <a:r>
              <a:rPr lang="en-US" sz="2400" smtClean="0">
                <a:solidFill>
                  <a:schemeClr val="accent2"/>
                </a:solidFill>
                <a:latin typeface="Arial" pitchFamily="34" charset="0"/>
                <a:cs typeface="Arial" pitchFamily="34" charset="0"/>
              </a:rPr>
              <a:t>SAME OFFICE &amp; FIELD CALIBRATION USED?</a:t>
            </a:r>
          </a:p>
          <a:p>
            <a:pPr eaLnBrk="1" hangingPunct="1"/>
            <a:endParaRPr lang="en-US" sz="2400" smtClean="0">
              <a:solidFill>
                <a:schemeClr val="accent2"/>
              </a:solidFill>
              <a:latin typeface="Arial" pitchFamily="34" charset="0"/>
              <a:cs typeface="Arial" pitchFamily="34" charset="0"/>
            </a:endParaRPr>
          </a:p>
        </p:txBody>
      </p:sp>
      <p:sp>
        <p:nvSpPr>
          <p:cNvPr id="18" name="Rectangle 17"/>
          <p:cNvSpPr/>
          <p:nvPr/>
        </p:nvSpPr>
        <p:spPr>
          <a:xfrm>
            <a:off x="704292" y="381000"/>
            <a:ext cx="733085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cs typeface="+mn-cs"/>
              </a:rPr>
              <a:t>CONSTRAINTS (OR NOT)</a:t>
            </a:r>
          </a:p>
        </p:txBody>
      </p:sp>
      <p:pic>
        <p:nvPicPr>
          <p:cNvPr id="1111043" name="Picture 19" descr="CONSTRAINT.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962400"/>
            <a:ext cx="52752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1044" name="Rectangle 20"/>
          <p:cNvSpPr>
            <a:spLocks noChangeArrowheads="1"/>
          </p:cNvSpPr>
          <p:nvPr/>
        </p:nvSpPr>
        <p:spPr bwMode="auto">
          <a:xfrm>
            <a:off x="1600200" y="6019800"/>
            <a:ext cx="1143000" cy="228600"/>
          </a:xfrm>
          <a:prstGeom prst="rect">
            <a:avLst/>
          </a:prstGeom>
          <a:solidFill>
            <a:schemeClr val="bg1"/>
          </a:solidFill>
          <a:ln>
            <a:noFill/>
          </a:ln>
          <a:extLst>
            <a:ext uri="{91240B29-F687-4F45-9708-019B960494DF}">
              <a14:hiddenLine xmlns:a14="http://schemas.microsoft.com/office/drawing/2010/main" w="15875" algn="ctr">
                <a:solidFill>
                  <a:srgbClr val="000000"/>
                </a:solidFill>
                <a:round/>
                <a:headEnd/>
                <a:tailEnd/>
              </a14:hiddenLine>
            </a:ext>
          </a:extLst>
        </p:spPr>
        <p:txBody>
          <a:bodyPr/>
          <a:lstStyle/>
          <a:p>
            <a:pPr algn="ctr" eaLnBrk="0" hangingPunct="0"/>
            <a:endParaRPr lang="en-US"/>
          </a:p>
        </p:txBody>
      </p:sp>
      <p:sp>
        <p:nvSpPr>
          <p:cNvPr id="7" name="TextBox 6"/>
          <p:cNvSpPr txBox="1">
            <a:spLocks noChangeArrowheads="1"/>
          </p:cNvSpPr>
          <p:nvPr/>
        </p:nvSpPr>
        <p:spPr bwMode="auto">
          <a:xfrm>
            <a:off x="533400" y="1981200"/>
            <a:ext cx="73914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solidFill>
                  <a:srgbClr val="0070C0"/>
                </a:solidFill>
              </a:rPr>
              <a:t>FYI: GNSS CAN PROVIDE GOOD </a:t>
            </a:r>
            <a:r>
              <a:rPr lang="en-US" sz="2400" i="1">
                <a:solidFill>
                  <a:srgbClr val="0070C0"/>
                </a:solidFill>
              </a:rPr>
              <a:t>RELATIVE</a:t>
            </a:r>
            <a:r>
              <a:rPr lang="en-US" sz="2400">
                <a:solidFill>
                  <a:srgbClr val="0070C0"/>
                </a:solidFill>
              </a:rPr>
              <a:t> POSITIONS IN A PROJECT WHILE STILL NOT CHECKING TO KNOWNS IN AN ABSOLUTE SENSE</a:t>
            </a:r>
          </a:p>
        </p:txBody>
      </p:sp>
      <p:sp>
        <p:nvSpPr>
          <p:cNvPr id="8" name="Oval 7"/>
          <p:cNvSpPr>
            <a:spLocks noChangeArrowheads="1"/>
          </p:cNvSpPr>
          <p:nvPr/>
        </p:nvSpPr>
        <p:spPr bwMode="auto">
          <a:xfrm>
            <a:off x="1524000" y="4038600"/>
            <a:ext cx="533400" cy="5334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sp>
        <p:nvSpPr>
          <p:cNvPr id="9" name="Oval 8"/>
          <p:cNvSpPr>
            <a:spLocks noChangeArrowheads="1"/>
          </p:cNvSpPr>
          <p:nvPr/>
        </p:nvSpPr>
        <p:spPr bwMode="auto">
          <a:xfrm>
            <a:off x="3505200" y="5181600"/>
            <a:ext cx="533400" cy="5334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sp>
        <p:nvSpPr>
          <p:cNvPr id="10" name="TextBox 9"/>
          <p:cNvSpPr txBox="1">
            <a:spLocks noChangeArrowheads="1"/>
          </p:cNvSpPr>
          <p:nvPr/>
        </p:nvSpPr>
        <p:spPr bwMode="auto">
          <a:xfrm>
            <a:off x="0" y="51054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a:solidFill>
                  <a:srgbClr val="FF0000"/>
                </a:solidFill>
              </a:rPr>
              <a:t>TWO POINT CALIBRATION</a:t>
            </a:r>
          </a:p>
        </p:txBody>
      </p:sp>
      <p:cxnSp>
        <p:nvCxnSpPr>
          <p:cNvPr id="12" name="Straight Arrow Connector 11"/>
          <p:cNvCxnSpPr>
            <a:cxnSpLocks noChangeShapeType="1"/>
          </p:cNvCxnSpPr>
          <p:nvPr/>
        </p:nvCxnSpPr>
        <p:spPr bwMode="auto">
          <a:xfrm rot="5400000" flipH="1" flipV="1">
            <a:off x="1143000" y="4572000"/>
            <a:ext cx="533400" cy="533400"/>
          </a:xfrm>
          <a:prstGeom prst="straightConnector1">
            <a:avLst/>
          </a:prstGeom>
          <a:noFill/>
          <a:ln w="25400" algn="ctr">
            <a:solidFill>
              <a:srgbClr val="FF0000"/>
            </a:solidFill>
            <a:round/>
            <a:headEnd/>
            <a:tailEnd type="arrow" w="med" len="med"/>
          </a:ln>
        </p:spPr>
      </p:cxnSp>
      <p:cxnSp>
        <p:nvCxnSpPr>
          <p:cNvPr id="14" name="Straight Arrow Connector 13"/>
          <p:cNvCxnSpPr>
            <a:cxnSpLocks noChangeShapeType="1"/>
            <a:stCxn id="10" idx="3"/>
            <a:endCxn id="9" idx="2"/>
          </p:cNvCxnSpPr>
          <p:nvPr/>
        </p:nvCxnSpPr>
        <p:spPr bwMode="auto">
          <a:xfrm>
            <a:off x="1676400" y="5367338"/>
            <a:ext cx="1828800" cy="80962"/>
          </a:xfrm>
          <a:prstGeom prst="straightConnector1">
            <a:avLst/>
          </a:prstGeom>
          <a:noFill/>
          <a:ln w="25400" algn="ctr">
            <a:solidFill>
              <a:srgbClr val="FF00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17410">
                                            <p:txEl>
                                              <p:pRg st="0" end="0"/>
                                            </p:txEl>
                                          </p:spTgt>
                                        </p:tgtEl>
                                      </p:cBhvr>
                                    </p:animEffect>
                                    <p:set>
                                      <p:cBhvr>
                                        <p:cTn id="10" dur="1" fill="hold">
                                          <p:stCondLst>
                                            <p:cond delay="499"/>
                                          </p:stCondLst>
                                        </p:cTn>
                                        <p:tgtEl>
                                          <p:spTgt spid="17410">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410">
                                            <p:txEl>
                                              <p:pRg st="1" end="1"/>
                                            </p:txEl>
                                          </p:spTgt>
                                        </p:tgtEl>
                                      </p:cBhvr>
                                    </p:animEffect>
                                    <p:set>
                                      <p:cBhvr>
                                        <p:cTn id="13" dur="1" fill="hold">
                                          <p:stCondLst>
                                            <p:cond delay="499"/>
                                          </p:stCondLst>
                                        </p:cTn>
                                        <p:tgtEl>
                                          <p:spTgt spid="17410">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410">
                                            <p:txEl>
                                              <p:pRg st="2" end="2"/>
                                            </p:txEl>
                                          </p:spTgt>
                                        </p:tgtEl>
                                      </p:cBhvr>
                                    </p:animEffect>
                                    <p:set>
                                      <p:cBhvr>
                                        <p:cTn id="16" dur="1" fill="hold">
                                          <p:stCondLst>
                                            <p:cond delay="499"/>
                                          </p:stCondLst>
                                        </p:cTn>
                                        <p:tgtEl>
                                          <p:spTgt spid="17410">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410">
                                            <p:txEl>
                                              <p:pRg st="3" end="3"/>
                                            </p:txEl>
                                          </p:spTgt>
                                        </p:tgtEl>
                                      </p:cBhvr>
                                    </p:animEffect>
                                    <p:set>
                                      <p:cBhvr>
                                        <p:cTn id="19" dur="1" fill="hold">
                                          <p:stCondLst>
                                            <p:cond delay="499"/>
                                          </p:stCondLst>
                                        </p:cTn>
                                        <p:tgtEl>
                                          <p:spTgt spid="17410">
                                            <p:txEl>
                                              <p:pRg st="3" end="3"/>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7410">
                                            <p:txEl>
                                              <p:pRg st="4" end="4"/>
                                            </p:txEl>
                                          </p:spTgt>
                                        </p:tgtEl>
                                      </p:cBhvr>
                                    </p:animEffect>
                                    <p:set>
                                      <p:cBhvr>
                                        <p:cTn id="22" dur="1" fill="hold">
                                          <p:stCondLst>
                                            <p:cond delay="499"/>
                                          </p:stCondLst>
                                        </p:cTn>
                                        <p:tgtEl>
                                          <p:spTgt spid="17410">
                                            <p:txEl>
                                              <p:pRg st="4" end="4"/>
                                            </p:txEl>
                                          </p:spTgt>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P spid="7" grpId="0" animBg="1"/>
      <p:bldP spid="8" grpId="0" animBg="1"/>
      <p:bldP spid="9" grpId="0" animBg="1"/>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5" name="Title 1"/>
          <p:cNvSpPr>
            <a:spLocks noGrp="1"/>
          </p:cNvSpPr>
          <p:nvPr>
            <p:ph type="title"/>
          </p:nvPr>
        </p:nvSpPr>
        <p:spPr>
          <a:xfrm>
            <a:off x="457200" y="152400"/>
            <a:ext cx="8458200" cy="609600"/>
          </a:xfrm>
          <a:solidFill>
            <a:schemeClr val="bg1"/>
          </a:solidFill>
        </p:spPr>
        <p:txBody>
          <a:bodyPr/>
          <a:lstStyle/>
          <a:p>
            <a:r>
              <a:rPr lang="en-US" smtClean="0"/>
              <a:t>PASSIVE/ACTIVE</a:t>
            </a:r>
          </a:p>
        </p:txBody>
      </p:sp>
      <p:sp>
        <p:nvSpPr>
          <p:cNvPr id="1112066" name="TextBox 5"/>
          <p:cNvSpPr txBox="1">
            <a:spLocks noChangeArrowheads="1"/>
          </p:cNvSpPr>
          <p:nvPr/>
        </p:nvSpPr>
        <p:spPr bwMode="auto">
          <a:xfrm>
            <a:off x="381000" y="762000"/>
            <a:ext cx="8458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pPr>
              <a:buFont typeface="Arial" pitchFamily="34" charset="0"/>
              <a:buChar char="•"/>
            </a:pPr>
            <a:r>
              <a:rPr lang="en-US" sz="1800">
                <a:solidFill>
                  <a:srgbClr val="0070C0"/>
                </a:solidFill>
              </a:rPr>
              <a:t> NAD 83 REALIZED THROUGH NATIONAL CORS</a:t>
            </a:r>
            <a:br>
              <a:rPr lang="en-US" sz="1800">
                <a:solidFill>
                  <a:srgbClr val="0070C0"/>
                </a:solidFill>
              </a:rPr>
            </a:br>
            <a:endParaRPr lang="en-US" sz="1800">
              <a:solidFill>
                <a:srgbClr val="0070C0"/>
              </a:solidFill>
            </a:endParaRPr>
          </a:p>
          <a:p>
            <a:pPr>
              <a:buFont typeface="Arial" pitchFamily="34" charset="0"/>
              <a:buChar char="•"/>
            </a:pPr>
            <a:r>
              <a:rPr lang="en-US" sz="1800">
                <a:solidFill>
                  <a:srgbClr val="0070C0"/>
                </a:solidFill>
              </a:rPr>
              <a:t>NAVD 88 REALIZED FROM PASSIVE MARKS</a:t>
            </a:r>
            <a:br>
              <a:rPr lang="en-US" sz="1800">
                <a:solidFill>
                  <a:srgbClr val="0070C0"/>
                </a:solidFill>
              </a:rPr>
            </a:br>
            <a:endParaRPr lang="en-US" sz="1800">
              <a:solidFill>
                <a:srgbClr val="0070C0"/>
              </a:solidFill>
            </a:endParaRPr>
          </a:p>
          <a:p>
            <a:pPr>
              <a:buFont typeface="Arial" pitchFamily="34" charset="0"/>
              <a:buChar char="•"/>
            </a:pPr>
            <a:r>
              <a:rPr lang="en-US" sz="1800">
                <a:solidFill>
                  <a:srgbClr val="0070C0"/>
                </a:solidFill>
              </a:rPr>
              <a:t>NGSIDB HAS 1,000,000 PASSIVE MARKS</a:t>
            </a:r>
            <a:br>
              <a:rPr lang="en-US" sz="1800">
                <a:solidFill>
                  <a:srgbClr val="0070C0"/>
                </a:solidFill>
              </a:rPr>
            </a:br>
            <a:endParaRPr lang="en-US" sz="1800">
              <a:solidFill>
                <a:srgbClr val="0070C0"/>
              </a:solidFill>
            </a:endParaRPr>
          </a:p>
          <a:p>
            <a:pPr>
              <a:buFont typeface="Arial" pitchFamily="34" charset="0"/>
              <a:buChar char="•"/>
            </a:pPr>
            <a:r>
              <a:rPr lang="en-US" sz="1800">
                <a:solidFill>
                  <a:srgbClr val="0070C0"/>
                </a:solidFill>
              </a:rPr>
              <a:t>PASSIVE MARKS IN STATES HAVE MANY CAMPAIGNS OVER MANY YEARS WITH MANY ACCURACIES IN MANY SEPARATE ADJUSTMENTS. RTN MAY NOT AGREE WITH THESE REQUIRING CONSTRAINTS TO THE MONUMENTS FOR PROJECT WORK.</a:t>
            </a:r>
            <a:br>
              <a:rPr lang="en-US" sz="1800">
                <a:solidFill>
                  <a:srgbClr val="0070C0"/>
                </a:solidFill>
              </a:rPr>
            </a:br>
            <a:endParaRPr lang="en-US" sz="1800">
              <a:solidFill>
                <a:srgbClr val="0070C0"/>
              </a:solidFill>
            </a:endParaRPr>
          </a:p>
          <a:p>
            <a:pPr>
              <a:buFont typeface="Arial" pitchFamily="34" charset="0"/>
              <a:buChar char="•"/>
            </a:pPr>
            <a:r>
              <a:rPr lang="en-US" sz="1800">
                <a:solidFill>
                  <a:srgbClr val="0070C0"/>
                </a:solidFill>
              </a:rPr>
              <a:t>PASSIVE MARKS COORDINATES ARE A SNAPSHOT IN TIME AND CAN BE RELIED ON TO BE ACCURATE ONLY AT THE RECORDED OBSERVATION TIME.</a:t>
            </a:r>
            <a:br>
              <a:rPr lang="en-US" sz="1800">
                <a:solidFill>
                  <a:srgbClr val="0070C0"/>
                </a:solidFill>
              </a:rPr>
            </a:br>
            <a:endParaRPr lang="en-US" sz="1800">
              <a:solidFill>
                <a:srgbClr val="0070C0"/>
              </a:solidFill>
            </a:endParaRPr>
          </a:p>
          <a:p>
            <a:pPr>
              <a:buFont typeface="Arial" pitchFamily="34" charset="0"/>
              <a:buChar char="•"/>
            </a:pPr>
            <a:r>
              <a:rPr lang="en-US" sz="1800">
                <a:solidFill>
                  <a:srgbClr val="0070C0"/>
                </a:solidFill>
              </a:rPr>
              <a:t>2022+/- = NEW GEOMETRIC DATUM / 1 CM GRAVIMETRIC GEOID, VELOCITIES ON A GEOCENTRIC DATUM</a:t>
            </a:r>
            <a:br>
              <a:rPr lang="en-US" sz="1800">
                <a:solidFill>
                  <a:srgbClr val="0070C0"/>
                </a:solidFill>
              </a:rPr>
            </a:br>
            <a:endParaRPr lang="en-US" sz="1800">
              <a:solidFill>
                <a:srgbClr val="0070C0"/>
              </a:solidFill>
            </a:endParaRPr>
          </a:p>
          <a:p>
            <a:pPr>
              <a:buFont typeface="Arial" pitchFamily="34" charset="0"/>
              <a:buChar char="•"/>
            </a:pPr>
            <a:r>
              <a:rPr lang="en-US" sz="1800">
                <a:solidFill>
                  <a:srgbClr val="0070C0"/>
                </a:solidFill>
              </a:rPr>
              <a:t>THE METHOD OF CHOICE TO ACCESS THE NSRS IS ACTIVE MONUMENTATION (CORS, OPUS, RTN)</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89" name="Title 1"/>
          <p:cNvSpPr>
            <a:spLocks noGrp="1"/>
          </p:cNvSpPr>
          <p:nvPr>
            <p:ph type="title"/>
          </p:nvPr>
        </p:nvSpPr>
        <p:spPr>
          <a:xfrm>
            <a:off x="457200" y="457200"/>
            <a:ext cx="8458200" cy="838200"/>
          </a:xfrm>
        </p:spPr>
        <p:txBody>
          <a:bodyPr/>
          <a:lstStyle/>
          <a:p>
            <a:r>
              <a:rPr lang="en-US" smtClean="0">
                <a:solidFill>
                  <a:srgbClr val="0070C0"/>
                </a:solidFill>
              </a:rPr>
              <a:t>POSITIONAL ACCURACY</a:t>
            </a:r>
            <a:br>
              <a:rPr lang="en-US" smtClean="0">
                <a:solidFill>
                  <a:srgbClr val="0070C0"/>
                </a:solidFill>
              </a:rPr>
            </a:br>
            <a:r>
              <a:rPr lang="en-US" smtClean="0">
                <a:solidFill>
                  <a:srgbClr val="0070C0"/>
                </a:solidFill>
              </a:rPr>
              <a:t>REPLACING DISTANCE CORRELATED ACCURACY</a:t>
            </a:r>
          </a:p>
        </p:txBody>
      </p:sp>
      <p:pic>
        <p:nvPicPr>
          <p:cNvPr id="1113090" name="Picture 3" descr="HAR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50950"/>
            <a:ext cx="598328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AR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7361238"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rot="10800000" flipH="1">
            <a:off x="228600" y="5181600"/>
            <a:ext cx="7361238" cy="0"/>
          </a:xfrm>
          <a:prstGeom prst="line">
            <a:avLst/>
          </a:prstGeom>
          <a:noFill/>
          <a:ln w="25400" algn="ctr">
            <a:solidFill>
              <a:srgbClr val="FF0000"/>
            </a:solidFill>
            <a:round/>
            <a:headEnd/>
            <a:tailEnd/>
          </a:ln>
        </p:spPr>
      </p:cxnSp>
      <p:sp>
        <p:nvSpPr>
          <p:cNvPr id="7" name="Rectangle 6"/>
          <p:cNvSpPr>
            <a:spLocks noChangeArrowheads="1"/>
          </p:cNvSpPr>
          <p:nvPr/>
        </p:nvSpPr>
        <p:spPr bwMode="auto">
          <a:xfrm>
            <a:off x="7010400" y="4953000"/>
            <a:ext cx="457200" cy="228600"/>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5620" name="Object 4"/>
          <p:cNvGraphicFramePr>
            <a:graphicFrameLocks noChangeAspect="1"/>
          </p:cNvGraphicFramePr>
          <p:nvPr>
            <p:ph idx="1"/>
          </p:nvPr>
        </p:nvGraphicFramePr>
        <p:xfrm>
          <a:off x="1289050" y="762000"/>
          <a:ext cx="4654550" cy="5486400"/>
        </p:xfrm>
        <a:graphic>
          <a:graphicData uri="http://schemas.openxmlformats.org/presentationml/2006/ole">
            <mc:AlternateContent xmlns:mc="http://schemas.openxmlformats.org/markup-compatibility/2006">
              <mc:Choice xmlns:v="urn:schemas-microsoft-com:vml" Requires="v">
                <p:oleObj spid="_x0000_s1135622" name="Acrobat Document" r:id="rId3" imgW="5829300" imgH="7543800" progId="AcroExch.Document.7">
                  <p:embed/>
                </p:oleObj>
              </mc:Choice>
              <mc:Fallback>
                <p:oleObj name="Acrobat Document" r:id="rId3" imgW="5829300" imgH="7543800" progId="AcroExch.Document.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050" y="762000"/>
                        <a:ext cx="465455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5618" name="Rectangle 2"/>
          <p:cNvSpPr>
            <a:spLocks noGrp="1" noChangeArrowheads="1"/>
          </p:cNvSpPr>
          <p:nvPr>
            <p:ph type="title"/>
          </p:nvPr>
        </p:nvSpPr>
        <p:spPr>
          <a:xfrm>
            <a:off x="457200" y="457200"/>
            <a:ext cx="8458200" cy="685800"/>
          </a:xfrm>
        </p:spPr>
        <p:txBody>
          <a:bodyPr/>
          <a:lstStyle/>
          <a:p>
            <a:r>
              <a:rPr lang="en-US" smtClean="0">
                <a:solidFill>
                  <a:srgbClr val="0033CC"/>
                </a:solidFill>
              </a:rPr>
              <a:t>NEW DATASHEET FORMAT - 2012</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4113" name="Picture 2"/>
          <p:cNvPicPr>
            <a:picLocks noChangeAspect="1" noChangeArrowheads="1"/>
          </p:cNvPicPr>
          <p:nvPr/>
        </p:nvPicPr>
        <p:blipFill>
          <a:blip r:embed="rId2">
            <a:extLst>
              <a:ext uri="{28A0092B-C50C-407E-A947-70E740481C1C}">
                <a14:useLocalDpi xmlns:a14="http://schemas.microsoft.com/office/drawing/2010/main" val="0"/>
              </a:ext>
            </a:extLst>
          </a:blip>
          <a:srcRect l="30684" t="31946" r="36317" b="27434"/>
          <a:stretch>
            <a:fillRect/>
          </a:stretch>
        </p:blipFill>
        <p:spPr bwMode="auto">
          <a:xfrm>
            <a:off x="4495800" y="0"/>
            <a:ext cx="464820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4114" name="Picture 3"/>
          <p:cNvPicPr>
            <a:picLocks noChangeAspect="1" noChangeArrowheads="1"/>
          </p:cNvPicPr>
          <p:nvPr/>
        </p:nvPicPr>
        <p:blipFill>
          <a:blip r:embed="rId3">
            <a:extLst>
              <a:ext uri="{28A0092B-C50C-407E-A947-70E740481C1C}">
                <a14:useLocalDpi xmlns:a14="http://schemas.microsoft.com/office/drawing/2010/main" val="0"/>
              </a:ext>
            </a:extLst>
          </a:blip>
          <a:srcRect l="30684" t="31946" r="31490" b="27434"/>
          <a:stretch>
            <a:fillRect/>
          </a:stretch>
        </p:blipFill>
        <p:spPr bwMode="auto">
          <a:xfrm>
            <a:off x="0" y="3122613"/>
            <a:ext cx="4876800"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4115" name="Text Box 4"/>
          <p:cNvSpPr txBox="1">
            <a:spLocks noChangeArrowheads="1"/>
          </p:cNvSpPr>
          <p:nvPr/>
        </p:nvSpPr>
        <p:spPr bwMode="auto">
          <a:xfrm>
            <a:off x="228600" y="1752600"/>
            <a:ext cx="41608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Arial" pitchFamily="34" charset="0"/>
              </a:rPr>
              <a:t>Disturbed Geodetic Control</a:t>
            </a:r>
          </a:p>
          <a:p>
            <a:r>
              <a:rPr lang="en-US" sz="2400">
                <a:solidFill>
                  <a:srgbClr val="FF0000"/>
                </a:solidFill>
                <a:latin typeface="Arial" pitchFamily="34" charset="0"/>
              </a:rPr>
              <a:t>Coordinates/Elevations</a:t>
            </a:r>
          </a:p>
          <a:p>
            <a:r>
              <a:rPr lang="en-US" sz="2400">
                <a:solidFill>
                  <a:srgbClr val="FF0000"/>
                </a:solidFill>
                <a:latin typeface="Arial" pitchFamily="34" charset="0"/>
              </a:rPr>
              <a:t>Questionable!</a:t>
            </a:r>
          </a:p>
        </p:txBody>
      </p:sp>
      <p:sp>
        <p:nvSpPr>
          <p:cNvPr id="1114116" name="Text Box 5"/>
          <p:cNvSpPr txBox="1">
            <a:spLocks noChangeArrowheads="1"/>
          </p:cNvSpPr>
          <p:nvPr/>
        </p:nvSpPr>
        <p:spPr bwMode="auto">
          <a:xfrm>
            <a:off x="4913313" y="5105400"/>
            <a:ext cx="4230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400">
                <a:latin typeface="Arial" pitchFamily="34" charset="0"/>
              </a:rPr>
              <a:t>Destroyed Geodetic Control</a:t>
            </a:r>
          </a:p>
          <a:p>
            <a:r>
              <a:rPr lang="en-US" sz="2400">
                <a:solidFill>
                  <a:srgbClr val="FF0000"/>
                </a:solidFill>
                <a:latin typeface="Arial" pitchFamily="34" charset="0"/>
              </a:rPr>
              <a:t>No Coordinates/Elevation</a:t>
            </a:r>
          </a:p>
        </p:txBody>
      </p:sp>
      <p:sp>
        <p:nvSpPr>
          <p:cNvPr id="1114117" name="Text Box 6"/>
          <p:cNvSpPr txBox="1">
            <a:spLocks noChangeArrowheads="1"/>
          </p:cNvSpPr>
          <p:nvPr/>
        </p:nvSpPr>
        <p:spPr bwMode="auto">
          <a:xfrm>
            <a:off x="533400" y="533400"/>
            <a:ext cx="3586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Verdana" pitchFamily="34" charset="0"/>
                <a:cs typeface="Arial" pitchFamily="34" charset="0"/>
              </a:defRPr>
            </a:lvl1pPr>
            <a:lvl2pPr marL="742950" indent="-285750">
              <a:defRPr sz="1400" b="1">
                <a:solidFill>
                  <a:schemeClr val="tx1"/>
                </a:solidFill>
                <a:latin typeface="Verdana" pitchFamily="34" charset="0"/>
                <a:cs typeface="Arial" pitchFamily="34" charset="0"/>
              </a:defRPr>
            </a:lvl2pPr>
            <a:lvl3pPr marL="1143000" indent="-228600">
              <a:defRPr sz="1400" b="1">
                <a:solidFill>
                  <a:schemeClr val="tx1"/>
                </a:solidFill>
                <a:latin typeface="Verdana" pitchFamily="34" charset="0"/>
                <a:cs typeface="Arial" pitchFamily="34" charset="0"/>
              </a:defRPr>
            </a:lvl3pPr>
            <a:lvl4pPr marL="1600200" indent="-228600">
              <a:defRPr sz="1400" b="1">
                <a:solidFill>
                  <a:schemeClr val="tx1"/>
                </a:solidFill>
                <a:latin typeface="Verdana" pitchFamily="34" charset="0"/>
                <a:cs typeface="Arial" pitchFamily="34" charset="0"/>
              </a:defRPr>
            </a:lvl4pPr>
            <a:lvl5pPr marL="2057400" indent="-228600">
              <a:defRPr sz="1400" b="1">
                <a:solidFill>
                  <a:schemeClr val="tx1"/>
                </a:solidFill>
                <a:latin typeface="Verdana" pitchFamily="34" charset="0"/>
                <a:cs typeface="Arial" pitchFamily="34" charset="0"/>
              </a:defRPr>
            </a:lvl5pPr>
            <a:lvl6pPr marL="2514600" indent="-228600" fontAlgn="base">
              <a:spcBef>
                <a:spcPct val="0"/>
              </a:spcBef>
              <a:spcAft>
                <a:spcPct val="0"/>
              </a:spcAft>
              <a:defRPr sz="1400" b="1">
                <a:solidFill>
                  <a:schemeClr val="tx1"/>
                </a:solidFill>
                <a:latin typeface="Verdana" pitchFamily="34" charset="0"/>
                <a:cs typeface="Arial" pitchFamily="34" charset="0"/>
              </a:defRPr>
            </a:lvl6pPr>
            <a:lvl7pPr marL="2971800" indent="-228600" fontAlgn="base">
              <a:spcBef>
                <a:spcPct val="0"/>
              </a:spcBef>
              <a:spcAft>
                <a:spcPct val="0"/>
              </a:spcAft>
              <a:defRPr sz="1400" b="1">
                <a:solidFill>
                  <a:schemeClr val="tx1"/>
                </a:solidFill>
                <a:latin typeface="Verdana" pitchFamily="34" charset="0"/>
                <a:cs typeface="Arial" pitchFamily="34" charset="0"/>
              </a:defRPr>
            </a:lvl7pPr>
            <a:lvl8pPr marL="3429000" indent="-228600" fontAlgn="base">
              <a:spcBef>
                <a:spcPct val="0"/>
              </a:spcBef>
              <a:spcAft>
                <a:spcPct val="0"/>
              </a:spcAft>
              <a:defRPr sz="1400" b="1">
                <a:solidFill>
                  <a:schemeClr val="tx1"/>
                </a:solidFill>
                <a:latin typeface="Verdana" pitchFamily="34" charset="0"/>
                <a:cs typeface="Arial" pitchFamily="34" charset="0"/>
              </a:defRPr>
            </a:lvl8pPr>
            <a:lvl9pPr marL="3886200" indent="-228600" fontAlgn="base">
              <a:spcBef>
                <a:spcPct val="0"/>
              </a:spcBef>
              <a:spcAft>
                <a:spcPct val="0"/>
              </a:spcAft>
              <a:defRPr sz="1400" b="1">
                <a:solidFill>
                  <a:schemeClr val="tx1"/>
                </a:solidFill>
                <a:latin typeface="Verdana" pitchFamily="34" charset="0"/>
                <a:cs typeface="Arial" pitchFamily="34" charset="0"/>
              </a:defRPr>
            </a:lvl9pPr>
          </a:lstStyle>
          <a:p>
            <a:r>
              <a:rPr lang="en-US" sz="2800">
                <a:latin typeface="Arial" pitchFamily="34" charset="0"/>
              </a:rPr>
              <a:t>Monumented Points</a:t>
            </a:r>
          </a:p>
          <a:p>
            <a:r>
              <a:rPr lang="en-US" sz="2800">
                <a:latin typeface="Arial" pitchFamily="34" charset="0"/>
              </a:rPr>
              <a:t>Deterioration</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FGCS.JULY2008">
  <a:themeElements>
    <a:clrScheme name="FGCS.JULY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GCS.JULY20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4925"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smtClean="0">
            <a:ln>
              <a:noFill/>
            </a:ln>
            <a:solidFill>
              <a:schemeClr val="tx1"/>
            </a:solidFill>
            <a:effectLst/>
            <a:latin typeface="Verdana" pitchFamily="34" charset="0"/>
          </a:defRPr>
        </a:defPPr>
      </a:lstStyle>
    </a:spDef>
    <a:lnDef>
      <a:spPr bwMode="auto">
        <a:solidFill>
          <a:schemeClr val="bg1"/>
        </a:solidFill>
        <a:ln w="34925" cap="rnd" cmpd="sng" algn="ctr">
          <a:solidFill>
            <a:srgbClr val="FF0000"/>
          </a:solidFill>
          <a:prstDash val="solid"/>
          <a:round/>
          <a:headEnd type="none" w="med" len="med"/>
          <a:tailEnd type="none"/>
        </a:ln>
        <a:effectLst/>
      </a:spPr>
      <a:bodyPr/>
      <a:lstStyle/>
    </a:lnDef>
  </a:objectDefaults>
  <a:extraClrSchemeLst>
    <a:extraClrScheme>
      <a:clrScheme name="FGCS.JULY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GCS.JULY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GCS.JULY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GCS.JULY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GCS.JULY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GCS.JULY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GCS.JULY2008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GCS.JULY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GCS.JULY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GCS.JULY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GCS.JULY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GCS.JULY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GCS.JULY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GCS.JULY20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FGCS.JULY2008</Template>
  <TotalTime>11381</TotalTime>
  <Words>5803</Words>
  <Application>Microsoft Office PowerPoint</Application>
  <PresentationFormat>On-screen Show (4:3)</PresentationFormat>
  <Paragraphs>972</Paragraphs>
  <Slides>117</Slides>
  <Notes>19</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117</vt:i4>
      </vt:variant>
    </vt:vector>
  </HeadingPairs>
  <TitlesOfParts>
    <vt:vector size="136" baseType="lpstr">
      <vt:lpstr>Verdana</vt:lpstr>
      <vt:lpstr>Arial</vt:lpstr>
      <vt:lpstr>Times</vt:lpstr>
      <vt:lpstr>Trebuchet MS</vt:lpstr>
      <vt:lpstr>MS Reference Sans Serif</vt:lpstr>
      <vt:lpstr>Palatino</vt:lpstr>
      <vt:lpstr>MS PGothic</vt:lpstr>
      <vt:lpstr>Times New Roman</vt:lpstr>
      <vt:lpstr>Symbol</vt:lpstr>
      <vt:lpstr>WP IconicSymbolsB</vt:lpstr>
      <vt:lpstr>Courier New</vt:lpstr>
      <vt:lpstr>Wingdings</vt:lpstr>
      <vt:lpstr>Calibri</vt:lpstr>
      <vt:lpstr>Arial Narrow</vt:lpstr>
      <vt:lpstr>Arial Unicode MS</vt:lpstr>
      <vt:lpstr>Wingdings 2</vt:lpstr>
      <vt:lpstr>FGCS.JULY2008</vt:lpstr>
      <vt:lpstr>Clip</vt:lpstr>
      <vt:lpstr>Adobe Acrobat Document</vt:lpstr>
      <vt:lpstr>PowerPoint Presentation</vt:lpstr>
      <vt:lpstr>THE IMPORTANCE OF INTELLIGENT RT FIELD WORK</vt:lpstr>
      <vt:lpstr>WORKSHOP PLAN</vt:lpstr>
      <vt:lpstr>GNSS POSITIONING TECHNOLOGY- WHERE WE STAND NOW AND WHERE WE ARE HEADED</vt:lpstr>
      <vt:lpstr>PowerPoint Presentation</vt:lpstr>
      <vt:lpstr>CHANGES IN GNSS</vt:lpstr>
      <vt:lpstr>GALILEO- OFF THE GROUND OCTOBER 21, 2011</vt:lpstr>
      <vt:lpstr>GLONASS STATUS</vt:lpstr>
      <vt:lpstr>     THE USE OF RTK- A CONFLUENCE OF TECHNOLOGY</vt:lpstr>
      <vt:lpstr>PowerPoint Presentation</vt:lpstr>
      <vt:lpstr>PowerPoint Presentation</vt:lpstr>
      <vt:lpstr>COMMON DATUM DEFINITIONS IN THE USA</vt:lpstr>
      <vt:lpstr>NAD 83, NAVD 88</vt:lpstr>
      <vt:lpstr>MULTI-YEAR CORS SOLUTION (MYCS) = NAD 83 (2011):</vt:lpstr>
      <vt:lpstr>PowerPoint Presentation</vt:lpstr>
      <vt:lpstr>DATUMS  WHAT IS A GEODETIC DATUM? WHAT IS A GEOMETRIC DATUM? WHAT IS A GEOPOTENTIAL DATUM? WHAT DOES GPS USE? WHAT DOES GLONASS USE? WHAT IS OUR NATIONAL DATUM? WILL THERE BE ANOTHER NAD 83 ADJUSTMENT? WILL THERE BE NEW DATUMS IN THE USA?</vt:lpstr>
      <vt:lpstr>PowerPoint Presentation</vt:lpstr>
      <vt:lpstr>PowerPoint Presentation</vt:lpstr>
      <vt:lpstr>UNITED STATES ELLIPSOID DEFINITIONS (MORE THAN 60 HAVE BEEN USED AROUND THE WORLD)</vt:lpstr>
      <vt:lpstr>PowerPoint Presentation</vt:lpstr>
      <vt:lpstr>PowerPoint Presentation</vt:lpstr>
      <vt:lpstr>PowerPoint Presentation</vt:lpstr>
      <vt:lpstr>PowerPoint Presentation</vt:lpstr>
      <vt:lpstr>PowerPoint Presentation</vt:lpstr>
      <vt:lpstr>PowerPoint Presentation</vt:lpstr>
      <vt:lpstr>TECTONIC MOTIONS</vt:lpstr>
      <vt:lpstr>PowerPoint Presentation</vt:lpstr>
      <vt:lpstr>PowerPoint Presentation</vt:lpstr>
      <vt:lpstr>PowerPoint Presentation</vt:lpstr>
      <vt:lpstr>PowerPoint Presentation</vt:lpstr>
      <vt:lpstr>“WGS84” OR IS IT?</vt:lpstr>
      <vt:lpstr>FOUNDATION  CORS</vt:lpstr>
      <vt:lpstr>NEW NATIONAL VERTICAL DATUM 2022?</vt:lpstr>
      <vt:lpstr>PowerPoint Presentation</vt:lpstr>
      <vt:lpstr>Changes in Horizontal NAD 83 Positions NAD 83(2011) epoch 2010.0 – NAD 83(CORS96) epoch 2002.0</vt:lpstr>
      <vt:lpstr>Changes in Vertical NAD 83 Positions  NAD 83(2011) epoch 2010.0 – NAD 83(CORS96) epoch 2002.0</vt:lpstr>
      <vt:lpstr>THE ROLE OF NGS INTO THE FUTURE</vt:lpstr>
      <vt:lpstr>2022 NEW PROJECT CONTROL – ACCESS TO NSRS</vt:lpstr>
      <vt:lpstr>NECESSARY BACKGROUND   (BUT KNOWLEDGE DOES ≠ WISDOM)</vt:lpstr>
      <vt:lpstr>GNSS TO ANY DATUM</vt:lpstr>
      <vt:lpstr>THE THREE BASE STATION OPTIONS FOR RT</vt:lpstr>
      <vt:lpstr>USING REAL TIME GNSS NETWORKS FOR POSITIONING</vt:lpstr>
      <vt:lpstr>THE TECHNOLOGY SWEET SPOT</vt:lpstr>
      <vt:lpstr>≥200 RTN WORLDWIDE ≥107 RTN USA ≈35 DOT</vt:lpstr>
      <vt:lpstr>RTK VS. RTN</vt:lpstr>
      <vt:lpstr>DIFFERENT RTN METHODOLOGIES</vt:lpstr>
      <vt:lpstr>SO – WHAT CAN I EXPECT FROM An RTN?</vt:lpstr>
      <vt:lpstr>SOME RTN ADMINISTRATOR CONCERNS</vt:lpstr>
      <vt:lpstr>PowerPoint Presentation</vt:lpstr>
      <vt:lpstr>PowerPoint Presentation</vt:lpstr>
      <vt:lpstr>REFERENCE STATION COORDINATE DERIVATION:</vt:lpstr>
      <vt:lpstr>NATIONAL SPATIAL REFERENCE SYSTEM (NSRS)</vt:lpstr>
      <vt:lpstr>RTN GUIDELINES FOR GNSS POSITIONING– WILL NOT SPECIFY OR DEFINE A STANDARD, BUT WILL HELP ADMINISTRATORS AND USERS TO BE AWARE OF ALL THE ISSUES INVOLVED WITH THIS NEW TECHNOLOGY</vt:lpstr>
      <vt:lpstr>PowerPoint Presentation</vt:lpstr>
      <vt:lpstr>HOW WILL NGS HELP THE USER OF RTN?</vt:lpstr>
      <vt:lpstr>PowerPoint Presentation</vt:lpstr>
      <vt:lpstr>HOW DOES RT WORK?</vt:lpstr>
      <vt:lpstr>THE INTEGER AMBIGUITY</vt:lpstr>
      <vt:lpstr>PowerPoint Presentation</vt:lpstr>
      <vt:lpstr>PowerPoint Presentation</vt:lpstr>
      <vt:lpstr>EFFECTS ON THE SIGNAL</vt:lpstr>
      <vt:lpstr>PowerPoint Presentation</vt:lpstr>
      <vt:lpstr>IONOSPHERIC EFFECTS ON POSITIONING</vt:lpstr>
      <vt:lpstr>SUNSPOT CYCLE</vt:lpstr>
      <vt:lpstr>PowerPoint Presentation</vt:lpstr>
      <vt:lpstr>PowerPoint Presentation</vt:lpstr>
      <vt:lpstr>ORBITAL ERRORS CONTRIBUTING TO PPM ERRORS</vt:lpstr>
      <vt:lpstr>IONO, TROPO, ORBIT CONTRIBUTE TO PPM ERROR</vt:lpstr>
      <vt:lpstr>THE UNDIFFERENCED CARRIER PHASE OBSERVABLE IN CYCLES</vt:lpstr>
      <vt:lpstr>THE CYCLE COUNT COOKBOOK- USING DIFFERENCING TO ELIMINATE OR REDUCE COMMON ERRORS IN THE RECEIVER AND SATELLITE</vt:lpstr>
      <vt:lpstr>PowerPoint Presentation</vt:lpstr>
      <vt:lpstr>CARRIER PHASE PROCESSING FLOW</vt:lpstr>
      <vt:lpstr>BEST METHODS FOR REAL TIME POSITIONING</vt:lpstr>
      <vt:lpstr>REAL-TIME CHOICES - BIG PICTURE ISSUES FOR INTELLIGENT FIELD WORK</vt:lpstr>
      <vt:lpstr> FOUR CARDINAL RULES FOR RT POSITIONING</vt:lpstr>
      <vt:lpstr>NGS SINGLE BASE GUIDELINES</vt:lpstr>
      <vt:lpstr>RT USER GUIDELINES</vt:lpstr>
      <vt:lpstr>DRAFT GUIDELINES- 95% CONFIDENCE</vt:lpstr>
      <vt:lpstr>“CONFIDENCE” IN YOUR POSITION INCREASES WITH:</vt:lpstr>
      <vt:lpstr>PRECISION VS. ACCURACY</vt:lpstr>
      <vt:lpstr>PRECISION vs. ACCURACY</vt:lpstr>
      <vt:lpstr>BEST METHODS FROM THE GUIDELINES: THE 7 “C’s”</vt:lpstr>
      <vt:lpstr>FROM NGS SINGLE BASE GUIDELINES CHAPTER 5 - FIELD PROCEDURES, AND “USERS” CHAPTER OF RTN GUIDELINES:   RT = single base, either active or passive B = Both Single base and RTN</vt:lpstr>
      <vt:lpstr>PowerPoint Presentation</vt:lpstr>
      <vt:lpstr>PowerPoint Presentation</vt:lpstr>
      <vt:lpstr>PowerPoint Presentation</vt:lpstr>
      <vt:lpstr>Dilution Of Precision - DOP</vt:lpstr>
      <vt:lpstr>NHUN – SATELLITES/ WITH OBSTRUCTIONS</vt:lpstr>
      <vt:lpstr>NHUN – DOP / WITH OBSTRUCTIONS</vt:lpstr>
      <vt:lpstr>GPS AND GLN</vt:lpstr>
      <vt:lpstr>PowerPoint Presentation</vt:lpstr>
      <vt:lpstr>PowerPoint Presentation</vt:lpstr>
      <vt:lpstr>ROUTE OBSTRUCTIONS GNSS vs GPS – MIGHT HELP</vt:lpstr>
      <vt:lpstr>PowerPoint Presentation</vt:lpstr>
      <vt:lpstr>PowerPoint Presentation</vt:lpstr>
      <vt:lpstr>PASSIVE/ACTIVE</vt:lpstr>
      <vt:lpstr>POSITIONAL ACCURACY REPLACING DISTANCE CORRELATED ACCURACY</vt:lpstr>
      <vt:lpstr>NEW DATASHEET FORMAT - 2012</vt:lpstr>
      <vt:lpstr>PowerPoint Presentation</vt:lpstr>
      <vt:lpstr>RT DERIVED ORTHO HEIGHTS - LOCALIZE OR NOT?</vt:lpstr>
      <vt:lpstr>USING RTN ELLIPSOID HEIGHTS WITH THE HYBRID GEOID FOR ORTHO HEIGHTS</vt:lpstr>
      <vt:lpstr>CALIBRATIONS/VERTICAL LOCALIZATIONS</vt:lpstr>
      <vt:lpstr>PowerPoint Presentation</vt:lpstr>
      <vt:lpstr>PROJECT SURFACE VS. GRID PROJECTION SURFACE IS YOUR DATA COLLECTOR CONFIGURED TO HANDLE THE TRANSFORMATION?</vt:lpstr>
      <vt:lpstr>PowerPoint Presentation</vt:lpstr>
      <vt:lpstr>COLLECTION ENVIRONMENT</vt:lpstr>
      <vt:lpstr>MULTIPATH</vt:lpstr>
      <vt:lpstr>MULTIPATH = NOISE SPECULAR(DISCRETE) &amp; DIFFUSE</vt:lpstr>
      <vt:lpstr>PowerPoint Presentation</vt:lpstr>
      <vt:lpstr>BLUNDER/MISMATCH CHECKING</vt:lpstr>
      <vt:lpstr>FURTHER CHECKS IN THE OFFICE</vt:lpstr>
      <vt:lpstr>VECTOR &amp; EQUIPMENT REVIEW</vt:lpstr>
      <vt:lpstr>METADATA !</vt:lpstr>
      <vt:lpstr>KNOW YOUR METADATA</vt:lpstr>
      <vt:lpstr> QUICK FIELD SUMMARY:  </vt:lpstr>
      <vt:lpstr> FOUR CARDINAL RULES FOR RT POSITIONING</vt:lpstr>
      <vt:lpstr>CRADLE TO GRAVE GNSS!</vt:lpstr>
    </vt:vector>
  </TitlesOfParts>
  <Company>NGS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william.henning</dc:creator>
  <cp:lastModifiedBy>NOSTEMP</cp:lastModifiedBy>
  <cp:revision>988</cp:revision>
  <dcterms:created xsi:type="dcterms:W3CDTF">2008-08-19T11:41:47Z</dcterms:created>
  <dcterms:modified xsi:type="dcterms:W3CDTF">2012-02-03T15:13:02Z</dcterms:modified>
</cp:coreProperties>
</file>